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0"/>
  </p:notesMasterIdLst>
  <p:sldIdLst>
    <p:sldId id="295" r:id="rId3"/>
    <p:sldId id="258" r:id="rId4"/>
    <p:sldId id="435" r:id="rId5"/>
    <p:sldId id="341" r:id="rId6"/>
    <p:sldId id="351" r:id="rId7"/>
    <p:sldId id="365" r:id="rId8"/>
    <p:sldId id="366" r:id="rId9"/>
    <p:sldId id="501" r:id="rId10"/>
    <p:sldId id="502" r:id="rId11"/>
    <p:sldId id="503" r:id="rId12"/>
    <p:sldId id="515" r:id="rId13"/>
    <p:sldId id="504" r:id="rId14"/>
    <p:sldId id="505" r:id="rId15"/>
    <p:sldId id="506" r:id="rId16"/>
    <p:sldId id="507" r:id="rId17"/>
    <p:sldId id="509" r:id="rId18"/>
    <p:sldId id="510" r:id="rId19"/>
    <p:sldId id="511" r:id="rId20"/>
    <p:sldId id="512" r:id="rId21"/>
    <p:sldId id="516" r:id="rId22"/>
    <p:sldId id="517" r:id="rId23"/>
    <p:sldId id="521" r:id="rId24"/>
    <p:sldId id="522" r:id="rId25"/>
    <p:sldId id="523" r:id="rId26"/>
    <p:sldId id="524" r:id="rId27"/>
    <p:sldId id="525" r:id="rId28"/>
    <p:sldId id="526" r:id="rId29"/>
    <p:sldId id="527" r:id="rId30"/>
    <p:sldId id="497" r:id="rId31"/>
    <p:sldId id="498" r:id="rId32"/>
    <p:sldId id="499" r:id="rId33"/>
    <p:sldId id="500" r:id="rId34"/>
    <p:sldId id="352" r:id="rId35"/>
    <p:sldId id="353" r:id="rId36"/>
    <p:sldId id="354" r:id="rId37"/>
    <p:sldId id="357" r:id="rId38"/>
    <p:sldId id="27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994327-4D52-45BB-981D-E882642C3DF0}">
          <p14:sldIdLst>
            <p14:sldId id="295"/>
            <p14:sldId id="258"/>
            <p14:sldId id="435"/>
            <p14:sldId id="341"/>
            <p14:sldId id="351"/>
            <p14:sldId id="365"/>
            <p14:sldId id="366"/>
            <p14:sldId id="501"/>
            <p14:sldId id="502"/>
            <p14:sldId id="503"/>
            <p14:sldId id="515"/>
            <p14:sldId id="504"/>
            <p14:sldId id="505"/>
            <p14:sldId id="506"/>
            <p14:sldId id="507"/>
            <p14:sldId id="509"/>
            <p14:sldId id="510"/>
            <p14:sldId id="511"/>
            <p14:sldId id="512"/>
            <p14:sldId id="516"/>
            <p14:sldId id="517"/>
            <p14:sldId id="521"/>
            <p14:sldId id="522"/>
            <p14:sldId id="523"/>
            <p14:sldId id="524"/>
            <p14:sldId id="525"/>
            <p14:sldId id="526"/>
            <p14:sldId id="527"/>
            <p14:sldId id="497"/>
            <p14:sldId id="498"/>
            <p14:sldId id="499"/>
            <p14:sldId id="500"/>
            <p14:sldId id="352"/>
            <p14:sldId id="353"/>
            <p14:sldId id="354"/>
            <p14:sldId id="357"/>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343" autoAdjust="0"/>
  </p:normalViewPr>
  <p:slideViewPr>
    <p:cSldViewPr>
      <p:cViewPr varScale="1">
        <p:scale>
          <a:sx n="73" d="100"/>
          <a:sy n="73"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E7041F-78A6-4EBB-8899-636E12AEDC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29370CA-4314-4508-BE9C-5D70C0ADDEEB}">
      <dgm:prSet/>
      <dgm:spPr/>
      <dgm:t>
        <a:bodyPr/>
        <a:lstStyle/>
        <a:p>
          <a:r>
            <a:rPr lang="en-US" dirty="0" smtClean="0"/>
            <a:t>1.  Data Model Development &amp; experiment framework setup </a:t>
          </a:r>
          <a:endParaRPr lang="en-US" dirty="0"/>
        </a:p>
      </dgm:t>
    </dgm:pt>
    <dgm:pt modelId="{F433C476-60C0-45D8-B092-2908D4656741}" type="parTrans" cxnId="{6B5825E3-4681-459F-847E-9FD0870C6CAB}">
      <dgm:prSet/>
      <dgm:spPr/>
      <dgm:t>
        <a:bodyPr/>
        <a:lstStyle/>
        <a:p>
          <a:endParaRPr lang="en-US"/>
        </a:p>
      </dgm:t>
    </dgm:pt>
    <dgm:pt modelId="{D1FE0600-AF53-467F-9586-D589CE1360DA}" type="sibTrans" cxnId="{6B5825E3-4681-459F-847E-9FD0870C6CAB}">
      <dgm:prSet/>
      <dgm:spPr/>
      <dgm:t>
        <a:bodyPr/>
        <a:lstStyle/>
        <a:p>
          <a:endParaRPr lang="en-US"/>
        </a:p>
      </dgm:t>
    </dgm:pt>
    <dgm:pt modelId="{C02069AC-229C-45B6-9D71-881DE6A8D1CF}">
      <dgm:prSet/>
      <dgm:spPr/>
      <dgm:t>
        <a:bodyPr/>
        <a:lstStyle/>
        <a:p>
          <a:r>
            <a:rPr lang="en-US" dirty="0" smtClean="0"/>
            <a:t>2. Data Model Evaluation &amp; KPI Checks</a:t>
          </a:r>
          <a:endParaRPr lang="en-US" dirty="0"/>
        </a:p>
      </dgm:t>
    </dgm:pt>
    <dgm:pt modelId="{C03FE7C0-66DA-40C6-97F5-10500464A56B}" type="parTrans" cxnId="{E3F43188-AC33-4547-A4CC-3B4E77A74442}">
      <dgm:prSet/>
      <dgm:spPr/>
      <dgm:t>
        <a:bodyPr/>
        <a:lstStyle/>
        <a:p>
          <a:endParaRPr lang="en-US"/>
        </a:p>
      </dgm:t>
    </dgm:pt>
    <dgm:pt modelId="{2903A05C-286B-40F1-A22A-FDFBFEEC9D85}" type="sibTrans" cxnId="{E3F43188-AC33-4547-A4CC-3B4E77A74442}">
      <dgm:prSet/>
      <dgm:spPr/>
      <dgm:t>
        <a:bodyPr/>
        <a:lstStyle/>
        <a:p>
          <a:endParaRPr lang="en-US"/>
        </a:p>
      </dgm:t>
    </dgm:pt>
    <dgm:pt modelId="{18AF66DF-DB0B-4D1C-A345-918B872908D0}">
      <dgm:prSet/>
      <dgm:spPr/>
      <dgm:t>
        <a:bodyPr/>
        <a:lstStyle/>
        <a:p>
          <a:r>
            <a:rPr lang="en-US" dirty="0" smtClean="0"/>
            <a:t>Data Modelling based on training sets </a:t>
          </a:r>
          <a:r>
            <a:rPr lang="en-US" b="1" i="1" dirty="0" smtClean="0"/>
            <a:t>- At its core, a statistical model provides a description of how the world works and how the data were generated.</a:t>
          </a:r>
          <a:endParaRPr lang="en-US" b="1" i="1" dirty="0"/>
        </a:p>
      </dgm:t>
    </dgm:pt>
    <dgm:pt modelId="{18ECD77A-9F6E-44CF-A0BA-783C94500F56}" type="parTrans" cxnId="{459254AB-A9A1-4EF8-915B-3A01B73E9A7D}">
      <dgm:prSet/>
      <dgm:spPr/>
      <dgm:t>
        <a:bodyPr/>
        <a:lstStyle/>
        <a:p>
          <a:endParaRPr lang="en-US"/>
        </a:p>
      </dgm:t>
    </dgm:pt>
    <dgm:pt modelId="{32828B27-3385-41C6-9044-E4B534897769}" type="sibTrans" cxnId="{459254AB-A9A1-4EF8-915B-3A01B73E9A7D}">
      <dgm:prSet/>
      <dgm:spPr/>
      <dgm:t>
        <a:bodyPr/>
        <a:lstStyle/>
        <a:p>
          <a:endParaRPr lang="en-US"/>
        </a:p>
      </dgm:t>
    </dgm:pt>
    <dgm:pt modelId="{0A451D37-6FA2-419B-A7F4-A9C7AFBCD48B}">
      <dgm:prSet/>
      <dgm:spPr/>
      <dgm:t>
        <a:bodyPr/>
        <a:lstStyle/>
        <a:p>
          <a:r>
            <a:rPr lang="en-US" dirty="0" smtClean="0"/>
            <a:t>Read papers, research material to finalize the algorithmic approaches</a:t>
          </a:r>
        </a:p>
      </dgm:t>
    </dgm:pt>
    <dgm:pt modelId="{BAABDDEA-AE17-423C-A56E-4F764AA1BA0A}" type="parTrans" cxnId="{475310E0-9EDE-454C-8571-128C7CB75569}">
      <dgm:prSet/>
      <dgm:spPr/>
      <dgm:t>
        <a:bodyPr/>
        <a:lstStyle/>
        <a:p>
          <a:endParaRPr lang="en-US"/>
        </a:p>
      </dgm:t>
    </dgm:pt>
    <dgm:pt modelId="{39DDF16B-FE8E-45C1-9A18-D39BDF5AF175}" type="sibTrans" cxnId="{475310E0-9EDE-454C-8571-128C7CB75569}">
      <dgm:prSet/>
      <dgm:spPr/>
      <dgm:t>
        <a:bodyPr/>
        <a:lstStyle/>
        <a:p>
          <a:endParaRPr lang="en-US"/>
        </a:p>
      </dgm:t>
    </dgm:pt>
    <dgm:pt modelId="{AA0D72A0-9D68-4310-AE7C-96B0656C3EB4}">
      <dgm:prSet/>
      <dgm:spPr/>
      <dgm:t>
        <a:bodyPr/>
        <a:lstStyle/>
        <a:p>
          <a:r>
            <a:rPr lang="en-US" dirty="0" smtClean="0"/>
            <a:t>Framework to feed in new data and test the models</a:t>
          </a:r>
          <a:endParaRPr lang="en-US" dirty="0"/>
        </a:p>
      </dgm:t>
    </dgm:pt>
    <dgm:pt modelId="{CCF0EB41-68EA-495F-A793-7C072DEA3971}" type="parTrans" cxnId="{2E40FB96-71F9-4B33-A712-F981275C71FC}">
      <dgm:prSet/>
      <dgm:spPr/>
      <dgm:t>
        <a:bodyPr/>
        <a:lstStyle/>
        <a:p>
          <a:endParaRPr lang="en-US"/>
        </a:p>
      </dgm:t>
    </dgm:pt>
    <dgm:pt modelId="{F36931A0-C553-46E4-BDB5-86041DF7BDB2}" type="sibTrans" cxnId="{2E40FB96-71F9-4B33-A712-F981275C71FC}">
      <dgm:prSet/>
      <dgm:spPr/>
      <dgm:t>
        <a:bodyPr/>
        <a:lstStyle/>
        <a:p>
          <a:endParaRPr lang="en-US"/>
        </a:p>
      </dgm:t>
    </dgm:pt>
    <dgm:pt modelId="{41320DE8-F2AE-4A2C-B1B6-3A85A12D1639}">
      <dgm:prSet/>
      <dgm:spPr/>
      <dgm:t>
        <a:bodyPr/>
        <a:lstStyle/>
        <a:p>
          <a:r>
            <a:rPr lang="en-US" dirty="0" smtClean="0"/>
            <a:t>Framework to change training data and retrain model based on new data sets as sliding window</a:t>
          </a:r>
          <a:endParaRPr lang="en-US" dirty="0"/>
        </a:p>
      </dgm:t>
    </dgm:pt>
    <dgm:pt modelId="{EFC2D7C7-6DEA-4861-AFB2-E79880A47DAE}" type="parTrans" cxnId="{E58CC502-BB0C-463A-8152-3A971A44EA98}">
      <dgm:prSet/>
      <dgm:spPr/>
      <dgm:t>
        <a:bodyPr/>
        <a:lstStyle/>
        <a:p>
          <a:endParaRPr lang="en-US"/>
        </a:p>
      </dgm:t>
    </dgm:pt>
    <dgm:pt modelId="{15D5D2C7-7664-427E-89DF-CD5F33D7405D}" type="sibTrans" cxnId="{E58CC502-BB0C-463A-8152-3A971A44EA98}">
      <dgm:prSet/>
      <dgm:spPr/>
      <dgm:t>
        <a:bodyPr/>
        <a:lstStyle/>
        <a:p>
          <a:endParaRPr lang="en-US"/>
        </a:p>
      </dgm:t>
    </dgm:pt>
    <dgm:pt modelId="{479DA852-2D04-4B30-A490-FAD596AA639C}">
      <dgm:prSet/>
      <dgm:spPr/>
      <dgm:t>
        <a:bodyPr/>
        <a:lstStyle/>
        <a:p>
          <a:r>
            <a:rPr lang="en-US" dirty="0" smtClean="0"/>
            <a:t>3 main tasks involved -</a:t>
          </a:r>
          <a:endParaRPr lang="en-US" dirty="0"/>
        </a:p>
      </dgm:t>
    </dgm:pt>
    <dgm:pt modelId="{B0D352B2-93BF-4C70-A142-37BB419C4A18}" type="parTrans" cxnId="{F5DE7758-DE06-4F16-BBDE-544CA1C667A6}">
      <dgm:prSet/>
      <dgm:spPr/>
      <dgm:t>
        <a:bodyPr/>
        <a:lstStyle/>
        <a:p>
          <a:endParaRPr lang="en-US"/>
        </a:p>
      </dgm:t>
    </dgm:pt>
    <dgm:pt modelId="{422247E2-D3C2-44C5-8D84-2EB41163B80E}" type="sibTrans" cxnId="{F5DE7758-DE06-4F16-BBDE-544CA1C667A6}">
      <dgm:prSet/>
      <dgm:spPr/>
      <dgm:t>
        <a:bodyPr/>
        <a:lstStyle/>
        <a:p>
          <a:endParaRPr lang="en-US"/>
        </a:p>
      </dgm:t>
    </dgm:pt>
    <dgm:pt modelId="{35F4CC00-0834-4729-8FAB-9A7EB3F85068}">
      <dgm:prSet/>
      <dgm:spPr/>
      <dgm:t>
        <a:bodyPr/>
        <a:lstStyle/>
        <a:p>
          <a:r>
            <a:rPr lang="en-US" b="1" dirty="0" smtClean="0"/>
            <a:t>Feature Engineering</a:t>
          </a:r>
          <a:r>
            <a:rPr lang="en-US" dirty="0" smtClean="0"/>
            <a:t>: Create data features from the raw data to facilitate model training</a:t>
          </a:r>
          <a:endParaRPr lang="en-US" dirty="0"/>
        </a:p>
      </dgm:t>
    </dgm:pt>
    <dgm:pt modelId="{1A64996C-5A97-40C3-A2D9-FAB099876F50}" type="parTrans" cxnId="{7BAC509C-D118-41CB-AE83-F4FDF66830A6}">
      <dgm:prSet/>
      <dgm:spPr/>
      <dgm:t>
        <a:bodyPr/>
        <a:lstStyle/>
        <a:p>
          <a:endParaRPr lang="en-US"/>
        </a:p>
      </dgm:t>
    </dgm:pt>
    <dgm:pt modelId="{50B8A99A-260A-4B7C-8BA5-FF0D176254D3}" type="sibTrans" cxnId="{7BAC509C-D118-41CB-AE83-F4FDF66830A6}">
      <dgm:prSet/>
      <dgm:spPr/>
      <dgm:t>
        <a:bodyPr/>
        <a:lstStyle/>
        <a:p>
          <a:endParaRPr lang="en-US"/>
        </a:p>
      </dgm:t>
    </dgm:pt>
    <dgm:pt modelId="{3ABBDFC3-7950-423C-A563-E24D284C875B}">
      <dgm:prSet/>
      <dgm:spPr/>
      <dgm:t>
        <a:bodyPr/>
        <a:lstStyle/>
        <a:p>
          <a:r>
            <a:rPr lang="en-US" b="1" dirty="0" smtClean="0"/>
            <a:t>Model Training</a:t>
          </a:r>
          <a:r>
            <a:rPr lang="en-US" dirty="0" smtClean="0"/>
            <a:t>: Find the model that answers the question most accurately by comparing their success metrics</a:t>
          </a:r>
          <a:endParaRPr lang="en-US" dirty="0"/>
        </a:p>
      </dgm:t>
    </dgm:pt>
    <dgm:pt modelId="{E4A1DFB5-FF34-420C-9987-45AD8644225F}" type="parTrans" cxnId="{AAEAB61F-782B-416A-922A-48983ED15AD1}">
      <dgm:prSet/>
      <dgm:spPr/>
      <dgm:t>
        <a:bodyPr/>
        <a:lstStyle/>
        <a:p>
          <a:endParaRPr lang="en-US"/>
        </a:p>
      </dgm:t>
    </dgm:pt>
    <dgm:pt modelId="{DD712E7D-FE63-4C2C-B487-171301BD0F9F}" type="sibTrans" cxnId="{AAEAB61F-782B-416A-922A-48983ED15AD1}">
      <dgm:prSet/>
      <dgm:spPr/>
      <dgm:t>
        <a:bodyPr/>
        <a:lstStyle/>
        <a:p>
          <a:endParaRPr lang="en-US"/>
        </a:p>
      </dgm:t>
    </dgm:pt>
    <dgm:pt modelId="{C2C083CA-B5A2-4712-807F-965D2D3D2B31}">
      <dgm:prSet/>
      <dgm:spPr/>
      <dgm:t>
        <a:bodyPr/>
        <a:lstStyle/>
        <a:p>
          <a:r>
            <a:rPr lang="en-US" dirty="0" smtClean="0"/>
            <a:t>Determine if your model is </a:t>
          </a:r>
          <a:r>
            <a:rPr lang="en-US" b="1" dirty="0" smtClean="0"/>
            <a:t>suitable for production</a:t>
          </a:r>
          <a:endParaRPr lang="en-US" b="1" dirty="0"/>
        </a:p>
      </dgm:t>
    </dgm:pt>
    <dgm:pt modelId="{242C9FEC-A75C-488C-86AA-7D4AB3FBAFBB}" type="parTrans" cxnId="{18EBE638-E000-45F1-A1DC-D778BFDA24DC}">
      <dgm:prSet/>
      <dgm:spPr/>
      <dgm:t>
        <a:bodyPr/>
        <a:lstStyle/>
        <a:p>
          <a:endParaRPr lang="en-US"/>
        </a:p>
      </dgm:t>
    </dgm:pt>
    <dgm:pt modelId="{FFDBDE1D-F17F-4ACF-8F14-130EAF0ABAB5}" type="sibTrans" cxnId="{18EBE638-E000-45F1-A1DC-D778BFDA24DC}">
      <dgm:prSet/>
      <dgm:spPr/>
      <dgm:t>
        <a:bodyPr/>
        <a:lstStyle/>
        <a:p>
          <a:endParaRPr lang="en-US"/>
        </a:p>
      </dgm:t>
    </dgm:pt>
    <dgm:pt modelId="{2CF580C4-635A-483D-B422-2D1399D00070}" type="pres">
      <dgm:prSet presAssocID="{9AE7041F-78A6-4EBB-8899-636E12AEDCAF}" presName="linear" presStyleCnt="0">
        <dgm:presLayoutVars>
          <dgm:animLvl val="lvl"/>
          <dgm:resizeHandles val="exact"/>
        </dgm:presLayoutVars>
      </dgm:prSet>
      <dgm:spPr/>
      <dgm:t>
        <a:bodyPr/>
        <a:lstStyle/>
        <a:p>
          <a:endParaRPr lang="en-US"/>
        </a:p>
      </dgm:t>
    </dgm:pt>
    <dgm:pt modelId="{2DE9F946-80CD-42B7-9F3B-CA4708A6A0AF}" type="pres">
      <dgm:prSet presAssocID="{529370CA-4314-4508-BE9C-5D70C0ADDEEB}" presName="parentText" presStyleLbl="node1" presStyleIdx="0" presStyleCnt="2">
        <dgm:presLayoutVars>
          <dgm:chMax val="0"/>
          <dgm:bulletEnabled val="1"/>
        </dgm:presLayoutVars>
      </dgm:prSet>
      <dgm:spPr/>
      <dgm:t>
        <a:bodyPr/>
        <a:lstStyle/>
        <a:p>
          <a:endParaRPr lang="en-US"/>
        </a:p>
      </dgm:t>
    </dgm:pt>
    <dgm:pt modelId="{E68E0C48-5654-48A6-8437-B7234D901A46}" type="pres">
      <dgm:prSet presAssocID="{529370CA-4314-4508-BE9C-5D70C0ADDEEB}" presName="childText" presStyleLbl="revTx" presStyleIdx="0" presStyleCnt="2">
        <dgm:presLayoutVars>
          <dgm:bulletEnabled val="1"/>
        </dgm:presLayoutVars>
      </dgm:prSet>
      <dgm:spPr/>
      <dgm:t>
        <a:bodyPr/>
        <a:lstStyle/>
        <a:p>
          <a:endParaRPr lang="en-US"/>
        </a:p>
      </dgm:t>
    </dgm:pt>
    <dgm:pt modelId="{48848CF4-5232-4A38-819A-F87B4CEDAD40}" type="pres">
      <dgm:prSet presAssocID="{C02069AC-229C-45B6-9D71-881DE6A8D1CF}" presName="parentText" presStyleLbl="node1" presStyleIdx="1" presStyleCnt="2">
        <dgm:presLayoutVars>
          <dgm:chMax val="0"/>
          <dgm:bulletEnabled val="1"/>
        </dgm:presLayoutVars>
      </dgm:prSet>
      <dgm:spPr/>
      <dgm:t>
        <a:bodyPr/>
        <a:lstStyle/>
        <a:p>
          <a:endParaRPr lang="en-US"/>
        </a:p>
      </dgm:t>
    </dgm:pt>
    <dgm:pt modelId="{8CA6B735-109B-4C1B-97B4-F9DEBF8AAB38}" type="pres">
      <dgm:prSet presAssocID="{C02069AC-229C-45B6-9D71-881DE6A8D1CF}" presName="childText" presStyleLbl="revTx" presStyleIdx="1" presStyleCnt="2">
        <dgm:presLayoutVars>
          <dgm:bulletEnabled val="1"/>
        </dgm:presLayoutVars>
      </dgm:prSet>
      <dgm:spPr/>
      <dgm:t>
        <a:bodyPr/>
        <a:lstStyle/>
        <a:p>
          <a:endParaRPr lang="en-US"/>
        </a:p>
      </dgm:t>
    </dgm:pt>
  </dgm:ptLst>
  <dgm:cxnLst>
    <dgm:cxn modelId="{18EBE638-E000-45F1-A1DC-D778BFDA24DC}" srcId="{479DA852-2D04-4B30-A490-FAD596AA639C}" destId="{C2C083CA-B5A2-4712-807F-965D2D3D2B31}" srcOrd="2" destOrd="0" parTransId="{242C9FEC-A75C-488C-86AA-7D4AB3FBAFBB}" sibTransId="{FFDBDE1D-F17F-4ACF-8F14-130EAF0ABAB5}"/>
    <dgm:cxn modelId="{5B9F7AFB-FC96-4AB8-A68B-D9CF48C6050D}" type="presOf" srcId="{41320DE8-F2AE-4A2C-B1B6-3A85A12D1639}" destId="{E68E0C48-5654-48A6-8437-B7234D901A46}" srcOrd="0" destOrd="2" presId="urn:microsoft.com/office/officeart/2005/8/layout/vList2"/>
    <dgm:cxn modelId="{7BAC509C-D118-41CB-AE83-F4FDF66830A6}" srcId="{479DA852-2D04-4B30-A490-FAD596AA639C}" destId="{35F4CC00-0834-4729-8FAB-9A7EB3F85068}" srcOrd="0" destOrd="0" parTransId="{1A64996C-5A97-40C3-A2D9-FAB099876F50}" sibTransId="{50B8A99A-260A-4B7C-8BA5-FF0D176254D3}"/>
    <dgm:cxn modelId="{E885C04E-4F7A-470F-A92C-900C4616BB5F}" type="presOf" srcId="{AA0D72A0-9D68-4310-AE7C-96B0656C3EB4}" destId="{E68E0C48-5654-48A6-8437-B7234D901A46}" srcOrd="0" destOrd="1" presId="urn:microsoft.com/office/officeart/2005/8/layout/vList2"/>
    <dgm:cxn modelId="{EE787722-6CF3-4080-90D2-113F7D13E485}" type="presOf" srcId="{9AE7041F-78A6-4EBB-8899-636E12AEDCAF}" destId="{2CF580C4-635A-483D-B422-2D1399D00070}" srcOrd="0" destOrd="0" presId="urn:microsoft.com/office/officeart/2005/8/layout/vList2"/>
    <dgm:cxn modelId="{2E40FB96-71F9-4B33-A712-F981275C71FC}" srcId="{529370CA-4314-4508-BE9C-5D70C0ADDEEB}" destId="{AA0D72A0-9D68-4310-AE7C-96B0656C3EB4}" srcOrd="1" destOrd="0" parTransId="{CCF0EB41-68EA-495F-A793-7C072DEA3971}" sibTransId="{F36931A0-C553-46E4-BDB5-86041DF7BDB2}"/>
    <dgm:cxn modelId="{65B7445F-9B4D-4FBA-8186-14E699270A30}" type="presOf" srcId="{C2C083CA-B5A2-4712-807F-965D2D3D2B31}" destId="{E68E0C48-5654-48A6-8437-B7234D901A46}" srcOrd="0" destOrd="6" presId="urn:microsoft.com/office/officeart/2005/8/layout/vList2"/>
    <dgm:cxn modelId="{E58CC502-BB0C-463A-8152-3A971A44EA98}" srcId="{529370CA-4314-4508-BE9C-5D70C0ADDEEB}" destId="{41320DE8-F2AE-4A2C-B1B6-3A85A12D1639}" srcOrd="2" destOrd="0" parTransId="{EFC2D7C7-6DEA-4861-AFB2-E79880A47DAE}" sibTransId="{15D5D2C7-7664-427E-89DF-CD5F33D7405D}"/>
    <dgm:cxn modelId="{E3F43188-AC33-4547-A4CC-3B4E77A74442}" srcId="{9AE7041F-78A6-4EBB-8899-636E12AEDCAF}" destId="{C02069AC-229C-45B6-9D71-881DE6A8D1CF}" srcOrd="1" destOrd="0" parTransId="{C03FE7C0-66DA-40C6-97F5-10500464A56B}" sibTransId="{2903A05C-286B-40F1-A22A-FDFBFEEC9D85}"/>
    <dgm:cxn modelId="{B60937A9-6EC6-4148-A4A9-EE072F00B819}" type="presOf" srcId="{529370CA-4314-4508-BE9C-5D70C0ADDEEB}" destId="{2DE9F946-80CD-42B7-9F3B-CA4708A6A0AF}" srcOrd="0" destOrd="0" presId="urn:microsoft.com/office/officeart/2005/8/layout/vList2"/>
    <dgm:cxn modelId="{AAEAB61F-782B-416A-922A-48983ED15AD1}" srcId="{479DA852-2D04-4B30-A490-FAD596AA639C}" destId="{3ABBDFC3-7950-423C-A563-E24D284C875B}" srcOrd="1" destOrd="0" parTransId="{E4A1DFB5-FF34-420C-9987-45AD8644225F}" sibTransId="{DD712E7D-FE63-4C2C-B487-171301BD0F9F}"/>
    <dgm:cxn modelId="{CD6D0F8A-972C-4EB4-BD8E-F6F7755113BC}" type="presOf" srcId="{18AF66DF-DB0B-4D1C-A345-918B872908D0}" destId="{E68E0C48-5654-48A6-8437-B7234D901A46}" srcOrd="0" destOrd="0" presId="urn:microsoft.com/office/officeart/2005/8/layout/vList2"/>
    <dgm:cxn modelId="{71CD2203-217C-4E63-97E1-20382E072417}" type="presOf" srcId="{35F4CC00-0834-4729-8FAB-9A7EB3F85068}" destId="{E68E0C48-5654-48A6-8437-B7234D901A46}" srcOrd="0" destOrd="4" presId="urn:microsoft.com/office/officeart/2005/8/layout/vList2"/>
    <dgm:cxn modelId="{F5DE7758-DE06-4F16-BBDE-544CA1C667A6}" srcId="{529370CA-4314-4508-BE9C-5D70C0ADDEEB}" destId="{479DA852-2D04-4B30-A490-FAD596AA639C}" srcOrd="3" destOrd="0" parTransId="{B0D352B2-93BF-4C70-A142-37BB419C4A18}" sibTransId="{422247E2-D3C2-44C5-8D84-2EB41163B80E}"/>
    <dgm:cxn modelId="{A4C72E24-E115-40BB-9293-9F79040AAEE5}" type="presOf" srcId="{0A451D37-6FA2-419B-A7F4-A9C7AFBCD48B}" destId="{8CA6B735-109B-4C1B-97B4-F9DEBF8AAB38}" srcOrd="0" destOrd="0" presId="urn:microsoft.com/office/officeart/2005/8/layout/vList2"/>
    <dgm:cxn modelId="{20A09D5B-B3BF-4CB3-B69A-F7774B4C42BE}" type="presOf" srcId="{C02069AC-229C-45B6-9D71-881DE6A8D1CF}" destId="{48848CF4-5232-4A38-819A-F87B4CEDAD40}" srcOrd="0" destOrd="0" presId="urn:microsoft.com/office/officeart/2005/8/layout/vList2"/>
    <dgm:cxn modelId="{4AFC3748-4380-46CF-89B1-6B7C920D4A82}" type="presOf" srcId="{479DA852-2D04-4B30-A490-FAD596AA639C}" destId="{E68E0C48-5654-48A6-8437-B7234D901A46}" srcOrd="0" destOrd="3" presId="urn:microsoft.com/office/officeart/2005/8/layout/vList2"/>
    <dgm:cxn modelId="{459254AB-A9A1-4EF8-915B-3A01B73E9A7D}" srcId="{529370CA-4314-4508-BE9C-5D70C0ADDEEB}" destId="{18AF66DF-DB0B-4D1C-A345-918B872908D0}" srcOrd="0" destOrd="0" parTransId="{18ECD77A-9F6E-44CF-A0BA-783C94500F56}" sibTransId="{32828B27-3385-41C6-9044-E4B534897769}"/>
    <dgm:cxn modelId="{6B5825E3-4681-459F-847E-9FD0870C6CAB}" srcId="{9AE7041F-78A6-4EBB-8899-636E12AEDCAF}" destId="{529370CA-4314-4508-BE9C-5D70C0ADDEEB}" srcOrd="0" destOrd="0" parTransId="{F433C476-60C0-45D8-B092-2908D4656741}" sibTransId="{D1FE0600-AF53-467F-9586-D589CE1360DA}"/>
    <dgm:cxn modelId="{7EE25CC7-C90C-4444-980F-C3F5A0F2CAC8}" type="presOf" srcId="{3ABBDFC3-7950-423C-A563-E24D284C875B}" destId="{E68E0C48-5654-48A6-8437-B7234D901A46}" srcOrd="0" destOrd="5" presId="urn:microsoft.com/office/officeart/2005/8/layout/vList2"/>
    <dgm:cxn modelId="{475310E0-9EDE-454C-8571-128C7CB75569}" srcId="{C02069AC-229C-45B6-9D71-881DE6A8D1CF}" destId="{0A451D37-6FA2-419B-A7F4-A9C7AFBCD48B}" srcOrd="0" destOrd="0" parTransId="{BAABDDEA-AE17-423C-A56E-4F764AA1BA0A}" sibTransId="{39DDF16B-FE8E-45C1-9A18-D39BDF5AF175}"/>
    <dgm:cxn modelId="{9BEDD4A2-86FE-41BB-97BE-688ECC9B6B93}" type="presParOf" srcId="{2CF580C4-635A-483D-B422-2D1399D00070}" destId="{2DE9F946-80CD-42B7-9F3B-CA4708A6A0AF}" srcOrd="0" destOrd="0" presId="urn:microsoft.com/office/officeart/2005/8/layout/vList2"/>
    <dgm:cxn modelId="{089B4253-FD86-4496-A892-7D0515E24798}" type="presParOf" srcId="{2CF580C4-635A-483D-B422-2D1399D00070}" destId="{E68E0C48-5654-48A6-8437-B7234D901A46}" srcOrd="1" destOrd="0" presId="urn:microsoft.com/office/officeart/2005/8/layout/vList2"/>
    <dgm:cxn modelId="{76DC0095-5FF3-429E-A5A2-D42392D83D7D}" type="presParOf" srcId="{2CF580C4-635A-483D-B422-2D1399D00070}" destId="{48848CF4-5232-4A38-819A-F87B4CEDAD40}" srcOrd="2" destOrd="0" presId="urn:microsoft.com/office/officeart/2005/8/layout/vList2"/>
    <dgm:cxn modelId="{BF986FBB-C202-4C51-8589-F8A249ABEC0F}" type="presParOf" srcId="{2CF580C4-635A-483D-B422-2D1399D00070}" destId="{8CA6B735-109B-4C1B-97B4-F9DEBF8AAB3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9F946-80CD-42B7-9F3B-CA4708A6A0AF}">
      <dsp:nvSpPr>
        <dsp:cNvPr id="0" name=""/>
        <dsp:cNvSpPr/>
      </dsp:nvSpPr>
      <dsp:spPr>
        <a:xfrm>
          <a:off x="0" y="126530"/>
          <a:ext cx="83058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1.  Data Model Development &amp; experiment framework setup </a:t>
          </a:r>
          <a:endParaRPr lang="en-US" sz="2200" kern="1200" dirty="0"/>
        </a:p>
      </dsp:txBody>
      <dsp:txXfrm>
        <a:off x="25759" y="152289"/>
        <a:ext cx="8254282" cy="476152"/>
      </dsp:txXfrm>
    </dsp:sp>
    <dsp:sp modelId="{E68E0C48-5654-48A6-8437-B7234D901A46}">
      <dsp:nvSpPr>
        <dsp:cNvPr id="0" name=""/>
        <dsp:cNvSpPr/>
      </dsp:nvSpPr>
      <dsp:spPr>
        <a:xfrm>
          <a:off x="0" y="654200"/>
          <a:ext cx="8305800" cy="3005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smtClean="0"/>
            <a:t>Data Modelling based on training sets </a:t>
          </a:r>
          <a:r>
            <a:rPr lang="en-US" sz="1700" b="1" i="1" kern="1200" dirty="0" smtClean="0"/>
            <a:t>- At its core, a statistical model provides a description of how the world works and how the data were generated.</a:t>
          </a:r>
          <a:endParaRPr lang="en-US" sz="1700" b="1" i="1" kern="1200" dirty="0"/>
        </a:p>
        <a:p>
          <a:pPr marL="171450" lvl="1" indent="-171450" algn="l" defTabSz="755650">
            <a:lnSpc>
              <a:spcPct val="90000"/>
            </a:lnSpc>
            <a:spcBef>
              <a:spcPct val="0"/>
            </a:spcBef>
            <a:spcAft>
              <a:spcPct val="20000"/>
            </a:spcAft>
            <a:buChar char="••"/>
          </a:pPr>
          <a:r>
            <a:rPr lang="en-US" sz="1700" kern="1200" dirty="0" smtClean="0"/>
            <a:t>Framework to feed in new data and test the models</a:t>
          </a:r>
          <a:endParaRPr lang="en-US" sz="1700" kern="1200" dirty="0"/>
        </a:p>
        <a:p>
          <a:pPr marL="171450" lvl="1" indent="-171450" algn="l" defTabSz="755650">
            <a:lnSpc>
              <a:spcPct val="90000"/>
            </a:lnSpc>
            <a:spcBef>
              <a:spcPct val="0"/>
            </a:spcBef>
            <a:spcAft>
              <a:spcPct val="20000"/>
            </a:spcAft>
            <a:buChar char="••"/>
          </a:pPr>
          <a:r>
            <a:rPr lang="en-US" sz="1700" kern="1200" dirty="0" smtClean="0"/>
            <a:t>Framework to change training data and retrain model based on new data sets as sliding window</a:t>
          </a:r>
          <a:endParaRPr lang="en-US" sz="1700" kern="1200" dirty="0"/>
        </a:p>
        <a:p>
          <a:pPr marL="171450" lvl="1" indent="-171450" algn="l" defTabSz="755650">
            <a:lnSpc>
              <a:spcPct val="90000"/>
            </a:lnSpc>
            <a:spcBef>
              <a:spcPct val="0"/>
            </a:spcBef>
            <a:spcAft>
              <a:spcPct val="20000"/>
            </a:spcAft>
            <a:buChar char="••"/>
          </a:pPr>
          <a:r>
            <a:rPr lang="en-US" sz="1700" kern="1200" dirty="0" smtClean="0"/>
            <a:t>3 main tasks involved -</a:t>
          </a:r>
          <a:endParaRPr lang="en-US" sz="1700" kern="1200" dirty="0"/>
        </a:p>
        <a:p>
          <a:pPr marL="342900" lvl="2" indent="-171450" algn="l" defTabSz="755650">
            <a:lnSpc>
              <a:spcPct val="90000"/>
            </a:lnSpc>
            <a:spcBef>
              <a:spcPct val="0"/>
            </a:spcBef>
            <a:spcAft>
              <a:spcPct val="20000"/>
            </a:spcAft>
            <a:buChar char="••"/>
          </a:pPr>
          <a:r>
            <a:rPr lang="en-US" sz="1700" b="1" kern="1200" dirty="0" smtClean="0"/>
            <a:t>Feature Engineering</a:t>
          </a:r>
          <a:r>
            <a:rPr lang="en-US" sz="1700" kern="1200" dirty="0" smtClean="0"/>
            <a:t>: Create data features from the raw data to facilitate model training</a:t>
          </a:r>
          <a:endParaRPr lang="en-US" sz="1700" kern="1200" dirty="0"/>
        </a:p>
        <a:p>
          <a:pPr marL="342900" lvl="2" indent="-171450" algn="l" defTabSz="755650">
            <a:lnSpc>
              <a:spcPct val="90000"/>
            </a:lnSpc>
            <a:spcBef>
              <a:spcPct val="0"/>
            </a:spcBef>
            <a:spcAft>
              <a:spcPct val="20000"/>
            </a:spcAft>
            <a:buChar char="••"/>
          </a:pPr>
          <a:r>
            <a:rPr lang="en-US" sz="1700" b="1" kern="1200" dirty="0" smtClean="0"/>
            <a:t>Model Training</a:t>
          </a:r>
          <a:r>
            <a:rPr lang="en-US" sz="1700" kern="1200" dirty="0" smtClean="0"/>
            <a:t>: Find the model that answers the question most accurately by comparing their success metrics</a:t>
          </a:r>
          <a:endParaRPr lang="en-US" sz="1700" kern="1200" dirty="0"/>
        </a:p>
        <a:p>
          <a:pPr marL="342900" lvl="2" indent="-171450" algn="l" defTabSz="755650">
            <a:lnSpc>
              <a:spcPct val="90000"/>
            </a:lnSpc>
            <a:spcBef>
              <a:spcPct val="0"/>
            </a:spcBef>
            <a:spcAft>
              <a:spcPct val="20000"/>
            </a:spcAft>
            <a:buChar char="••"/>
          </a:pPr>
          <a:r>
            <a:rPr lang="en-US" sz="1700" kern="1200" dirty="0" smtClean="0"/>
            <a:t>Determine if your model is </a:t>
          </a:r>
          <a:r>
            <a:rPr lang="en-US" sz="1700" b="1" kern="1200" dirty="0" smtClean="0"/>
            <a:t>suitable for production</a:t>
          </a:r>
          <a:endParaRPr lang="en-US" sz="1700" b="1" kern="1200" dirty="0"/>
        </a:p>
      </dsp:txBody>
      <dsp:txXfrm>
        <a:off x="0" y="654200"/>
        <a:ext cx="8305800" cy="3005640"/>
      </dsp:txXfrm>
    </dsp:sp>
    <dsp:sp modelId="{48848CF4-5232-4A38-819A-F87B4CEDAD40}">
      <dsp:nvSpPr>
        <dsp:cNvPr id="0" name=""/>
        <dsp:cNvSpPr/>
      </dsp:nvSpPr>
      <dsp:spPr>
        <a:xfrm>
          <a:off x="0" y="3659841"/>
          <a:ext cx="83058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2. Data Model Evaluation &amp; KPI Checks</a:t>
          </a:r>
          <a:endParaRPr lang="en-US" sz="2200" kern="1200" dirty="0"/>
        </a:p>
      </dsp:txBody>
      <dsp:txXfrm>
        <a:off x="25759" y="3685600"/>
        <a:ext cx="8254282" cy="476152"/>
      </dsp:txXfrm>
    </dsp:sp>
    <dsp:sp modelId="{8CA6B735-109B-4C1B-97B4-F9DEBF8AAB38}">
      <dsp:nvSpPr>
        <dsp:cNvPr id="0" name=""/>
        <dsp:cNvSpPr/>
      </dsp:nvSpPr>
      <dsp:spPr>
        <a:xfrm>
          <a:off x="0" y="4187511"/>
          <a:ext cx="83058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0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smtClean="0"/>
            <a:t>Read papers, research material to finalize the algorithmic approaches</a:t>
          </a:r>
        </a:p>
      </dsp:txBody>
      <dsp:txXfrm>
        <a:off x="0" y="4187511"/>
        <a:ext cx="8305800" cy="3643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07F47-C2C0-4BCB-9AD3-AE04CE4CAA2F}" type="datetimeFigureOut">
              <a:rPr lang="en-US" smtClean="0"/>
              <a:t>6/15/2020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5028E-47DD-4B58-8D43-F65505D0BC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1FA580-EC3E-418B-8029-FD0545166D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498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109340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38590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00CD-ED43-46FE-944D-35A18843FC79}"/>
              </a:ext>
            </a:extLst>
          </p:cNvPr>
          <p:cNvSpPr>
            <a:spLocks noGrp="1"/>
          </p:cNvSpPr>
          <p:nvPr>
            <p:ph type="ctrTitle"/>
          </p:nvPr>
        </p:nvSpPr>
        <p:spPr>
          <a:xfrm>
            <a:off x="1143000" y="1987062"/>
            <a:ext cx="6858000" cy="1522901"/>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AC8A1D-A335-4338-BF91-B13190DB9D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Picture 7">
            <a:extLst>
              <a:ext uri="{FF2B5EF4-FFF2-40B4-BE49-F238E27FC236}">
                <a16:creationId xmlns:a16="http://schemas.microsoft.com/office/drawing/2014/main" id="{0CE9D669-5A12-4F50-8FAF-C89743F6FC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7575" y="240690"/>
            <a:ext cx="1112907" cy="1449998"/>
          </a:xfrm>
          <a:prstGeom prst="rect">
            <a:avLst/>
          </a:prstGeom>
        </p:spPr>
      </p:pic>
      <p:pic>
        <p:nvPicPr>
          <p:cNvPr id="9" name="Picture 8">
            <a:extLst>
              <a:ext uri="{FF2B5EF4-FFF2-40B4-BE49-F238E27FC236}">
                <a16:creationId xmlns:a16="http://schemas.microsoft.com/office/drawing/2014/main" id="{A0F69D62-0BC0-4856-8B0E-EB56B8FBD2A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70482" y="655386"/>
            <a:ext cx="2260722" cy="683655"/>
          </a:xfrm>
          <a:prstGeom prst="rect">
            <a:avLst/>
          </a:prstGeom>
        </p:spPr>
      </p:pic>
      <p:sp>
        <p:nvSpPr>
          <p:cNvPr id="10" name="Date Placeholder 3">
            <a:extLst>
              <a:ext uri="{FF2B5EF4-FFF2-40B4-BE49-F238E27FC236}">
                <a16:creationId xmlns:a16="http://schemas.microsoft.com/office/drawing/2014/main" id="{57AB13E6-DB63-4C49-BA70-8AFFC9F3CC29}"/>
              </a:ext>
            </a:extLst>
          </p:cNvPr>
          <p:cNvSpPr>
            <a:spLocks noGrp="1"/>
          </p:cNvSpPr>
          <p:nvPr>
            <p:ph type="dt" sz="half" idx="10"/>
          </p:nvPr>
        </p:nvSpPr>
        <p:spPr>
          <a:xfrm>
            <a:off x="628650" y="6356351"/>
            <a:ext cx="1714500" cy="365125"/>
          </a:xfrm>
        </p:spPr>
        <p:txBody>
          <a:bodyPr/>
          <a:lstStyle/>
          <a:p>
            <a:fld id="{24DC790F-7421-49B5-A335-8A15BB65C9AD}" type="datetime1">
              <a:rPr lang="en-US" smtClean="0"/>
              <a:t>6/15/2020</a:t>
            </a:fld>
            <a:endParaRPr lang="en-US"/>
          </a:p>
        </p:txBody>
      </p:sp>
      <p:sp>
        <p:nvSpPr>
          <p:cNvPr id="11" name="Footer Placeholder 4">
            <a:extLst>
              <a:ext uri="{FF2B5EF4-FFF2-40B4-BE49-F238E27FC236}">
                <a16:creationId xmlns:a16="http://schemas.microsoft.com/office/drawing/2014/main" id="{DFF979C4-3847-43C0-BE86-76D699EDFC21}"/>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12" name="Slide Number Placeholder 5">
            <a:extLst>
              <a:ext uri="{FF2B5EF4-FFF2-40B4-BE49-F238E27FC236}">
                <a16:creationId xmlns:a16="http://schemas.microsoft.com/office/drawing/2014/main" id="{87DC9952-3525-4589-B72C-ECF3FBFE26FC}"/>
              </a:ext>
            </a:extLst>
          </p:cNvPr>
          <p:cNvSpPr>
            <a:spLocks noGrp="1"/>
          </p:cNvSpPr>
          <p:nvPr>
            <p:ph type="sldNum" sz="quarter" idx="12"/>
          </p:nvPr>
        </p:nvSpPr>
        <p:spPr>
          <a:xfrm>
            <a:off x="6457950" y="6356351"/>
            <a:ext cx="2057400" cy="365125"/>
          </a:xfrm>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898977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3076-454E-4BA8-A102-132B5057F1C9}"/>
              </a:ext>
            </a:extLst>
          </p:cNvPr>
          <p:cNvSpPr>
            <a:spLocks noGrp="1"/>
          </p:cNvSpPr>
          <p:nvPr>
            <p:ph type="title"/>
          </p:nvPr>
        </p:nvSpPr>
        <p:spPr>
          <a:xfrm>
            <a:off x="628650" y="1145570"/>
            <a:ext cx="7886700" cy="997989"/>
          </a:xfrm>
        </p:spPr>
        <p:txBody>
          <a:bodyPr>
            <a:normAutofit/>
          </a:bodyPr>
          <a:lstStyle>
            <a:lvl1pPr>
              <a:defRPr sz="2700"/>
            </a:lvl1pPr>
          </a:lstStyle>
          <a:p>
            <a:r>
              <a:rPr lang="en-US" dirty="0"/>
              <a:t>Click to edit Master title style</a:t>
            </a:r>
          </a:p>
        </p:txBody>
      </p:sp>
      <p:sp>
        <p:nvSpPr>
          <p:cNvPr id="3" name="Content Placeholder 2">
            <a:extLst>
              <a:ext uri="{FF2B5EF4-FFF2-40B4-BE49-F238E27FC236}">
                <a16:creationId xmlns:a16="http://schemas.microsoft.com/office/drawing/2014/main" id="{E6AAAEF1-D903-445F-994F-004B0B23D507}"/>
              </a:ext>
            </a:extLst>
          </p:cNvPr>
          <p:cNvSpPr>
            <a:spLocks noGrp="1"/>
          </p:cNvSpPr>
          <p:nvPr>
            <p:ph idx="1"/>
          </p:nvPr>
        </p:nvSpPr>
        <p:spPr>
          <a:xfrm>
            <a:off x="628650" y="2262555"/>
            <a:ext cx="7886700" cy="39144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0421F57-C7B0-42A9-A8DA-E4088DA7010E}"/>
              </a:ext>
            </a:extLst>
          </p:cNvPr>
          <p:cNvSpPr>
            <a:spLocks noGrp="1"/>
          </p:cNvSpPr>
          <p:nvPr>
            <p:ph type="dt" sz="half" idx="10"/>
          </p:nvPr>
        </p:nvSpPr>
        <p:spPr>
          <a:xfrm>
            <a:off x="628650" y="6356351"/>
            <a:ext cx="1714500" cy="365125"/>
          </a:xfrm>
        </p:spPr>
        <p:txBody>
          <a:bodyPr/>
          <a:lstStyle/>
          <a:p>
            <a:fld id="{5D1E2D5E-AC7B-4B37-9246-DABB8770DABE}" type="datetime1">
              <a:rPr lang="en-US" smtClean="0"/>
              <a:t>6/15/2020</a:t>
            </a:fld>
            <a:endParaRPr lang="en-US"/>
          </a:p>
        </p:txBody>
      </p:sp>
      <p:sp>
        <p:nvSpPr>
          <p:cNvPr id="5" name="Footer Placeholder 4">
            <a:extLst>
              <a:ext uri="{FF2B5EF4-FFF2-40B4-BE49-F238E27FC236}">
                <a16:creationId xmlns:a16="http://schemas.microsoft.com/office/drawing/2014/main" id="{7204947D-0CF8-4D28-9D1E-C5D5B621F79B}"/>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6" name="Slide Number Placeholder 5">
            <a:extLst>
              <a:ext uri="{FF2B5EF4-FFF2-40B4-BE49-F238E27FC236}">
                <a16:creationId xmlns:a16="http://schemas.microsoft.com/office/drawing/2014/main" id="{04DD744D-C12E-439A-A195-8742E4A94F53}"/>
              </a:ext>
            </a:extLst>
          </p:cNvPr>
          <p:cNvSpPr>
            <a:spLocks noGrp="1"/>
          </p:cNvSpPr>
          <p:nvPr>
            <p:ph type="sldNum" sz="quarter" idx="12"/>
          </p:nvPr>
        </p:nvSpPr>
        <p:spPr/>
        <p:txBody>
          <a:bodyPr/>
          <a:lstStyle/>
          <a:p>
            <a:fld id="{29C7079E-14CB-49E3-8BA8-C540CEA3A588}" type="slidenum">
              <a:rPr lang="en-US" smtClean="0"/>
              <a:t>‹#›</a:t>
            </a:fld>
            <a:endParaRPr lang="en-US"/>
          </a:p>
        </p:txBody>
      </p:sp>
      <p:pic>
        <p:nvPicPr>
          <p:cNvPr id="7" name="Picture 6">
            <a:extLst>
              <a:ext uri="{FF2B5EF4-FFF2-40B4-BE49-F238E27FC236}">
                <a16:creationId xmlns:a16="http://schemas.microsoft.com/office/drawing/2014/main" id="{BDFD0A83-FB8F-46A4-BD77-6D2EF6BBF42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5584" y="169910"/>
            <a:ext cx="2110841" cy="976022"/>
          </a:xfrm>
          <a:prstGeom prst="rect">
            <a:avLst/>
          </a:prstGeom>
        </p:spPr>
      </p:pic>
      <p:pic>
        <p:nvPicPr>
          <p:cNvPr id="8" name="Picture 7">
            <a:extLst>
              <a:ext uri="{FF2B5EF4-FFF2-40B4-BE49-F238E27FC236}">
                <a16:creationId xmlns:a16="http://schemas.microsoft.com/office/drawing/2014/main" id="{DD4A800B-A963-4222-970C-E54BDBF8408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7576" y="169911"/>
            <a:ext cx="765617" cy="997517"/>
          </a:xfrm>
          <a:prstGeom prst="rect">
            <a:avLst/>
          </a:prstGeom>
        </p:spPr>
      </p:pic>
      <p:pic>
        <p:nvPicPr>
          <p:cNvPr id="9" name="Picture 8">
            <a:extLst>
              <a:ext uri="{FF2B5EF4-FFF2-40B4-BE49-F238E27FC236}">
                <a16:creationId xmlns:a16="http://schemas.microsoft.com/office/drawing/2014/main" id="{65E7CA1B-08E2-483D-842C-FE4B1CDFD1E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99018" y="442167"/>
            <a:ext cx="1497998" cy="453003"/>
          </a:xfrm>
          <a:prstGeom prst="rect">
            <a:avLst/>
          </a:prstGeom>
        </p:spPr>
      </p:pic>
      <p:pic>
        <p:nvPicPr>
          <p:cNvPr id="10" name="Picture 9">
            <a:extLst>
              <a:ext uri="{FF2B5EF4-FFF2-40B4-BE49-F238E27FC236}">
                <a16:creationId xmlns:a16="http://schemas.microsoft.com/office/drawing/2014/main" id="{1AB47AB9-98CA-4974-9401-0C960D9C3730}"/>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628650" y="1895908"/>
            <a:ext cx="7929563" cy="247650"/>
          </a:xfrm>
          <a:prstGeom prst="rect">
            <a:avLst/>
          </a:prstGeom>
        </p:spPr>
      </p:pic>
    </p:spTree>
    <p:extLst>
      <p:ext uri="{BB962C8B-B14F-4D97-AF65-F5344CB8AC3E}">
        <p14:creationId xmlns:p14="http://schemas.microsoft.com/office/powerpoint/2010/main" val="1172399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DB0-0445-41A0-ACEE-03823BDEB13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0A063E9-4D4B-4FC0-9FFA-430D55738DF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C3D7AC-B70C-4092-ABFD-66FCCE557B38}"/>
              </a:ext>
            </a:extLst>
          </p:cNvPr>
          <p:cNvSpPr>
            <a:spLocks noGrp="1"/>
          </p:cNvSpPr>
          <p:nvPr>
            <p:ph type="dt" sz="half" idx="10"/>
          </p:nvPr>
        </p:nvSpPr>
        <p:spPr/>
        <p:txBody>
          <a:bodyPr/>
          <a:lstStyle/>
          <a:p>
            <a:fld id="{2E7CC8AB-DA3C-4CB0-8904-60D39B1950B9}" type="datetime1">
              <a:rPr lang="en-US" smtClean="0"/>
              <a:t>6/15/2020</a:t>
            </a:fld>
            <a:endParaRPr lang="en-US"/>
          </a:p>
        </p:txBody>
      </p:sp>
      <p:sp>
        <p:nvSpPr>
          <p:cNvPr id="5" name="Footer Placeholder 4">
            <a:extLst>
              <a:ext uri="{FF2B5EF4-FFF2-40B4-BE49-F238E27FC236}">
                <a16:creationId xmlns:a16="http://schemas.microsoft.com/office/drawing/2014/main" id="{A520A7B2-5640-43B0-901F-372EDFE733D0}"/>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BF1A0A19-0DD3-49DB-9ABA-6A78DBE1562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222467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C04-8733-488B-BB67-9F223195B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10E04-046C-4034-B097-9E383244B45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EA0FE-93F3-4B79-B040-66F5A04B743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CD1DC-62A6-4B84-8F1D-71623F8B5934}"/>
              </a:ext>
            </a:extLst>
          </p:cNvPr>
          <p:cNvSpPr>
            <a:spLocks noGrp="1"/>
          </p:cNvSpPr>
          <p:nvPr>
            <p:ph type="dt" sz="half" idx="10"/>
          </p:nvPr>
        </p:nvSpPr>
        <p:spPr/>
        <p:txBody>
          <a:bodyPr/>
          <a:lstStyle/>
          <a:p>
            <a:fld id="{6D3843B5-5FC3-457A-8B78-AA42173FD6A0}" type="datetime1">
              <a:rPr lang="en-US" smtClean="0"/>
              <a:t>6/15/2020</a:t>
            </a:fld>
            <a:endParaRPr lang="en-US"/>
          </a:p>
        </p:txBody>
      </p:sp>
      <p:sp>
        <p:nvSpPr>
          <p:cNvPr id="6" name="Footer Placeholder 5">
            <a:extLst>
              <a:ext uri="{FF2B5EF4-FFF2-40B4-BE49-F238E27FC236}">
                <a16:creationId xmlns:a16="http://schemas.microsoft.com/office/drawing/2014/main" id="{E97C86D4-C410-4DBF-8762-FF52E3445DE0}"/>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CCDE0619-F381-4817-AF40-90C3A5B01FFA}"/>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487682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BD0A-8D4B-4F70-B10E-6BDFF53622F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AA0EF-567C-4DAD-BB24-8402D0D4A3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DCE08C3-D7C5-44BC-9C10-A5D47836CD6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70607-3E69-429C-9544-0183194654C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F1FABAD-A260-435A-9053-23476ADB4DB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D5625-88A7-4431-918C-1FCE62649388}"/>
              </a:ext>
            </a:extLst>
          </p:cNvPr>
          <p:cNvSpPr>
            <a:spLocks noGrp="1"/>
          </p:cNvSpPr>
          <p:nvPr>
            <p:ph type="dt" sz="half" idx="10"/>
          </p:nvPr>
        </p:nvSpPr>
        <p:spPr/>
        <p:txBody>
          <a:bodyPr/>
          <a:lstStyle/>
          <a:p>
            <a:fld id="{2D19A4DA-62CB-43A4-9353-73E74A75742A}" type="datetime1">
              <a:rPr lang="en-US" smtClean="0"/>
              <a:t>6/15/2020</a:t>
            </a:fld>
            <a:endParaRPr lang="en-US"/>
          </a:p>
        </p:txBody>
      </p:sp>
      <p:sp>
        <p:nvSpPr>
          <p:cNvPr id="8" name="Footer Placeholder 7">
            <a:extLst>
              <a:ext uri="{FF2B5EF4-FFF2-40B4-BE49-F238E27FC236}">
                <a16:creationId xmlns:a16="http://schemas.microsoft.com/office/drawing/2014/main" id="{B0A25D9B-4831-45AE-AB61-77038301D390}"/>
              </a:ext>
            </a:extLst>
          </p:cNvPr>
          <p:cNvSpPr>
            <a:spLocks noGrp="1"/>
          </p:cNvSpPr>
          <p:nvPr>
            <p:ph type="ftr" sz="quarter" idx="11"/>
          </p:nvPr>
        </p:nvSpPr>
        <p:spPr/>
        <p:txBody>
          <a:bodyPr/>
          <a:lstStyle/>
          <a:p>
            <a:r>
              <a:rPr lang="en-US"/>
              <a:t>CS ZG525 / CSI ZG525/ ES ZG526: ADVANCED COMPUTER NETWORKS</a:t>
            </a:r>
          </a:p>
        </p:txBody>
      </p:sp>
      <p:sp>
        <p:nvSpPr>
          <p:cNvPr id="9" name="Slide Number Placeholder 8">
            <a:extLst>
              <a:ext uri="{FF2B5EF4-FFF2-40B4-BE49-F238E27FC236}">
                <a16:creationId xmlns:a16="http://schemas.microsoft.com/office/drawing/2014/main" id="{825798B0-5E82-4E60-BD86-603FA39D1593}"/>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38288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C5-4E16-41EF-A1E4-8A5D21C8D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09611-7F4A-433D-912A-AAC34693D1D9}"/>
              </a:ext>
            </a:extLst>
          </p:cNvPr>
          <p:cNvSpPr>
            <a:spLocks noGrp="1"/>
          </p:cNvSpPr>
          <p:nvPr>
            <p:ph type="dt" sz="half" idx="10"/>
          </p:nvPr>
        </p:nvSpPr>
        <p:spPr/>
        <p:txBody>
          <a:bodyPr/>
          <a:lstStyle/>
          <a:p>
            <a:fld id="{FE2A3B25-CB58-45A2-92CE-132D94BDC731}" type="datetime1">
              <a:rPr lang="en-US" smtClean="0"/>
              <a:t>6/15/2020</a:t>
            </a:fld>
            <a:endParaRPr lang="en-US"/>
          </a:p>
        </p:txBody>
      </p:sp>
      <p:sp>
        <p:nvSpPr>
          <p:cNvPr id="4" name="Footer Placeholder 3">
            <a:extLst>
              <a:ext uri="{FF2B5EF4-FFF2-40B4-BE49-F238E27FC236}">
                <a16:creationId xmlns:a16="http://schemas.microsoft.com/office/drawing/2014/main" id="{270DC0C2-D439-4BEB-9001-78660C0582E8}"/>
              </a:ext>
            </a:extLst>
          </p:cNvPr>
          <p:cNvSpPr>
            <a:spLocks noGrp="1"/>
          </p:cNvSpPr>
          <p:nvPr>
            <p:ph type="ftr" sz="quarter" idx="11"/>
          </p:nvPr>
        </p:nvSpPr>
        <p:spPr/>
        <p:txBody>
          <a:bodyPr/>
          <a:lstStyle/>
          <a:p>
            <a:r>
              <a:rPr lang="en-US"/>
              <a:t>CS ZG525 / CSI ZG525/ ES ZG526: ADVANCED COMPUTER NETWORKS</a:t>
            </a:r>
          </a:p>
        </p:txBody>
      </p:sp>
      <p:sp>
        <p:nvSpPr>
          <p:cNvPr id="5" name="Slide Number Placeholder 4">
            <a:extLst>
              <a:ext uri="{FF2B5EF4-FFF2-40B4-BE49-F238E27FC236}">
                <a16:creationId xmlns:a16="http://schemas.microsoft.com/office/drawing/2014/main" id="{F46D918C-E13F-46B9-AD96-72E601F3E519}"/>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06629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5398C-D002-4B92-9667-8960124212D6}"/>
              </a:ext>
            </a:extLst>
          </p:cNvPr>
          <p:cNvSpPr>
            <a:spLocks noGrp="1"/>
          </p:cNvSpPr>
          <p:nvPr>
            <p:ph type="dt" sz="half" idx="10"/>
          </p:nvPr>
        </p:nvSpPr>
        <p:spPr/>
        <p:txBody>
          <a:bodyPr/>
          <a:lstStyle/>
          <a:p>
            <a:fld id="{EAE2A60D-A378-4388-8F7C-2CE3DBDA5931}" type="datetime1">
              <a:rPr lang="en-US" smtClean="0"/>
              <a:t>6/15/2020</a:t>
            </a:fld>
            <a:endParaRPr lang="en-US"/>
          </a:p>
        </p:txBody>
      </p:sp>
      <p:sp>
        <p:nvSpPr>
          <p:cNvPr id="3" name="Footer Placeholder 2">
            <a:extLst>
              <a:ext uri="{FF2B5EF4-FFF2-40B4-BE49-F238E27FC236}">
                <a16:creationId xmlns:a16="http://schemas.microsoft.com/office/drawing/2014/main" id="{F5DDD067-8B3B-4536-958C-1089B5535B5C}"/>
              </a:ext>
            </a:extLst>
          </p:cNvPr>
          <p:cNvSpPr>
            <a:spLocks noGrp="1"/>
          </p:cNvSpPr>
          <p:nvPr>
            <p:ph type="ftr" sz="quarter" idx="11"/>
          </p:nvPr>
        </p:nvSpPr>
        <p:spPr/>
        <p:txBody>
          <a:bodyPr/>
          <a:lstStyle/>
          <a:p>
            <a:r>
              <a:rPr lang="en-US"/>
              <a:t>CS ZG525 / CSI ZG525/ ES ZG526: ADVANCED COMPUTER NETWORKS</a:t>
            </a:r>
          </a:p>
        </p:txBody>
      </p:sp>
      <p:sp>
        <p:nvSpPr>
          <p:cNvPr id="4" name="Slide Number Placeholder 3">
            <a:extLst>
              <a:ext uri="{FF2B5EF4-FFF2-40B4-BE49-F238E27FC236}">
                <a16:creationId xmlns:a16="http://schemas.microsoft.com/office/drawing/2014/main" id="{262B8BF4-C3D0-44EA-AC6D-C4B89ED6E61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7240217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5091-6BC5-4425-AAFB-78A9CC49E0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B630BAB-AAE7-427A-838D-1BF2C5402E7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C8370-6CB6-43F8-B742-A97EF137C0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D8AA3F0-5A46-42A7-9082-C14623012CDC}"/>
              </a:ext>
            </a:extLst>
          </p:cNvPr>
          <p:cNvSpPr>
            <a:spLocks noGrp="1"/>
          </p:cNvSpPr>
          <p:nvPr>
            <p:ph type="dt" sz="half" idx="10"/>
          </p:nvPr>
        </p:nvSpPr>
        <p:spPr/>
        <p:txBody>
          <a:bodyPr/>
          <a:lstStyle/>
          <a:p>
            <a:fld id="{24C364BE-BBB4-4250-A714-DA52E34663AC}" type="datetime1">
              <a:rPr lang="en-US" smtClean="0"/>
              <a:t>6/15/2020</a:t>
            </a:fld>
            <a:endParaRPr lang="en-US"/>
          </a:p>
        </p:txBody>
      </p:sp>
      <p:sp>
        <p:nvSpPr>
          <p:cNvPr id="6" name="Footer Placeholder 5">
            <a:extLst>
              <a:ext uri="{FF2B5EF4-FFF2-40B4-BE49-F238E27FC236}">
                <a16:creationId xmlns:a16="http://schemas.microsoft.com/office/drawing/2014/main" id="{CD81651D-0F79-46EE-A745-899AF5A68BE4}"/>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D7376205-252C-46F2-AAE4-25E972A5E09D}"/>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837923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1017-7E6D-4FD1-8014-707B9A18D7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0B3D9B4-3FFD-4AB0-96CA-2F3B41B8115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D3799D9-C754-4197-B84D-72F9146951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24145DF-CA2C-47DC-A190-FE3356EE089D}"/>
              </a:ext>
            </a:extLst>
          </p:cNvPr>
          <p:cNvSpPr>
            <a:spLocks noGrp="1"/>
          </p:cNvSpPr>
          <p:nvPr>
            <p:ph type="dt" sz="half" idx="10"/>
          </p:nvPr>
        </p:nvSpPr>
        <p:spPr/>
        <p:txBody>
          <a:bodyPr/>
          <a:lstStyle/>
          <a:p>
            <a:fld id="{B07ECB27-79A4-4C4B-A5AA-09D7B8C301AE}" type="datetime1">
              <a:rPr lang="en-US" smtClean="0"/>
              <a:t>6/15/2020</a:t>
            </a:fld>
            <a:endParaRPr lang="en-US"/>
          </a:p>
        </p:txBody>
      </p:sp>
      <p:sp>
        <p:nvSpPr>
          <p:cNvPr id="6" name="Footer Placeholder 5">
            <a:extLst>
              <a:ext uri="{FF2B5EF4-FFF2-40B4-BE49-F238E27FC236}">
                <a16:creationId xmlns:a16="http://schemas.microsoft.com/office/drawing/2014/main" id="{7D0FE476-0EF6-4F70-B776-5DA21E3543CF}"/>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661C66AE-08DE-4601-811F-8BBF0FDF265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499640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B78-574F-4C66-B5BC-4E0F7A0A5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611C8-C8B7-4FF1-83BC-0D1C0BA7C3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E44EC-B28C-4D4D-AB92-0F4F890E1915}"/>
              </a:ext>
            </a:extLst>
          </p:cNvPr>
          <p:cNvSpPr>
            <a:spLocks noGrp="1"/>
          </p:cNvSpPr>
          <p:nvPr>
            <p:ph type="dt" sz="half" idx="10"/>
          </p:nvPr>
        </p:nvSpPr>
        <p:spPr/>
        <p:txBody>
          <a:bodyPr/>
          <a:lstStyle/>
          <a:p>
            <a:fld id="{0620B13D-7C50-4893-9B96-D671BAC7961C}" type="datetime1">
              <a:rPr lang="en-US" smtClean="0"/>
              <a:t>6/15/2020</a:t>
            </a:fld>
            <a:endParaRPr lang="en-US"/>
          </a:p>
        </p:txBody>
      </p:sp>
      <p:sp>
        <p:nvSpPr>
          <p:cNvPr id="5" name="Footer Placeholder 4">
            <a:extLst>
              <a:ext uri="{FF2B5EF4-FFF2-40B4-BE49-F238E27FC236}">
                <a16:creationId xmlns:a16="http://schemas.microsoft.com/office/drawing/2014/main" id="{FE752294-85BD-4290-AEB8-9B3ED03BB098}"/>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E9C182AF-80E0-43AB-B5A1-C1025F1381F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218732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60886-23A6-4613-9B79-CE5EACF6886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7209D-044D-4E3F-8D24-FEA93E5FE0C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3F9B3-8678-4510-8FA6-1D225C0F3C90}"/>
              </a:ext>
            </a:extLst>
          </p:cNvPr>
          <p:cNvSpPr>
            <a:spLocks noGrp="1"/>
          </p:cNvSpPr>
          <p:nvPr>
            <p:ph type="dt" sz="half" idx="10"/>
          </p:nvPr>
        </p:nvSpPr>
        <p:spPr/>
        <p:txBody>
          <a:bodyPr/>
          <a:lstStyle/>
          <a:p>
            <a:fld id="{FCBAAED9-73BB-43FB-BE57-5F116564B6DB}" type="datetime1">
              <a:rPr lang="en-US" smtClean="0"/>
              <a:t>6/15/2020</a:t>
            </a:fld>
            <a:endParaRPr lang="en-US"/>
          </a:p>
        </p:txBody>
      </p:sp>
      <p:sp>
        <p:nvSpPr>
          <p:cNvPr id="5" name="Footer Placeholder 4">
            <a:extLst>
              <a:ext uri="{FF2B5EF4-FFF2-40B4-BE49-F238E27FC236}">
                <a16:creationId xmlns:a16="http://schemas.microsoft.com/office/drawing/2014/main" id="{6DBC5B70-38F4-4560-B70A-79A1635E8139}"/>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82346E8D-6ABB-499F-96C9-E1B6B8679822}"/>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298254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 - Text &amp; Bullets - White BG - Orange">
    <p:spTree>
      <p:nvGrpSpPr>
        <p:cNvPr id="1" name=""/>
        <p:cNvGrpSpPr/>
        <p:nvPr/>
      </p:nvGrpSpPr>
      <p:grpSpPr>
        <a:xfrm>
          <a:off x="0" y="0"/>
          <a:ext cx="0" cy="0"/>
          <a:chOff x="0" y="0"/>
          <a:chExt cx="0" cy="0"/>
        </a:xfrm>
      </p:grpSpPr>
      <p:sp>
        <p:nvSpPr>
          <p:cNvPr id="20" name="Text Placeholder 19"/>
          <p:cNvSpPr>
            <a:spLocks noGrp="1"/>
          </p:cNvSpPr>
          <p:nvPr>
            <p:ph type="body" sz="quarter" idx="20" hasCustomPrompt="1"/>
          </p:nvPr>
        </p:nvSpPr>
        <p:spPr>
          <a:xfrm>
            <a:off x="309669" y="199995"/>
            <a:ext cx="7176120" cy="399604"/>
          </a:xfrm>
          <a:prstGeom prst="rect">
            <a:avLst/>
          </a:prstGeom>
        </p:spPr>
        <p:txBody>
          <a:bodyPr vert="horz" lIns="91111" tIns="45555" rIns="91111" bIns="45555" anchor="b"/>
          <a:lstStyle>
            <a:lvl1pPr marL="0" indent="0">
              <a:buNone/>
              <a:defRPr sz="794"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309669" y="645145"/>
            <a:ext cx="7176120" cy="545609"/>
          </a:xfrm>
          <a:prstGeom prst="rect">
            <a:avLst/>
          </a:prstGeom>
        </p:spPr>
        <p:txBody>
          <a:bodyPr lIns="91111" tIns="45555" rIns="91111" bIns="45555"/>
          <a:lstStyle>
            <a:lvl1pPr marL="0" indent="0">
              <a:buNone/>
              <a:defRPr sz="1588" baseline="0">
                <a:latin typeface="+mj-lt"/>
              </a:defRPr>
            </a:lvl1pPr>
            <a:lvl2pPr>
              <a:defRPr sz="1588"/>
            </a:lvl2pPr>
            <a:lvl3pPr>
              <a:defRPr sz="1588"/>
            </a:lvl3pPr>
            <a:lvl4pPr>
              <a:defRPr sz="1588"/>
            </a:lvl4pPr>
            <a:lvl5pPr>
              <a:defRPr sz="1588"/>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8580398" y="6536778"/>
            <a:ext cx="563603" cy="230704"/>
          </a:xfrm>
          <a:prstGeom prst="rect">
            <a:avLst/>
          </a:prstGeom>
          <a:ln>
            <a:noFill/>
          </a:ln>
        </p:spPr>
        <p:txBody>
          <a:bodyPr wrap="square" rtlCol="0" anchor="ctr">
            <a:spAutoFit/>
          </a:bodyPr>
          <a:lstStyle/>
          <a:p>
            <a:pPr marL="0" indent="0" algn="ctr"/>
            <a:fld id="{9C0653CD-709A-4C23-AF85-C211F9C3D3CB}" type="slidenum">
              <a:rPr lang="nl-NL" sz="899" smtClean="0">
                <a:solidFill>
                  <a:schemeClr val="tx1"/>
                </a:solidFill>
                <a:latin typeface="+mj-lt"/>
                <a:ea typeface="BentonSans"/>
                <a:cs typeface="BentonSans"/>
                <a:sym typeface="BentonSans"/>
              </a:rPr>
              <a:pPr marL="0" indent="0" algn="ctr"/>
              <a:t>‹#›</a:t>
            </a:fld>
            <a:endParaRPr lang="en-GB" sz="899"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309668" y="1883046"/>
            <a:ext cx="8493591" cy="4724272"/>
          </a:xfrm>
          <a:prstGeom prst="rect">
            <a:avLst/>
          </a:prstGeom>
        </p:spPr>
        <p:txBody>
          <a:bodyPr vert="horz"/>
          <a:lstStyle>
            <a:lvl1pPr marL="151198" indent="-151198">
              <a:buClr>
                <a:srgbClr val="EB8024"/>
              </a:buClr>
              <a:buFont typeface="Arial"/>
              <a:buChar char="•"/>
              <a:defRPr sz="899">
                <a:latin typeface="Georgia"/>
                <a:cs typeface="Georgia"/>
              </a:defRPr>
            </a:lvl1pPr>
            <a:lvl2pPr marL="494080" indent="-151198">
              <a:buClr>
                <a:srgbClr val="EB8024"/>
              </a:buClr>
              <a:buFont typeface="Arial"/>
              <a:buChar char="•"/>
              <a:defRPr sz="899">
                <a:latin typeface="Georgia"/>
                <a:cs typeface="Georgia"/>
              </a:defRPr>
            </a:lvl2pPr>
            <a:lvl3pPr marL="836963" indent="-151198">
              <a:buClr>
                <a:srgbClr val="EB8024"/>
              </a:buClr>
              <a:buFont typeface="Arial"/>
              <a:buChar char="•"/>
              <a:defRPr sz="899">
                <a:latin typeface="Georgia"/>
                <a:cs typeface="Georgia"/>
              </a:defRPr>
            </a:lvl3pPr>
            <a:lvl4pPr marL="1179845" indent="-151198">
              <a:buClr>
                <a:srgbClr val="EB8024"/>
              </a:buClr>
              <a:buFont typeface="Arial"/>
              <a:buChar char="•"/>
              <a:defRPr sz="899">
                <a:latin typeface="Georgia"/>
                <a:cs typeface="Georgia"/>
              </a:defRPr>
            </a:lvl4pPr>
            <a:lvl5pPr marL="1522728" indent="-151198">
              <a:buClr>
                <a:srgbClr val="EB8024"/>
              </a:buClr>
              <a:buFont typeface="Arial"/>
              <a:buChar char="•"/>
              <a:defRPr sz="899">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389578" y="1210100"/>
            <a:ext cx="446486" cy="26790"/>
          </a:xfrm>
          <a:prstGeom prst="rect">
            <a:avLst/>
          </a:prstGeom>
          <a:solidFill>
            <a:srgbClr val="EB8024"/>
          </a:solidFill>
          <a:ln w="12700">
            <a:miter lim="400000"/>
          </a:ln>
        </p:spPr>
        <p:txBody>
          <a:bodyPr lIns="0" tIns="0" rIns="0" bIns="0" anchor="ctr"/>
          <a:lstStyle/>
          <a:p>
            <a:pPr lvl="0">
              <a:defRPr sz="2400">
                <a:solidFill>
                  <a:srgbClr val="F2AC00"/>
                </a:solidFill>
              </a:defRPr>
            </a:pPr>
            <a:endParaRPr sz="1270" dirty="0">
              <a:solidFill>
                <a:srgbClr val="EF6317"/>
              </a:solidFill>
            </a:endParaRPr>
          </a:p>
        </p:txBody>
      </p:sp>
      <p:sp>
        <p:nvSpPr>
          <p:cNvPr id="64" name="Text Placeholder 14"/>
          <p:cNvSpPr>
            <a:spLocks noGrp="1"/>
          </p:cNvSpPr>
          <p:nvPr>
            <p:ph type="body" sz="quarter" idx="40"/>
          </p:nvPr>
        </p:nvSpPr>
        <p:spPr>
          <a:xfrm>
            <a:off x="309670" y="1245441"/>
            <a:ext cx="4114688" cy="571786"/>
          </a:xfrm>
          <a:prstGeom prst="rect">
            <a:avLst/>
          </a:prstGeom>
        </p:spPr>
        <p:txBody>
          <a:bodyPr vert="horz" lIns="91111" tIns="45555" rIns="91111" bIns="45555" anchor="b">
            <a:normAutofit/>
          </a:bodyPr>
          <a:lstStyle>
            <a:lvl1pPr marL="0" indent="0">
              <a:buNone/>
              <a:defRPr sz="899"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50060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6B7A1-1A60-4CB5-83B3-0CE236199703}"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E6B7A1-1A60-4CB5-83B3-0CE236199703}"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E6B7A1-1A60-4CB5-83B3-0CE236199703}"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E6B7A1-1A60-4CB5-83B3-0CE236199703}"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6B7A1-1A60-4CB5-83B3-0CE236199703}"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6B7A1-1A60-4CB5-83B3-0CE236199703}" type="datetimeFigureOut">
              <a:rPr lang="en-US" smtClean="0"/>
              <a:t>6/15/2020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6DAAC-8ABD-4CAE-AF6B-733F259BCA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4CCA8-A81D-4AC0-BEA1-68B3973A43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98ACA-934B-4B26-A24A-EBFA23D1CB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63A9-125B-47CD-801B-5FD4AB5238E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62156B-E58D-4B8D-8888-B311B490C688}" type="datetime1">
              <a:rPr lang="en-US" smtClean="0"/>
              <a:t>6/15/2020</a:t>
            </a:fld>
            <a:endParaRPr lang="en-US"/>
          </a:p>
        </p:txBody>
      </p:sp>
      <p:sp>
        <p:nvSpPr>
          <p:cNvPr id="5" name="Footer Placeholder 4">
            <a:extLst>
              <a:ext uri="{FF2B5EF4-FFF2-40B4-BE49-F238E27FC236}">
                <a16:creationId xmlns:a16="http://schemas.microsoft.com/office/drawing/2014/main" id="{08FE20F9-CD41-4ABF-B574-36F8B0265D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FD65B247-5F75-4F52-B4C9-B8739A1EFA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C7079E-14CB-49E3-8BA8-C540CEA3A588}" type="slidenum">
              <a:rPr lang="en-US" smtClean="0"/>
              <a:t>‹#›</a:t>
            </a:fld>
            <a:endParaRPr lang="en-US"/>
          </a:p>
        </p:txBody>
      </p:sp>
    </p:spTree>
    <p:extLst>
      <p:ext uri="{BB962C8B-B14F-4D97-AF65-F5344CB8AC3E}">
        <p14:creationId xmlns:p14="http://schemas.microsoft.com/office/powerpoint/2010/main" val="32780994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www.analyticsvidhya.com/blog/2019/08/11-important-model-evaluation-error-metrics/" TargetMode="External"/><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3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3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hyperlink" Target="https://towardsdatascience.com/balancing-bias-and-variance-to-control-errors-in-machine-learning-16ced95724db"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towardsdatascience.com/regularization-in-machine-learning-76441ddcf99a"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hyperlink" Target="https://www.questionpro.com/blog/qualitative-data/" TargetMode="External"/><Relationship Id="rId3" Type="http://schemas.openxmlformats.org/officeDocument/2006/relationships/hyperlink" Target="https://www.altexsoft.com/blog/datascience/how-to-structure-data-science-team-key-models-and-roles/" TargetMode="External"/><Relationship Id="rId7" Type="http://schemas.openxmlformats.org/officeDocument/2006/relationships/hyperlink" Target="https://www.slideshare.net/priyansakthi/methods-of-data-collection-16037781" TargetMode="External"/><Relationship Id="rId2" Type="http://schemas.openxmlformats.org/officeDocument/2006/relationships/hyperlink" Target="https://www.bouvet.no/bouvet-deler/roles-in-a-data-science-project" TargetMode="External"/><Relationship Id="rId1" Type="http://schemas.openxmlformats.org/officeDocument/2006/relationships/slideLayout" Target="../slideLayouts/slideLayout12.xml"/><Relationship Id="rId6" Type="http://schemas.openxmlformats.org/officeDocument/2006/relationships/hyperlink" Target="https://www.dezyre.com/article/life-cycle-of-a-data-science-project/270" TargetMode="External"/><Relationship Id="rId11" Type="http://schemas.openxmlformats.org/officeDocument/2006/relationships/hyperlink" Target="https://www.coursera.org/learn/decision-making" TargetMode="External"/><Relationship Id="rId5" Type="http://schemas.openxmlformats.org/officeDocument/2006/relationships/hyperlink" Target="https://towardsdatascience.com/5-steps-of-a-data-science-project-lifecycle-26c50372b492" TargetMode="External"/><Relationship Id="rId10" Type="http://schemas.openxmlformats.org/officeDocument/2006/relationships/hyperlink" Target="https://www.mymarketresearchmethods.com/types-of-data-nominal-ordinal-interval-ratio/" TargetMode="External"/><Relationship Id="rId4" Type="http://schemas.openxmlformats.org/officeDocument/2006/relationships/hyperlink" Target="https://www.quora.com/What-is-the-life-cycle-of-a-data-science-project" TargetMode="External"/><Relationship Id="rId9" Type="http://schemas.openxmlformats.org/officeDocument/2006/relationships/hyperlink" Target="https://surfstat.anu.edu.au/surfstat-home/1-1-1.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1.png"/><Relationship Id="rId12" Type="http://schemas.openxmlformats.org/officeDocument/2006/relationships/hyperlink" Target="https://machinelearningmastery.com/bayes-optimal-classifier/" TargetMode="Externa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b="1" dirty="0"/>
              <a:t>Data and Data Models   </a:t>
            </a:r>
            <a:endParaRPr lang="en-US" dirty="0"/>
          </a:p>
        </p:txBody>
      </p:sp>
      <p:sp>
        <p:nvSpPr>
          <p:cNvPr id="7" name="Subtitle 6"/>
          <p:cNvSpPr>
            <a:spLocks noGrp="1"/>
          </p:cNvSpPr>
          <p:nvPr>
            <p:ph type="subTitle" idx="1"/>
          </p:nvPr>
        </p:nvSpPr>
        <p:spPr/>
        <p:txBody>
          <a:bodyPr/>
          <a:lstStyle/>
          <a:p>
            <a:r>
              <a:rPr lang="en-US" dirty="0" smtClean="0"/>
              <a:t>Lecture – 8</a:t>
            </a:r>
          </a:p>
          <a:p>
            <a:r>
              <a:rPr lang="en-US" dirty="0" smtClean="0"/>
              <a:t>Sumita Narang</a:t>
            </a:r>
            <a:endParaRPr lang="en-US" dirty="0"/>
          </a:p>
        </p:txBody>
      </p:sp>
    </p:spTree>
    <p:extLst>
      <p:ext uri="{BB962C8B-B14F-4D97-AF65-F5344CB8AC3E}">
        <p14:creationId xmlns:p14="http://schemas.microsoft.com/office/powerpoint/2010/main" val="3630584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29"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36" name="object 36"/>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37" name="object 37"/>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3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38" name="object 38"/>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39" name="object 39"/>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40" name="object 40"/>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2175002" y="1785620"/>
            <a:ext cx="4545481" cy="214427"/>
          </a:xfrm>
          <a:prstGeom prst="rect">
            <a:avLst/>
          </a:prstGeom>
        </p:spPr>
        <p:txBody>
          <a:bodyPr vert="horz" wrap="none" lIns="0" tIns="0" rIns="0" bIns="0" rtlCol="0">
            <a:spAutoFit/>
          </a:bodyPr>
          <a:lstStyle/>
          <a:p>
            <a:pPr marL="0">
              <a:lnSpc>
                <a:spcPct val="100000"/>
              </a:lnSpc>
            </a:pPr>
            <a:r>
              <a:rPr sz="1800" spc="10" dirty="0">
                <a:latin typeface="Arial"/>
                <a:cs typeface="Arial"/>
              </a:rPr>
              <a:t>“If you can’t measure it you can’t improve it”.</a:t>
            </a:r>
            <a:endParaRPr sz="1800" dirty="0">
              <a:latin typeface="Arial"/>
              <a:cs typeface="Arial"/>
            </a:endParaRPr>
          </a:p>
        </p:txBody>
      </p:sp>
      <p:sp>
        <p:nvSpPr>
          <p:cNvPr id="4" name="text 1"/>
          <p:cNvSpPr txBox="1"/>
          <p:nvPr/>
        </p:nvSpPr>
        <p:spPr>
          <a:xfrm>
            <a:off x="394716" y="2334513"/>
            <a:ext cx="8111540" cy="214427"/>
          </a:xfrm>
          <a:prstGeom prst="rect">
            <a:avLst/>
          </a:prstGeom>
        </p:spPr>
        <p:txBody>
          <a:bodyPr vert="horz" wrap="none" lIns="0" tIns="0" rIns="0" bIns="0" rtlCol="0">
            <a:spAutoFit/>
          </a:bodyPr>
          <a:lstStyle/>
          <a:p>
            <a:pPr marL="0">
              <a:lnSpc>
                <a:spcPct val="100000"/>
              </a:lnSpc>
            </a:pPr>
            <a:r>
              <a:rPr sz="1800" spc="10" dirty="0">
                <a:latin typeface="Arial"/>
                <a:cs typeface="Arial"/>
              </a:rPr>
              <a:t>If you want to control something it should be observable, and in order to</a:t>
            </a:r>
            <a:endParaRPr sz="1800">
              <a:latin typeface="Arial"/>
              <a:cs typeface="Arial"/>
            </a:endParaRPr>
          </a:p>
        </p:txBody>
      </p:sp>
      <p:sp>
        <p:nvSpPr>
          <p:cNvPr id="5" name="text 1"/>
          <p:cNvSpPr txBox="1"/>
          <p:nvPr/>
        </p:nvSpPr>
        <p:spPr>
          <a:xfrm>
            <a:off x="394716" y="2608834"/>
            <a:ext cx="8109332" cy="214426"/>
          </a:xfrm>
          <a:prstGeom prst="rect">
            <a:avLst/>
          </a:prstGeom>
        </p:spPr>
        <p:txBody>
          <a:bodyPr vert="horz" wrap="none" lIns="0" tIns="0" rIns="0" bIns="0" rtlCol="0">
            <a:spAutoFit/>
          </a:bodyPr>
          <a:lstStyle/>
          <a:p>
            <a:pPr marL="0">
              <a:lnSpc>
                <a:spcPct val="100000"/>
              </a:lnSpc>
            </a:pPr>
            <a:r>
              <a:rPr sz="1800" spc="10" dirty="0">
                <a:latin typeface="Arial"/>
                <a:cs typeface="Arial"/>
              </a:rPr>
              <a:t>achieve success, it is essential to define what is considered success: Maybe</a:t>
            </a:r>
            <a:endParaRPr sz="1800">
              <a:latin typeface="Arial"/>
              <a:cs typeface="Arial"/>
            </a:endParaRPr>
          </a:p>
        </p:txBody>
      </p:sp>
      <p:sp>
        <p:nvSpPr>
          <p:cNvPr id="6" name="text 1"/>
          <p:cNvSpPr txBox="1"/>
          <p:nvPr/>
        </p:nvSpPr>
        <p:spPr>
          <a:xfrm>
            <a:off x="394716" y="2883153"/>
            <a:ext cx="4813579" cy="214427"/>
          </a:xfrm>
          <a:prstGeom prst="rect">
            <a:avLst/>
          </a:prstGeom>
        </p:spPr>
        <p:txBody>
          <a:bodyPr vert="horz" wrap="none" lIns="0" tIns="0" rIns="0" bIns="0" rtlCol="0">
            <a:spAutoFit/>
          </a:bodyPr>
          <a:lstStyle/>
          <a:p>
            <a:pPr marL="0">
              <a:lnSpc>
                <a:spcPct val="100000"/>
              </a:lnSpc>
            </a:pPr>
            <a:r>
              <a:rPr sz="1800" spc="10" dirty="0">
                <a:latin typeface="Arial"/>
                <a:cs typeface="Arial"/>
              </a:rPr>
              <a:t>precision? accuracy? Customer-retention rate?</a:t>
            </a:r>
            <a:endParaRPr sz="1800">
              <a:latin typeface="Arial"/>
              <a:cs typeface="Arial"/>
            </a:endParaRPr>
          </a:p>
        </p:txBody>
      </p:sp>
      <p:sp>
        <p:nvSpPr>
          <p:cNvPr id="7" name="text 1"/>
          <p:cNvSpPr txBox="1"/>
          <p:nvPr/>
        </p:nvSpPr>
        <p:spPr>
          <a:xfrm>
            <a:off x="394716" y="3431518"/>
            <a:ext cx="8112811" cy="214712"/>
          </a:xfrm>
          <a:prstGeom prst="rect">
            <a:avLst/>
          </a:prstGeom>
        </p:spPr>
        <p:txBody>
          <a:bodyPr vert="horz" wrap="none" lIns="0" tIns="0" rIns="0" bIns="0" rtlCol="0">
            <a:spAutoFit/>
          </a:bodyPr>
          <a:lstStyle/>
          <a:p>
            <a:pPr marL="0">
              <a:lnSpc>
                <a:spcPct val="100000"/>
              </a:lnSpc>
            </a:pPr>
            <a:r>
              <a:rPr sz="1800" spc="10" dirty="0">
                <a:latin typeface="Arial"/>
                <a:cs typeface="Arial"/>
              </a:rPr>
              <a:t>This measure should be directly aligned with the higher level goals of the</a:t>
            </a:r>
            <a:endParaRPr sz="1800" dirty="0">
              <a:latin typeface="Arial"/>
              <a:cs typeface="Arial"/>
            </a:endParaRPr>
          </a:p>
        </p:txBody>
      </p:sp>
      <p:sp>
        <p:nvSpPr>
          <p:cNvPr id="8" name="text 1"/>
          <p:cNvSpPr txBox="1"/>
          <p:nvPr/>
        </p:nvSpPr>
        <p:spPr>
          <a:xfrm>
            <a:off x="394716" y="3706495"/>
            <a:ext cx="8109636" cy="214427"/>
          </a:xfrm>
          <a:prstGeom prst="rect">
            <a:avLst/>
          </a:prstGeom>
        </p:spPr>
        <p:txBody>
          <a:bodyPr vert="horz" wrap="none" lIns="0" tIns="0" rIns="0" bIns="0" rtlCol="0">
            <a:spAutoFit/>
          </a:bodyPr>
          <a:lstStyle/>
          <a:p>
            <a:pPr marL="0">
              <a:lnSpc>
                <a:spcPct val="100000"/>
              </a:lnSpc>
            </a:pPr>
            <a:r>
              <a:rPr sz="1800" spc="10" dirty="0">
                <a:latin typeface="Arial"/>
                <a:cs typeface="Arial"/>
              </a:rPr>
              <a:t>business at hand. And it is also directly related with the kind of problem we are</a:t>
            </a:r>
            <a:endParaRPr sz="1800" dirty="0">
              <a:latin typeface="Arial"/>
              <a:cs typeface="Arial"/>
            </a:endParaRPr>
          </a:p>
        </p:txBody>
      </p:sp>
      <p:sp>
        <p:nvSpPr>
          <p:cNvPr id="9" name="text 1"/>
          <p:cNvSpPr txBox="1"/>
          <p:nvPr/>
        </p:nvSpPr>
        <p:spPr>
          <a:xfrm>
            <a:off x="394716" y="3980815"/>
            <a:ext cx="735177" cy="214426"/>
          </a:xfrm>
          <a:prstGeom prst="rect">
            <a:avLst/>
          </a:prstGeom>
        </p:spPr>
        <p:txBody>
          <a:bodyPr vert="horz" wrap="none" lIns="0" tIns="0" rIns="0" bIns="0" rtlCol="0">
            <a:spAutoFit/>
          </a:bodyPr>
          <a:lstStyle/>
          <a:p>
            <a:pPr marL="0">
              <a:lnSpc>
                <a:spcPct val="100000"/>
              </a:lnSpc>
            </a:pPr>
            <a:r>
              <a:rPr sz="1800" spc="10" dirty="0">
                <a:latin typeface="Arial"/>
                <a:cs typeface="Arial"/>
              </a:rPr>
              <a:t>facing:</a:t>
            </a:r>
            <a:endParaRPr sz="1800">
              <a:latin typeface="Arial"/>
              <a:cs typeface="Arial"/>
            </a:endParaRPr>
          </a:p>
        </p:txBody>
      </p:sp>
      <p:sp>
        <p:nvSpPr>
          <p:cNvPr id="10" name="text 1"/>
          <p:cNvSpPr txBox="1"/>
          <p:nvPr/>
        </p:nvSpPr>
        <p:spPr>
          <a:xfrm>
            <a:off x="394716" y="4529455"/>
            <a:ext cx="1435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1" name="text 1"/>
          <p:cNvSpPr txBox="1"/>
          <p:nvPr/>
        </p:nvSpPr>
        <p:spPr>
          <a:xfrm>
            <a:off x="681228" y="4529455"/>
            <a:ext cx="7822591" cy="214427"/>
          </a:xfrm>
          <a:prstGeom prst="rect">
            <a:avLst/>
          </a:prstGeom>
        </p:spPr>
        <p:txBody>
          <a:bodyPr vert="horz" wrap="none" lIns="0" tIns="0" rIns="0" bIns="0" rtlCol="0">
            <a:spAutoFit/>
          </a:bodyPr>
          <a:lstStyle/>
          <a:p>
            <a:pPr marL="0">
              <a:lnSpc>
                <a:spcPct val="100000"/>
              </a:lnSpc>
            </a:pPr>
            <a:r>
              <a:rPr sz="1800" spc="10" dirty="0">
                <a:latin typeface="Arial"/>
                <a:cs typeface="Arial"/>
              </a:rPr>
              <a:t>Regression problems use certain evaluation metrics such as mean squared</a:t>
            </a:r>
            <a:endParaRPr sz="1800">
              <a:latin typeface="Arial"/>
              <a:cs typeface="Arial"/>
            </a:endParaRPr>
          </a:p>
        </p:txBody>
      </p:sp>
      <p:sp>
        <p:nvSpPr>
          <p:cNvPr id="12" name="text 1"/>
          <p:cNvSpPr txBox="1"/>
          <p:nvPr/>
        </p:nvSpPr>
        <p:spPr>
          <a:xfrm>
            <a:off x="681228" y="4803499"/>
            <a:ext cx="1320816" cy="214713"/>
          </a:xfrm>
          <a:prstGeom prst="rect">
            <a:avLst/>
          </a:prstGeom>
        </p:spPr>
        <p:txBody>
          <a:bodyPr vert="horz" wrap="none" lIns="0" tIns="0" rIns="0" bIns="0" rtlCol="0">
            <a:spAutoFit/>
          </a:bodyPr>
          <a:lstStyle/>
          <a:p>
            <a:pPr marL="0">
              <a:lnSpc>
                <a:spcPct val="100000"/>
              </a:lnSpc>
            </a:pPr>
            <a:r>
              <a:rPr sz="1800" spc="10" dirty="0">
                <a:latin typeface="Arial"/>
                <a:cs typeface="Arial"/>
              </a:rPr>
              <a:t>error (MSE).</a:t>
            </a:r>
            <a:endParaRPr sz="1800" dirty="0">
              <a:latin typeface="Arial"/>
              <a:cs typeface="Arial"/>
            </a:endParaRPr>
          </a:p>
        </p:txBody>
      </p:sp>
      <p:sp>
        <p:nvSpPr>
          <p:cNvPr id="13" name="text 1"/>
          <p:cNvSpPr txBox="1"/>
          <p:nvPr/>
        </p:nvSpPr>
        <p:spPr>
          <a:xfrm>
            <a:off x="394716" y="5078349"/>
            <a:ext cx="1435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4" name="text 1"/>
          <p:cNvSpPr txBox="1"/>
          <p:nvPr/>
        </p:nvSpPr>
        <p:spPr>
          <a:xfrm>
            <a:off x="681228" y="5078349"/>
            <a:ext cx="7822896" cy="214426"/>
          </a:xfrm>
          <a:prstGeom prst="rect">
            <a:avLst/>
          </a:prstGeom>
        </p:spPr>
        <p:txBody>
          <a:bodyPr vert="horz" wrap="none" lIns="0" tIns="0" rIns="0" bIns="0" rtlCol="0">
            <a:spAutoFit/>
          </a:bodyPr>
          <a:lstStyle/>
          <a:p>
            <a:pPr marL="0">
              <a:lnSpc>
                <a:spcPct val="100000"/>
              </a:lnSpc>
            </a:pPr>
            <a:r>
              <a:rPr sz="1800" spc="10" dirty="0">
                <a:latin typeface="Arial"/>
                <a:cs typeface="Arial"/>
              </a:rPr>
              <a:t>Classification problems use evaluation metrics as precision, accuracy and</a:t>
            </a:r>
            <a:endParaRPr sz="1800" dirty="0">
              <a:latin typeface="Arial"/>
              <a:cs typeface="Arial"/>
            </a:endParaRPr>
          </a:p>
        </p:txBody>
      </p:sp>
      <p:sp>
        <p:nvSpPr>
          <p:cNvPr id="15" name="text 1"/>
          <p:cNvSpPr txBox="1"/>
          <p:nvPr/>
        </p:nvSpPr>
        <p:spPr>
          <a:xfrm>
            <a:off x="681228" y="5352669"/>
            <a:ext cx="671169" cy="214427"/>
          </a:xfrm>
          <a:prstGeom prst="rect">
            <a:avLst/>
          </a:prstGeom>
        </p:spPr>
        <p:txBody>
          <a:bodyPr vert="horz" wrap="none" lIns="0" tIns="0" rIns="0" bIns="0" rtlCol="0">
            <a:spAutoFit/>
          </a:bodyPr>
          <a:lstStyle/>
          <a:p>
            <a:pPr marL="0">
              <a:lnSpc>
                <a:spcPct val="100000"/>
              </a:lnSpc>
            </a:pPr>
            <a:r>
              <a:rPr sz="1800" spc="10" dirty="0">
                <a:latin typeface="Arial"/>
                <a:cs typeface="Arial"/>
              </a:rPr>
              <a:t>recall.</a:t>
            </a:r>
            <a:endParaRPr sz="1800">
              <a:latin typeface="Arial"/>
              <a:cs typeface="Arial"/>
            </a:endParaRPr>
          </a:p>
        </p:txBody>
      </p:sp>
      <p:sp>
        <p:nvSpPr>
          <p:cNvPr id="16" name="text 1"/>
          <p:cNvSpPr txBox="1"/>
          <p:nvPr/>
        </p:nvSpPr>
        <p:spPr>
          <a:xfrm>
            <a:off x="8625205" y="6324143"/>
            <a:ext cx="102920" cy="202996"/>
          </a:xfrm>
          <a:prstGeom prst="rect">
            <a:avLst/>
          </a:prstGeom>
        </p:spPr>
        <p:txBody>
          <a:bodyPr vert="horz" wrap="none" lIns="0" tIns="0" rIns="0" bIns="0" rtlCol="0">
            <a:spAutoFit/>
          </a:bodyPr>
          <a:lstStyle/>
          <a:p>
            <a:pPr marL="0">
              <a:lnSpc>
                <a:spcPct val="100000"/>
              </a:lnSpc>
            </a:pPr>
            <a:r>
              <a:rPr sz="1389" b="1" spc="10" dirty="0">
                <a:latin typeface="Calibri"/>
                <a:cs typeface="Calibri"/>
              </a:rPr>
              <a:t>8</a:t>
            </a:r>
            <a:endParaRPr sz="1300">
              <a:latin typeface="Calibri"/>
              <a:cs typeface="Calibri"/>
            </a:endParaRPr>
          </a:p>
        </p:txBody>
      </p:sp>
      <p:sp>
        <p:nvSpPr>
          <p:cNvPr id="17" name="text 1"/>
          <p:cNvSpPr txBox="1"/>
          <p:nvPr/>
        </p:nvSpPr>
        <p:spPr>
          <a:xfrm>
            <a:off x="466496" y="581645"/>
            <a:ext cx="6123471" cy="461665"/>
          </a:xfrm>
          <a:prstGeom prst="rect">
            <a:avLst/>
          </a:prstGeom>
        </p:spPr>
        <p:txBody>
          <a:bodyPr vert="horz" wrap="none" lIns="0" tIns="0" rIns="0" bIns="0" rtlCol="0">
            <a:spAutoFit/>
          </a:bodyPr>
          <a:lstStyle>
            <a:defPPr>
              <a:defRPr lang="en-US"/>
            </a:defPPr>
            <a:lvl1pPr indent="-342900">
              <a:lnSpc>
                <a:spcPts val="3600"/>
              </a:lnSpc>
              <a:defRPr sz="3600" b="1" spc="-150">
                <a:latin typeface="Arial" pitchFamily="34" charset="0"/>
                <a:cs typeface="Arial" pitchFamily="34" charset="0"/>
              </a:defRPr>
            </a:lvl1pPr>
          </a:lstStyle>
          <a:p>
            <a:r>
              <a:rPr dirty="0"/>
              <a:t>Choose a Measure of</a:t>
            </a:r>
            <a:r>
              <a:rPr lang="en-US" dirty="0"/>
              <a:t> Success</a:t>
            </a:r>
          </a:p>
        </p:txBody>
      </p:sp>
    </p:spTree>
    <p:extLst>
      <p:ext uri="{BB962C8B-B14F-4D97-AF65-F5344CB8AC3E}">
        <p14:creationId xmlns:p14="http://schemas.microsoft.com/office/powerpoint/2010/main" val="2049730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Performance Metrics vary based on type of models i.e. Classification Models, Clustering Models, Regression Models.</a:t>
            </a:r>
            <a:endParaRPr lang="en-US" dirty="0"/>
          </a:p>
        </p:txBody>
      </p:sp>
      <p:sp>
        <p:nvSpPr>
          <p:cNvPr id="3" name="Content Placeholder 2"/>
          <p:cNvSpPr>
            <a:spLocks noGrp="1"/>
          </p:cNvSpPr>
          <p:nvPr>
            <p:ph sz="quarter" idx="10"/>
          </p:nvPr>
        </p:nvSpPr>
        <p:spPr/>
        <p:txBody>
          <a:bodyPr/>
          <a:lstStyle/>
          <a:p>
            <a:r>
              <a:rPr lang="en-US" dirty="0" smtClean="0"/>
              <a:t>Model Evaluation Metrics</a:t>
            </a:r>
            <a:endParaRPr lang="en-US" dirty="0"/>
          </a:p>
        </p:txBody>
      </p:sp>
      <p:pic>
        <p:nvPicPr>
          <p:cNvPr id="4" name="Picture 3"/>
          <p:cNvPicPr>
            <a:picLocks noChangeAspect="1"/>
          </p:cNvPicPr>
          <p:nvPr/>
        </p:nvPicPr>
        <p:blipFill rotWithShape="1">
          <a:blip r:embed="rId2"/>
          <a:srcRect l="13470" t="33746" r="53734" b="8963"/>
          <a:stretch/>
        </p:blipFill>
        <p:spPr>
          <a:xfrm>
            <a:off x="1371600" y="2590800"/>
            <a:ext cx="6248400" cy="3627437"/>
          </a:xfrm>
          <a:prstGeom prst="rect">
            <a:avLst/>
          </a:prstGeom>
        </p:spPr>
      </p:pic>
      <p:sp>
        <p:nvSpPr>
          <p:cNvPr id="5" name="Rectangle 4"/>
          <p:cNvSpPr/>
          <p:nvPr/>
        </p:nvSpPr>
        <p:spPr>
          <a:xfrm>
            <a:off x="304800" y="6218237"/>
            <a:ext cx="8843554" cy="307777"/>
          </a:xfrm>
          <a:prstGeom prst="rect">
            <a:avLst/>
          </a:prstGeom>
        </p:spPr>
        <p:txBody>
          <a:bodyPr wrap="square">
            <a:spAutoFit/>
          </a:bodyPr>
          <a:lstStyle/>
          <a:p>
            <a:r>
              <a:rPr lang="en-US" sz="1400" dirty="0">
                <a:hlinkClick r:id="rId3"/>
              </a:rPr>
              <a:t>https://www.analyticsvidhya.com/blog/2019/08/11-important-model-evaluation-error-metrics/</a:t>
            </a:r>
            <a:endParaRPr lang="en-US" sz="1400" dirty="0"/>
          </a:p>
        </p:txBody>
      </p:sp>
    </p:spTree>
    <p:extLst>
      <p:ext uri="{BB962C8B-B14F-4D97-AF65-F5344CB8AC3E}">
        <p14:creationId xmlns:p14="http://schemas.microsoft.com/office/powerpoint/2010/main" val="975622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32"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41" name="object 41"/>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42" name="object 42"/>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3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43" name="object 43"/>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44" name="object 44"/>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45" name="object 45"/>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394716" y="1511300"/>
            <a:ext cx="4114902" cy="214427"/>
          </a:xfrm>
          <a:prstGeom prst="rect">
            <a:avLst/>
          </a:prstGeom>
        </p:spPr>
        <p:txBody>
          <a:bodyPr vert="horz" wrap="none" lIns="0" tIns="0" rIns="0" bIns="0" rtlCol="0">
            <a:spAutoFit/>
          </a:bodyPr>
          <a:lstStyle/>
          <a:p>
            <a:pPr marL="0">
              <a:lnSpc>
                <a:spcPct val="100000"/>
              </a:lnSpc>
            </a:pPr>
            <a:r>
              <a:rPr sz="1800" b="1" spc="10" dirty="0">
                <a:latin typeface="Arial"/>
                <a:cs typeface="Arial"/>
              </a:rPr>
              <a:t>Maintaining a Hold Out Validation Set</a:t>
            </a:r>
            <a:endParaRPr sz="1800">
              <a:latin typeface="Arial"/>
              <a:cs typeface="Arial"/>
            </a:endParaRPr>
          </a:p>
        </p:txBody>
      </p:sp>
      <p:sp>
        <p:nvSpPr>
          <p:cNvPr id="4" name="text 1"/>
          <p:cNvSpPr txBox="1"/>
          <p:nvPr/>
        </p:nvSpPr>
        <p:spPr>
          <a:xfrm>
            <a:off x="394716" y="1785620"/>
            <a:ext cx="7926680" cy="214427"/>
          </a:xfrm>
          <a:prstGeom prst="rect">
            <a:avLst/>
          </a:prstGeom>
        </p:spPr>
        <p:txBody>
          <a:bodyPr vert="horz" wrap="none" lIns="0" tIns="0" rIns="0" bIns="0" rtlCol="0">
            <a:spAutoFit/>
          </a:bodyPr>
          <a:lstStyle/>
          <a:p>
            <a:pPr marL="0">
              <a:lnSpc>
                <a:spcPct val="100000"/>
              </a:lnSpc>
            </a:pPr>
            <a:r>
              <a:rPr sz="1800" spc="10" dirty="0">
                <a:latin typeface="Arial"/>
                <a:cs typeface="Arial"/>
              </a:rPr>
              <a:t>This method consists on setting apart some portion of the data as the test set.</a:t>
            </a:r>
            <a:endParaRPr sz="1800">
              <a:latin typeface="Arial"/>
              <a:cs typeface="Arial"/>
            </a:endParaRPr>
          </a:p>
        </p:txBody>
      </p:sp>
      <p:sp>
        <p:nvSpPr>
          <p:cNvPr id="5" name="text 1"/>
          <p:cNvSpPr txBox="1"/>
          <p:nvPr/>
        </p:nvSpPr>
        <p:spPr>
          <a:xfrm>
            <a:off x="394716" y="2060194"/>
            <a:ext cx="8109788" cy="214427"/>
          </a:xfrm>
          <a:prstGeom prst="rect">
            <a:avLst/>
          </a:prstGeom>
        </p:spPr>
        <p:txBody>
          <a:bodyPr vert="horz" wrap="none" lIns="0" tIns="0" rIns="0" bIns="0" rtlCol="0">
            <a:spAutoFit/>
          </a:bodyPr>
          <a:lstStyle/>
          <a:p>
            <a:pPr marL="0">
              <a:lnSpc>
                <a:spcPct val="100000"/>
              </a:lnSpc>
            </a:pPr>
            <a:r>
              <a:rPr sz="1800" spc="10" dirty="0">
                <a:latin typeface="Arial"/>
                <a:cs typeface="Arial"/>
              </a:rPr>
              <a:t>The process would be to train the model with the remaining fraction of the data,</a:t>
            </a:r>
            <a:endParaRPr sz="1800">
              <a:latin typeface="Arial"/>
              <a:cs typeface="Arial"/>
            </a:endParaRPr>
          </a:p>
        </p:txBody>
      </p:sp>
      <p:sp>
        <p:nvSpPr>
          <p:cNvPr id="6" name="text 1"/>
          <p:cNvSpPr txBox="1"/>
          <p:nvPr/>
        </p:nvSpPr>
        <p:spPr>
          <a:xfrm>
            <a:off x="394716" y="2334513"/>
            <a:ext cx="8110017" cy="214427"/>
          </a:xfrm>
          <a:prstGeom prst="rect">
            <a:avLst/>
          </a:prstGeom>
        </p:spPr>
        <p:txBody>
          <a:bodyPr vert="horz" wrap="none" lIns="0" tIns="0" rIns="0" bIns="0" rtlCol="0">
            <a:spAutoFit/>
          </a:bodyPr>
          <a:lstStyle/>
          <a:p>
            <a:pPr marL="0">
              <a:lnSpc>
                <a:spcPct val="100000"/>
              </a:lnSpc>
            </a:pPr>
            <a:r>
              <a:rPr sz="1800" spc="10" dirty="0">
                <a:latin typeface="Arial"/>
                <a:cs typeface="Arial"/>
              </a:rPr>
              <a:t>tuning  its  parameters  with  the  validation  set  and  finally  evaluating  its</a:t>
            </a:r>
            <a:endParaRPr sz="1800">
              <a:latin typeface="Arial"/>
              <a:cs typeface="Arial"/>
            </a:endParaRPr>
          </a:p>
        </p:txBody>
      </p:sp>
      <p:sp>
        <p:nvSpPr>
          <p:cNvPr id="7" name="text 1"/>
          <p:cNvSpPr txBox="1"/>
          <p:nvPr/>
        </p:nvSpPr>
        <p:spPr>
          <a:xfrm>
            <a:off x="394716" y="2608834"/>
            <a:ext cx="2908655" cy="214426"/>
          </a:xfrm>
          <a:prstGeom prst="rect">
            <a:avLst/>
          </a:prstGeom>
        </p:spPr>
        <p:txBody>
          <a:bodyPr vert="horz" wrap="none" lIns="0" tIns="0" rIns="0" bIns="0" rtlCol="0">
            <a:spAutoFit/>
          </a:bodyPr>
          <a:lstStyle/>
          <a:p>
            <a:pPr marL="0">
              <a:lnSpc>
                <a:spcPct val="100000"/>
              </a:lnSpc>
            </a:pPr>
            <a:r>
              <a:rPr sz="1800" spc="10" dirty="0">
                <a:latin typeface="Arial"/>
                <a:cs typeface="Arial"/>
              </a:rPr>
              <a:t>performance on the test set.</a:t>
            </a:r>
            <a:endParaRPr sz="1800">
              <a:latin typeface="Arial"/>
              <a:cs typeface="Arial"/>
            </a:endParaRPr>
          </a:p>
        </p:txBody>
      </p:sp>
      <p:sp>
        <p:nvSpPr>
          <p:cNvPr id="8" name="text 1"/>
          <p:cNvSpPr txBox="1"/>
          <p:nvPr/>
        </p:nvSpPr>
        <p:spPr>
          <a:xfrm>
            <a:off x="394716" y="2883153"/>
            <a:ext cx="8110703" cy="214427"/>
          </a:xfrm>
          <a:prstGeom prst="rect">
            <a:avLst/>
          </a:prstGeom>
        </p:spPr>
        <p:txBody>
          <a:bodyPr vert="horz" wrap="none" lIns="0" tIns="0" rIns="0" bIns="0" rtlCol="0">
            <a:spAutoFit/>
          </a:bodyPr>
          <a:lstStyle/>
          <a:p>
            <a:pPr marL="0">
              <a:lnSpc>
                <a:spcPct val="100000"/>
              </a:lnSpc>
            </a:pPr>
            <a:r>
              <a:rPr sz="1800" spc="10" dirty="0">
                <a:latin typeface="Arial"/>
                <a:cs typeface="Arial"/>
              </a:rPr>
              <a:t>The reason to split data in three parts is to avoid information leaks. The main</a:t>
            </a:r>
            <a:endParaRPr sz="1800">
              <a:latin typeface="Arial"/>
              <a:cs typeface="Arial"/>
            </a:endParaRPr>
          </a:p>
        </p:txBody>
      </p:sp>
      <p:sp>
        <p:nvSpPr>
          <p:cNvPr id="9" name="text 1"/>
          <p:cNvSpPr txBox="1"/>
          <p:nvPr/>
        </p:nvSpPr>
        <p:spPr>
          <a:xfrm>
            <a:off x="394716" y="3157474"/>
            <a:ext cx="8113064" cy="214426"/>
          </a:xfrm>
          <a:prstGeom prst="rect">
            <a:avLst/>
          </a:prstGeom>
        </p:spPr>
        <p:txBody>
          <a:bodyPr vert="horz" wrap="none" lIns="0" tIns="0" rIns="0" bIns="0" rtlCol="0">
            <a:spAutoFit/>
          </a:bodyPr>
          <a:lstStyle/>
          <a:p>
            <a:pPr marL="0">
              <a:lnSpc>
                <a:spcPct val="100000"/>
              </a:lnSpc>
            </a:pPr>
            <a:r>
              <a:rPr sz="1800" spc="10" dirty="0">
                <a:latin typeface="Arial"/>
                <a:cs typeface="Arial"/>
              </a:rPr>
              <a:t>inconvenient of this method is that if there is little data available, the validation</a:t>
            </a:r>
            <a:endParaRPr sz="1800">
              <a:latin typeface="Arial"/>
              <a:cs typeface="Arial"/>
            </a:endParaRPr>
          </a:p>
        </p:txBody>
      </p:sp>
      <p:sp>
        <p:nvSpPr>
          <p:cNvPr id="10" name="text 1"/>
          <p:cNvSpPr txBox="1"/>
          <p:nvPr/>
        </p:nvSpPr>
        <p:spPr>
          <a:xfrm>
            <a:off x="394716" y="3431518"/>
            <a:ext cx="8108365" cy="214712"/>
          </a:xfrm>
          <a:prstGeom prst="rect">
            <a:avLst/>
          </a:prstGeom>
        </p:spPr>
        <p:txBody>
          <a:bodyPr vert="horz" wrap="none" lIns="0" tIns="0" rIns="0" bIns="0" rtlCol="0">
            <a:spAutoFit/>
          </a:bodyPr>
          <a:lstStyle/>
          <a:p>
            <a:pPr marL="0">
              <a:lnSpc>
                <a:spcPct val="100000"/>
              </a:lnSpc>
            </a:pPr>
            <a:r>
              <a:rPr sz="1800" spc="10" dirty="0">
                <a:latin typeface="Arial"/>
                <a:cs typeface="Arial"/>
              </a:rPr>
              <a:t>and test sets will contain so few samples that the tuning and evaluation</a:t>
            </a:r>
            <a:endParaRPr sz="1800">
              <a:latin typeface="Arial"/>
              <a:cs typeface="Arial"/>
            </a:endParaRPr>
          </a:p>
        </p:txBody>
      </p:sp>
      <p:sp>
        <p:nvSpPr>
          <p:cNvPr id="11" name="text 1"/>
          <p:cNvSpPr txBox="1"/>
          <p:nvPr/>
        </p:nvSpPr>
        <p:spPr>
          <a:xfrm>
            <a:off x="394716" y="3706495"/>
            <a:ext cx="4478756" cy="214427"/>
          </a:xfrm>
          <a:prstGeom prst="rect">
            <a:avLst/>
          </a:prstGeom>
        </p:spPr>
        <p:txBody>
          <a:bodyPr vert="horz" wrap="none" lIns="0" tIns="0" rIns="0" bIns="0" rtlCol="0">
            <a:spAutoFit/>
          </a:bodyPr>
          <a:lstStyle/>
          <a:p>
            <a:pPr marL="0">
              <a:lnSpc>
                <a:spcPct val="100000"/>
              </a:lnSpc>
            </a:pPr>
            <a:r>
              <a:rPr sz="1800" spc="10" dirty="0">
                <a:latin typeface="Arial"/>
                <a:cs typeface="Arial"/>
              </a:rPr>
              <a:t>processes of the model will not be effective.</a:t>
            </a:r>
            <a:endParaRPr sz="1800">
              <a:latin typeface="Arial"/>
              <a:cs typeface="Arial"/>
            </a:endParaRPr>
          </a:p>
        </p:txBody>
      </p:sp>
      <p:sp>
        <p:nvSpPr>
          <p:cNvPr id="12" name="text 1"/>
          <p:cNvSpPr txBox="1"/>
          <p:nvPr/>
        </p:nvSpPr>
        <p:spPr>
          <a:xfrm>
            <a:off x="8625205" y="6324143"/>
            <a:ext cx="102920" cy="202996"/>
          </a:xfrm>
          <a:prstGeom prst="rect">
            <a:avLst/>
          </a:prstGeom>
        </p:spPr>
        <p:txBody>
          <a:bodyPr vert="horz" wrap="none" lIns="0" tIns="0" rIns="0" bIns="0" rtlCol="0">
            <a:spAutoFit/>
          </a:bodyPr>
          <a:lstStyle/>
          <a:p>
            <a:pPr marL="0">
              <a:lnSpc>
                <a:spcPct val="100000"/>
              </a:lnSpc>
            </a:pPr>
            <a:r>
              <a:rPr sz="1389" b="1" spc="10" dirty="0">
                <a:latin typeface="Calibri"/>
                <a:cs typeface="Calibri"/>
              </a:rPr>
              <a:t>9</a:t>
            </a:r>
            <a:endParaRPr sz="1300">
              <a:latin typeface="Calibri"/>
              <a:cs typeface="Calibri"/>
            </a:endParaRPr>
          </a:p>
        </p:txBody>
      </p:sp>
      <p:sp>
        <p:nvSpPr>
          <p:cNvPr id="13" name="text 1"/>
          <p:cNvSpPr txBox="1"/>
          <p:nvPr/>
        </p:nvSpPr>
        <p:spPr>
          <a:xfrm>
            <a:off x="396893" y="466716"/>
            <a:ext cx="6117059" cy="461665"/>
          </a:xfrm>
          <a:prstGeom prst="rect">
            <a:avLst/>
          </a:prstGeom>
        </p:spPr>
        <p:txBody>
          <a:bodyPr vert="horz" wrap="none" lIns="0" tIns="0" rIns="0" bIns="0" rtlCol="0">
            <a:spAutoFit/>
          </a:bodyPr>
          <a:lstStyle>
            <a:defPPr>
              <a:defRPr lang="en-US"/>
            </a:defPPr>
            <a:lvl1pPr indent="-342900">
              <a:lnSpc>
                <a:spcPts val="3600"/>
              </a:lnSpc>
              <a:defRPr sz="3600" b="1" spc="-150">
                <a:latin typeface="Arial" pitchFamily="34" charset="0"/>
                <a:cs typeface="Arial" pitchFamily="34" charset="0"/>
              </a:defRPr>
            </a:lvl1pPr>
          </a:lstStyle>
          <a:p>
            <a:r>
              <a:rPr dirty="0"/>
              <a:t>Setting an Evaluation</a:t>
            </a:r>
            <a:r>
              <a:rPr lang="en-US" dirty="0"/>
              <a:t> Protocol</a:t>
            </a:r>
          </a:p>
        </p:txBody>
      </p:sp>
      <p:pic>
        <p:nvPicPr>
          <p:cNvPr id="3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8712" y="4107180"/>
            <a:ext cx="3848100" cy="2276856"/>
          </a:xfrm>
          <a:prstGeom prst="rect">
            <a:avLst/>
          </a:prstGeom>
        </p:spPr>
      </p:pic>
    </p:spTree>
    <p:extLst>
      <p:ext uri="{BB962C8B-B14F-4D97-AF65-F5344CB8AC3E}">
        <p14:creationId xmlns:p14="http://schemas.microsoft.com/office/powerpoint/2010/main" val="3236400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36"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46" name="object 46"/>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47" name="object 47"/>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3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48" name="object 48"/>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49" name="object 49"/>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50" name="object 50"/>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394716" y="1511300"/>
            <a:ext cx="1931746" cy="214427"/>
          </a:xfrm>
          <a:prstGeom prst="rect">
            <a:avLst/>
          </a:prstGeom>
        </p:spPr>
        <p:txBody>
          <a:bodyPr vert="horz" wrap="none" lIns="0" tIns="0" rIns="0" bIns="0" rtlCol="0">
            <a:spAutoFit/>
          </a:bodyPr>
          <a:lstStyle/>
          <a:p>
            <a:pPr marL="0">
              <a:lnSpc>
                <a:spcPct val="100000"/>
              </a:lnSpc>
            </a:pPr>
            <a:r>
              <a:rPr sz="1800" b="1" spc="10" dirty="0">
                <a:latin typeface="Arial"/>
                <a:cs typeface="Arial"/>
              </a:rPr>
              <a:t>K-Fold Validation</a:t>
            </a:r>
            <a:endParaRPr sz="1800">
              <a:latin typeface="Arial"/>
              <a:cs typeface="Arial"/>
            </a:endParaRPr>
          </a:p>
        </p:txBody>
      </p:sp>
      <p:sp>
        <p:nvSpPr>
          <p:cNvPr id="4" name="text 1"/>
          <p:cNvSpPr txBox="1"/>
          <p:nvPr/>
        </p:nvSpPr>
        <p:spPr>
          <a:xfrm>
            <a:off x="394716" y="1785620"/>
            <a:ext cx="7605294" cy="214427"/>
          </a:xfrm>
          <a:prstGeom prst="rect">
            <a:avLst/>
          </a:prstGeom>
        </p:spPr>
        <p:txBody>
          <a:bodyPr vert="horz" wrap="none" lIns="0" tIns="0" rIns="0" bIns="0" rtlCol="0">
            <a:spAutoFit/>
          </a:bodyPr>
          <a:lstStyle/>
          <a:p>
            <a:pPr marL="0">
              <a:lnSpc>
                <a:spcPct val="100000"/>
              </a:lnSpc>
            </a:pPr>
            <a:r>
              <a:rPr sz="1800" spc="10" dirty="0">
                <a:latin typeface="Arial"/>
                <a:cs typeface="Arial"/>
              </a:rPr>
              <a:t>K-Fold consists in splitting the data into K partitions of equal size. For each</a:t>
            </a:r>
            <a:endParaRPr sz="1800">
              <a:latin typeface="Arial"/>
              <a:cs typeface="Arial"/>
            </a:endParaRPr>
          </a:p>
        </p:txBody>
      </p:sp>
      <p:sp>
        <p:nvSpPr>
          <p:cNvPr id="5" name="text 1"/>
          <p:cNvSpPr txBox="1"/>
          <p:nvPr/>
        </p:nvSpPr>
        <p:spPr>
          <a:xfrm>
            <a:off x="394716" y="2060194"/>
            <a:ext cx="7289800" cy="214427"/>
          </a:xfrm>
          <a:prstGeom prst="rect">
            <a:avLst/>
          </a:prstGeom>
        </p:spPr>
        <p:txBody>
          <a:bodyPr vert="horz" wrap="none" lIns="0" tIns="0" rIns="0" bIns="0" rtlCol="0">
            <a:spAutoFit/>
          </a:bodyPr>
          <a:lstStyle/>
          <a:p>
            <a:pPr marL="0">
              <a:lnSpc>
                <a:spcPct val="100000"/>
              </a:lnSpc>
            </a:pPr>
            <a:r>
              <a:rPr sz="1800" spc="10" dirty="0">
                <a:latin typeface="Arial"/>
                <a:cs typeface="Arial"/>
              </a:rPr>
              <a:t>partition i, the model is trained with the remaining K-1 partitions and it is</a:t>
            </a:r>
            <a:endParaRPr sz="1800">
              <a:latin typeface="Arial"/>
              <a:cs typeface="Arial"/>
            </a:endParaRPr>
          </a:p>
        </p:txBody>
      </p:sp>
      <p:sp>
        <p:nvSpPr>
          <p:cNvPr id="6" name="text 1"/>
          <p:cNvSpPr txBox="1"/>
          <p:nvPr/>
        </p:nvSpPr>
        <p:spPr>
          <a:xfrm>
            <a:off x="394716" y="2334513"/>
            <a:ext cx="2425674" cy="214427"/>
          </a:xfrm>
          <a:prstGeom prst="rect">
            <a:avLst/>
          </a:prstGeom>
        </p:spPr>
        <p:txBody>
          <a:bodyPr vert="horz" wrap="none" lIns="0" tIns="0" rIns="0" bIns="0" rtlCol="0">
            <a:spAutoFit/>
          </a:bodyPr>
          <a:lstStyle/>
          <a:p>
            <a:pPr marL="0">
              <a:lnSpc>
                <a:spcPct val="100000"/>
              </a:lnSpc>
            </a:pPr>
            <a:r>
              <a:rPr sz="1800" spc="10" dirty="0">
                <a:latin typeface="Arial"/>
                <a:cs typeface="Arial"/>
              </a:rPr>
              <a:t>evaluated on partition i.</a:t>
            </a:r>
            <a:endParaRPr sz="1800">
              <a:latin typeface="Arial"/>
              <a:cs typeface="Arial"/>
            </a:endParaRPr>
          </a:p>
        </p:txBody>
      </p:sp>
      <p:sp>
        <p:nvSpPr>
          <p:cNvPr id="7" name="text 1"/>
          <p:cNvSpPr txBox="1"/>
          <p:nvPr/>
        </p:nvSpPr>
        <p:spPr>
          <a:xfrm>
            <a:off x="394716" y="2608834"/>
            <a:ext cx="7437271" cy="214426"/>
          </a:xfrm>
          <a:prstGeom prst="rect">
            <a:avLst/>
          </a:prstGeom>
        </p:spPr>
        <p:txBody>
          <a:bodyPr vert="horz" wrap="none" lIns="0" tIns="0" rIns="0" bIns="0" rtlCol="0">
            <a:spAutoFit/>
          </a:bodyPr>
          <a:lstStyle/>
          <a:p>
            <a:pPr marL="0">
              <a:lnSpc>
                <a:spcPct val="100000"/>
              </a:lnSpc>
            </a:pPr>
            <a:r>
              <a:rPr sz="1800" spc="10" dirty="0">
                <a:latin typeface="Arial"/>
                <a:cs typeface="Arial"/>
              </a:rPr>
              <a:t>The final score is the average of the K scored obtained. This technique is</a:t>
            </a:r>
            <a:endParaRPr sz="1800">
              <a:latin typeface="Arial"/>
              <a:cs typeface="Arial"/>
            </a:endParaRPr>
          </a:p>
        </p:txBody>
      </p:sp>
      <p:sp>
        <p:nvSpPr>
          <p:cNvPr id="8" name="text 1"/>
          <p:cNvSpPr txBox="1"/>
          <p:nvPr/>
        </p:nvSpPr>
        <p:spPr>
          <a:xfrm>
            <a:off x="394716" y="2883153"/>
            <a:ext cx="7690104" cy="214427"/>
          </a:xfrm>
          <a:prstGeom prst="rect">
            <a:avLst/>
          </a:prstGeom>
        </p:spPr>
        <p:txBody>
          <a:bodyPr vert="horz" wrap="none" lIns="0" tIns="0" rIns="0" bIns="0" rtlCol="0">
            <a:spAutoFit/>
          </a:bodyPr>
          <a:lstStyle/>
          <a:p>
            <a:pPr marL="0">
              <a:lnSpc>
                <a:spcPct val="100000"/>
              </a:lnSpc>
            </a:pPr>
            <a:r>
              <a:rPr sz="1800" spc="10" dirty="0">
                <a:latin typeface="Arial"/>
                <a:cs typeface="Arial"/>
              </a:rPr>
              <a:t>specially helpful when the performance of the model is significantly different</a:t>
            </a:r>
            <a:endParaRPr sz="1800" dirty="0">
              <a:latin typeface="Arial"/>
              <a:cs typeface="Arial"/>
            </a:endParaRPr>
          </a:p>
        </p:txBody>
      </p:sp>
      <p:sp>
        <p:nvSpPr>
          <p:cNvPr id="9" name="text 1"/>
          <p:cNvSpPr txBox="1"/>
          <p:nvPr/>
        </p:nvSpPr>
        <p:spPr>
          <a:xfrm>
            <a:off x="394716" y="3157474"/>
            <a:ext cx="2387726" cy="214426"/>
          </a:xfrm>
          <a:prstGeom prst="rect">
            <a:avLst/>
          </a:prstGeom>
        </p:spPr>
        <p:txBody>
          <a:bodyPr vert="horz" wrap="none" lIns="0" tIns="0" rIns="0" bIns="0" rtlCol="0">
            <a:spAutoFit/>
          </a:bodyPr>
          <a:lstStyle/>
          <a:p>
            <a:pPr marL="0">
              <a:lnSpc>
                <a:spcPct val="100000"/>
              </a:lnSpc>
            </a:pPr>
            <a:r>
              <a:rPr sz="1800" spc="10" dirty="0">
                <a:latin typeface="Arial"/>
                <a:cs typeface="Arial"/>
              </a:rPr>
              <a:t>from the train-test split.</a:t>
            </a:r>
            <a:endParaRPr sz="1800" dirty="0">
              <a:latin typeface="Arial"/>
              <a:cs typeface="Arial"/>
            </a:endParaRPr>
          </a:p>
        </p:txBody>
      </p:sp>
      <p:sp>
        <p:nvSpPr>
          <p:cNvPr id="10" name="text 1"/>
          <p:cNvSpPr txBox="1"/>
          <p:nvPr/>
        </p:nvSpPr>
        <p:spPr>
          <a:xfrm>
            <a:off x="8625205" y="6324143"/>
            <a:ext cx="205027" cy="202996"/>
          </a:xfrm>
          <a:prstGeom prst="rect">
            <a:avLst/>
          </a:prstGeom>
        </p:spPr>
        <p:txBody>
          <a:bodyPr vert="horz" wrap="none" lIns="0" tIns="0" rIns="0" bIns="0" rtlCol="0">
            <a:spAutoFit/>
          </a:bodyPr>
          <a:lstStyle/>
          <a:p>
            <a:pPr marL="0">
              <a:lnSpc>
                <a:spcPct val="100000"/>
              </a:lnSpc>
            </a:pPr>
            <a:r>
              <a:rPr sz="1419" b="1" spc="10" dirty="0">
                <a:latin typeface="Calibri"/>
                <a:cs typeface="Calibri"/>
              </a:rPr>
              <a:t>10</a:t>
            </a:r>
            <a:endParaRPr sz="1400">
              <a:latin typeface="Calibri"/>
              <a:cs typeface="Calibri"/>
            </a:endParaRPr>
          </a:p>
        </p:txBody>
      </p:sp>
      <p:sp>
        <p:nvSpPr>
          <p:cNvPr id="11" name="text 1"/>
          <p:cNvSpPr txBox="1"/>
          <p:nvPr/>
        </p:nvSpPr>
        <p:spPr>
          <a:xfrm>
            <a:off x="301855" y="661436"/>
            <a:ext cx="6117059" cy="461665"/>
          </a:xfrm>
          <a:prstGeom prst="rect">
            <a:avLst/>
          </a:prstGeom>
        </p:spPr>
        <p:txBody>
          <a:bodyPr vert="horz" wrap="none" lIns="0" tIns="0" rIns="0" bIns="0" rtlCol="0">
            <a:spAutoFit/>
          </a:bodyPr>
          <a:lstStyle>
            <a:defPPr>
              <a:defRPr lang="en-US"/>
            </a:defPPr>
            <a:lvl1pPr indent="-342900">
              <a:lnSpc>
                <a:spcPts val="3600"/>
              </a:lnSpc>
              <a:defRPr sz="3600" b="1" spc="-150">
                <a:latin typeface="Arial" pitchFamily="34" charset="0"/>
                <a:cs typeface="Arial" pitchFamily="34" charset="0"/>
              </a:defRPr>
            </a:lvl1pPr>
          </a:lstStyle>
          <a:p>
            <a:r>
              <a:rPr dirty="0"/>
              <a:t>Setting an Evaluation</a:t>
            </a:r>
            <a:r>
              <a:rPr lang="en-US" dirty="0"/>
              <a:t> Protocol</a:t>
            </a:r>
            <a:endParaRPr dirty="0"/>
          </a:p>
        </p:txBody>
      </p:sp>
      <p:pic>
        <p:nvPicPr>
          <p:cNvPr id="3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2872" y="3525012"/>
            <a:ext cx="5650992" cy="2886456"/>
          </a:xfrm>
          <a:prstGeom prst="rect">
            <a:avLst/>
          </a:prstGeom>
        </p:spPr>
      </p:pic>
    </p:spTree>
    <p:extLst>
      <p:ext uri="{BB962C8B-B14F-4D97-AF65-F5344CB8AC3E}">
        <p14:creationId xmlns:p14="http://schemas.microsoft.com/office/powerpoint/2010/main" val="3466171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40"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51" name="object 51"/>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52" name="object 52"/>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4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53" name="object 53"/>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54" name="object 54"/>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55" name="object 55"/>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394716" y="1511300"/>
            <a:ext cx="4395062" cy="214427"/>
          </a:xfrm>
          <a:prstGeom prst="rect">
            <a:avLst/>
          </a:prstGeom>
        </p:spPr>
        <p:txBody>
          <a:bodyPr vert="horz" wrap="none" lIns="0" tIns="0" rIns="0" bIns="0" rtlCol="0">
            <a:spAutoFit/>
          </a:bodyPr>
          <a:lstStyle/>
          <a:p>
            <a:pPr marL="0">
              <a:lnSpc>
                <a:spcPct val="100000"/>
              </a:lnSpc>
            </a:pPr>
            <a:r>
              <a:rPr sz="1800" b="1" spc="10" dirty="0">
                <a:latin typeface="Arial"/>
                <a:cs typeface="Arial"/>
              </a:rPr>
              <a:t>Iterated K-Fold Validation with Shuffling</a:t>
            </a:r>
            <a:endParaRPr sz="1800">
              <a:latin typeface="Arial"/>
              <a:cs typeface="Arial"/>
            </a:endParaRPr>
          </a:p>
        </p:txBody>
      </p:sp>
      <p:sp>
        <p:nvSpPr>
          <p:cNvPr id="4" name="text 1"/>
          <p:cNvSpPr txBox="1"/>
          <p:nvPr/>
        </p:nvSpPr>
        <p:spPr>
          <a:xfrm>
            <a:off x="394716" y="1785620"/>
            <a:ext cx="7614997" cy="214427"/>
          </a:xfrm>
          <a:prstGeom prst="rect">
            <a:avLst/>
          </a:prstGeom>
        </p:spPr>
        <p:txBody>
          <a:bodyPr vert="horz" wrap="none" lIns="0" tIns="0" rIns="0" bIns="0" rtlCol="0">
            <a:spAutoFit/>
          </a:bodyPr>
          <a:lstStyle/>
          <a:p>
            <a:pPr marL="0">
              <a:lnSpc>
                <a:spcPct val="100000"/>
              </a:lnSpc>
            </a:pPr>
            <a:r>
              <a:rPr sz="1800" spc="10" dirty="0">
                <a:latin typeface="Arial"/>
                <a:cs typeface="Arial"/>
              </a:rPr>
              <a:t>It consist on applying K-Fold validation several times and shuffling the data</a:t>
            </a:r>
            <a:endParaRPr sz="1800" dirty="0">
              <a:latin typeface="Arial"/>
              <a:cs typeface="Arial"/>
            </a:endParaRPr>
          </a:p>
        </p:txBody>
      </p:sp>
      <p:sp>
        <p:nvSpPr>
          <p:cNvPr id="5" name="text 1"/>
          <p:cNvSpPr txBox="1"/>
          <p:nvPr/>
        </p:nvSpPr>
        <p:spPr>
          <a:xfrm>
            <a:off x="394716" y="2060194"/>
            <a:ext cx="7932648" cy="214427"/>
          </a:xfrm>
          <a:prstGeom prst="rect">
            <a:avLst/>
          </a:prstGeom>
        </p:spPr>
        <p:txBody>
          <a:bodyPr vert="horz" wrap="none" lIns="0" tIns="0" rIns="0" bIns="0" rtlCol="0">
            <a:spAutoFit/>
          </a:bodyPr>
          <a:lstStyle/>
          <a:p>
            <a:pPr marL="0">
              <a:lnSpc>
                <a:spcPct val="100000"/>
              </a:lnSpc>
            </a:pPr>
            <a:r>
              <a:rPr sz="1800" spc="10" dirty="0">
                <a:latin typeface="Arial"/>
                <a:cs typeface="Arial"/>
              </a:rPr>
              <a:t>every time before splitting it into K partitions. The Final score is the average of</a:t>
            </a:r>
            <a:endParaRPr sz="1800">
              <a:latin typeface="Arial"/>
              <a:cs typeface="Arial"/>
            </a:endParaRPr>
          </a:p>
        </p:txBody>
      </p:sp>
      <p:sp>
        <p:nvSpPr>
          <p:cNvPr id="6" name="text 1"/>
          <p:cNvSpPr txBox="1"/>
          <p:nvPr/>
        </p:nvSpPr>
        <p:spPr>
          <a:xfrm>
            <a:off x="394716" y="2334513"/>
            <a:ext cx="6423457" cy="214427"/>
          </a:xfrm>
          <a:prstGeom prst="rect">
            <a:avLst/>
          </a:prstGeom>
        </p:spPr>
        <p:txBody>
          <a:bodyPr vert="horz" wrap="none" lIns="0" tIns="0" rIns="0" bIns="0" rtlCol="0">
            <a:spAutoFit/>
          </a:bodyPr>
          <a:lstStyle/>
          <a:p>
            <a:pPr marL="0">
              <a:lnSpc>
                <a:spcPct val="100000"/>
              </a:lnSpc>
            </a:pPr>
            <a:r>
              <a:rPr sz="1800" spc="10" dirty="0">
                <a:latin typeface="Arial"/>
                <a:cs typeface="Arial"/>
              </a:rPr>
              <a:t>the scores obtained at the end of each run of K-Fold validation.</a:t>
            </a:r>
            <a:endParaRPr sz="1800">
              <a:latin typeface="Arial"/>
              <a:cs typeface="Arial"/>
            </a:endParaRPr>
          </a:p>
        </p:txBody>
      </p:sp>
      <p:sp>
        <p:nvSpPr>
          <p:cNvPr id="7" name="text 1"/>
          <p:cNvSpPr txBox="1"/>
          <p:nvPr/>
        </p:nvSpPr>
        <p:spPr>
          <a:xfrm>
            <a:off x="394716" y="2883153"/>
            <a:ext cx="7910017" cy="214427"/>
          </a:xfrm>
          <a:prstGeom prst="rect">
            <a:avLst/>
          </a:prstGeom>
        </p:spPr>
        <p:txBody>
          <a:bodyPr vert="horz" wrap="none" lIns="0" tIns="0" rIns="0" bIns="0" rtlCol="0">
            <a:spAutoFit/>
          </a:bodyPr>
          <a:lstStyle/>
          <a:p>
            <a:pPr marL="0">
              <a:lnSpc>
                <a:spcPct val="100000"/>
              </a:lnSpc>
            </a:pPr>
            <a:r>
              <a:rPr sz="1800" spc="10" dirty="0">
                <a:latin typeface="Arial"/>
                <a:cs typeface="Arial"/>
              </a:rPr>
              <a:t>This method can be very computationally expensive, as the number of trained</a:t>
            </a:r>
            <a:endParaRPr sz="1800">
              <a:latin typeface="Arial"/>
              <a:cs typeface="Arial"/>
            </a:endParaRPr>
          </a:p>
        </p:txBody>
      </p:sp>
      <p:sp>
        <p:nvSpPr>
          <p:cNvPr id="8" name="text 1"/>
          <p:cNvSpPr txBox="1"/>
          <p:nvPr/>
        </p:nvSpPr>
        <p:spPr>
          <a:xfrm>
            <a:off x="394716" y="3157474"/>
            <a:ext cx="7757085" cy="214426"/>
          </a:xfrm>
          <a:prstGeom prst="rect">
            <a:avLst/>
          </a:prstGeom>
        </p:spPr>
        <p:txBody>
          <a:bodyPr vert="horz" wrap="none" lIns="0" tIns="0" rIns="0" bIns="0" rtlCol="0">
            <a:spAutoFit/>
          </a:bodyPr>
          <a:lstStyle/>
          <a:p>
            <a:pPr marL="0">
              <a:lnSpc>
                <a:spcPct val="100000"/>
              </a:lnSpc>
            </a:pPr>
            <a:r>
              <a:rPr sz="1800" spc="10" dirty="0">
                <a:latin typeface="Arial"/>
                <a:cs typeface="Arial"/>
              </a:rPr>
              <a:t>and evaluating models would be I x K times. Being I the number of iterations</a:t>
            </a:r>
            <a:endParaRPr sz="1800">
              <a:latin typeface="Arial"/>
              <a:cs typeface="Arial"/>
            </a:endParaRPr>
          </a:p>
        </p:txBody>
      </p:sp>
      <p:sp>
        <p:nvSpPr>
          <p:cNvPr id="9" name="text 1"/>
          <p:cNvSpPr txBox="1"/>
          <p:nvPr/>
        </p:nvSpPr>
        <p:spPr>
          <a:xfrm>
            <a:off x="394716" y="3431518"/>
            <a:ext cx="3186126" cy="214712"/>
          </a:xfrm>
          <a:prstGeom prst="rect">
            <a:avLst/>
          </a:prstGeom>
        </p:spPr>
        <p:txBody>
          <a:bodyPr vert="horz" wrap="none" lIns="0" tIns="0" rIns="0" bIns="0" rtlCol="0">
            <a:spAutoFit/>
          </a:bodyPr>
          <a:lstStyle/>
          <a:p>
            <a:pPr marL="0">
              <a:lnSpc>
                <a:spcPct val="100000"/>
              </a:lnSpc>
            </a:pPr>
            <a:r>
              <a:rPr sz="1800" spc="10" dirty="0">
                <a:latin typeface="Arial"/>
                <a:cs typeface="Arial"/>
              </a:rPr>
              <a:t>and K the number of partitions.</a:t>
            </a:r>
            <a:endParaRPr sz="1800">
              <a:latin typeface="Arial"/>
              <a:cs typeface="Arial"/>
            </a:endParaRPr>
          </a:p>
        </p:txBody>
      </p:sp>
      <p:sp>
        <p:nvSpPr>
          <p:cNvPr id="10" name="text 1"/>
          <p:cNvSpPr txBox="1"/>
          <p:nvPr/>
        </p:nvSpPr>
        <p:spPr>
          <a:xfrm>
            <a:off x="8625205" y="6324143"/>
            <a:ext cx="205027" cy="202996"/>
          </a:xfrm>
          <a:prstGeom prst="rect">
            <a:avLst/>
          </a:prstGeom>
        </p:spPr>
        <p:txBody>
          <a:bodyPr vert="horz" wrap="none" lIns="0" tIns="0" rIns="0" bIns="0" rtlCol="0">
            <a:spAutoFit/>
          </a:bodyPr>
          <a:lstStyle/>
          <a:p>
            <a:pPr marL="0">
              <a:lnSpc>
                <a:spcPct val="100000"/>
              </a:lnSpc>
            </a:pPr>
            <a:r>
              <a:rPr sz="1419" b="1" spc="10" dirty="0">
                <a:latin typeface="Calibri"/>
                <a:cs typeface="Calibri"/>
              </a:rPr>
              <a:t>11</a:t>
            </a:r>
            <a:endParaRPr sz="1400">
              <a:latin typeface="Calibri"/>
              <a:cs typeface="Calibri"/>
            </a:endParaRPr>
          </a:p>
        </p:txBody>
      </p:sp>
      <p:pic>
        <p:nvPicPr>
          <p:cNvPr id="13" name="Picture 12"/>
          <p:cNvPicPr>
            <a:picLocks noChangeAspect="1"/>
          </p:cNvPicPr>
          <p:nvPr/>
        </p:nvPicPr>
        <p:blipFill rotWithShape="1">
          <a:blip r:embed="rId4"/>
          <a:srcRect l="13689" t="20533" r="47658" b="23006"/>
          <a:stretch/>
        </p:blipFill>
        <p:spPr>
          <a:xfrm>
            <a:off x="3872739" y="3510746"/>
            <a:ext cx="3946650" cy="2912718"/>
          </a:xfrm>
          <a:prstGeom prst="rect">
            <a:avLst/>
          </a:prstGeom>
        </p:spPr>
      </p:pic>
      <p:sp>
        <p:nvSpPr>
          <p:cNvPr id="21" name="text 1"/>
          <p:cNvSpPr txBox="1"/>
          <p:nvPr/>
        </p:nvSpPr>
        <p:spPr>
          <a:xfrm>
            <a:off x="301855" y="661436"/>
            <a:ext cx="6117059" cy="461665"/>
          </a:xfrm>
          <a:prstGeom prst="rect">
            <a:avLst/>
          </a:prstGeom>
        </p:spPr>
        <p:txBody>
          <a:bodyPr vert="horz" wrap="none" lIns="0" tIns="0" rIns="0" bIns="0" rtlCol="0">
            <a:spAutoFit/>
          </a:bodyPr>
          <a:lstStyle>
            <a:defPPr>
              <a:defRPr lang="en-US"/>
            </a:defPPr>
            <a:lvl1pPr indent="-342900">
              <a:lnSpc>
                <a:spcPts val="3600"/>
              </a:lnSpc>
              <a:defRPr sz="3600" b="1" spc="-150">
                <a:latin typeface="Arial" pitchFamily="34" charset="0"/>
                <a:cs typeface="Arial" pitchFamily="34" charset="0"/>
              </a:defRPr>
            </a:lvl1pPr>
          </a:lstStyle>
          <a:p>
            <a:r>
              <a:rPr dirty="0"/>
              <a:t>Setting an Evaluation</a:t>
            </a:r>
            <a:r>
              <a:rPr lang="en-US" dirty="0"/>
              <a:t> Protocol</a:t>
            </a:r>
            <a:endParaRPr dirty="0"/>
          </a:p>
        </p:txBody>
      </p:sp>
    </p:spTree>
    <p:extLst>
      <p:ext uri="{BB962C8B-B14F-4D97-AF65-F5344CB8AC3E}">
        <p14:creationId xmlns:p14="http://schemas.microsoft.com/office/powerpoint/2010/main" val="1126270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Okay, so the model and the data don’t match very well, as</a:t>
            </a:r>
          </a:p>
          <a:p>
            <a:r>
              <a:rPr lang="en-US" dirty="0"/>
              <a:t>was indicated by the histogram above. So what do </a:t>
            </a:r>
            <a:r>
              <a:rPr lang="en-US" dirty="0" err="1"/>
              <a:t>do</a:t>
            </a:r>
            <a:r>
              <a:rPr lang="en-US" dirty="0"/>
              <a:t>? </a:t>
            </a:r>
            <a:r>
              <a:rPr lang="en-US" dirty="0" smtClean="0"/>
              <a:t>Well, we </a:t>
            </a:r>
            <a:r>
              <a:rPr lang="en-US" dirty="0"/>
              <a:t>can either</a:t>
            </a:r>
          </a:p>
          <a:p>
            <a:r>
              <a:rPr lang="en-US" dirty="0"/>
              <a:t>1. Get a different model; or</a:t>
            </a:r>
          </a:p>
          <a:p>
            <a:r>
              <a:rPr lang="en-US" dirty="0"/>
              <a:t>2. Get different data</a:t>
            </a:r>
          </a:p>
        </p:txBody>
      </p:sp>
      <p:sp>
        <p:nvSpPr>
          <p:cNvPr id="3" name="Content Placeholder 2"/>
          <p:cNvSpPr>
            <a:spLocks noGrp="1"/>
          </p:cNvSpPr>
          <p:nvPr>
            <p:ph sz="quarter" idx="10"/>
          </p:nvPr>
        </p:nvSpPr>
        <p:spPr/>
        <p:txBody>
          <a:bodyPr>
            <a:normAutofit fontScale="92500"/>
          </a:bodyPr>
          <a:lstStyle/>
          <a:p>
            <a:r>
              <a:rPr lang="en-US" dirty="0" smtClean="0"/>
              <a:t>4. Reacting </a:t>
            </a:r>
            <a:r>
              <a:rPr lang="en-US" dirty="0"/>
              <a:t>to Data: Refining Our</a:t>
            </a:r>
          </a:p>
          <a:p>
            <a:r>
              <a:rPr lang="en-US" dirty="0"/>
              <a:t>Expectations</a:t>
            </a:r>
          </a:p>
        </p:txBody>
      </p:sp>
      <p:pic>
        <p:nvPicPr>
          <p:cNvPr id="4" name="Picture 3"/>
          <p:cNvPicPr>
            <a:picLocks noChangeAspect="1"/>
          </p:cNvPicPr>
          <p:nvPr/>
        </p:nvPicPr>
        <p:blipFill>
          <a:blip r:embed="rId2"/>
          <a:stretch>
            <a:fillRect/>
          </a:stretch>
        </p:blipFill>
        <p:spPr>
          <a:xfrm>
            <a:off x="838200" y="3756818"/>
            <a:ext cx="4114800" cy="2743200"/>
          </a:xfrm>
          <a:prstGeom prst="rect">
            <a:avLst/>
          </a:prstGeom>
        </p:spPr>
      </p:pic>
      <p:sp>
        <p:nvSpPr>
          <p:cNvPr id="5" name="Rectangle 4"/>
          <p:cNvSpPr/>
          <p:nvPr/>
        </p:nvSpPr>
        <p:spPr>
          <a:xfrm>
            <a:off x="3517174" y="4419600"/>
            <a:ext cx="2871651" cy="646331"/>
          </a:xfrm>
          <a:prstGeom prst="rect">
            <a:avLst/>
          </a:prstGeom>
        </p:spPr>
        <p:txBody>
          <a:bodyPr wrap="square">
            <a:spAutoFit/>
          </a:bodyPr>
          <a:lstStyle/>
          <a:p>
            <a:r>
              <a:rPr lang="en-US" b="1" dirty="0">
                <a:latin typeface="CrimsonText-Bold"/>
              </a:rPr>
              <a:t>Price Survey Data with Gamma Distribution</a:t>
            </a:r>
            <a:endParaRPr lang="en-US" dirty="0"/>
          </a:p>
        </p:txBody>
      </p:sp>
    </p:spTree>
    <p:extLst>
      <p:ext uri="{BB962C8B-B14F-4D97-AF65-F5344CB8AC3E}">
        <p14:creationId xmlns:p14="http://schemas.microsoft.com/office/powerpoint/2010/main" val="104818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1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6596389"/>
            <a:ext cx="5867400" cy="261610"/>
          </a:xfrm>
          <a:prstGeom prst="rect">
            <a:avLst/>
          </a:prstGeom>
        </p:spPr>
      </p:pic>
      <p:sp>
        <p:nvSpPr>
          <p:cNvPr id="2" name="text 1"/>
          <p:cNvSpPr txBox="1"/>
          <p:nvPr/>
        </p:nvSpPr>
        <p:spPr>
          <a:xfrm>
            <a:off x="7382452" y="6666900"/>
            <a:ext cx="1714517" cy="194602"/>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41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0"/>
            <a:ext cx="2193193" cy="692696"/>
          </a:xfrm>
          <a:prstGeom prst="rect">
            <a:avLst/>
          </a:prstGeom>
        </p:spPr>
      </p:pic>
      <p:pic>
        <p:nvPicPr>
          <p:cNvPr id="41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398" y="-1"/>
            <a:ext cx="2236195" cy="731743"/>
          </a:xfrm>
          <a:prstGeom prst="rect">
            <a:avLst/>
          </a:prstGeom>
        </p:spPr>
      </p:pic>
      <p:pic>
        <p:nvPicPr>
          <p:cNvPr id="41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6553200"/>
            <a:ext cx="2328591" cy="45719"/>
          </a:xfrm>
          <a:prstGeom prst="rect">
            <a:avLst/>
          </a:prstGeom>
        </p:spPr>
      </p:pic>
      <p:pic>
        <p:nvPicPr>
          <p:cNvPr id="41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3600" y="6553200"/>
            <a:ext cx="2362200" cy="45719"/>
          </a:xfrm>
          <a:prstGeom prst="rect">
            <a:avLst/>
          </a:prstGeom>
        </p:spPr>
      </p:pic>
      <p:pic>
        <p:nvPicPr>
          <p:cNvPr id="417"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5409" y="6553200"/>
            <a:ext cx="2328590" cy="45719"/>
          </a:xfrm>
          <a:prstGeom prst="rect">
            <a:avLst/>
          </a:prstGeom>
        </p:spPr>
      </p:pic>
      <p:pic>
        <p:nvPicPr>
          <p:cNvPr id="41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2200" y="1295400"/>
            <a:ext cx="2328591" cy="45719"/>
          </a:xfrm>
          <a:prstGeom prst="rect">
            <a:avLst/>
          </a:prstGeom>
        </p:spPr>
      </p:pic>
      <p:pic>
        <p:nvPicPr>
          <p:cNvPr id="41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295400"/>
            <a:ext cx="2362200" cy="45719"/>
          </a:xfrm>
          <a:prstGeom prst="rect">
            <a:avLst/>
          </a:prstGeom>
        </p:spPr>
      </p:pic>
      <p:pic>
        <p:nvPicPr>
          <p:cNvPr id="420"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1809" y="1295400"/>
            <a:ext cx="2328592" cy="45719"/>
          </a:xfrm>
          <a:prstGeom prst="rect">
            <a:avLst/>
          </a:prstGeom>
        </p:spPr>
      </p:pic>
      <p:pic>
        <p:nvPicPr>
          <p:cNvPr id="421"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536" y="274638"/>
            <a:ext cx="6120599" cy="850199"/>
          </a:xfrm>
          <a:prstGeom prst="rect">
            <a:avLst/>
          </a:prstGeom>
        </p:spPr>
      </p:pic>
      <p:sp>
        <p:nvSpPr>
          <p:cNvPr id="3" name="text 1"/>
          <p:cNvSpPr txBox="1"/>
          <p:nvPr/>
        </p:nvSpPr>
        <p:spPr>
          <a:xfrm>
            <a:off x="459377" y="548778"/>
            <a:ext cx="4928940" cy="615553"/>
          </a:xfrm>
          <a:prstGeom prst="rect">
            <a:avLst/>
          </a:prstGeom>
        </p:spPr>
        <p:txBody>
          <a:bodyPr vert="horz" wrap="square" lIns="0" tIns="0" rIns="0" bIns="0" rtlCol="0">
            <a:spAutoFit/>
          </a:bodyPr>
          <a:lstStyle/>
          <a:p>
            <a:pPr marL="0">
              <a:lnSpc>
                <a:spcPct val="100000"/>
              </a:lnSpc>
            </a:pPr>
            <a:r>
              <a:rPr sz="4000" b="1" spc="10" dirty="0">
                <a:latin typeface="Calibri"/>
                <a:cs typeface="Calibri"/>
              </a:rPr>
              <a:t>Validating models</a:t>
            </a:r>
            <a:endParaRPr sz="4000" b="1" dirty="0">
              <a:latin typeface="Calibri"/>
              <a:cs typeface="Calibri"/>
            </a:endParaRPr>
          </a:p>
        </p:txBody>
      </p:sp>
      <p:pic>
        <p:nvPicPr>
          <p:cNvPr id="422"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7200" y="1600200"/>
            <a:ext cx="8483700" cy="4930200"/>
          </a:xfrm>
          <a:prstGeom prst="rect">
            <a:avLst/>
          </a:prstGeom>
        </p:spPr>
      </p:pic>
      <p:sp>
        <p:nvSpPr>
          <p:cNvPr id="4" name="text 1"/>
          <p:cNvSpPr txBox="1"/>
          <p:nvPr/>
        </p:nvSpPr>
        <p:spPr>
          <a:xfrm>
            <a:off x="542925" y="1758696"/>
            <a:ext cx="5544160" cy="358134"/>
          </a:xfrm>
          <a:prstGeom prst="rect">
            <a:avLst/>
          </a:prstGeom>
        </p:spPr>
        <p:txBody>
          <a:bodyPr vert="horz" wrap="none" lIns="0" tIns="0" rIns="0" bIns="0" rtlCol="0">
            <a:spAutoFit/>
          </a:bodyPr>
          <a:lstStyle/>
          <a:p>
            <a:pPr marL="0">
              <a:lnSpc>
                <a:spcPct val="100000"/>
              </a:lnSpc>
            </a:pPr>
            <a:r>
              <a:rPr sz="2500" b="1" spc="10" dirty="0">
                <a:latin typeface="Arial"/>
                <a:cs typeface="Arial"/>
              </a:rPr>
              <a:t>Identifying common model problems</a:t>
            </a:r>
            <a:endParaRPr sz="2500">
              <a:latin typeface="Arial"/>
              <a:cs typeface="Arial"/>
            </a:endParaRPr>
          </a:p>
        </p:txBody>
      </p:sp>
      <p:sp>
        <p:nvSpPr>
          <p:cNvPr id="5" name="text 1"/>
          <p:cNvSpPr txBox="1"/>
          <p:nvPr/>
        </p:nvSpPr>
        <p:spPr>
          <a:xfrm>
            <a:off x="542925" y="2711195"/>
            <a:ext cx="3490034" cy="369468"/>
          </a:xfrm>
          <a:prstGeom prst="rect">
            <a:avLst/>
          </a:prstGeom>
        </p:spPr>
        <p:txBody>
          <a:bodyPr vert="horz" wrap="none" lIns="0" tIns="0" rIns="0" bIns="0" rtlCol="0">
            <a:spAutoFit/>
          </a:bodyPr>
          <a:lstStyle/>
          <a:p>
            <a:pPr marL="0">
              <a:lnSpc>
                <a:spcPct val="100000"/>
              </a:lnSpc>
            </a:pPr>
            <a:r>
              <a:rPr sz="2710" b="1" spc="10" dirty="0">
                <a:latin typeface="Arial"/>
                <a:cs typeface="Arial"/>
              </a:rPr>
              <a:t>Bias</a:t>
            </a:r>
            <a:r>
              <a:rPr sz="2710" spc="10" dirty="0">
                <a:latin typeface="Calibri"/>
                <a:cs typeface="Calibri"/>
              </a:rPr>
              <a:t>  -  Systematic Error</a:t>
            </a:r>
            <a:endParaRPr sz="2700">
              <a:latin typeface="Calibri"/>
              <a:cs typeface="Calibri"/>
            </a:endParaRPr>
          </a:p>
        </p:txBody>
      </p:sp>
      <p:sp>
        <p:nvSpPr>
          <p:cNvPr id="6" name="text 1"/>
          <p:cNvSpPr txBox="1"/>
          <p:nvPr/>
        </p:nvSpPr>
        <p:spPr>
          <a:xfrm>
            <a:off x="542925" y="3187445"/>
            <a:ext cx="7747699" cy="780279"/>
          </a:xfrm>
          <a:prstGeom prst="rect">
            <a:avLst/>
          </a:prstGeom>
        </p:spPr>
        <p:txBody>
          <a:bodyPr vert="horz" wrap="none" lIns="0" tIns="0" rIns="0" bIns="0" rtlCol="0">
            <a:spAutoFit/>
          </a:bodyPr>
          <a:lstStyle/>
          <a:p>
            <a:pPr marL="0">
              <a:lnSpc>
                <a:spcPct val="100000"/>
              </a:lnSpc>
            </a:pPr>
            <a:r>
              <a:rPr sz="2710" b="1" spc="10" dirty="0">
                <a:latin typeface="Arial"/>
                <a:cs typeface="Arial"/>
              </a:rPr>
              <a:t>Variance</a:t>
            </a:r>
            <a:r>
              <a:rPr sz="2710" spc="10" dirty="0">
                <a:latin typeface="Calibri"/>
                <a:cs typeface="Calibri"/>
              </a:rPr>
              <a:t> - Undesirable (but non-systematic) distance</a:t>
            </a:r>
            <a:endParaRPr sz="2700">
              <a:latin typeface="Calibri"/>
              <a:cs typeface="Calibri"/>
            </a:endParaRPr>
          </a:p>
          <a:p>
            <a:pPr marL="0">
              <a:lnSpc>
                <a:spcPct val="100000"/>
              </a:lnSpc>
            </a:pPr>
            <a:r>
              <a:rPr sz="2800" spc="10" dirty="0">
                <a:latin typeface="Calibri"/>
                <a:cs typeface="Calibri"/>
              </a:rPr>
              <a:t>between predictions and actual values.</a:t>
            </a:r>
            <a:endParaRPr sz="2800">
              <a:latin typeface="Calibri"/>
              <a:cs typeface="Calibri"/>
            </a:endParaRPr>
          </a:p>
        </p:txBody>
      </p:sp>
      <p:sp>
        <p:nvSpPr>
          <p:cNvPr id="7" name="text 1"/>
          <p:cNvSpPr txBox="1"/>
          <p:nvPr/>
        </p:nvSpPr>
        <p:spPr>
          <a:xfrm>
            <a:off x="542925" y="4092321"/>
            <a:ext cx="1116584" cy="358134"/>
          </a:xfrm>
          <a:prstGeom prst="rect">
            <a:avLst/>
          </a:prstGeom>
        </p:spPr>
        <p:txBody>
          <a:bodyPr vert="horz" wrap="none" lIns="0" tIns="0" rIns="0" bIns="0" rtlCol="0">
            <a:spAutoFit/>
          </a:bodyPr>
          <a:lstStyle/>
          <a:p>
            <a:pPr marL="0">
              <a:lnSpc>
                <a:spcPct val="100000"/>
              </a:lnSpc>
            </a:pPr>
            <a:r>
              <a:rPr sz="2710" b="1" spc="10" dirty="0">
                <a:latin typeface="Arial"/>
                <a:cs typeface="Arial"/>
              </a:rPr>
              <a:t>Overfit</a:t>
            </a:r>
            <a:endParaRPr sz="2700">
              <a:latin typeface="Arial"/>
              <a:cs typeface="Arial"/>
            </a:endParaRPr>
          </a:p>
        </p:txBody>
      </p:sp>
      <p:sp>
        <p:nvSpPr>
          <p:cNvPr id="8" name="text 1"/>
          <p:cNvSpPr txBox="1"/>
          <p:nvPr/>
        </p:nvSpPr>
        <p:spPr>
          <a:xfrm>
            <a:off x="542925" y="4568571"/>
            <a:ext cx="8366201" cy="1605418"/>
          </a:xfrm>
          <a:prstGeom prst="rect">
            <a:avLst/>
          </a:prstGeom>
        </p:spPr>
        <p:txBody>
          <a:bodyPr vert="horz" wrap="none" lIns="0" tIns="0" rIns="0" bIns="0" rtlCol="0">
            <a:spAutoFit/>
          </a:bodyPr>
          <a:lstStyle/>
          <a:p>
            <a:pPr marL="0">
              <a:lnSpc>
                <a:spcPct val="100000"/>
              </a:lnSpc>
            </a:pPr>
            <a:r>
              <a:rPr sz="2800" b="1" spc="10" dirty="0">
                <a:latin typeface="Arial"/>
                <a:cs typeface="Arial"/>
              </a:rPr>
              <a:t>Nonsignificance</a:t>
            </a:r>
            <a:r>
              <a:rPr sz="2800" spc="10" dirty="0">
                <a:latin typeface="Calibri"/>
                <a:cs typeface="Calibri"/>
              </a:rPr>
              <a:t>: A model that appears to show an</a:t>
            </a:r>
            <a:endParaRPr sz="2800">
              <a:latin typeface="Calibri"/>
              <a:cs typeface="Calibri"/>
            </a:endParaRPr>
          </a:p>
          <a:p>
            <a:pPr marL="0">
              <a:lnSpc>
                <a:spcPct val="100000"/>
              </a:lnSpc>
            </a:pPr>
            <a:r>
              <a:rPr sz="2800" spc="10" dirty="0">
                <a:latin typeface="Calibri"/>
                <a:cs typeface="Calibri"/>
              </a:rPr>
              <a:t>important relation when in fact the relation may not hold</a:t>
            </a:r>
            <a:endParaRPr sz="2800">
              <a:latin typeface="Calibri"/>
              <a:cs typeface="Calibri"/>
            </a:endParaRPr>
          </a:p>
          <a:p>
            <a:pPr marL="0">
              <a:lnSpc>
                <a:spcPct val="100000"/>
              </a:lnSpc>
            </a:pPr>
            <a:r>
              <a:rPr sz="2800" spc="10" dirty="0">
                <a:latin typeface="Calibri"/>
                <a:cs typeface="Calibri"/>
              </a:rPr>
              <a:t>in the general population, or equally good predictions</a:t>
            </a:r>
            <a:endParaRPr sz="2800">
              <a:latin typeface="Calibri"/>
              <a:cs typeface="Calibri"/>
            </a:endParaRPr>
          </a:p>
          <a:p>
            <a:pPr marL="0">
              <a:lnSpc>
                <a:spcPct val="100000"/>
              </a:lnSpc>
            </a:pPr>
            <a:r>
              <a:rPr sz="2800" spc="10" dirty="0">
                <a:latin typeface="Calibri"/>
                <a:cs typeface="Calibri"/>
              </a:rPr>
              <a:t>can be made without the relation.</a:t>
            </a:r>
            <a:endParaRPr sz="2800">
              <a:latin typeface="Calibri"/>
              <a:cs typeface="Calibri"/>
            </a:endParaRPr>
          </a:p>
        </p:txBody>
      </p:sp>
      <p:pic>
        <p:nvPicPr>
          <p:cNvPr id="423"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32440" y="6237312"/>
            <a:ext cx="611560" cy="293100"/>
          </a:xfrm>
          <a:prstGeom prst="rect">
            <a:avLst/>
          </a:prstGeom>
        </p:spPr>
      </p:pic>
      <p:sp>
        <p:nvSpPr>
          <p:cNvPr id="9" name="text 1"/>
          <p:cNvSpPr txBox="1"/>
          <p:nvPr/>
        </p:nvSpPr>
        <p:spPr>
          <a:xfrm>
            <a:off x="8618165" y="6318084"/>
            <a:ext cx="251562" cy="204648"/>
          </a:xfrm>
          <a:prstGeom prst="rect">
            <a:avLst/>
          </a:prstGeom>
        </p:spPr>
        <p:txBody>
          <a:bodyPr vert="horz" wrap="none" lIns="0" tIns="0" rIns="0" bIns="0" rtlCol="0">
            <a:spAutoFit/>
          </a:bodyPr>
          <a:lstStyle/>
          <a:p>
            <a:pPr marL="0">
              <a:lnSpc>
                <a:spcPct val="100000"/>
              </a:lnSpc>
            </a:pPr>
            <a:r>
              <a:rPr sz="1600" b="1" spc="10" dirty="0">
                <a:latin typeface="Arial"/>
                <a:cs typeface="Arial"/>
              </a:rPr>
              <a:t>29</a:t>
            </a:r>
            <a:endParaRPr sz="1600">
              <a:latin typeface="Arial"/>
              <a:cs typeface="Arial"/>
            </a:endParaRPr>
          </a:p>
        </p:txBody>
      </p:sp>
    </p:spTree>
    <p:extLst>
      <p:ext uri="{BB962C8B-B14F-4D97-AF65-F5344CB8AC3E}">
        <p14:creationId xmlns:p14="http://schemas.microsoft.com/office/powerpoint/2010/main" val="3757382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2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6596389"/>
            <a:ext cx="5867400" cy="261610"/>
          </a:xfrm>
          <a:prstGeom prst="rect">
            <a:avLst/>
          </a:prstGeom>
        </p:spPr>
      </p:pic>
      <p:sp>
        <p:nvSpPr>
          <p:cNvPr id="2" name="text 1"/>
          <p:cNvSpPr txBox="1"/>
          <p:nvPr/>
        </p:nvSpPr>
        <p:spPr>
          <a:xfrm>
            <a:off x="7382452" y="6666900"/>
            <a:ext cx="1714517" cy="194602"/>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42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0"/>
            <a:ext cx="2193193" cy="692696"/>
          </a:xfrm>
          <a:prstGeom prst="rect">
            <a:avLst/>
          </a:prstGeom>
        </p:spPr>
      </p:pic>
      <p:pic>
        <p:nvPicPr>
          <p:cNvPr id="42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398" y="-1"/>
            <a:ext cx="2236195" cy="731743"/>
          </a:xfrm>
          <a:prstGeom prst="rect">
            <a:avLst/>
          </a:prstGeom>
        </p:spPr>
      </p:pic>
      <p:pic>
        <p:nvPicPr>
          <p:cNvPr id="42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6553200"/>
            <a:ext cx="2328591" cy="45719"/>
          </a:xfrm>
          <a:prstGeom prst="rect">
            <a:avLst/>
          </a:prstGeom>
        </p:spPr>
      </p:pic>
      <p:pic>
        <p:nvPicPr>
          <p:cNvPr id="42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3600" y="6553200"/>
            <a:ext cx="2362200" cy="45719"/>
          </a:xfrm>
          <a:prstGeom prst="rect">
            <a:avLst/>
          </a:prstGeom>
        </p:spPr>
      </p:pic>
      <p:pic>
        <p:nvPicPr>
          <p:cNvPr id="430"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5409" y="6553200"/>
            <a:ext cx="2328590" cy="45719"/>
          </a:xfrm>
          <a:prstGeom prst="rect">
            <a:avLst/>
          </a:prstGeom>
        </p:spPr>
      </p:pic>
      <p:pic>
        <p:nvPicPr>
          <p:cNvPr id="43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2200" y="1295400"/>
            <a:ext cx="2328591" cy="45719"/>
          </a:xfrm>
          <a:prstGeom prst="rect">
            <a:avLst/>
          </a:prstGeom>
        </p:spPr>
      </p:pic>
      <p:pic>
        <p:nvPicPr>
          <p:cNvPr id="43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295400"/>
            <a:ext cx="2362200" cy="45719"/>
          </a:xfrm>
          <a:prstGeom prst="rect">
            <a:avLst/>
          </a:prstGeom>
        </p:spPr>
      </p:pic>
      <p:pic>
        <p:nvPicPr>
          <p:cNvPr id="433"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1809" y="1295400"/>
            <a:ext cx="2328592" cy="45719"/>
          </a:xfrm>
          <a:prstGeom prst="rect">
            <a:avLst/>
          </a:prstGeom>
        </p:spPr>
      </p:pic>
      <p:pic>
        <p:nvPicPr>
          <p:cNvPr id="434"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536" y="274638"/>
            <a:ext cx="6120599" cy="850199"/>
          </a:xfrm>
          <a:prstGeom prst="rect">
            <a:avLst/>
          </a:prstGeom>
        </p:spPr>
      </p:pic>
      <p:sp>
        <p:nvSpPr>
          <p:cNvPr id="3" name="text 1"/>
          <p:cNvSpPr txBox="1"/>
          <p:nvPr/>
        </p:nvSpPr>
        <p:spPr>
          <a:xfrm>
            <a:off x="481260" y="564102"/>
            <a:ext cx="4700340" cy="615553"/>
          </a:xfrm>
          <a:prstGeom prst="rect">
            <a:avLst/>
          </a:prstGeom>
        </p:spPr>
        <p:txBody>
          <a:bodyPr vert="horz" wrap="square" lIns="0" tIns="0" rIns="0" bIns="0" rtlCol="0">
            <a:spAutoFit/>
          </a:bodyPr>
          <a:lstStyle/>
          <a:p>
            <a:pPr marL="0">
              <a:lnSpc>
                <a:spcPct val="100000"/>
              </a:lnSpc>
            </a:pPr>
            <a:r>
              <a:rPr sz="4000" b="1" spc="10" dirty="0">
                <a:latin typeface="Calibri"/>
                <a:cs typeface="Calibri"/>
              </a:rPr>
              <a:t>Validating models</a:t>
            </a:r>
            <a:endParaRPr sz="4000" b="1" dirty="0">
              <a:latin typeface="Calibri"/>
              <a:cs typeface="Calibri"/>
            </a:endParaRPr>
          </a:p>
        </p:txBody>
      </p:sp>
      <p:pic>
        <p:nvPicPr>
          <p:cNvPr id="435"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32440" y="6237312"/>
            <a:ext cx="611560" cy="293100"/>
          </a:xfrm>
          <a:prstGeom prst="rect">
            <a:avLst/>
          </a:prstGeom>
        </p:spPr>
      </p:pic>
      <p:sp>
        <p:nvSpPr>
          <p:cNvPr id="4" name="text 1"/>
          <p:cNvSpPr txBox="1"/>
          <p:nvPr/>
        </p:nvSpPr>
        <p:spPr>
          <a:xfrm>
            <a:off x="8618165" y="6318084"/>
            <a:ext cx="251562" cy="204648"/>
          </a:xfrm>
          <a:prstGeom prst="rect">
            <a:avLst/>
          </a:prstGeom>
        </p:spPr>
        <p:txBody>
          <a:bodyPr vert="horz" wrap="none" lIns="0" tIns="0" rIns="0" bIns="0" rtlCol="0">
            <a:spAutoFit/>
          </a:bodyPr>
          <a:lstStyle/>
          <a:p>
            <a:pPr marL="0">
              <a:lnSpc>
                <a:spcPct val="100000"/>
              </a:lnSpc>
            </a:pPr>
            <a:r>
              <a:rPr sz="1600" b="1" spc="10" dirty="0">
                <a:latin typeface="Arial"/>
                <a:cs typeface="Arial"/>
              </a:rPr>
              <a:t>30</a:t>
            </a:r>
            <a:endParaRPr sz="1600">
              <a:latin typeface="Arial"/>
              <a:cs typeface="Arial"/>
            </a:endParaRPr>
          </a:p>
        </p:txBody>
      </p:sp>
      <p:pic>
        <p:nvPicPr>
          <p:cNvPr id="436"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174" y="952500"/>
            <a:ext cx="8510274" cy="5815167"/>
          </a:xfrm>
          <a:prstGeom prst="rect">
            <a:avLst/>
          </a:prstGeom>
        </p:spPr>
      </p:pic>
      <p:pic>
        <p:nvPicPr>
          <p:cNvPr id="437"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8599" y="1411274"/>
            <a:ext cx="8510274" cy="5138424"/>
          </a:xfrm>
          <a:prstGeom prst="rect">
            <a:avLst/>
          </a:prstGeom>
        </p:spPr>
      </p:pic>
    </p:spTree>
    <p:extLst>
      <p:ext uri="{BB962C8B-B14F-4D97-AF65-F5344CB8AC3E}">
        <p14:creationId xmlns:p14="http://schemas.microsoft.com/office/powerpoint/2010/main" val="420727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3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6596389"/>
            <a:ext cx="5867400" cy="261610"/>
          </a:xfrm>
          <a:prstGeom prst="rect">
            <a:avLst/>
          </a:prstGeom>
        </p:spPr>
      </p:pic>
      <p:sp>
        <p:nvSpPr>
          <p:cNvPr id="2" name="text 1"/>
          <p:cNvSpPr txBox="1"/>
          <p:nvPr/>
        </p:nvSpPr>
        <p:spPr>
          <a:xfrm>
            <a:off x="7382452" y="6666900"/>
            <a:ext cx="1714517" cy="194602"/>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44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0"/>
            <a:ext cx="2193193" cy="692696"/>
          </a:xfrm>
          <a:prstGeom prst="rect">
            <a:avLst/>
          </a:prstGeom>
        </p:spPr>
      </p:pic>
      <p:pic>
        <p:nvPicPr>
          <p:cNvPr id="44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398" y="-1"/>
            <a:ext cx="2236195" cy="731743"/>
          </a:xfrm>
          <a:prstGeom prst="rect">
            <a:avLst/>
          </a:prstGeom>
        </p:spPr>
      </p:pic>
      <p:pic>
        <p:nvPicPr>
          <p:cNvPr id="44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6553200"/>
            <a:ext cx="2328591" cy="45719"/>
          </a:xfrm>
          <a:prstGeom prst="rect">
            <a:avLst/>
          </a:prstGeom>
        </p:spPr>
      </p:pic>
      <p:pic>
        <p:nvPicPr>
          <p:cNvPr id="44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3600" y="6553200"/>
            <a:ext cx="2362200" cy="45719"/>
          </a:xfrm>
          <a:prstGeom prst="rect">
            <a:avLst/>
          </a:prstGeom>
        </p:spPr>
      </p:pic>
      <p:pic>
        <p:nvPicPr>
          <p:cNvPr id="444"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5409" y="6553200"/>
            <a:ext cx="2328590" cy="45719"/>
          </a:xfrm>
          <a:prstGeom prst="rect">
            <a:avLst/>
          </a:prstGeom>
        </p:spPr>
      </p:pic>
      <p:pic>
        <p:nvPicPr>
          <p:cNvPr id="44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2200" y="1295400"/>
            <a:ext cx="2328591" cy="45719"/>
          </a:xfrm>
          <a:prstGeom prst="rect">
            <a:avLst/>
          </a:prstGeom>
        </p:spPr>
      </p:pic>
      <p:pic>
        <p:nvPicPr>
          <p:cNvPr id="44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295400"/>
            <a:ext cx="2362200" cy="45719"/>
          </a:xfrm>
          <a:prstGeom prst="rect">
            <a:avLst/>
          </a:prstGeom>
        </p:spPr>
      </p:pic>
      <p:pic>
        <p:nvPicPr>
          <p:cNvPr id="447"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1809" y="1295400"/>
            <a:ext cx="2328592" cy="45719"/>
          </a:xfrm>
          <a:prstGeom prst="rect">
            <a:avLst/>
          </a:prstGeom>
        </p:spPr>
      </p:pic>
      <p:pic>
        <p:nvPicPr>
          <p:cNvPr id="448"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536" y="274638"/>
            <a:ext cx="6120599" cy="850199"/>
          </a:xfrm>
          <a:prstGeom prst="rect">
            <a:avLst/>
          </a:prstGeom>
        </p:spPr>
      </p:pic>
      <p:sp>
        <p:nvSpPr>
          <p:cNvPr id="3" name="text 1"/>
          <p:cNvSpPr txBox="1"/>
          <p:nvPr/>
        </p:nvSpPr>
        <p:spPr>
          <a:xfrm>
            <a:off x="481260" y="564102"/>
            <a:ext cx="4926990" cy="615553"/>
          </a:xfrm>
          <a:prstGeom prst="rect">
            <a:avLst/>
          </a:prstGeom>
        </p:spPr>
        <p:txBody>
          <a:bodyPr vert="horz" wrap="none" lIns="0" tIns="0" rIns="0" bIns="0" rtlCol="0">
            <a:spAutoFit/>
          </a:bodyPr>
          <a:lstStyle/>
          <a:p>
            <a:pPr marL="0">
              <a:lnSpc>
                <a:spcPct val="100000"/>
              </a:lnSpc>
            </a:pPr>
            <a:r>
              <a:rPr sz="4000" b="1" spc="10" dirty="0">
                <a:latin typeface="Calibri"/>
                <a:cs typeface="Calibri"/>
              </a:rPr>
              <a:t>Ensuring model quality</a:t>
            </a:r>
            <a:endParaRPr sz="4000" b="1" dirty="0">
              <a:latin typeface="Calibri"/>
              <a:cs typeface="Calibri"/>
            </a:endParaRPr>
          </a:p>
        </p:txBody>
      </p:sp>
      <p:pic>
        <p:nvPicPr>
          <p:cNvPr id="449"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7200" y="1600200"/>
            <a:ext cx="8483700" cy="4930200"/>
          </a:xfrm>
          <a:prstGeom prst="rect">
            <a:avLst/>
          </a:prstGeom>
        </p:spPr>
      </p:pic>
      <p:sp>
        <p:nvSpPr>
          <p:cNvPr id="4" name="text 1"/>
          <p:cNvSpPr txBox="1"/>
          <p:nvPr/>
        </p:nvSpPr>
        <p:spPr>
          <a:xfrm>
            <a:off x="542925" y="1758696"/>
            <a:ext cx="3976473" cy="430887"/>
          </a:xfrm>
          <a:prstGeom prst="rect">
            <a:avLst/>
          </a:prstGeom>
        </p:spPr>
        <p:txBody>
          <a:bodyPr vert="horz" wrap="none" lIns="0" tIns="0" rIns="0" bIns="0" rtlCol="0">
            <a:spAutoFit/>
          </a:bodyPr>
          <a:lstStyle/>
          <a:p>
            <a:pPr marL="0">
              <a:lnSpc>
                <a:spcPct val="100000"/>
              </a:lnSpc>
            </a:pPr>
            <a:r>
              <a:rPr sz="2800" b="1" spc="10" dirty="0">
                <a:latin typeface="Calibri"/>
                <a:cs typeface="Calibri"/>
              </a:rPr>
              <a:t>Testing On Held - Out Data</a:t>
            </a:r>
            <a:endParaRPr sz="2800" b="1" dirty="0">
              <a:latin typeface="Calibri"/>
              <a:cs typeface="Calibri"/>
            </a:endParaRPr>
          </a:p>
        </p:txBody>
      </p:sp>
      <p:sp>
        <p:nvSpPr>
          <p:cNvPr id="5" name="text 1"/>
          <p:cNvSpPr txBox="1"/>
          <p:nvPr/>
        </p:nvSpPr>
        <p:spPr>
          <a:xfrm>
            <a:off x="542925" y="2711195"/>
            <a:ext cx="3322897" cy="430887"/>
          </a:xfrm>
          <a:prstGeom prst="rect">
            <a:avLst/>
          </a:prstGeom>
        </p:spPr>
        <p:txBody>
          <a:bodyPr vert="horz" wrap="none" lIns="0" tIns="0" rIns="0" bIns="0" rtlCol="0">
            <a:spAutoFit/>
          </a:bodyPr>
          <a:lstStyle/>
          <a:p>
            <a:pPr marL="0">
              <a:lnSpc>
                <a:spcPct val="100000"/>
              </a:lnSpc>
            </a:pPr>
            <a:r>
              <a:rPr sz="2800" b="1" spc="10" dirty="0">
                <a:latin typeface="Calibri"/>
                <a:cs typeface="Calibri"/>
              </a:rPr>
              <a:t>k-fold cross-validation</a:t>
            </a:r>
            <a:endParaRPr sz="2800" b="1" dirty="0">
              <a:latin typeface="Calibri"/>
              <a:cs typeface="Calibri"/>
            </a:endParaRPr>
          </a:p>
        </p:txBody>
      </p:sp>
      <p:sp>
        <p:nvSpPr>
          <p:cNvPr id="6" name="text 1"/>
          <p:cNvSpPr txBox="1"/>
          <p:nvPr/>
        </p:nvSpPr>
        <p:spPr>
          <a:xfrm>
            <a:off x="542925" y="3176778"/>
            <a:ext cx="8357921" cy="1699552"/>
          </a:xfrm>
          <a:prstGeom prst="rect">
            <a:avLst/>
          </a:prstGeom>
        </p:spPr>
        <p:txBody>
          <a:bodyPr vert="horz" wrap="none" lIns="0" tIns="0" rIns="0" bIns="0" rtlCol="0">
            <a:spAutoFit/>
          </a:bodyPr>
          <a:lstStyle/>
          <a:p>
            <a:pPr marL="0">
              <a:lnSpc>
                <a:spcPct val="100000"/>
              </a:lnSpc>
            </a:pPr>
            <a:r>
              <a:rPr sz="2190" i="1" spc="10" dirty="0">
                <a:latin typeface="Arial"/>
                <a:cs typeface="Arial"/>
              </a:rPr>
              <a:t>The idea behind k-fold cross-validation is to repeat the construction</a:t>
            </a:r>
            <a:endParaRPr sz="2100">
              <a:latin typeface="Arial"/>
              <a:cs typeface="Arial"/>
            </a:endParaRPr>
          </a:p>
          <a:p>
            <a:pPr marL="0">
              <a:lnSpc>
                <a:spcPct val="100000"/>
              </a:lnSpc>
            </a:pPr>
            <a:r>
              <a:rPr sz="2190" i="1" spc="10" dirty="0">
                <a:latin typeface="Arial"/>
                <a:cs typeface="Arial"/>
              </a:rPr>
              <a:t>of the model on different subsets of the available training data and</a:t>
            </a:r>
            <a:endParaRPr sz="2100">
              <a:latin typeface="Arial"/>
              <a:cs typeface="Arial"/>
            </a:endParaRPr>
          </a:p>
          <a:p>
            <a:pPr marL="0">
              <a:lnSpc>
                <a:spcPct val="100000"/>
              </a:lnSpc>
            </a:pPr>
            <a:r>
              <a:rPr sz="2190" i="1" spc="10" dirty="0">
                <a:latin typeface="Arial"/>
                <a:cs typeface="Arial"/>
              </a:rPr>
              <a:t>then evaluate the model only on data not seen during construction.</a:t>
            </a:r>
            <a:endParaRPr sz="2100">
              <a:latin typeface="Arial"/>
              <a:cs typeface="Arial"/>
            </a:endParaRPr>
          </a:p>
          <a:p>
            <a:pPr marL="0">
              <a:lnSpc>
                <a:spcPct val="100000"/>
              </a:lnSpc>
            </a:pPr>
            <a:r>
              <a:rPr sz="2340" i="1" spc="10" dirty="0">
                <a:latin typeface="Arial"/>
                <a:cs typeface="Arial"/>
              </a:rPr>
              <a:t>This is an attempt to simulate the performance of the model on</a:t>
            </a:r>
            <a:endParaRPr sz="2300">
              <a:latin typeface="Arial"/>
              <a:cs typeface="Arial"/>
            </a:endParaRPr>
          </a:p>
          <a:p>
            <a:pPr marL="0">
              <a:lnSpc>
                <a:spcPct val="100000"/>
              </a:lnSpc>
            </a:pPr>
            <a:r>
              <a:rPr sz="2400" i="1" spc="10" dirty="0">
                <a:latin typeface="Arial"/>
                <a:cs typeface="Arial"/>
              </a:rPr>
              <a:t>unseen future data.</a:t>
            </a:r>
            <a:endParaRPr sz="2400">
              <a:latin typeface="Arial"/>
              <a:cs typeface="Arial"/>
            </a:endParaRPr>
          </a:p>
        </p:txBody>
      </p:sp>
      <p:sp>
        <p:nvSpPr>
          <p:cNvPr id="7" name="text 1"/>
          <p:cNvSpPr txBox="1"/>
          <p:nvPr/>
        </p:nvSpPr>
        <p:spPr>
          <a:xfrm>
            <a:off x="542925" y="5521071"/>
            <a:ext cx="2910733" cy="430887"/>
          </a:xfrm>
          <a:prstGeom prst="rect">
            <a:avLst/>
          </a:prstGeom>
        </p:spPr>
        <p:txBody>
          <a:bodyPr vert="horz" wrap="none" lIns="0" tIns="0" rIns="0" bIns="0" rtlCol="0">
            <a:spAutoFit/>
          </a:bodyPr>
          <a:lstStyle/>
          <a:p>
            <a:pPr marL="0">
              <a:lnSpc>
                <a:spcPct val="100000"/>
              </a:lnSpc>
            </a:pPr>
            <a:r>
              <a:rPr sz="2800" b="1" spc="10" dirty="0">
                <a:latin typeface="Calibri"/>
                <a:cs typeface="Calibri"/>
              </a:rPr>
              <a:t>Significance Testing</a:t>
            </a:r>
            <a:endParaRPr sz="2800" b="1" dirty="0">
              <a:latin typeface="Calibri"/>
              <a:cs typeface="Calibri"/>
            </a:endParaRPr>
          </a:p>
        </p:txBody>
      </p:sp>
      <p:sp>
        <p:nvSpPr>
          <p:cNvPr id="8" name="text 1"/>
          <p:cNvSpPr txBox="1"/>
          <p:nvPr/>
        </p:nvSpPr>
        <p:spPr>
          <a:xfrm>
            <a:off x="542925" y="5997321"/>
            <a:ext cx="3538341" cy="430887"/>
          </a:xfrm>
          <a:prstGeom prst="rect">
            <a:avLst/>
          </a:prstGeom>
        </p:spPr>
        <p:txBody>
          <a:bodyPr vert="horz" wrap="none" lIns="0" tIns="0" rIns="0" bIns="0" rtlCol="0">
            <a:spAutoFit/>
          </a:bodyPr>
          <a:lstStyle/>
          <a:p>
            <a:pPr marL="0">
              <a:lnSpc>
                <a:spcPct val="100000"/>
              </a:lnSpc>
            </a:pPr>
            <a:r>
              <a:rPr sz="2800" spc="10" dirty="0">
                <a:latin typeface="Calibri"/>
                <a:cs typeface="Calibri"/>
              </a:rPr>
              <a:t>“What is your </a:t>
            </a:r>
            <a:r>
              <a:rPr sz="2800" b="1" spc="10" dirty="0">
                <a:latin typeface="Calibri"/>
                <a:cs typeface="Calibri"/>
              </a:rPr>
              <a:t>p-value</a:t>
            </a:r>
            <a:r>
              <a:rPr sz="2800" spc="10" dirty="0">
                <a:latin typeface="Calibri"/>
                <a:cs typeface="Calibri"/>
              </a:rPr>
              <a:t>?”</a:t>
            </a:r>
            <a:endParaRPr sz="2800" dirty="0">
              <a:latin typeface="Calibri"/>
              <a:cs typeface="Calibri"/>
            </a:endParaRPr>
          </a:p>
        </p:txBody>
      </p:sp>
      <p:pic>
        <p:nvPicPr>
          <p:cNvPr id="450"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32440" y="6237312"/>
            <a:ext cx="611560" cy="293100"/>
          </a:xfrm>
          <a:prstGeom prst="rect">
            <a:avLst/>
          </a:prstGeom>
        </p:spPr>
      </p:pic>
      <p:sp>
        <p:nvSpPr>
          <p:cNvPr id="9" name="text 1"/>
          <p:cNvSpPr txBox="1"/>
          <p:nvPr/>
        </p:nvSpPr>
        <p:spPr>
          <a:xfrm>
            <a:off x="8618165" y="6318084"/>
            <a:ext cx="251562" cy="204648"/>
          </a:xfrm>
          <a:prstGeom prst="rect">
            <a:avLst/>
          </a:prstGeom>
        </p:spPr>
        <p:txBody>
          <a:bodyPr vert="horz" wrap="none" lIns="0" tIns="0" rIns="0" bIns="0" rtlCol="0">
            <a:spAutoFit/>
          </a:bodyPr>
          <a:lstStyle/>
          <a:p>
            <a:pPr marL="0">
              <a:lnSpc>
                <a:spcPct val="100000"/>
              </a:lnSpc>
            </a:pPr>
            <a:r>
              <a:rPr sz="1600" b="1" spc="10" dirty="0">
                <a:latin typeface="Arial"/>
                <a:cs typeface="Arial"/>
              </a:rPr>
              <a:t>31</a:t>
            </a:r>
            <a:endParaRPr sz="1600">
              <a:latin typeface="Arial"/>
              <a:cs typeface="Arial"/>
            </a:endParaRPr>
          </a:p>
        </p:txBody>
      </p:sp>
    </p:spTree>
    <p:extLst>
      <p:ext uri="{BB962C8B-B14F-4D97-AF65-F5344CB8AC3E}">
        <p14:creationId xmlns:p14="http://schemas.microsoft.com/office/powerpoint/2010/main" val="2705770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4800" y="1493837"/>
            <a:ext cx="8458200" cy="4983163"/>
          </a:xfrm>
        </p:spPr>
        <p:txBody>
          <a:bodyPr>
            <a:noAutofit/>
          </a:bodyPr>
          <a:lstStyle/>
          <a:p>
            <a:r>
              <a:rPr lang="en-US" sz="1200" dirty="0">
                <a:hlinkClick r:id="rId2"/>
              </a:rPr>
              <a:t>https://</a:t>
            </a:r>
            <a:r>
              <a:rPr lang="en-US" sz="1200" dirty="0" smtClean="0">
                <a:hlinkClick r:id="rId2"/>
              </a:rPr>
              <a:t>towardsdatascience.com/balancing-bias-and-variance-to-control-errors-in-machine-learning-16ced95724db</a:t>
            </a:r>
            <a:endParaRPr lang="en-US" sz="1200" dirty="0" smtClean="0"/>
          </a:p>
          <a:p>
            <a:pPr algn="ctr"/>
            <a:r>
              <a:rPr lang="en-US" sz="1200" b="1" i="1" dirty="0">
                <a:latin typeface="medium-content-serif-font"/>
              </a:rPr>
              <a:t>Y = f(X) + e</a:t>
            </a:r>
            <a:endParaRPr lang="en-US" sz="1200" dirty="0"/>
          </a:p>
          <a:p>
            <a:r>
              <a:rPr lang="en-US" sz="1200" dirty="0"/>
              <a:t> Estimation of this relation or f(X) is known as statistical learning</a:t>
            </a:r>
            <a:r>
              <a:rPr lang="en-US" sz="1200" dirty="0" smtClean="0"/>
              <a:t>.</a:t>
            </a:r>
            <a:r>
              <a:rPr lang="en-US" sz="1200" dirty="0"/>
              <a:t> </a:t>
            </a:r>
            <a:r>
              <a:rPr lang="en-US" sz="1200" dirty="0" smtClean="0"/>
              <a:t>On </a:t>
            </a:r>
            <a:r>
              <a:rPr lang="en-US" sz="1200" dirty="0"/>
              <a:t>general, we won’t be able to make a perfect estimate of f(X), and this gives rise to an error term, known as </a:t>
            </a:r>
            <a:r>
              <a:rPr lang="en-US" sz="1200" b="1" dirty="0"/>
              <a:t>reducible error</a:t>
            </a:r>
            <a:r>
              <a:rPr lang="en-US" sz="1200" dirty="0"/>
              <a:t>. The accuracy of the model can be improved by making a more accurate estimate of f(X) and therefore reducing the reducible error. </a:t>
            </a:r>
            <a:r>
              <a:rPr lang="en-US" sz="1200" b="1" i="1" dirty="0"/>
              <a:t>But, even if we make a 100% accurate estimate of f(X), our model won’t be error free, this is known as irreducible error</a:t>
            </a:r>
            <a:r>
              <a:rPr lang="en-US" sz="1200" dirty="0"/>
              <a:t>(e in the above equation</a:t>
            </a:r>
            <a:r>
              <a:rPr lang="en-US" sz="1200" dirty="0" smtClean="0"/>
              <a:t>).</a:t>
            </a:r>
          </a:p>
          <a:p>
            <a:r>
              <a:rPr lang="en-US" sz="1200" b="1" i="1" dirty="0"/>
              <a:t>The quantity e may contain unmeasured variables that are useful in predicting Y</a:t>
            </a:r>
            <a:r>
              <a:rPr lang="en-US" sz="1200" b="1" dirty="0"/>
              <a:t> </a:t>
            </a:r>
            <a:r>
              <a:rPr lang="en-US" sz="1200" dirty="0"/>
              <a:t>: since we don’t measure them, f cannot use them for its prediction. </a:t>
            </a:r>
            <a:r>
              <a:rPr lang="en-US" sz="1200" b="1" i="1" dirty="0"/>
              <a:t>The quantity e may also contain unmeasurable variation</a:t>
            </a:r>
            <a:r>
              <a:rPr lang="en-US" sz="1200" b="1" i="1" dirty="0" smtClean="0"/>
              <a:t>.</a:t>
            </a:r>
          </a:p>
          <a:p>
            <a:r>
              <a:rPr lang="en-US" sz="1200" b="1" dirty="0"/>
              <a:t>Bias</a:t>
            </a:r>
          </a:p>
          <a:p>
            <a:r>
              <a:rPr lang="en-US" sz="1200" dirty="0"/>
              <a:t>Bias refers to the error that is introduced by approximating a real-life problem, which may be extremely complicated, by a much simpler model. So, if the true relation is complex and you try to use linear regression, then it will undoubtedly result in some bias in the estimation of f(X). No matter how many observations you have, it is impossible to produce an accurate prediction if you are using a restrictive/ simple algorithm, when the true relation is highly complex</a:t>
            </a:r>
            <a:r>
              <a:rPr lang="en-US" sz="1200" dirty="0" smtClean="0"/>
              <a:t>.</a:t>
            </a:r>
          </a:p>
          <a:p>
            <a:r>
              <a:rPr lang="en-US" sz="1200" b="1" dirty="0"/>
              <a:t>Variance</a:t>
            </a:r>
          </a:p>
          <a:p>
            <a:r>
              <a:rPr lang="en-US" sz="1200" dirty="0"/>
              <a:t>Variance refers to the amount by which your estimate of f(X) would change if we estimated it using a diﬀerent training data set. Since the training data is used to ﬁt the statistical learning method, diﬀerent training data sets will result in a diﬀerent estimation. But ideally the estimate for f(X) should not vary too much between training sets. However, if a method has high variance then small changes in the training data can result in large changes in f(X).</a:t>
            </a:r>
          </a:p>
          <a:p>
            <a:endParaRPr lang="en-US" sz="1200" dirty="0"/>
          </a:p>
          <a:p>
            <a:r>
              <a:rPr lang="en-US" sz="1200" dirty="0"/>
              <a:t>A general rule is that, </a:t>
            </a:r>
            <a:r>
              <a:rPr lang="en-US" sz="1200" b="1" i="1" dirty="0"/>
              <a:t>as a statistical method tries to match data points more closely or when a more flexible method is used, the bias reduces, but variance increases</a:t>
            </a:r>
            <a:r>
              <a:rPr lang="en-US" sz="1200" b="1" i="1" dirty="0" smtClean="0"/>
              <a:t>.</a:t>
            </a:r>
          </a:p>
          <a:p>
            <a:r>
              <a:rPr lang="en-US" sz="1200" dirty="0"/>
              <a:t> </a:t>
            </a:r>
            <a:r>
              <a:rPr lang="en-US" sz="1200" b="1" dirty="0"/>
              <a:t>I</a:t>
            </a:r>
            <a:r>
              <a:rPr lang="en-US" sz="1200" b="1" dirty="0" smtClean="0"/>
              <a:t>n </a:t>
            </a:r>
            <a:r>
              <a:rPr lang="en-US" sz="1200" b="1" dirty="0"/>
              <a:t>order to minimize the expected test error, we need to select a statistical learning method that simultaneously achieves low variance and low bias.</a:t>
            </a:r>
            <a:r>
              <a:rPr lang="en-US" sz="1200" dirty="0"/>
              <a:t> </a:t>
            </a:r>
            <a:endParaRPr lang="en-US" sz="1200" dirty="0" smtClean="0"/>
          </a:p>
          <a:p>
            <a:endParaRPr lang="en-US" sz="1200" dirty="0"/>
          </a:p>
          <a:p>
            <a:endParaRPr lang="en-US" sz="1200" dirty="0"/>
          </a:p>
        </p:txBody>
      </p:sp>
      <p:sp>
        <p:nvSpPr>
          <p:cNvPr id="4" name="Content Placeholder 3"/>
          <p:cNvSpPr>
            <a:spLocks noGrp="1"/>
          </p:cNvSpPr>
          <p:nvPr>
            <p:ph sz="quarter" idx="10"/>
          </p:nvPr>
        </p:nvSpPr>
        <p:spPr/>
        <p:txBody>
          <a:bodyPr>
            <a:normAutofit fontScale="85000" lnSpcReduction="10000"/>
          </a:bodyPr>
          <a:lstStyle/>
          <a:p>
            <a:r>
              <a:rPr lang="en-US" dirty="0" smtClean="0"/>
              <a:t>Balancing Bias &amp; Variance to Control Errors in Machine Learning</a:t>
            </a:r>
            <a:endParaRPr lang="en-US" dirty="0"/>
          </a:p>
        </p:txBody>
      </p:sp>
    </p:spTree>
    <p:extLst>
      <p:ext uri="{BB962C8B-B14F-4D97-AF65-F5344CB8AC3E}">
        <p14:creationId xmlns:p14="http://schemas.microsoft.com/office/powerpoint/2010/main" val="553511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2590800"/>
            <a:ext cx="5943600" cy="342900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2" name="Content Placeholder 1"/>
          <p:cNvSpPr>
            <a:spLocks noGrp="1"/>
          </p:cNvSpPr>
          <p:nvPr>
            <p:ph idx="1"/>
          </p:nvPr>
        </p:nvSpPr>
        <p:spPr/>
        <p:txBody>
          <a:bodyPr>
            <a:normAutofit fontScale="92500" lnSpcReduction="10000"/>
          </a:bodyPr>
          <a:lstStyle/>
          <a:p>
            <a:pPr lvl="0"/>
            <a:r>
              <a:rPr lang="en-IN" dirty="0" smtClean="0">
                <a:solidFill>
                  <a:srgbClr val="00B050"/>
                </a:solidFill>
              </a:rPr>
              <a:t>Types </a:t>
            </a:r>
            <a:r>
              <a:rPr lang="en-IN" dirty="0">
                <a:solidFill>
                  <a:srgbClr val="00B050"/>
                </a:solidFill>
              </a:rPr>
              <a:t>of Data and Datasets</a:t>
            </a:r>
            <a:endParaRPr lang="en-US" dirty="0">
              <a:solidFill>
                <a:srgbClr val="00B050"/>
              </a:solidFill>
            </a:endParaRPr>
          </a:p>
          <a:p>
            <a:pPr lvl="0"/>
            <a:r>
              <a:rPr lang="en-IN" dirty="0">
                <a:solidFill>
                  <a:srgbClr val="00B050"/>
                </a:solidFill>
              </a:rPr>
              <a:t>Data Quality</a:t>
            </a:r>
            <a:endParaRPr lang="en-US" dirty="0">
              <a:solidFill>
                <a:srgbClr val="00B050"/>
              </a:solidFill>
            </a:endParaRPr>
          </a:p>
          <a:p>
            <a:pPr lvl="0"/>
            <a:r>
              <a:rPr lang="en-IN" dirty="0">
                <a:solidFill>
                  <a:srgbClr val="00B050"/>
                </a:solidFill>
              </a:rPr>
              <a:t>Epicycles of Data Analysis</a:t>
            </a:r>
            <a:endParaRPr lang="en-US" dirty="0">
              <a:solidFill>
                <a:srgbClr val="00B050"/>
              </a:solidFill>
            </a:endParaRPr>
          </a:p>
          <a:p>
            <a:pPr lvl="0"/>
            <a:r>
              <a:rPr lang="en-IN" dirty="0"/>
              <a:t>Data Models</a:t>
            </a:r>
            <a:endParaRPr lang="en-US" dirty="0"/>
          </a:p>
          <a:p>
            <a:pPr lvl="1"/>
            <a:r>
              <a:rPr lang="en-IN" dirty="0"/>
              <a:t>Model as expectation</a:t>
            </a:r>
            <a:endParaRPr lang="en-US" dirty="0"/>
          </a:p>
          <a:p>
            <a:pPr lvl="1"/>
            <a:r>
              <a:rPr lang="en-IN" dirty="0"/>
              <a:t>Comparing models to reality</a:t>
            </a:r>
            <a:endParaRPr lang="en-US" dirty="0"/>
          </a:p>
          <a:p>
            <a:pPr lvl="1"/>
            <a:r>
              <a:rPr lang="en-IN" dirty="0"/>
              <a:t>Reactions to Data</a:t>
            </a:r>
            <a:endParaRPr lang="en-US" dirty="0"/>
          </a:p>
          <a:p>
            <a:pPr lvl="1"/>
            <a:r>
              <a:rPr lang="en-IN" dirty="0"/>
              <a:t>Refining our expectations</a:t>
            </a:r>
            <a:endParaRPr lang="en-US" dirty="0"/>
          </a:p>
          <a:p>
            <a:pPr lvl="0"/>
            <a:r>
              <a:rPr lang="en-IN" dirty="0"/>
              <a:t>Six Types of the Questions</a:t>
            </a:r>
            <a:endParaRPr lang="en-US" dirty="0"/>
          </a:p>
          <a:p>
            <a:pPr lvl="0"/>
            <a:r>
              <a:rPr lang="en-IN" dirty="0"/>
              <a:t>Characteristics of Good Question</a:t>
            </a:r>
            <a:endParaRPr lang="en-US" dirty="0"/>
          </a:p>
          <a:p>
            <a:pPr lvl="0"/>
            <a:r>
              <a:rPr lang="en-IN" dirty="0"/>
              <a:t>Formal modelling</a:t>
            </a:r>
            <a:endParaRPr lang="en-US" dirty="0"/>
          </a:p>
          <a:p>
            <a:pPr lvl="1"/>
            <a:r>
              <a:rPr lang="en-IN" dirty="0"/>
              <a:t>General Framework</a:t>
            </a:r>
            <a:endParaRPr lang="en-US" dirty="0"/>
          </a:p>
          <a:p>
            <a:pPr lvl="1"/>
            <a:r>
              <a:rPr lang="en-IN" dirty="0"/>
              <a:t>Associational Analyses</a:t>
            </a:r>
            <a:endParaRPr lang="en-US" dirty="0"/>
          </a:p>
          <a:p>
            <a:r>
              <a:rPr lang="en-US" dirty="0"/>
              <a:t>Prediction Analyses</a:t>
            </a:r>
          </a:p>
          <a:p>
            <a:pPr marL="0" indent="0"/>
            <a:endParaRPr lang="en-US" dirty="0"/>
          </a:p>
        </p:txBody>
      </p:sp>
      <p:sp>
        <p:nvSpPr>
          <p:cNvPr id="3" name="Content Placeholder 2"/>
          <p:cNvSpPr>
            <a:spLocks noGrp="1"/>
          </p:cNvSpPr>
          <p:nvPr>
            <p:ph sz="quarter" idx="10"/>
          </p:nvPr>
        </p:nvSpPr>
        <p:spPr/>
        <p:txBody>
          <a:bodyPr/>
          <a:lstStyle/>
          <a:p>
            <a:r>
              <a:rPr lang="en-US" dirty="0" smtClean="0"/>
              <a:t>Objectives</a:t>
            </a:r>
            <a:endParaRPr lang="en-US" dirty="0"/>
          </a:p>
        </p:txBody>
      </p:sp>
    </p:spTree>
    <p:extLst>
      <p:ext uri="{BB962C8B-B14F-4D97-AF65-F5344CB8AC3E}">
        <p14:creationId xmlns:p14="http://schemas.microsoft.com/office/powerpoint/2010/main" val="3249835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83163"/>
          </a:xfrm>
        </p:spPr>
        <p:txBody>
          <a:bodyPr>
            <a:normAutofit/>
          </a:bodyPr>
          <a:lstStyle/>
          <a:p>
            <a:r>
              <a:rPr lang="en-IN" b="1" u="sng" dirty="0"/>
              <a:t>Six Types of the </a:t>
            </a:r>
            <a:r>
              <a:rPr lang="en-IN" b="1" u="sng" dirty="0" smtClean="0"/>
              <a:t>Questions</a:t>
            </a:r>
          </a:p>
          <a:p>
            <a:pPr marL="457200" indent="-457200">
              <a:buFont typeface="+mj-lt"/>
              <a:buAutoNum type="arabicPeriod"/>
            </a:pPr>
            <a:r>
              <a:rPr lang="en-US" b="1" dirty="0"/>
              <a:t>Are you out of </a:t>
            </a:r>
            <a:r>
              <a:rPr lang="en-US" b="1" dirty="0" smtClean="0"/>
              <a:t>data?</a:t>
            </a:r>
          </a:p>
          <a:p>
            <a:pPr marL="857250" lvl="1" indent="-457200">
              <a:buFont typeface="Arial" panose="020B0604020202020204" pitchFamily="34" charset="0"/>
              <a:buChar char="•"/>
            </a:pPr>
            <a:r>
              <a:rPr lang="en-US" dirty="0" smtClean="0"/>
              <a:t>Iterative </a:t>
            </a:r>
            <a:r>
              <a:rPr lang="en-US" dirty="0"/>
              <a:t>data analysis will eventually begin to raise </a:t>
            </a:r>
            <a:r>
              <a:rPr lang="en-US" dirty="0" smtClean="0"/>
              <a:t>questions that </a:t>
            </a:r>
            <a:r>
              <a:rPr lang="en-US" dirty="0"/>
              <a:t>simply cannot be answered with the data at </a:t>
            </a:r>
            <a:r>
              <a:rPr lang="en-US" dirty="0" smtClean="0"/>
              <a:t>hand.</a:t>
            </a:r>
          </a:p>
          <a:p>
            <a:pPr marL="857250" lvl="1" indent="-457200">
              <a:buFont typeface="Arial" panose="020B0604020202020204" pitchFamily="34" charset="0"/>
              <a:buChar char="•"/>
            </a:pPr>
            <a:r>
              <a:rPr lang="en-US" dirty="0" smtClean="0"/>
              <a:t>Another </a:t>
            </a:r>
            <a:r>
              <a:rPr lang="en-US" dirty="0"/>
              <a:t>situation in which you may find yourself </a:t>
            </a:r>
            <a:r>
              <a:rPr lang="en-US" dirty="0" smtClean="0"/>
              <a:t>seeking out </a:t>
            </a:r>
            <a:r>
              <a:rPr lang="en-US" dirty="0"/>
              <a:t>more data is when you’ve actually completed the </a:t>
            </a:r>
            <a:r>
              <a:rPr lang="en-US" dirty="0" smtClean="0"/>
              <a:t>data analysis </a:t>
            </a:r>
            <a:r>
              <a:rPr lang="en-US" dirty="0"/>
              <a:t>and come to satisfactory results, usually some </a:t>
            </a:r>
            <a:r>
              <a:rPr lang="en-US" dirty="0" smtClean="0"/>
              <a:t>interesting finding</a:t>
            </a:r>
            <a:r>
              <a:rPr lang="en-US" dirty="0"/>
              <a:t>. Then, it can be very important to try </a:t>
            </a:r>
            <a:r>
              <a:rPr lang="en-US" dirty="0" smtClean="0"/>
              <a:t>to </a:t>
            </a:r>
            <a:r>
              <a:rPr lang="en-US" i="1" dirty="0" smtClean="0"/>
              <a:t>replicate </a:t>
            </a:r>
            <a:r>
              <a:rPr lang="en-US" dirty="0"/>
              <a:t>whatever you’ve found using a different, </a:t>
            </a:r>
            <a:r>
              <a:rPr lang="en-US" b="1" dirty="0" smtClean="0"/>
              <a:t>possibly independent</a:t>
            </a:r>
            <a:r>
              <a:rPr lang="en-US" dirty="0"/>
              <a:t>, dataset</a:t>
            </a:r>
            <a:r>
              <a:rPr lang="en-US" dirty="0" smtClean="0"/>
              <a:t>.</a:t>
            </a:r>
          </a:p>
          <a:p>
            <a:pPr marL="400050" lvl="1" indent="0">
              <a:buNone/>
            </a:pPr>
            <a:endParaRPr lang="en-US" dirty="0"/>
          </a:p>
          <a:p>
            <a:pPr marL="457200" indent="-457200">
              <a:buFont typeface="+mj-lt"/>
              <a:buAutoNum type="arabicPeriod"/>
            </a:pPr>
            <a:r>
              <a:rPr lang="en-US" b="1" dirty="0"/>
              <a:t>Do you </a:t>
            </a:r>
            <a:r>
              <a:rPr lang="en-US" b="1" dirty="0" smtClean="0"/>
              <a:t>have </a:t>
            </a:r>
            <a:r>
              <a:rPr lang="en-US" b="1" dirty="0"/>
              <a:t>enough evidence to make a decision</a:t>
            </a:r>
            <a:r>
              <a:rPr lang="en-US" b="1" dirty="0" smtClean="0"/>
              <a:t>?</a:t>
            </a:r>
          </a:p>
          <a:p>
            <a:pPr marL="857250" lvl="1" indent="-457200">
              <a:lnSpc>
                <a:spcPct val="110000"/>
              </a:lnSpc>
              <a:buFont typeface="Arial" panose="020B0604020202020204" pitchFamily="34" charset="0"/>
              <a:buChar char="•"/>
            </a:pPr>
            <a:r>
              <a:rPr lang="en-US" dirty="0" smtClean="0"/>
              <a:t>It’s </a:t>
            </a:r>
            <a:r>
              <a:rPr lang="en-US" dirty="0"/>
              <a:t>important to always keep in mind the purpose of the data analysis as you go along because you may over or under-invest resources in the analysis if the analysis is not attuned to the ultimate </a:t>
            </a:r>
            <a:r>
              <a:rPr lang="en-US" dirty="0" smtClean="0"/>
              <a:t>goal.</a:t>
            </a:r>
          </a:p>
          <a:p>
            <a:pPr marL="857250" lvl="1" indent="-457200">
              <a:lnSpc>
                <a:spcPct val="110000"/>
              </a:lnSpc>
              <a:buFont typeface="Arial" panose="020B0604020202020204" pitchFamily="34" charset="0"/>
              <a:buChar char="•"/>
            </a:pPr>
            <a:r>
              <a:rPr lang="en-US" dirty="0" smtClean="0"/>
              <a:t>The </a:t>
            </a:r>
            <a:r>
              <a:rPr lang="en-US" dirty="0"/>
              <a:t>question of whether </a:t>
            </a:r>
            <a:r>
              <a:rPr lang="en-US" dirty="0" smtClean="0"/>
              <a:t>you have </a:t>
            </a:r>
            <a:r>
              <a:rPr lang="en-US" dirty="0"/>
              <a:t>enough evidence depends on factors specific to </a:t>
            </a:r>
            <a:r>
              <a:rPr lang="en-US" dirty="0" smtClean="0"/>
              <a:t>the application </a:t>
            </a:r>
            <a:r>
              <a:rPr lang="en-US" dirty="0"/>
              <a:t>at hand and your personal situation with </a:t>
            </a:r>
            <a:r>
              <a:rPr lang="en-US" dirty="0" smtClean="0"/>
              <a:t>respect to </a:t>
            </a:r>
            <a:r>
              <a:rPr lang="en-US" dirty="0"/>
              <a:t>costs and benefits.</a:t>
            </a:r>
          </a:p>
        </p:txBody>
      </p:sp>
      <p:sp>
        <p:nvSpPr>
          <p:cNvPr id="3" name="Content Placeholder 2"/>
          <p:cNvSpPr>
            <a:spLocks noGrp="1"/>
          </p:cNvSpPr>
          <p:nvPr>
            <p:ph sz="quarter" idx="10"/>
          </p:nvPr>
        </p:nvSpPr>
        <p:spPr/>
        <p:txBody>
          <a:bodyPr/>
          <a:lstStyle/>
          <a:p>
            <a:r>
              <a:rPr lang="en-US" dirty="0"/>
              <a:t>When Do We </a:t>
            </a:r>
            <a:r>
              <a:rPr lang="en-US" dirty="0" smtClean="0"/>
              <a:t>Stop Training &amp; Model fitment process?</a:t>
            </a:r>
            <a:endParaRPr lang="en-US" dirty="0"/>
          </a:p>
        </p:txBody>
      </p:sp>
    </p:spTree>
    <p:extLst>
      <p:ext uri="{BB962C8B-B14F-4D97-AF65-F5344CB8AC3E}">
        <p14:creationId xmlns:p14="http://schemas.microsoft.com/office/powerpoint/2010/main" val="2544769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mj-lt"/>
              <a:buAutoNum type="arabicPeriod" startAt="3"/>
            </a:pPr>
            <a:r>
              <a:rPr lang="en-US" b="1" dirty="0" smtClean="0"/>
              <a:t>Can </a:t>
            </a:r>
            <a:r>
              <a:rPr lang="en-US" b="1" dirty="0"/>
              <a:t>you place your results in any larger context</a:t>
            </a:r>
            <a:r>
              <a:rPr lang="en-US" b="1" dirty="0" smtClean="0"/>
              <a:t>?</a:t>
            </a:r>
          </a:p>
          <a:p>
            <a:pPr marL="857250" lvl="1" indent="-457200">
              <a:buFont typeface="Arial" panose="020B0604020202020204" pitchFamily="34" charset="0"/>
              <a:buChar char="•"/>
            </a:pPr>
            <a:r>
              <a:rPr lang="en-US" dirty="0"/>
              <a:t>Are results working on larger dataset in a bigger context, matching with past </a:t>
            </a:r>
            <a:r>
              <a:rPr lang="en-US" dirty="0" smtClean="0"/>
              <a:t>observations</a:t>
            </a:r>
          </a:p>
          <a:p>
            <a:pPr marL="857250" lvl="1" indent="-457200">
              <a:buFont typeface="Arial" panose="020B0604020202020204" pitchFamily="34" charset="0"/>
              <a:buChar char="•"/>
            </a:pPr>
            <a:r>
              <a:rPr lang="en-US" dirty="0" smtClean="0"/>
              <a:t>Is model working well on multiple variations in the data or on different data sets</a:t>
            </a:r>
          </a:p>
          <a:p>
            <a:pPr marL="457200" indent="-457200">
              <a:buFont typeface="+mj-lt"/>
              <a:buAutoNum type="arabicPeriod" startAt="3"/>
            </a:pPr>
            <a:r>
              <a:rPr lang="en-US" b="1" dirty="0"/>
              <a:t>Are you out of time</a:t>
            </a:r>
            <a:r>
              <a:rPr lang="en-US" b="1" dirty="0" smtClean="0"/>
              <a:t>?</a:t>
            </a:r>
          </a:p>
          <a:p>
            <a:pPr marL="857250" lvl="1" indent="-457200">
              <a:buFont typeface="Arial" panose="020B0604020202020204" pitchFamily="34" charset="0"/>
              <a:buChar char="•"/>
            </a:pPr>
            <a:r>
              <a:rPr lang="en-US" dirty="0" smtClean="0"/>
              <a:t>project timelines are approaching</a:t>
            </a:r>
          </a:p>
          <a:p>
            <a:pPr marL="857250" lvl="1" indent="-457200">
              <a:buFont typeface="Arial" panose="020B0604020202020204" pitchFamily="34" charset="0"/>
              <a:buChar char="•"/>
            </a:pPr>
            <a:r>
              <a:rPr lang="en-US" dirty="0" smtClean="0"/>
              <a:t>Is model able to give results in define application SLAs </a:t>
            </a:r>
            <a:r>
              <a:rPr lang="en-US" dirty="0"/>
              <a:t>Is model running for hours to give results, </a:t>
            </a:r>
          </a:p>
          <a:p>
            <a:pPr marL="457200" indent="-457200">
              <a:buFont typeface="+mj-lt"/>
              <a:buAutoNum type="arabicPeriod" startAt="3"/>
            </a:pPr>
            <a:r>
              <a:rPr lang="en-US" b="1" dirty="0" smtClean="0"/>
              <a:t>Is your model overfitting?</a:t>
            </a:r>
          </a:p>
          <a:p>
            <a:pPr marL="457200" indent="-457200">
              <a:buFont typeface="+mj-lt"/>
              <a:buAutoNum type="arabicPeriod" startAt="3"/>
            </a:pPr>
            <a:r>
              <a:rPr lang="en-US" b="1" dirty="0" smtClean="0"/>
              <a:t>Is your model able to handle noisy, messy data, outliers?</a:t>
            </a:r>
            <a:endParaRPr lang="en-US" b="1" dirty="0"/>
          </a:p>
          <a:p>
            <a:pPr marL="457200" indent="-457200">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IN" dirty="0"/>
              <a:t>Six Types of the </a:t>
            </a:r>
            <a:r>
              <a:rPr lang="en-IN" dirty="0" smtClean="0"/>
              <a:t>Questions</a:t>
            </a:r>
            <a:endParaRPr lang="en-IN" dirty="0"/>
          </a:p>
        </p:txBody>
      </p:sp>
    </p:spTree>
    <p:extLst>
      <p:ext uri="{BB962C8B-B14F-4D97-AF65-F5344CB8AC3E}">
        <p14:creationId xmlns:p14="http://schemas.microsoft.com/office/powerpoint/2010/main" val="1933137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98207" y="4341556"/>
            <a:ext cx="6858000" cy="442337"/>
          </a:xfrm>
        </p:spPr>
        <p:txBody>
          <a:bodyPr>
            <a:normAutofit fontScale="90000"/>
          </a:bodyPr>
          <a:lstStyle/>
          <a:p>
            <a:r>
              <a:rPr lang="en-IN" sz="3600" b="1" dirty="0" smtClean="0">
                <a:latin typeface="+mn-lt"/>
              </a:rPr>
              <a:t>Formal Modelling</a:t>
            </a:r>
            <a:endParaRPr lang="en-US" sz="3600" b="1" dirty="0">
              <a:latin typeface="+mn-lt"/>
            </a:endParaRPr>
          </a:p>
        </p:txBody>
      </p:sp>
      <p:sp>
        <p:nvSpPr>
          <p:cNvPr id="4" name="TextBox 2"/>
          <p:cNvSpPr txBox="1">
            <a:spLocks noChangeArrowheads="1"/>
          </p:cNvSpPr>
          <p:nvPr/>
        </p:nvSpPr>
        <p:spPr bwMode="auto">
          <a:xfrm>
            <a:off x="45461" y="5673439"/>
            <a:ext cx="6175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50" b="1" dirty="0">
                <a:latin typeface="Arial Narrow" panose="020B0606020202030204" pitchFamily="34" charset="0"/>
              </a:rPr>
              <a:t>Source Courtesy</a:t>
            </a:r>
            <a:r>
              <a:rPr lang="en-US" altLang="en-US" sz="1050" dirty="0">
                <a:latin typeface="Arial Narrow" panose="020B0606020202030204" pitchFamily="34" charset="0"/>
              </a:rPr>
              <a:t>: Some of the contents of this PPT are sourced from materials provided by publishers of prescribed books</a:t>
            </a:r>
            <a:endParaRPr lang="en-IN" altLang="en-US" sz="1050" dirty="0">
              <a:latin typeface="Arial Narrow" panose="020B0606020202030204" pitchFamily="34" charset="0"/>
            </a:endParaRPr>
          </a:p>
        </p:txBody>
      </p:sp>
      <p:sp>
        <p:nvSpPr>
          <p:cNvPr id="3" name="Rectangle 2"/>
          <p:cNvSpPr/>
          <p:nvPr/>
        </p:nvSpPr>
        <p:spPr>
          <a:xfrm>
            <a:off x="3210088" y="3244334"/>
            <a:ext cx="2723823" cy="369332"/>
          </a:xfrm>
          <a:prstGeom prst="rect">
            <a:avLst/>
          </a:prstGeom>
        </p:spPr>
        <p:txBody>
          <a:bodyPr wrap="none">
            <a:spAutoFit/>
          </a:bodyPr>
          <a:lstStyle/>
          <a:p>
            <a:r>
              <a:rPr lang="en-US" b="1" dirty="0">
                <a:latin typeface="CrimsonText-Bold"/>
              </a:rPr>
              <a:t>7.2 General Framework</a:t>
            </a:r>
            <a:endParaRPr lang="en-US" dirty="0"/>
          </a:p>
        </p:txBody>
      </p:sp>
    </p:spTree>
    <p:extLst>
      <p:ext uri="{BB962C8B-B14F-4D97-AF65-F5344CB8AC3E}">
        <p14:creationId xmlns:p14="http://schemas.microsoft.com/office/powerpoint/2010/main" val="1957265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1</a:t>
            </a:r>
            <a:r>
              <a:rPr lang="en-US" dirty="0"/>
              <a:t>. </a:t>
            </a:r>
            <a:r>
              <a:rPr lang="en-US" b="1" dirty="0"/>
              <a:t>Setting expectations</a:t>
            </a:r>
            <a:r>
              <a:rPr lang="en-US" dirty="0"/>
              <a:t>. Setting expectations comes </a:t>
            </a:r>
            <a:r>
              <a:rPr lang="en-US" dirty="0" smtClean="0"/>
              <a:t>in the </a:t>
            </a:r>
            <a:r>
              <a:rPr lang="en-US" dirty="0"/>
              <a:t>form of developing a </a:t>
            </a:r>
            <a:r>
              <a:rPr lang="en-US" i="1" dirty="0"/>
              <a:t>primary model </a:t>
            </a:r>
            <a:r>
              <a:rPr lang="en-US" dirty="0"/>
              <a:t>that </a:t>
            </a:r>
            <a:r>
              <a:rPr lang="en-US" dirty="0" smtClean="0"/>
              <a:t>represents. </a:t>
            </a:r>
            <a:r>
              <a:rPr lang="en-US" dirty="0"/>
              <a:t>your best sense of what provides the answer to </a:t>
            </a:r>
            <a:r>
              <a:rPr lang="en-US" dirty="0" smtClean="0"/>
              <a:t>your question</a:t>
            </a:r>
            <a:r>
              <a:rPr lang="en-US" dirty="0"/>
              <a:t>. This model is chosen based on </a:t>
            </a:r>
            <a:r>
              <a:rPr lang="en-US" dirty="0" smtClean="0"/>
              <a:t>whatever information </a:t>
            </a:r>
            <a:r>
              <a:rPr lang="en-US" dirty="0"/>
              <a:t>you have currently available.</a:t>
            </a:r>
          </a:p>
          <a:p>
            <a:r>
              <a:rPr lang="en-US" dirty="0"/>
              <a:t>2. </a:t>
            </a:r>
            <a:r>
              <a:rPr lang="en-US" b="1" dirty="0"/>
              <a:t>Collecting Information</a:t>
            </a:r>
            <a:r>
              <a:rPr lang="en-US" dirty="0"/>
              <a:t>. Once the primary model </a:t>
            </a:r>
            <a:r>
              <a:rPr lang="en-US" dirty="0" smtClean="0"/>
              <a:t>is set</a:t>
            </a:r>
            <a:r>
              <a:rPr lang="en-US" dirty="0"/>
              <a:t>, we will want to create a set of secondary </a:t>
            </a:r>
            <a:r>
              <a:rPr lang="en-US" dirty="0" smtClean="0"/>
              <a:t>models that </a:t>
            </a:r>
            <a:r>
              <a:rPr lang="en-US" dirty="0"/>
              <a:t>challenge the primary model in some way. We </a:t>
            </a:r>
            <a:r>
              <a:rPr lang="en-US" dirty="0" smtClean="0"/>
              <a:t>will discuss </a:t>
            </a:r>
            <a:r>
              <a:rPr lang="en-US" dirty="0"/>
              <a:t>examples of what this means below.</a:t>
            </a:r>
          </a:p>
          <a:p>
            <a:r>
              <a:rPr lang="en-US" dirty="0"/>
              <a:t>3. </a:t>
            </a:r>
            <a:r>
              <a:rPr lang="en-US" b="1" dirty="0"/>
              <a:t>Revising expectations</a:t>
            </a:r>
            <a:r>
              <a:rPr lang="en-US" dirty="0"/>
              <a:t>. If our secondary models </a:t>
            </a:r>
            <a:r>
              <a:rPr lang="en-US" dirty="0" smtClean="0"/>
              <a:t>are successful </a:t>
            </a:r>
            <a:r>
              <a:rPr lang="en-US" dirty="0"/>
              <a:t>in challenging our primary model and </a:t>
            </a:r>
            <a:r>
              <a:rPr lang="en-US" dirty="0" smtClean="0"/>
              <a:t>put the </a:t>
            </a:r>
            <a:r>
              <a:rPr lang="en-US" dirty="0"/>
              <a:t>primary model’s conclusions in some doubt, </a:t>
            </a:r>
            <a:r>
              <a:rPr lang="en-US" dirty="0" smtClean="0"/>
              <a:t>then we </a:t>
            </a:r>
            <a:r>
              <a:rPr lang="en-US" dirty="0"/>
              <a:t>may need to adjust or modify the primary </a:t>
            </a:r>
            <a:r>
              <a:rPr lang="en-US" dirty="0" smtClean="0"/>
              <a:t>model to </a:t>
            </a:r>
            <a:r>
              <a:rPr lang="en-US" dirty="0"/>
              <a:t>better reflect what we have learned from the </a:t>
            </a:r>
            <a:r>
              <a:rPr lang="en-US" dirty="0" smtClean="0"/>
              <a:t>secondary models</a:t>
            </a:r>
            <a:r>
              <a:rPr lang="en-US" dirty="0"/>
              <a:t>.</a:t>
            </a:r>
          </a:p>
        </p:txBody>
      </p:sp>
      <p:sp>
        <p:nvSpPr>
          <p:cNvPr id="4" name="Content Placeholder 3"/>
          <p:cNvSpPr>
            <a:spLocks noGrp="1"/>
          </p:cNvSpPr>
          <p:nvPr>
            <p:ph sz="quarter" idx="10"/>
          </p:nvPr>
        </p:nvSpPr>
        <p:spPr/>
        <p:txBody>
          <a:bodyPr/>
          <a:lstStyle/>
          <a:p>
            <a:r>
              <a:rPr lang="en-US" dirty="0" smtClean="0"/>
              <a:t>General Framework</a:t>
            </a:r>
            <a:endParaRPr lang="en-US" dirty="0"/>
          </a:p>
        </p:txBody>
      </p:sp>
    </p:spTree>
    <p:extLst>
      <p:ext uri="{BB962C8B-B14F-4D97-AF65-F5344CB8AC3E}">
        <p14:creationId xmlns:p14="http://schemas.microsoft.com/office/powerpoint/2010/main" val="3910994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229600" cy="4525963"/>
          </a:xfrm>
        </p:spPr>
        <p:txBody>
          <a:bodyPr>
            <a:normAutofit fontScale="92500" lnSpcReduction="10000"/>
          </a:bodyPr>
          <a:lstStyle/>
          <a:p>
            <a:pPr>
              <a:buFont typeface="Arial" panose="020B0604020202020204" pitchFamily="34" charset="0"/>
              <a:buChar char="•"/>
            </a:pPr>
            <a:r>
              <a:rPr lang="en-US" dirty="0" smtClean="0"/>
              <a:t>It’s </a:t>
            </a:r>
            <a:r>
              <a:rPr lang="en-US" dirty="0"/>
              <a:t>often useful to start with a </a:t>
            </a:r>
            <a:r>
              <a:rPr lang="en-US" b="1" i="1" dirty="0"/>
              <a:t>primary model</a:t>
            </a:r>
            <a:r>
              <a:rPr lang="en-US" dirty="0"/>
              <a:t>. This </a:t>
            </a:r>
            <a:r>
              <a:rPr lang="en-US" dirty="0" smtClean="0"/>
              <a:t>model will </a:t>
            </a:r>
            <a:r>
              <a:rPr lang="en-US" dirty="0"/>
              <a:t>likely be derived from any exploratory analyses that </a:t>
            </a:r>
            <a:r>
              <a:rPr lang="en-US" dirty="0" smtClean="0"/>
              <a:t>you have </a:t>
            </a:r>
            <a:r>
              <a:rPr lang="en-US" dirty="0"/>
              <a:t>already conducted and will serve as the lead </a:t>
            </a:r>
            <a:r>
              <a:rPr lang="en-US" dirty="0" smtClean="0"/>
              <a:t>candidate for </a:t>
            </a:r>
            <a:r>
              <a:rPr lang="en-US" dirty="0"/>
              <a:t>something that succinctly summarizes your results </a:t>
            </a:r>
            <a:r>
              <a:rPr lang="en-US" dirty="0" smtClean="0"/>
              <a:t>and matches </a:t>
            </a:r>
            <a:r>
              <a:rPr lang="en-US" dirty="0"/>
              <a:t>your expectations. It’s important to realize that </a:t>
            </a:r>
            <a:r>
              <a:rPr lang="en-US" dirty="0" smtClean="0"/>
              <a:t>at any </a:t>
            </a:r>
            <a:r>
              <a:rPr lang="en-US" dirty="0"/>
              <a:t>given moment in a data analysis, the primary model </a:t>
            </a:r>
            <a:r>
              <a:rPr lang="en-US" dirty="0" smtClean="0"/>
              <a:t>is </a:t>
            </a:r>
            <a:r>
              <a:rPr lang="en-US" i="1" dirty="0" smtClean="0"/>
              <a:t>not </a:t>
            </a:r>
            <a:r>
              <a:rPr lang="en-US" i="1" dirty="0"/>
              <a:t>necessarily the final model</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dirty="0"/>
              <a:t>Through the iterative process of formal modeling, you </a:t>
            </a:r>
            <a:r>
              <a:rPr lang="en-US" dirty="0" smtClean="0"/>
              <a:t>may decide </a:t>
            </a:r>
            <a:r>
              <a:rPr lang="en-US" dirty="0"/>
              <a:t>that a different model is better suited as the </a:t>
            </a:r>
            <a:r>
              <a:rPr lang="en-US" dirty="0" smtClean="0"/>
              <a:t>primary model</a:t>
            </a:r>
            <a:r>
              <a:rPr lang="en-US" dirty="0"/>
              <a:t>. This is okay, and is all part of the process of </a:t>
            </a:r>
            <a:r>
              <a:rPr lang="en-US" dirty="0" smtClean="0"/>
              <a:t>setting expectations</a:t>
            </a:r>
            <a:r>
              <a:rPr lang="en-US" dirty="0"/>
              <a:t>, collecting information, and refining </a:t>
            </a:r>
            <a:r>
              <a:rPr lang="en-US" dirty="0" smtClean="0"/>
              <a:t>expectations based </a:t>
            </a:r>
            <a:r>
              <a:rPr lang="en-US" dirty="0"/>
              <a:t>on the data.</a:t>
            </a:r>
          </a:p>
        </p:txBody>
      </p:sp>
      <p:sp>
        <p:nvSpPr>
          <p:cNvPr id="3" name="Content Placeholder 2"/>
          <p:cNvSpPr>
            <a:spLocks noGrp="1"/>
          </p:cNvSpPr>
          <p:nvPr>
            <p:ph sz="quarter" idx="10"/>
          </p:nvPr>
        </p:nvSpPr>
        <p:spPr/>
        <p:txBody>
          <a:bodyPr/>
          <a:lstStyle/>
          <a:p>
            <a:r>
              <a:rPr lang="en-US" dirty="0" smtClean="0"/>
              <a:t>Primary Model</a:t>
            </a:r>
            <a:endParaRPr lang="en-US" dirty="0"/>
          </a:p>
        </p:txBody>
      </p:sp>
    </p:spTree>
    <p:extLst>
      <p:ext uri="{BB962C8B-B14F-4D97-AF65-F5344CB8AC3E}">
        <p14:creationId xmlns:p14="http://schemas.microsoft.com/office/powerpoint/2010/main" val="193370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dirty="0"/>
              <a:t>Once you have decided on a primary model, you will </a:t>
            </a:r>
            <a:r>
              <a:rPr lang="en-US" dirty="0" smtClean="0"/>
              <a:t>then typically </a:t>
            </a:r>
            <a:r>
              <a:rPr lang="en-US" dirty="0"/>
              <a:t>develop a series of secondary models. The </a:t>
            </a:r>
            <a:r>
              <a:rPr lang="en-US" dirty="0" smtClean="0"/>
              <a:t>purpose of </a:t>
            </a:r>
            <a:r>
              <a:rPr lang="en-US" dirty="0"/>
              <a:t>these models is to test the legitimacy and </a:t>
            </a:r>
            <a:r>
              <a:rPr lang="en-US" dirty="0" smtClean="0"/>
              <a:t>robustness of </a:t>
            </a:r>
            <a:r>
              <a:rPr lang="en-US" dirty="0"/>
              <a:t>your primary model and potentially generate </a:t>
            </a:r>
            <a:r>
              <a:rPr lang="en-US" dirty="0" smtClean="0"/>
              <a:t>evidence against </a:t>
            </a:r>
            <a:r>
              <a:rPr lang="en-US" dirty="0"/>
              <a:t>your primary model. If the secondary models </a:t>
            </a:r>
            <a:r>
              <a:rPr lang="en-US" dirty="0" smtClean="0"/>
              <a:t>are successful </a:t>
            </a:r>
            <a:r>
              <a:rPr lang="en-US" dirty="0"/>
              <a:t>in generating evidence that refutes the </a:t>
            </a:r>
            <a:r>
              <a:rPr lang="en-US" dirty="0" smtClean="0"/>
              <a:t>conclusions of </a:t>
            </a:r>
            <a:r>
              <a:rPr lang="en-US" dirty="0"/>
              <a:t>your primary model, then you may need to </a:t>
            </a:r>
            <a:r>
              <a:rPr lang="en-US" dirty="0" smtClean="0"/>
              <a:t>revisit the </a:t>
            </a:r>
            <a:r>
              <a:rPr lang="en-US" dirty="0"/>
              <a:t>primary model and whether its conclusions are </a:t>
            </a:r>
            <a:r>
              <a:rPr lang="en-US" dirty="0" smtClean="0"/>
              <a:t>still reasonable</a:t>
            </a:r>
            <a:r>
              <a:rPr lang="en-US" dirty="0"/>
              <a:t>.</a:t>
            </a:r>
          </a:p>
        </p:txBody>
      </p:sp>
      <p:sp>
        <p:nvSpPr>
          <p:cNvPr id="3" name="Content Placeholder 2"/>
          <p:cNvSpPr>
            <a:spLocks noGrp="1"/>
          </p:cNvSpPr>
          <p:nvPr>
            <p:ph sz="quarter" idx="10"/>
          </p:nvPr>
        </p:nvSpPr>
        <p:spPr/>
        <p:txBody>
          <a:bodyPr/>
          <a:lstStyle/>
          <a:p>
            <a:r>
              <a:rPr lang="en-US" dirty="0"/>
              <a:t>Secondary models</a:t>
            </a:r>
          </a:p>
        </p:txBody>
      </p:sp>
    </p:spTree>
    <p:extLst>
      <p:ext uri="{BB962C8B-B14F-4D97-AF65-F5344CB8AC3E}">
        <p14:creationId xmlns:p14="http://schemas.microsoft.com/office/powerpoint/2010/main" val="1379348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There are </a:t>
            </a:r>
            <a:r>
              <a:rPr lang="en-US" dirty="0" smtClean="0"/>
              <a:t>three classes </a:t>
            </a:r>
            <a:r>
              <a:rPr lang="en-US" dirty="0"/>
              <a:t>of variables that are important to think about in </a:t>
            </a:r>
            <a:r>
              <a:rPr lang="en-US" dirty="0" smtClean="0"/>
              <a:t>an associational analysis.</a:t>
            </a:r>
          </a:p>
          <a:p>
            <a:r>
              <a:rPr lang="en-US" dirty="0"/>
              <a:t>1. </a:t>
            </a:r>
            <a:r>
              <a:rPr lang="en-US" b="1" dirty="0"/>
              <a:t>Outcome</a:t>
            </a:r>
            <a:r>
              <a:rPr lang="en-US" dirty="0"/>
              <a:t>. The outcome is the feature of your </a:t>
            </a:r>
            <a:r>
              <a:rPr lang="en-US" dirty="0" smtClean="0"/>
              <a:t>dataset that </a:t>
            </a:r>
            <a:r>
              <a:rPr lang="en-US" dirty="0"/>
              <a:t>is thought to change along with your </a:t>
            </a:r>
            <a:r>
              <a:rPr lang="en-US" b="1" dirty="0"/>
              <a:t>key </a:t>
            </a:r>
            <a:r>
              <a:rPr lang="en-US" b="1" dirty="0" smtClean="0"/>
              <a:t>predictor</a:t>
            </a:r>
            <a:r>
              <a:rPr lang="en-US" dirty="0" smtClean="0"/>
              <a:t>. Even </a:t>
            </a:r>
            <a:r>
              <a:rPr lang="en-US" dirty="0"/>
              <a:t>if you are not asking a causal or </a:t>
            </a:r>
            <a:r>
              <a:rPr lang="en-US" dirty="0" smtClean="0"/>
              <a:t>mechanistic question</a:t>
            </a:r>
            <a:r>
              <a:rPr lang="en-US" dirty="0"/>
              <a:t>, so you don’t necessarily believe </a:t>
            </a:r>
            <a:r>
              <a:rPr lang="en-US" dirty="0" smtClean="0"/>
              <a:t>that the </a:t>
            </a:r>
            <a:r>
              <a:rPr lang="en-US" dirty="0"/>
              <a:t>outcome </a:t>
            </a:r>
            <a:r>
              <a:rPr lang="en-US" i="1" dirty="0"/>
              <a:t>responds </a:t>
            </a:r>
            <a:r>
              <a:rPr lang="en-US" dirty="0"/>
              <a:t>to changes in the key </a:t>
            </a:r>
            <a:r>
              <a:rPr lang="en-US" dirty="0" smtClean="0"/>
              <a:t>predictor, an </a:t>
            </a:r>
            <a:r>
              <a:rPr lang="en-US" dirty="0"/>
              <a:t>outcome still needs to be defined for most </a:t>
            </a:r>
            <a:r>
              <a:rPr lang="en-US" dirty="0" smtClean="0"/>
              <a:t>formal modeling </a:t>
            </a:r>
            <a:r>
              <a:rPr lang="en-US" dirty="0"/>
              <a:t>approaches.</a:t>
            </a:r>
          </a:p>
          <a:p>
            <a:r>
              <a:rPr lang="en-US" dirty="0"/>
              <a:t>2. </a:t>
            </a:r>
            <a:r>
              <a:rPr lang="en-US" b="1" dirty="0"/>
              <a:t>Key predictor</a:t>
            </a:r>
            <a:r>
              <a:rPr lang="en-US" dirty="0"/>
              <a:t>. Often for associational analyses </a:t>
            </a:r>
            <a:r>
              <a:rPr lang="en-US" dirty="0" smtClean="0"/>
              <a:t>there is </a:t>
            </a:r>
            <a:r>
              <a:rPr lang="en-US" dirty="0"/>
              <a:t>one key predictor of interest (there may be a few </a:t>
            </a:r>
            <a:r>
              <a:rPr lang="en-US" dirty="0" smtClean="0"/>
              <a:t>of them</a:t>
            </a:r>
            <a:r>
              <a:rPr lang="en-US" dirty="0"/>
              <a:t>). We want to know how the outcome </a:t>
            </a:r>
            <a:r>
              <a:rPr lang="en-US" dirty="0" smtClean="0"/>
              <a:t>changes with </a:t>
            </a:r>
            <a:r>
              <a:rPr lang="en-US" dirty="0"/>
              <a:t>this key predictor. However, our </a:t>
            </a:r>
            <a:r>
              <a:rPr lang="en-US" dirty="0" smtClean="0"/>
              <a:t>understanding of </a:t>
            </a:r>
            <a:r>
              <a:rPr lang="en-US" dirty="0"/>
              <a:t>that relationship may be challenged by the </a:t>
            </a:r>
            <a:r>
              <a:rPr lang="en-US" dirty="0" smtClean="0"/>
              <a:t>presence of </a:t>
            </a:r>
            <a:r>
              <a:rPr lang="en-US" dirty="0"/>
              <a:t>potential confounders</a:t>
            </a:r>
            <a:r>
              <a:rPr lang="en-US" dirty="0" smtClean="0"/>
              <a:t>.</a:t>
            </a:r>
          </a:p>
          <a:p>
            <a:r>
              <a:rPr lang="en-US" dirty="0"/>
              <a:t>3. </a:t>
            </a:r>
            <a:r>
              <a:rPr lang="en-US" b="1" dirty="0"/>
              <a:t>Potential confounders</a:t>
            </a:r>
            <a:r>
              <a:rPr lang="en-US" dirty="0"/>
              <a:t>. This is a large class of </a:t>
            </a:r>
            <a:r>
              <a:rPr lang="en-US" dirty="0" smtClean="0"/>
              <a:t>predictors that </a:t>
            </a:r>
            <a:r>
              <a:rPr lang="en-US" dirty="0"/>
              <a:t>are both related to the key predictor and </a:t>
            </a:r>
            <a:r>
              <a:rPr lang="en-US" dirty="0" smtClean="0"/>
              <a:t>the outcome</a:t>
            </a:r>
            <a:r>
              <a:rPr lang="en-US" dirty="0"/>
              <a:t>. It’s important to have a good </a:t>
            </a:r>
            <a:r>
              <a:rPr lang="en-US" dirty="0" smtClean="0"/>
              <a:t>understanding what </a:t>
            </a:r>
            <a:r>
              <a:rPr lang="en-US" dirty="0"/>
              <a:t>these are and whether they are available in </a:t>
            </a:r>
            <a:r>
              <a:rPr lang="en-US" dirty="0" smtClean="0"/>
              <a:t>your dataset</a:t>
            </a:r>
            <a:r>
              <a:rPr lang="en-US" dirty="0"/>
              <a:t>. If a key confounder is not available in </a:t>
            </a:r>
            <a:r>
              <a:rPr lang="en-US" dirty="0" smtClean="0"/>
              <a:t>the dataset</a:t>
            </a:r>
            <a:r>
              <a:rPr lang="en-US" dirty="0"/>
              <a:t>, sometimes there will be a proxy that is </a:t>
            </a:r>
            <a:r>
              <a:rPr lang="en-US" dirty="0" smtClean="0"/>
              <a:t>related to </a:t>
            </a:r>
            <a:r>
              <a:rPr lang="en-US" dirty="0"/>
              <a:t>that key confounder that can be substituted instead</a:t>
            </a:r>
            <a:r>
              <a:rPr lang="en-US" dirty="0" smtClean="0"/>
              <a:t>.</a:t>
            </a:r>
          </a:p>
          <a:p>
            <a:r>
              <a:rPr lang="en-US" dirty="0"/>
              <a:t>The basic form of a model in an associational analysis </a:t>
            </a:r>
            <a:r>
              <a:rPr lang="en-US" dirty="0" smtClean="0"/>
              <a:t>will be –</a:t>
            </a:r>
          </a:p>
          <a:p>
            <a:endParaRPr lang="en-US" dirty="0"/>
          </a:p>
          <a:p>
            <a:endParaRPr lang="en-US" dirty="0"/>
          </a:p>
        </p:txBody>
      </p:sp>
      <p:sp>
        <p:nvSpPr>
          <p:cNvPr id="3" name="Content Placeholder 2"/>
          <p:cNvSpPr>
            <a:spLocks noGrp="1"/>
          </p:cNvSpPr>
          <p:nvPr>
            <p:ph sz="quarter" idx="10"/>
          </p:nvPr>
        </p:nvSpPr>
        <p:spPr/>
        <p:txBody>
          <a:bodyPr/>
          <a:lstStyle/>
          <a:p>
            <a:r>
              <a:rPr lang="en-US" dirty="0" smtClean="0"/>
              <a:t>Association Analysis</a:t>
            </a:r>
            <a:endParaRPr lang="en-US" dirty="0"/>
          </a:p>
        </p:txBody>
      </p:sp>
      <p:pic>
        <p:nvPicPr>
          <p:cNvPr id="5" name="Picture 4"/>
          <p:cNvPicPr>
            <a:picLocks noChangeAspect="1"/>
          </p:cNvPicPr>
          <p:nvPr/>
        </p:nvPicPr>
        <p:blipFill>
          <a:blip r:embed="rId2"/>
          <a:stretch>
            <a:fillRect/>
          </a:stretch>
        </p:blipFill>
        <p:spPr>
          <a:xfrm>
            <a:off x="457200" y="5334000"/>
            <a:ext cx="3135086" cy="457200"/>
          </a:xfrm>
          <a:prstGeom prst="rect">
            <a:avLst/>
          </a:prstGeom>
        </p:spPr>
      </p:pic>
      <p:pic>
        <p:nvPicPr>
          <p:cNvPr id="6" name="Picture 5"/>
          <p:cNvPicPr>
            <a:picLocks noChangeAspect="1"/>
          </p:cNvPicPr>
          <p:nvPr/>
        </p:nvPicPr>
        <p:blipFill>
          <a:blip r:embed="rId3"/>
          <a:stretch>
            <a:fillRect/>
          </a:stretch>
        </p:blipFill>
        <p:spPr>
          <a:xfrm>
            <a:off x="3592286" y="5334000"/>
            <a:ext cx="5170714" cy="1476704"/>
          </a:xfrm>
          <a:prstGeom prst="rect">
            <a:avLst/>
          </a:prstGeom>
        </p:spPr>
      </p:pic>
    </p:spTree>
    <p:extLst>
      <p:ext uri="{BB962C8B-B14F-4D97-AF65-F5344CB8AC3E}">
        <p14:creationId xmlns:p14="http://schemas.microsoft.com/office/powerpoint/2010/main" val="2082900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00200"/>
            <a:ext cx="8229600" cy="4525963"/>
          </a:xfrm>
        </p:spPr>
        <p:txBody>
          <a:bodyPr>
            <a:normAutofit/>
          </a:bodyPr>
          <a:lstStyle/>
          <a:p>
            <a:r>
              <a:rPr lang="en-US" sz="1600" dirty="0">
                <a:hlinkClick r:id="rId2"/>
              </a:rPr>
              <a:t>https://</a:t>
            </a:r>
            <a:r>
              <a:rPr lang="en-US" sz="1600" dirty="0" smtClean="0">
                <a:hlinkClick r:id="rId2"/>
              </a:rPr>
              <a:t>towardsdatascience.com/regularization-in-machine-learning-76441ddcf99a</a:t>
            </a:r>
            <a:endParaRPr lang="en-US" sz="1600" dirty="0" smtClean="0"/>
          </a:p>
          <a:p>
            <a:r>
              <a:rPr lang="en-US" sz="1600" dirty="0"/>
              <a:t>This is a form of regression, that constrains/ regularizes or shrinks the coefficient estimates towards zero. In other words, </a:t>
            </a:r>
            <a:r>
              <a:rPr lang="en-US" sz="1600" b="1" i="1" dirty="0"/>
              <a:t>this technique discourages learning a more complex or flexible model, so as to avoid the risk of overfitting</a:t>
            </a:r>
            <a:r>
              <a:rPr lang="en-US" sz="1600" b="1" i="1" dirty="0" smtClean="0"/>
              <a:t>.</a:t>
            </a:r>
          </a:p>
          <a:p>
            <a:r>
              <a:rPr lang="en-US" sz="1600" dirty="0"/>
              <a:t>A simple relation for linear regression looks like this. Here Y represents the learned relation and </a:t>
            </a:r>
            <a:r>
              <a:rPr lang="en-US" sz="1600" i="1" dirty="0"/>
              <a:t>β represents the coefficient estimates for different variables or predictors(X).</a:t>
            </a:r>
            <a:endParaRPr lang="en-US" sz="1600" dirty="0"/>
          </a:p>
          <a:p>
            <a:r>
              <a:rPr lang="en-US" sz="1600" b="1" i="1" dirty="0"/>
              <a:t>Y ≈ β0 + β1X1 + β2X2 + …+ β</a:t>
            </a:r>
            <a:r>
              <a:rPr lang="en-US" sz="1600" b="1" i="1" dirty="0" err="1"/>
              <a:t>pXp</a:t>
            </a:r>
            <a:endParaRPr lang="en-US" sz="1600" dirty="0"/>
          </a:p>
          <a:p>
            <a:r>
              <a:rPr lang="en-US" sz="1600" dirty="0"/>
              <a:t>The fitting procedure involves a loss function, known as residual sum of squares or RSS. The coefficients are chosen, such that they minimize this loss function. Now, this will adjust the coefficients based on your training data. If there is noise in the training data, then the estimated coefficients won’t generalize well to the future data. This is where regularization comes in and shrinks or regularizes these learned estimates towards zero.</a:t>
            </a:r>
          </a:p>
        </p:txBody>
      </p:sp>
      <p:sp>
        <p:nvSpPr>
          <p:cNvPr id="3" name="Content Placeholder 2"/>
          <p:cNvSpPr>
            <a:spLocks noGrp="1"/>
          </p:cNvSpPr>
          <p:nvPr>
            <p:ph sz="quarter" idx="10"/>
          </p:nvPr>
        </p:nvSpPr>
        <p:spPr/>
        <p:txBody>
          <a:bodyPr/>
          <a:lstStyle/>
          <a:p>
            <a:r>
              <a:rPr lang="en-US" dirty="0" smtClean="0"/>
              <a:t>Linear Regression</a:t>
            </a:r>
            <a:endParaRPr lang="en-US" dirty="0"/>
          </a:p>
        </p:txBody>
      </p:sp>
      <p:pic>
        <p:nvPicPr>
          <p:cNvPr id="1029" name="Picture 5" descr="https://miro.medium.com/max/454/1*DY3-IaGcHjjLg7oYXx1O3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221287"/>
            <a:ext cx="432435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322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Regularization </a:t>
            </a:r>
          </a:p>
        </p:txBody>
      </p:sp>
      <p:sp>
        <p:nvSpPr>
          <p:cNvPr id="7" name="Content Placeholder 6"/>
          <p:cNvSpPr>
            <a:spLocks noGrp="1"/>
          </p:cNvSpPr>
          <p:nvPr>
            <p:ph idx="1"/>
          </p:nvPr>
        </p:nvSpPr>
        <p:spPr>
          <a:xfrm>
            <a:off x="304800" y="1493837"/>
            <a:ext cx="8229600" cy="4983163"/>
          </a:xfrm>
        </p:spPr>
        <p:txBody>
          <a:bodyPr>
            <a:noAutofit/>
          </a:bodyPr>
          <a:lstStyle/>
          <a:p>
            <a:r>
              <a:rPr lang="en-US" sz="1400" b="1" dirty="0" smtClean="0">
                <a:solidFill>
                  <a:srgbClr val="FF0000"/>
                </a:solidFill>
              </a:rPr>
              <a:t>Ridge Regression</a:t>
            </a:r>
          </a:p>
          <a:p>
            <a:endParaRPr lang="en-US" sz="1400" dirty="0"/>
          </a:p>
          <a:p>
            <a:endParaRPr lang="en-US" sz="1400" dirty="0" smtClean="0"/>
          </a:p>
          <a:p>
            <a:r>
              <a:rPr lang="en-US" sz="1400" dirty="0" smtClean="0"/>
              <a:t>Above </a:t>
            </a:r>
            <a:r>
              <a:rPr lang="en-US" sz="1400" dirty="0"/>
              <a:t>image shows ridge regression, where the </a:t>
            </a:r>
            <a:r>
              <a:rPr lang="en-US" sz="1400" b="1" i="1" dirty="0"/>
              <a:t>RSS is modified by adding the shrinkage quantity.</a:t>
            </a:r>
            <a:r>
              <a:rPr lang="en-US" sz="1400" dirty="0"/>
              <a:t> Now, the coefficients are estimated by minimizing this function. Here, </a:t>
            </a:r>
            <a:r>
              <a:rPr lang="en-US" sz="1400" b="1" i="1" dirty="0"/>
              <a:t>λ is the tuning parameter that decides how much we want to penalize the flexibility of our model.</a:t>
            </a:r>
            <a:r>
              <a:rPr lang="en-US" sz="1400" dirty="0"/>
              <a:t> The increase in flexibility of a model is represented by increase in its coefficients, and if we want to minimize the above function, then these coefficients need to be small. This is how the Ridge regression technique prevents coefficients from rising too high</a:t>
            </a:r>
            <a:r>
              <a:rPr lang="en-US" sz="1400" dirty="0" smtClean="0"/>
              <a:t>.</a:t>
            </a:r>
          </a:p>
          <a:p>
            <a:r>
              <a:rPr lang="en-US" sz="1400" b="1" dirty="0" smtClean="0">
                <a:solidFill>
                  <a:srgbClr val="FF0000"/>
                </a:solidFill>
              </a:rPr>
              <a:t>Lasso Regression</a:t>
            </a:r>
          </a:p>
          <a:p>
            <a:endParaRPr lang="en-US" sz="1400" dirty="0" smtClean="0"/>
          </a:p>
          <a:p>
            <a:r>
              <a:rPr lang="en-US" sz="1400" dirty="0"/>
              <a:t> </a:t>
            </a:r>
            <a:r>
              <a:rPr lang="en-US" sz="1400" b="1" dirty="0" smtClean="0"/>
              <a:t>What </a:t>
            </a:r>
            <a:r>
              <a:rPr lang="en-US" sz="1400" b="1" dirty="0"/>
              <a:t>does Regularization achieve?</a:t>
            </a:r>
          </a:p>
          <a:p>
            <a:r>
              <a:rPr lang="en-US" sz="1400" dirty="0"/>
              <a:t>A standard least squares model tends to have some variance in it, i.e. this model won’t generalize well for a data set different than its training data. </a:t>
            </a:r>
            <a:r>
              <a:rPr lang="en-US" sz="1400" b="1" i="1" dirty="0"/>
              <a:t>Regularization, significantly reduces the variance of the model, without substantial increase in its bias</a:t>
            </a:r>
            <a:r>
              <a:rPr lang="en-US" sz="1400" dirty="0"/>
              <a:t>. So the tuning parameter λ, used in the regularization techniques described above, controls the impact on bias and variance. As the value of λ rises, it reduces the value of coefficients and thus reducing the variance. </a:t>
            </a:r>
            <a:r>
              <a:rPr lang="en-US" sz="1400" b="1" i="1" dirty="0"/>
              <a:t>Till a point, this increase in λ is beneficial as it is only reducing the variance(hence avoiding overfitting), without loosing any important properties in the data.</a:t>
            </a:r>
            <a:r>
              <a:rPr lang="en-US" sz="1400" dirty="0"/>
              <a:t> But after certain value, the model starts loosing important properties, giving rise to bias in the model and thus </a:t>
            </a:r>
            <a:r>
              <a:rPr lang="en-US" sz="1400" dirty="0" err="1"/>
              <a:t>underfitting</a:t>
            </a:r>
            <a:r>
              <a:rPr lang="en-US" sz="1400" dirty="0"/>
              <a:t>. Therefore, the value of λ should be carefully selected</a:t>
            </a:r>
            <a:r>
              <a:rPr lang="en-US" sz="1400" dirty="0" smtClean="0"/>
              <a:t>.</a:t>
            </a:r>
            <a:endParaRPr lang="en-US" sz="1400" dirty="0"/>
          </a:p>
        </p:txBody>
      </p:sp>
      <p:pic>
        <p:nvPicPr>
          <p:cNvPr id="2054" name="Picture 6" descr="https://miro.medium.com/max/553/1*CiqZ8lhwxi5c4d1nV24w4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93837"/>
            <a:ext cx="5267325" cy="8858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miro.medium.com/max/547/1*tHJ4sSPYV0bDr8xxEdiwX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3581400"/>
            <a:ext cx="4800600" cy="61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073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00200"/>
            <a:ext cx="8229600" cy="4525963"/>
          </a:xfrm>
        </p:spPr>
        <p:txBody>
          <a:bodyPr>
            <a:normAutofit fontScale="85000" lnSpcReduction="20000"/>
          </a:bodyPr>
          <a:lstStyle/>
          <a:p>
            <a:r>
              <a:rPr lang="en-US" b="1" dirty="0"/>
              <a:t>Predictive modeling </a:t>
            </a:r>
            <a:r>
              <a:rPr lang="en-US" dirty="0"/>
              <a:t>refers to the task of building a model for the </a:t>
            </a:r>
            <a:r>
              <a:rPr lang="en-US" dirty="0" smtClean="0"/>
              <a:t>target variable </a:t>
            </a:r>
            <a:r>
              <a:rPr lang="en-US" dirty="0"/>
              <a:t>as a function of the explanatory variables. There are two types </a:t>
            </a:r>
            <a:r>
              <a:rPr lang="en-US" dirty="0" smtClean="0"/>
              <a:t>of predictive </a:t>
            </a:r>
            <a:r>
              <a:rPr lang="en-US" dirty="0"/>
              <a:t>modeling tasks</a:t>
            </a:r>
            <a:r>
              <a:rPr lang="en-US" dirty="0" smtClean="0"/>
              <a:t>:</a:t>
            </a:r>
          </a:p>
          <a:p>
            <a:pPr>
              <a:buFont typeface="Arial" panose="020B0604020202020204" pitchFamily="34" charset="0"/>
              <a:buChar char="•"/>
            </a:pPr>
            <a:r>
              <a:rPr lang="en-US" b="1" dirty="0"/>
              <a:t>C</a:t>
            </a:r>
            <a:r>
              <a:rPr lang="en-US" b="1" dirty="0" smtClean="0"/>
              <a:t>lassification</a:t>
            </a:r>
            <a:r>
              <a:rPr lang="en-US" dirty="0"/>
              <a:t>, which is used for discrete </a:t>
            </a:r>
            <a:r>
              <a:rPr lang="en-US" dirty="0" smtClean="0"/>
              <a:t>target variables</a:t>
            </a:r>
            <a:r>
              <a:rPr lang="en-US" dirty="0"/>
              <a:t>, and regression, which is used for continuous target variables. </a:t>
            </a:r>
            <a:r>
              <a:rPr lang="en-US" dirty="0" smtClean="0"/>
              <a:t>For example</a:t>
            </a:r>
            <a:r>
              <a:rPr lang="en-US" dirty="0"/>
              <a:t>, predicting whether a Web user will make a purchase at an </a:t>
            </a:r>
            <a:r>
              <a:rPr lang="en-US" dirty="0" smtClean="0"/>
              <a:t>online bookstore </a:t>
            </a:r>
            <a:r>
              <a:rPr lang="en-US" dirty="0"/>
              <a:t>is a classification task because the target variable is </a:t>
            </a:r>
            <a:r>
              <a:rPr lang="en-US" dirty="0" smtClean="0"/>
              <a:t>binary-valued.</a:t>
            </a:r>
          </a:p>
          <a:p>
            <a:pPr>
              <a:buFont typeface="Arial" panose="020B0604020202020204" pitchFamily="34" charset="0"/>
              <a:buChar char="•"/>
            </a:pPr>
            <a:r>
              <a:rPr lang="en-US" dirty="0" smtClean="0"/>
              <a:t>On </a:t>
            </a:r>
            <a:r>
              <a:rPr lang="en-US" dirty="0"/>
              <a:t>the other hand, forecasting the future price of a stock is a </a:t>
            </a:r>
            <a:r>
              <a:rPr lang="en-US" b="1" dirty="0"/>
              <a:t>regression</a:t>
            </a:r>
            <a:r>
              <a:rPr lang="en-US" dirty="0"/>
              <a:t> </a:t>
            </a:r>
            <a:r>
              <a:rPr lang="en-US" dirty="0" smtClean="0"/>
              <a:t>task because </a:t>
            </a:r>
            <a:r>
              <a:rPr lang="en-US" dirty="0"/>
              <a:t>price is a continuous-valued attribute. The goal of both tasks is </a:t>
            </a:r>
            <a:r>
              <a:rPr lang="en-US" dirty="0" smtClean="0"/>
              <a:t>to learn </a:t>
            </a:r>
            <a:r>
              <a:rPr lang="en-US" dirty="0"/>
              <a:t>a model that minimizes the error between the predicted and true </a:t>
            </a:r>
            <a:r>
              <a:rPr lang="en-US" dirty="0" smtClean="0"/>
              <a:t>values of </a:t>
            </a:r>
            <a:r>
              <a:rPr lang="en-US" dirty="0"/>
              <a:t>the target variable. </a:t>
            </a:r>
            <a:endParaRPr lang="en-US" dirty="0" smtClean="0"/>
          </a:p>
          <a:p>
            <a:pPr marL="0" indent="0"/>
            <a:endParaRPr lang="en-US" dirty="0" smtClean="0"/>
          </a:p>
          <a:p>
            <a:pPr marL="0" indent="0"/>
            <a:r>
              <a:rPr lang="en-US" dirty="0" smtClean="0"/>
              <a:t>Predictive </a:t>
            </a:r>
            <a:r>
              <a:rPr lang="en-US" dirty="0"/>
              <a:t>modeling can be used to identify </a:t>
            </a:r>
            <a:r>
              <a:rPr lang="en-US" dirty="0" smtClean="0"/>
              <a:t>customers that </a:t>
            </a:r>
            <a:r>
              <a:rPr lang="en-US" dirty="0"/>
              <a:t>will respond to a marketing campaign, predict disturbances in the </a:t>
            </a:r>
            <a:r>
              <a:rPr lang="en-US" dirty="0" smtClean="0"/>
              <a:t>Earth's ecosystem</a:t>
            </a:r>
            <a:r>
              <a:rPr lang="en-US" dirty="0"/>
              <a:t>, or judge whether a patient has a particular disease based </a:t>
            </a:r>
            <a:r>
              <a:rPr lang="en-US" dirty="0" smtClean="0"/>
              <a:t>on the results </a:t>
            </a:r>
            <a:r>
              <a:rPr lang="en-US" dirty="0"/>
              <a:t>of medical tests.</a:t>
            </a:r>
          </a:p>
        </p:txBody>
      </p:sp>
      <p:sp>
        <p:nvSpPr>
          <p:cNvPr id="3" name="Content Placeholder 2"/>
          <p:cNvSpPr>
            <a:spLocks noGrp="1"/>
          </p:cNvSpPr>
          <p:nvPr>
            <p:ph sz="quarter" idx="10"/>
          </p:nvPr>
        </p:nvSpPr>
        <p:spPr/>
        <p:txBody>
          <a:bodyPr/>
          <a:lstStyle/>
          <a:p>
            <a:r>
              <a:rPr lang="en-US" dirty="0" smtClean="0"/>
              <a:t>Predictive Modelling</a:t>
            </a:r>
            <a:endParaRPr lang="en-US" dirty="0"/>
          </a:p>
        </p:txBody>
      </p:sp>
    </p:spTree>
    <p:extLst>
      <p:ext uri="{BB962C8B-B14F-4D97-AF65-F5344CB8AC3E}">
        <p14:creationId xmlns:p14="http://schemas.microsoft.com/office/powerpoint/2010/main" val="141930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US" dirty="0" smtClean="0"/>
              <a:t>Modelling &amp; Evaluation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4610059"/>
              </p:ext>
            </p:extLst>
          </p:nvPr>
        </p:nvGraphicFramePr>
        <p:xfrm>
          <a:off x="304800" y="1493838"/>
          <a:ext cx="8305800" cy="4678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42125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678363"/>
          </a:xfrm>
        </p:spPr>
        <p:txBody>
          <a:bodyPr>
            <a:normAutofit fontScale="77500" lnSpcReduction="20000"/>
          </a:bodyPr>
          <a:lstStyle/>
          <a:p>
            <a:r>
              <a:rPr lang="en-US" dirty="0"/>
              <a:t>In classification problems, we use two types of algorithms (dependent on the kind of output it creates):</a:t>
            </a:r>
          </a:p>
          <a:p>
            <a:pPr>
              <a:buFont typeface="Arial" panose="020B0604020202020204" pitchFamily="34" charset="0"/>
              <a:buChar char="•"/>
            </a:pPr>
            <a:r>
              <a:rPr lang="en-US" b="1" dirty="0"/>
              <a:t>Class output</a:t>
            </a:r>
            <a:r>
              <a:rPr lang="en-US" dirty="0"/>
              <a:t>: Algorithms like SVM and KNN create a class output. For instance, in a binary classification problem, the outputs will be either 0 or 1. However, today we have algorithms which can convert these class outputs to probability. </a:t>
            </a:r>
            <a:r>
              <a:rPr lang="en-US" i="1" dirty="0"/>
              <a:t>But these algorithms are not well accepted by the statistics community</a:t>
            </a:r>
            <a:r>
              <a:rPr lang="en-US" dirty="0"/>
              <a:t>.</a:t>
            </a:r>
          </a:p>
          <a:p>
            <a:pPr>
              <a:buFont typeface="Arial" panose="020B0604020202020204" pitchFamily="34" charset="0"/>
              <a:buChar char="•"/>
            </a:pPr>
            <a:r>
              <a:rPr lang="en-US" b="1" dirty="0"/>
              <a:t>Probability output</a:t>
            </a:r>
            <a:r>
              <a:rPr lang="en-US" dirty="0"/>
              <a:t>: Algorithms like Logistic Regression, Random Forest, Gradient Boosting, </a:t>
            </a:r>
            <a:r>
              <a:rPr lang="en-US" dirty="0" err="1"/>
              <a:t>Adaboost</a:t>
            </a:r>
            <a:r>
              <a:rPr lang="en-US" dirty="0"/>
              <a:t> etc. give probability outputs. </a:t>
            </a:r>
            <a:r>
              <a:rPr lang="en-US" i="1" dirty="0"/>
              <a:t>Converting probability outputs to class output is just a matter of creating a threshold probability</a:t>
            </a:r>
            <a:r>
              <a:rPr lang="en-US" i="1" dirty="0" smtClean="0"/>
              <a:t>.</a:t>
            </a:r>
          </a:p>
          <a:p>
            <a:endParaRPr lang="en-US" i="1" dirty="0" smtClean="0"/>
          </a:p>
          <a:p>
            <a:r>
              <a:rPr lang="en-US" b="1" dirty="0"/>
              <a:t>Classification Algorithms vs Clustering Algorithms</a:t>
            </a:r>
            <a:endParaRPr lang="en-US" dirty="0"/>
          </a:p>
          <a:p>
            <a:r>
              <a:rPr lang="en-US" dirty="0"/>
              <a:t>In clustering, the idea is not to predict the target class as in classification, it’s more ever trying to group the similar kind of things by considering the most satisfied condition, </a:t>
            </a:r>
            <a:r>
              <a:rPr lang="en-US" b="1" dirty="0"/>
              <a:t>all the items in the same group should be similar and no two different group items should not be similar.  </a:t>
            </a:r>
            <a:endParaRPr lang="en-US" dirty="0"/>
          </a:p>
          <a:p>
            <a:endParaRPr lang="en-US" i="1" dirty="0" smtClean="0"/>
          </a:p>
          <a:p>
            <a:endParaRPr lang="en-US" i="1" dirty="0"/>
          </a:p>
          <a:p>
            <a:endParaRPr lang="en-US" dirty="0"/>
          </a:p>
        </p:txBody>
      </p:sp>
      <p:sp>
        <p:nvSpPr>
          <p:cNvPr id="3" name="Content Placeholder 2"/>
          <p:cNvSpPr>
            <a:spLocks noGrp="1"/>
          </p:cNvSpPr>
          <p:nvPr>
            <p:ph sz="quarter" idx="10"/>
          </p:nvPr>
        </p:nvSpPr>
        <p:spPr/>
        <p:txBody>
          <a:bodyPr/>
          <a:lstStyle/>
          <a:p>
            <a:r>
              <a:rPr lang="en-US" dirty="0" smtClean="0"/>
              <a:t>Classification Predictive Modelling Techniques</a:t>
            </a:r>
            <a:endParaRPr lang="en-US" dirty="0"/>
          </a:p>
        </p:txBody>
      </p:sp>
    </p:spTree>
    <p:extLst>
      <p:ext uri="{BB962C8B-B14F-4D97-AF65-F5344CB8AC3E}">
        <p14:creationId xmlns:p14="http://schemas.microsoft.com/office/powerpoint/2010/main" val="1212977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74"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101" name="object 101"/>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02" name="object 102"/>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7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103" name="object 103"/>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04" name="object 104"/>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105" name="object 105"/>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548640" y="429411"/>
            <a:ext cx="2286009" cy="437426"/>
          </a:xfrm>
          <a:prstGeom prst="rect">
            <a:avLst/>
          </a:prstGeom>
        </p:spPr>
        <p:txBody>
          <a:bodyPr vert="horz" wrap="none" lIns="0" tIns="0" rIns="0" bIns="0" rtlCol="0">
            <a:spAutoFit/>
          </a:bodyPr>
          <a:lstStyle/>
          <a:p>
            <a:pPr marL="0">
              <a:lnSpc>
                <a:spcPct val="100000"/>
              </a:lnSpc>
            </a:pPr>
            <a:r>
              <a:rPr sz="3200" b="1" spc="10" dirty="0">
                <a:solidFill>
                  <a:srgbClr val="C00000"/>
                </a:solidFill>
                <a:latin typeface="Comic Sans MS"/>
                <a:cs typeface="Comic Sans MS"/>
              </a:rPr>
              <a:t>ML Models</a:t>
            </a:r>
            <a:endParaRPr sz="3200">
              <a:latin typeface="Comic Sans MS"/>
              <a:cs typeface="Comic Sans MS"/>
            </a:endParaRPr>
          </a:p>
        </p:txBody>
      </p:sp>
      <p:pic>
        <p:nvPicPr>
          <p:cNvPr id="7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92" y="1341120"/>
            <a:ext cx="8625808" cy="4938812"/>
          </a:xfrm>
          <a:prstGeom prst="rect">
            <a:avLst/>
          </a:prstGeom>
        </p:spPr>
      </p:pic>
      <p:sp>
        <p:nvSpPr>
          <p:cNvPr id="4" name="text 1"/>
          <p:cNvSpPr txBox="1"/>
          <p:nvPr/>
        </p:nvSpPr>
        <p:spPr>
          <a:xfrm>
            <a:off x="5740732" y="6291181"/>
            <a:ext cx="2980665" cy="228600"/>
          </a:xfrm>
          <a:prstGeom prst="rect">
            <a:avLst/>
          </a:prstGeom>
        </p:spPr>
        <p:txBody>
          <a:bodyPr vert="horz" wrap="none" lIns="0" tIns="0" rIns="0" bIns="0" rtlCol="0">
            <a:spAutoFit/>
          </a:bodyPr>
          <a:lstStyle/>
          <a:p>
            <a:pPr marL="0">
              <a:lnSpc>
                <a:spcPct val="100000"/>
              </a:lnSpc>
            </a:pPr>
            <a:r>
              <a:rPr sz="1800" spc="10" dirty="0">
                <a:latin typeface="Calibri"/>
                <a:cs typeface="Calibri"/>
              </a:rPr>
              <a:t>summary of ML models, </a:t>
            </a:r>
            <a:r>
              <a:rPr sz="1800" spc="10" dirty="0">
                <a:solidFill>
                  <a:srgbClr val="0000FF"/>
                </a:solidFill>
                <a:latin typeface="Calibri"/>
                <a:cs typeface="Calibri"/>
              </a:rPr>
              <a:t>Source</a:t>
            </a:r>
            <a:endParaRPr sz="1800" dirty="0">
              <a:latin typeface="Calibri"/>
              <a:cs typeface="Calibri"/>
            </a:endParaRPr>
          </a:p>
        </p:txBody>
      </p:sp>
    </p:spTree>
    <p:extLst>
      <p:ext uri="{BB962C8B-B14F-4D97-AF65-F5344CB8AC3E}">
        <p14:creationId xmlns:p14="http://schemas.microsoft.com/office/powerpoint/2010/main" val="3570679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78"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107" name="object 107"/>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08" name="object 108"/>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7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109" name="object 109"/>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10" name="object 110"/>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111" name="object 111"/>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548640" y="429411"/>
            <a:ext cx="2264443" cy="437426"/>
          </a:xfrm>
          <a:prstGeom prst="rect">
            <a:avLst/>
          </a:prstGeom>
        </p:spPr>
        <p:txBody>
          <a:bodyPr vert="horz" wrap="none" lIns="0" tIns="0" rIns="0" bIns="0" rtlCol="0">
            <a:spAutoFit/>
          </a:bodyPr>
          <a:lstStyle/>
          <a:p>
            <a:pPr marL="0">
              <a:lnSpc>
                <a:spcPct val="100000"/>
              </a:lnSpc>
            </a:pPr>
            <a:r>
              <a:rPr sz="3200" b="1" spc="10" dirty="0">
                <a:solidFill>
                  <a:srgbClr val="C00000"/>
                </a:solidFill>
                <a:latin typeface="Comic Sans MS"/>
                <a:cs typeface="Comic Sans MS"/>
              </a:rPr>
              <a:t>Algorithms</a:t>
            </a:r>
            <a:endParaRPr sz="3200">
              <a:latin typeface="Comic Sans MS"/>
              <a:cs typeface="Comic Sans MS"/>
            </a:endParaRPr>
          </a:p>
        </p:txBody>
      </p:sp>
      <p:pic>
        <p:nvPicPr>
          <p:cNvPr id="8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384" y="1647444"/>
            <a:ext cx="7571231" cy="4200144"/>
          </a:xfrm>
          <a:prstGeom prst="rect">
            <a:avLst/>
          </a:prstGeom>
        </p:spPr>
      </p:pic>
    </p:spTree>
    <p:extLst>
      <p:ext uri="{BB962C8B-B14F-4D97-AF65-F5344CB8AC3E}">
        <p14:creationId xmlns:p14="http://schemas.microsoft.com/office/powerpoint/2010/main" val="1674851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64"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86" name="object 86"/>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87" name="object 87"/>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6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88" name="object 88"/>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89" name="object 89"/>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90" name="object 90"/>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394716" y="1511300"/>
            <a:ext cx="2465552" cy="214427"/>
          </a:xfrm>
          <a:prstGeom prst="rect">
            <a:avLst/>
          </a:prstGeom>
        </p:spPr>
        <p:txBody>
          <a:bodyPr vert="horz" wrap="none" lIns="0" tIns="0" rIns="0" bIns="0" rtlCol="0">
            <a:spAutoFit/>
          </a:bodyPr>
          <a:lstStyle/>
          <a:p>
            <a:pPr marL="0">
              <a:lnSpc>
                <a:spcPct val="100000"/>
              </a:lnSpc>
            </a:pPr>
            <a:r>
              <a:rPr sz="1800" b="1" spc="10" dirty="0">
                <a:latin typeface="Arial"/>
                <a:cs typeface="Arial"/>
              </a:rPr>
              <a:t>Finding a Good Model</a:t>
            </a:r>
            <a:endParaRPr sz="1800">
              <a:latin typeface="Arial"/>
              <a:cs typeface="Arial"/>
            </a:endParaRPr>
          </a:p>
        </p:txBody>
      </p:sp>
      <p:sp>
        <p:nvSpPr>
          <p:cNvPr id="4" name="text 1"/>
          <p:cNvSpPr txBox="1"/>
          <p:nvPr/>
        </p:nvSpPr>
        <p:spPr>
          <a:xfrm>
            <a:off x="394716" y="1785620"/>
            <a:ext cx="8010372" cy="214427"/>
          </a:xfrm>
          <a:prstGeom prst="rect">
            <a:avLst/>
          </a:prstGeom>
        </p:spPr>
        <p:txBody>
          <a:bodyPr vert="horz" wrap="none" lIns="0" tIns="0" rIns="0" bIns="0" rtlCol="0">
            <a:spAutoFit/>
          </a:bodyPr>
          <a:lstStyle/>
          <a:p>
            <a:pPr marL="0">
              <a:lnSpc>
                <a:spcPct val="100000"/>
              </a:lnSpc>
            </a:pPr>
            <a:r>
              <a:rPr sz="1800" spc="10" dirty="0">
                <a:latin typeface="Arial"/>
                <a:cs typeface="Arial"/>
              </a:rPr>
              <a:t>One of the most common methods for finding a good model is cross validation.</a:t>
            </a:r>
            <a:endParaRPr sz="1800">
              <a:latin typeface="Arial"/>
              <a:cs typeface="Arial"/>
            </a:endParaRPr>
          </a:p>
        </p:txBody>
      </p:sp>
      <p:sp>
        <p:nvSpPr>
          <p:cNvPr id="5" name="text 1"/>
          <p:cNvSpPr txBox="1"/>
          <p:nvPr/>
        </p:nvSpPr>
        <p:spPr>
          <a:xfrm>
            <a:off x="394716" y="2060194"/>
            <a:ext cx="3060268" cy="214427"/>
          </a:xfrm>
          <a:prstGeom prst="rect">
            <a:avLst/>
          </a:prstGeom>
        </p:spPr>
        <p:txBody>
          <a:bodyPr vert="horz" wrap="none" lIns="0" tIns="0" rIns="0" bIns="0" rtlCol="0">
            <a:spAutoFit/>
          </a:bodyPr>
          <a:lstStyle/>
          <a:p>
            <a:pPr marL="0">
              <a:lnSpc>
                <a:spcPct val="100000"/>
              </a:lnSpc>
            </a:pPr>
            <a:r>
              <a:rPr sz="1800" spc="10" dirty="0">
                <a:latin typeface="Arial"/>
                <a:cs typeface="Arial"/>
              </a:rPr>
              <a:t>In cross validation we will set:</a:t>
            </a:r>
            <a:endParaRPr sz="1800">
              <a:latin typeface="Arial"/>
              <a:cs typeface="Arial"/>
            </a:endParaRPr>
          </a:p>
        </p:txBody>
      </p:sp>
      <p:sp>
        <p:nvSpPr>
          <p:cNvPr id="6" name="text 1"/>
          <p:cNvSpPr txBox="1"/>
          <p:nvPr/>
        </p:nvSpPr>
        <p:spPr>
          <a:xfrm>
            <a:off x="394716" y="2608834"/>
            <a:ext cx="1435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7" name="text 1"/>
          <p:cNvSpPr txBox="1"/>
          <p:nvPr/>
        </p:nvSpPr>
        <p:spPr>
          <a:xfrm>
            <a:off x="681228" y="2608834"/>
            <a:ext cx="4900269" cy="214426"/>
          </a:xfrm>
          <a:prstGeom prst="rect">
            <a:avLst/>
          </a:prstGeom>
        </p:spPr>
        <p:txBody>
          <a:bodyPr vert="horz" wrap="none" lIns="0" tIns="0" rIns="0" bIns="0" rtlCol="0">
            <a:spAutoFit/>
          </a:bodyPr>
          <a:lstStyle/>
          <a:p>
            <a:pPr marL="0">
              <a:lnSpc>
                <a:spcPct val="100000"/>
              </a:lnSpc>
            </a:pPr>
            <a:r>
              <a:rPr sz="1800" spc="10" dirty="0">
                <a:latin typeface="Arial"/>
                <a:cs typeface="Arial"/>
              </a:rPr>
              <a:t>A number of folds in which we will split our data.</a:t>
            </a:r>
            <a:endParaRPr sz="1800">
              <a:latin typeface="Arial"/>
              <a:cs typeface="Arial"/>
            </a:endParaRPr>
          </a:p>
        </p:txBody>
      </p:sp>
      <p:sp>
        <p:nvSpPr>
          <p:cNvPr id="8" name="text 1"/>
          <p:cNvSpPr txBox="1"/>
          <p:nvPr/>
        </p:nvSpPr>
        <p:spPr>
          <a:xfrm>
            <a:off x="394716" y="2883153"/>
            <a:ext cx="1435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9" name="text 1"/>
          <p:cNvSpPr txBox="1"/>
          <p:nvPr/>
        </p:nvSpPr>
        <p:spPr>
          <a:xfrm>
            <a:off x="681228" y="2883153"/>
            <a:ext cx="7064172" cy="214427"/>
          </a:xfrm>
          <a:prstGeom prst="rect">
            <a:avLst/>
          </a:prstGeom>
        </p:spPr>
        <p:txBody>
          <a:bodyPr vert="horz" wrap="none" lIns="0" tIns="0" rIns="0" bIns="0" rtlCol="0">
            <a:spAutoFit/>
          </a:bodyPr>
          <a:lstStyle/>
          <a:p>
            <a:pPr marL="0">
              <a:lnSpc>
                <a:spcPct val="100000"/>
              </a:lnSpc>
            </a:pPr>
            <a:r>
              <a:rPr sz="1740" spc="10" dirty="0">
                <a:latin typeface="Arial"/>
                <a:cs typeface="Arial"/>
              </a:rPr>
              <a:t>A scoring method (that will vary depending on the problem’s nature —</a:t>
            </a:r>
            <a:endParaRPr sz="1700">
              <a:latin typeface="Arial"/>
              <a:cs typeface="Arial"/>
            </a:endParaRPr>
          </a:p>
        </p:txBody>
      </p:sp>
      <p:sp>
        <p:nvSpPr>
          <p:cNvPr id="10" name="text 1"/>
          <p:cNvSpPr txBox="1"/>
          <p:nvPr/>
        </p:nvSpPr>
        <p:spPr>
          <a:xfrm>
            <a:off x="681228" y="3157474"/>
            <a:ext cx="2937053" cy="214426"/>
          </a:xfrm>
          <a:prstGeom prst="rect">
            <a:avLst/>
          </a:prstGeom>
        </p:spPr>
        <p:txBody>
          <a:bodyPr vert="horz" wrap="none" lIns="0" tIns="0" rIns="0" bIns="0" rtlCol="0">
            <a:spAutoFit/>
          </a:bodyPr>
          <a:lstStyle/>
          <a:p>
            <a:pPr marL="0">
              <a:lnSpc>
                <a:spcPct val="100000"/>
              </a:lnSpc>
            </a:pPr>
            <a:r>
              <a:rPr sz="1800" spc="10" dirty="0">
                <a:latin typeface="Arial"/>
                <a:cs typeface="Arial"/>
              </a:rPr>
              <a:t> regression, classification…).</a:t>
            </a:r>
            <a:endParaRPr sz="1800">
              <a:latin typeface="Arial"/>
              <a:cs typeface="Arial"/>
            </a:endParaRPr>
          </a:p>
        </p:txBody>
      </p:sp>
      <p:sp>
        <p:nvSpPr>
          <p:cNvPr id="11" name="text 1"/>
          <p:cNvSpPr txBox="1"/>
          <p:nvPr/>
        </p:nvSpPr>
        <p:spPr>
          <a:xfrm>
            <a:off x="394716" y="3431518"/>
            <a:ext cx="143752" cy="214712"/>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2" name="text 1"/>
          <p:cNvSpPr txBox="1"/>
          <p:nvPr/>
        </p:nvSpPr>
        <p:spPr>
          <a:xfrm>
            <a:off x="681228" y="3431518"/>
            <a:ext cx="5321121" cy="214712"/>
          </a:xfrm>
          <a:prstGeom prst="rect">
            <a:avLst/>
          </a:prstGeom>
        </p:spPr>
        <p:txBody>
          <a:bodyPr vert="horz" wrap="none" lIns="0" tIns="0" rIns="0" bIns="0" rtlCol="0">
            <a:spAutoFit/>
          </a:bodyPr>
          <a:lstStyle/>
          <a:p>
            <a:pPr marL="0">
              <a:lnSpc>
                <a:spcPct val="100000"/>
              </a:lnSpc>
            </a:pPr>
            <a:r>
              <a:rPr sz="1800" spc="10" dirty="0">
                <a:latin typeface="Arial"/>
                <a:cs typeface="Arial"/>
              </a:rPr>
              <a:t>Some appropriate algorithms that we want to check.</a:t>
            </a:r>
            <a:endParaRPr sz="1800">
              <a:latin typeface="Arial"/>
              <a:cs typeface="Arial"/>
            </a:endParaRPr>
          </a:p>
        </p:txBody>
      </p:sp>
      <p:sp>
        <p:nvSpPr>
          <p:cNvPr id="13" name="text 1"/>
          <p:cNvSpPr txBox="1"/>
          <p:nvPr/>
        </p:nvSpPr>
        <p:spPr>
          <a:xfrm>
            <a:off x="394716" y="3980815"/>
            <a:ext cx="7968996" cy="214426"/>
          </a:xfrm>
          <a:prstGeom prst="rect">
            <a:avLst/>
          </a:prstGeom>
        </p:spPr>
        <p:txBody>
          <a:bodyPr vert="horz" wrap="none" lIns="0" tIns="0" rIns="0" bIns="0" rtlCol="0">
            <a:spAutoFit/>
          </a:bodyPr>
          <a:lstStyle/>
          <a:p>
            <a:pPr marL="0">
              <a:lnSpc>
                <a:spcPct val="100000"/>
              </a:lnSpc>
            </a:pPr>
            <a:r>
              <a:rPr sz="1800" spc="10" dirty="0">
                <a:latin typeface="Arial"/>
                <a:cs typeface="Arial"/>
              </a:rPr>
              <a:t>We’ll pass our dataset to our cross validation score function and get the model</a:t>
            </a:r>
            <a:endParaRPr sz="1800">
              <a:latin typeface="Arial"/>
              <a:cs typeface="Arial"/>
            </a:endParaRPr>
          </a:p>
        </p:txBody>
      </p:sp>
      <p:sp>
        <p:nvSpPr>
          <p:cNvPr id="14" name="text 1"/>
          <p:cNvSpPr txBox="1"/>
          <p:nvPr/>
        </p:nvSpPr>
        <p:spPr>
          <a:xfrm>
            <a:off x="394716" y="4255135"/>
            <a:ext cx="8099349" cy="214427"/>
          </a:xfrm>
          <a:prstGeom prst="rect">
            <a:avLst/>
          </a:prstGeom>
        </p:spPr>
        <p:txBody>
          <a:bodyPr vert="horz" wrap="none" lIns="0" tIns="0" rIns="0" bIns="0" rtlCol="0">
            <a:spAutoFit/>
          </a:bodyPr>
          <a:lstStyle/>
          <a:p>
            <a:pPr marL="0">
              <a:lnSpc>
                <a:spcPct val="100000"/>
              </a:lnSpc>
            </a:pPr>
            <a:r>
              <a:rPr sz="1800" spc="10" dirty="0">
                <a:latin typeface="Arial"/>
                <a:cs typeface="Arial"/>
              </a:rPr>
              <a:t>that yielded the best score. That will be the one that we will optimize, tunning its</a:t>
            </a:r>
            <a:endParaRPr sz="1800">
              <a:latin typeface="Arial"/>
              <a:cs typeface="Arial"/>
            </a:endParaRPr>
          </a:p>
        </p:txBody>
      </p:sp>
      <p:sp>
        <p:nvSpPr>
          <p:cNvPr id="15" name="text 1"/>
          <p:cNvSpPr txBox="1"/>
          <p:nvPr/>
        </p:nvSpPr>
        <p:spPr>
          <a:xfrm>
            <a:off x="394716" y="4529455"/>
            <a:ext cx="3049981" cy="214427"/>
          </a:xfrm>
          <a:prstGeom prst="rect">
            <a:avLst/>
          </a:prstGeom>
        </p:spPr>
        <p:txBody>
          <a:bodyPr vert="horz" wrap="none" lIns="0" tIns="0" rIns="0" bIns="0" rtlCol="0">
            <a:spAutoFit/>
          </a:bodyPr>
          <a:lstStyle/>
          <a:p>
            <a:pPr marL="0">
              <a:lnSpc>
                <a:spcPct val="100000"/>
              </a:lnSpc>
            </a:pPr>
            <a:r>
              <a:rPr sz="1800" spc="10" dirty="0">
                <a:latin typeface="Arial"/>
                <a:cs typeface="Arial"/>
              </a:rPr>
              <a:t>hyperparameters accordingly.</a:t>
            </a:r>
            <a:endParaRPr sz="1800">
              <a:latin typeface="Arial"/>
              <a:cs typeface="Arial"/>
            </a:endParaRPr>
          </a:p>
        </p:txBody>
      </p:sp>
      <p:sp>
        <p:nvSpPr>
          <p:cNvPr id="16" name="text 1"/>
          <p:cNvSpPr txBox="1"/>
          <p:nvPr/>
        </p:nvSpPr>
        <p:spPr>
          <a:xfrm>
            <a:off x="8625205" y="6324143"/>
            <a:ext cx="205027" cy="202996"/>
          </a:xfrm>
          <a:prstGeom prst="rect">
            <a:avLst/>
          </a:prstGeom>
        </p:spPr>
        <p:txBody>
          <a:bodyPr vert="horz" wrap="none" lIns="0" tIns="0" rIns="0" bIns="0" rtlCol="0">
            <a:spAutoFit/>
          </a:bodyPr>
          <a:lstStyle/>
          <a:p>
            <a:pPr marL="0">
              <a:lnSpc>
                <a:spcPct val="100000"/>
              </a:lnSpc>
            </a:pPr>
            <a:r>
              <a:rPr sz="1419" b="1" spc="10" dirty="0">
                <a:latin typeface="Calibri"/>
                <a:cs typeface="Calibri"/>
              </a:rPr>
              <a:t>18</a:t>
            </a:r>
            <a:endParaRPr sz="1400">
              <a:latin typeface="Calibri"/>
              <a:cs typeface="Calibri"/>
            </a:endParaRPr>
          </a:p>
        </p:txBody>
      </p:sp>
      <p:sp>
        <p:nvSpPr>
          <p:cNvPr id="17" name="text 1"/>
          <p:cNvSpPr txBox="1"/>
          <p:nvPr/>
        </p:nvSpPr>
        <p:spPr>
          <a:xfrm>
            <a:off x="548640" y="156361"/>
            <a:ext cx="3852810" cy="437426"/>
          </a:xfrm>
          <a:prstGeom prst="rect">
            <a:avLst/>
          </a:prstGeom>
        </p:spPr>
        <p:txBody>
          <a:bodyPr vert="horz" wrap="none" lIns="0" tIns="0" rIns="0" bIns="0" rtlCol="0">
            <a:spAutoFit/>
          </a:bodyPr>
          <a:lstStyle/>
          <a:p>
            <a:pPr marL="0">
              <a:lnSpc>
                <a:spcPct val="100000"/>
              </a:lnSpc>
            </a:pPr>
            <a:r>
              <a:rPr sz="3200" b="1" spc="10" dirty="0">
                <a:solidFill>
                  <a:srgbClr val="C00000"/>
                </a:solidFill>
                <a:latin typeface="Comic Sans MS"/>
                <a:cs typeface="Comic Sans MS"/>
              </a:rPr>
              <a:t>Model - Tuning its</a:t>
            </a:r>
            <a:endParaRPr sz="3200">
              <a:latin typeface="Comic Sans MS"/>
              <a:cs typeface="Comic Sans MS"/>
            </a:endParaRPr>
          </a:p>
        </p:txBody>
      </p:sp>
      <p:sp>
        <p:nvSpPr>
          <p:cNvPr id="18" name="text 1"/>
          <p:cNvSpPr txBox="1"/>
          <p:nvPr/>
        </p:nvSpPr>
        <p:spPr>
          <a:xfrm>
            <a:off x="548640" y="701617"/>
            <a:ext cx="3574514" cy="437753"/>
          </a:xfrm>
          <a:prstGeom prst="rect">
            <a:avLst/>
          </a:prstGeom>
        </p:spPr>
        <p:txBody>
          <a:bodyPr vert="horz" wrap="none" lIns="0" tIns="0" rIns="0" bIns="0" rtlCol="0">
            <a:spAutoFit/>
          </a:bodyPr>
          <a:lstStyle/>
          <a:p>
            <a:pPr marL="0">
              <a:lnSpc>
                <a:spcPct val="100000"/>
              </a:lnSpc>
            </a:pPr>
            <a:r>
              <a:rPr sz="3200" b="1" spc="10" dirty="0">
                <a:solidFill>
                  <a:srgbClr val="C00000"/>
                </a:solidFill>
                <a:latin typeface="Comic Sans MS"/>
                <a:cs typeface="Comic Sans MS"/>
              </a:rPr>
              <a:t>Hyperparameters</a:t>
            </a:r>
            <a:endParaRPr sz="3200">
              <a:latin typeface="Comic Sans MS"/>
              <a:cs typeface="Comic Sans MS"/>
            </a:endParaRPr>
          </a:p>
        </p:txBody>
      </p:sp>
    </p:spTree>
    <p:extLst>
      <p:ext uri="{BB962C8B-B14F-4D97-AF65-F5344CB8AC3E}">
        <p14:creationId xmlns:p14="http://schemas.microsoft.com/office/powerpoint/2010/main" val="3239326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67"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91" name="object 91"/>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92" name="object 92"/>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6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93" name="object 93"/>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94" name="object 94"/>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95" name="object 95"/>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394716" y="1506522"/>
            <a:ext cx="3025530" cy="167253"/>
          </a:xfrm>
          <a:prstGeom prst="rect">
            <a:avLst/>
          </a:prstGeom>
        </p:spPr>
        <p:txBody>
          <a:bodyPr vert="horz" wrap="none" lIns="0" tIns="0" rIns="0" bIns="0" rtlCol="0">
            <a:spAutoFit/>
          </a:bodyPr>
          <a:lstStyle/>
          <a:p>
            <a:pPr marL="0">
              <a:lnSpc>
                <a:spcPct val="100000"/>
              </a:lnSpc>
            </a:pPr>
            <a:r>
              <a:rPr sz="1370" spc="10" dirty="0">
                <a:latin typeface="Arial"/>
                <a:cs typeface="Arial"/>
              </a:rPr>
              <a:t># Test Options and Evaluation Metrics</a:t>
            </a:r>
            <a:endParaRPr sz="1300">
              <a:latin typeface="Arial"/>
              <a:cs typeface="Arial"/>
            </a:endParaRPr>
          </a:p>
        </p:txBody>
      </p:sp>
      <p:sp>
        <p:nvSpPr>
          <p:cNvPr id="4" name="text 1"/>
          <p:cNvSpPr txBox="1"/>
          <p:nvPr/>
        </p:nvSpPr>
        <p:spPr>
          <a:xfrm>
            <a:off x="394716" y="1719882"/>
            <a:ext cx="1267457" cy="167253"/>
          </a:xfrm>
          <a:prstGeom prst="rect">
            <a:avLst/>
          </a:prstGeom>
        </p:spPr>
        <p:txBody>
          <a:bodyPr vert="horz" wrap="none" lIns="0" tIns="0" rIns="0" bIns="0" rtlCol="0">
            <a:spAutoFit/>
          </a:bodyPr>
          <a:lstStyle/>
          <a:p>
            <a:pPr marL="0">
              <a:lnSpc>
                <a:spcPct val="100000"/>
              </a:lnSpc>
            </a:pPr>
            <a:r>
              <a:rPr sz="1370" spc="10" dirty="0">
                <a:latin typeface="Arial"/>
                <a:cs typeface="Arial"/>
              </a:rPr>
              <a:t>num_folds = 10</a:t>
            </a:r>
            <a:endParaRPr sz="1300">
              <a:latin typeface="Arial"/>
              <a:cs typeface="Arial"/>
            </a:endParaRPr>
          </a:p>
        </p:txBody>
      </p:sp>
      <p:sp>
        <p:nvSpPr>
          <p:cNvPr id="5" name="text 1"/>
          <p:cNvSpPr txBox="1"/>
          <p:nvPr/>
        </p:nvSpPr>
        <p:spPr>
          <a:xfrm>
            <a:off x="394716" y="1932966"/>
            <a:ext cx="3001295" cy="167538"/>
          </a:xfrm>
          <a:prstGeom prst="rect">
            <a:avLst/>
          </a:prstGeom>
        </p:spPr>
        <p:txBody>
          <a:bodyPr vert="horz" wrap="none" lIns="0" tIns="0" rIns="0" bIns="0" rtlCol="0">
            <a:spAutoFit/>
          </a:bodyPr>
          <a:lstStyle/>
          <a:p>
            <a:pPr marL="0">
              <a:lnSpc>
                <a:spcPct val="100000"/>
              </a:lnSpc>
            </a:pPr>
            <a:r>
              <a:rPr sz="1370" spc="10" dirty="0">
                <a:latin typeface="Arial"/>
                <a:cs typeface="Arial"/>
              </a:rPr>
              <a:t>scoring = "neg_mean_squared_error"</a:t>
            </a:r>
            <a:endParaRPr sz="1300">
              <a:latin typeface="Arial"/>
              <a:cs typeface="Arial"/>
            </a:endParaRPr>
          </a:p>
        </p:txBody>
      </p:sp>
      <p:sp>
        <p:nvSpPr>
          <p:cNvPr id="6" name="text 1"/>
          <p:cNvSpPr txBox="1"/>
          <p:nvPr/>
        </p:nvSpPr>
        <p:spPr>
          <a:xfrm>
            <a:off x="394716" y="2146856"/>
            <a:ext cx="1995980" cy="167253"/>
          </a:xfrm>
          <a:prstGeom prst="rect">
            <a:avLst/>
          </a:prstGeom>
        </p:spPr>
        <p:txBody>
          <a:bodyPr vert="horz" wrap="none" lIns="0" tIns="0" rIns="0" bIns="0" rtlCol="0">
            <a:spAutoFit/>
          </a:bodyPr>
          <a:lstStyle/>
          <a:p>
            <a:pPr marL="0">
              <a:lnSpc>
                <a:spcPct val="100000"/>
              </a:lnSpc>
            </a:pPr>
            <a:r>
              <a:rPr sz="1370" spc="10" dirty="0">
                <a:latin typeface="Arial"/>
                <a:cs typeface="Arial"/>
              </a:rPr>
              <a:t># Spot Check Algorithms</a:t>
            </a:r>
            <a:endParaRPr sz="1300">
              <a:latin typeface="Arial"/>
              <a:cs typeface="Arial"/>
            </a:endParaRPr>
          </a:p>
        </p:txBody>
      </p:sp>
      <p:sp>
        <p:nvSpPr>
          <p:cNvPr id="7" name="text 1"/>
          <p:cNvSpPr txBox="1"/>
          <p:nvPr/>
        </p:nvSpPr>
        <p:spPr>
          <a:xfrm>
            <a:off x="394716" y="2360216"/>
            <a:ext cx="921674" cy="167253"/>
          </a:xfrm>
          <a:prstGeom prst="rect">
            <a:avLst/>
          </a:prstGeom>
        </p:spPr>
        <p:txBody>
          <a:bodyPr vert="horz" wrap="none" lIns="0" tIns="0" rIns="0" bIns="0" rtlCol="0">
            <a:spAutoFit/>
          </a:bodyPr>
          <a:lstStyle/>
          <a:p>
            <a:pPr marL="0">
              <a:lnSpc>
                <a:spcPct val="100000"/>
              </a:lnSpc>
            </a:pPr>
            <a:r>
              <a:rPr sz="1400" spc="10" dirty="0">
                <a:latin typeface="Arial"/>
                <a:cs typeface="Arial"/>
              </a:rPr>
              <a:t>models = []</a:t>
            </a:r>
            <a:endParaRPr sz="1400">
              <a:latin typeface="Arial"/>
              <a:cs typeface="Arial"/>
            </a:endParaRPr>
          </a:p>
        </p:txBody>
      </p:sp>
      <p:sp>
        <p:nvSpPr>
          <p:cNvPr id="8" name="text 1"/>
          <p:cNvSpPr txBox="1"/>
          <p:nvPr/>
        </p:nvSpPr>
        <p:spPr>
          <a:xfrm>
            <a:off x="394716" y="2573576"/>
            <a:ext cx="3583994" cy="210827"/>
          </a:xfrm>
          <a:prstGeom prst="rect">
            <a:avLst/>
          </a:prstGeom>
        </p:spPr>
        <p:txBody>
          <a:bodyPr vert="horz" wrap="none" lIns="0" tIns="0" rIns="0" bIns="0" rtlCol="0">
            <a:spAutoFit/>
          </a:bodyPr>
          <a:lstStyle/>
          <a:p>
            <a:pPr marL="0">
              <a:lnSpc>
                <a:spcPct val="100000"/>
              </a:lnSpc>
            </a:pPr>
            <a:r>
              <a:rPr sz="1370" b="1" spc="10" dirty="0">
                <a:latin typeface="Arial"/>
                <a:cs typeface="Arial"/>
              </a:rPr>
              <a:t>models.append(('LR', LinearRegression()))</a:t>
            </a:r>
            <a:endParaRPr sz="1300" b="1" dirty="0">
              <a:latin typeface="Arial"/>
              <a:cs typeface="Arial"/>
            </a:endParaRPr>
          </a:p>
        </p:txBody>
      </p:sp>
      <p:sp>
        <p:nvSpPr>
          <p:cNvPr id="9" name="text 1"/>
          <p:cNvSpPr txBox="1"/>
          <p:nvPr/>
        </p:nvSpPr>
        <p:spPr>
          <a:xfrm>
            <a:off x="394716" y="2786936"/>
            <a:ext cx="2967800" cy="210827"/>
          </a:xfrm>
          <a:prstGeom prst="rect">
            <a:avLst/>
          </a:prstGeom>
        </p:spPr>
        <p:txBody>
          <a:bodyPr vert="horz" wrap="none" lIns="0" tIns="0" rIns="0" bIns="0" rtlCol="0">
            <a:spAutoFit/>
          </a:bodyPr>
          <a:lstStyle/>
          <a:p>
            <a:pPr marL="0">
              <a:lnSpc>
                <a:spcPct val="100000"/>
              </a:lnSpc>
            </a:pPr>
            <a:r>
              <a:rPr sz="1370" b="1" spc="10" dirty="0">
                <a:latin typeface="Arial"/>
                <a:cs typeface="Arial"/>
              </a:rPr>
              <a:t>models.append(('LASSO', Lasso()))</a:t>
            </a:r>
            <a:endParaRPr sz="1300" b="1" dirty="0">
              <a:latin typeface="Arial"/>
              <a:cs typeface="Arial"/>
            </a:endParaRPr>
          </a:p>
        </p:txBody>
      </p:sp>
      <p:sp>
        <p:nvSpPr>
          <p:cNvPr id="10" name="text 1"/>
          <p:cNvSpPr txBox="1"/>
          <p:nvPr/>
        </p:nvSpPr>
        <p:spPr>
          <a:xfrm>
            <a:off x="394716" y="3000296"/>
            <a:ext cx="2947923" cy="210827"/>
          </a:xfrm>
          <a:prstGeom prst="rect">
            <a:avLst/>
          </a:prstGeom>
        </p:spPr>
        <p:txBody>
          <a:bodyPr vert="horz" wrap="none" lIns="0" tIns="0" rIns="0" bIns="0" rtlCol="0">
            <a:spAutoFit/>
          </a:bodyPr>
          <a:lstStyle/>
          <a:p>
            <a:pPr marL="0">
              <a:lnSpc>
                <a:spcPct val="100000"/>
              </a:lnSpc>
            </a:pPr>
            <a:r>
              <a:rPr sz="1370" b="1" spc="10" dirty="0">
                <a:latin typeface="Arial"/>
                <a:cs typeface="Arial"/>
              </a:rPr>
              <a:t>models.append(('EN', ElasticNet()))</a:t>
            </a:r>
            <a:endParaRPr sz="1300" b="1" dirty="0">
              <a:latin typeface="Arial"/>
              <a:cs typeface="Arial"/>
            </a:endParaRPr>
          </a:p>
        </p:txBody>
      </p:sp>
      <p:sp>
        <p:nvSpPr>
          <p:cNvPr id="11" name="text 1"/>
          <p:cNvSpPr txBox="1"/>
          <p:nvPr/>
        </p:nvSpPr>
        <p:spPr>
          <a:xfrm>
            <a:off x="394716" y="3213656"/>
            <a:ext cx="4116512" cy="210827"/>
          </a:xfrm>
          <a:prstGeom prst="rect">
            <a:avLst/>
          </a:prstGeom>
        </p:spPr>
        <p:txBody>
          <a:bodyPr vert="horz" wrap="none" lIns="0" tIns="0" rIns="0" bIns="0" rtlCol="0">
            <a:spAutoFit/>
          </a:bodyPr>
          <a:lstStyle/>
          <a:p>
            <a:pPr marL="0">
              <a:lnSpc>
                <a:spcPct val="100000"/>
              </a:lnSpc>
            </a:pPr>
            <a:r>
              <a:rPr sz="1370" b="1" spc="10" dirty="0">
                <a:latin typeface="Arial"/>
                <a:cs typeface="Arial"/>
              </a:rPr>
              <a:t>models.append(('KNN', KNeighborsRegressor()))</a:t>
            </a:r>
            <a:endParaRPr sz="1300" b="1" dirty="0">
              <a:latin typeface="Arial"/>
              <a:cs typeface="Arial"/>
            </a:endParaRPr>
          </a:p>
        </p:txBody>
      </p:sp>
      <p:sp>
        <p:nvSpPr>
          <p:cNvPr id="12" name="text 1"/>
          <p:cNvSpPr txBox="1"/>
          <p:nvPr/>
        </p:nvSpPr>
        <p:spPr>
          <a:xfrm>
            <a:off x="394716" y="3426740"/>
            <a:ext cx="4325479" cy="210827"/>
          </a:xfrm>
          <a:prstGeom prst="rect">
            <a:avLst/>
          </a:prstGeom>
        </p:spPr>
        <p:txBody>
          <a:bodyPr vert="horz" wrap="none" lIns="0" tIns="0" rIns="0" bIns="0" rtlCol="0">
            <a:spAutoFit/>
          </a:bodyPr>
          <a:lstStyle/>
          <a:p>
            <a:pPr marL="0">
              <a:lnSpc>
                <a:spcPct val="100000"/>
              </a:lnSpc>
            </a:pPr>
            <a:r>
              <a:rPr sz="1370" b="1" spc="10" dirty="0">
                <a:latin typeface="Arial"/>
                <a:cs typeface="Arial"/>
              </a:rPr>
              <a:t>models.append(('CART', DecisionTreeRegressor()))</a:t>
            </a:r>
            <a:endParaRPr sz="1300" b="1" dirty="0">
              <a:latin typeface="Arial"/>
              <a:cs typeface="Arial"/>
            </a:endParaRPr>
          </a:p>
        </p:txBody>
      </p:sp>
      <p:sp>
        <p:nvSpPr>
          <p:cNvPr id="13" name="text 1"/>
          <p:cNvSpPr txBox="1"/>
          <p:nvPr/>
        </p:nvSpPr>
        <p:spPr>
          <a:xfrm>
            <a:off x="394716" y="3640757"/>
            <a:ext cx="2571538" cy="210827"/>
          </a:xfrm>
          <a:prstGeom prst="rect">
            <a:avLst/>
          </a:prstGeom>
        </p:spPr>
        <p:txBody>
          <a:bodyPr vert="horz" wrap="none" lIns="0" tIns="0" rIns="0" bIns="0" rtlCol="0">
            <a:spAutoFit/>
          </a:bodyPr>
          <a:lstStyle/>
          <a:p>
            <a:pPr marL="0">
              <a:lnSpc>
                <a:spcPct val="100000"/>
              </a:lnSpc>
            </a:pPr>
            <a:r>
              <a:rPr sz="1370" b="1" spc="10" dirty="0">
                <a:latin typeface="Arial"/>
                <a:cs typeface="Arial"/>
              </a:rPr>
              <a:t>models.append(('SVR', SVR()))</a:t>
            </a:r>
            <a:endParaRPr sz="1300" b="1" dirty="0">
              <a:latin typeface="Arial"/>
              <a:cs typeface="Arial"/>
            </a:endParaRPr>
          </a:p>
        </p:txBody>
      </p:sp>
      <p:sp>
        <p:nvSpPr>
          <p:cNvPr id="14" name="text 1"/>
          <p:cNvSpPr txBox="1"/>
          <p:nvPr/>
        </p:nvSpPr>
        <p:spPr>
          <a:xfrm>
            <a:off x="394716" y="4067477"/>
            <a:ext cx="872639" cy="167253"/>
          </a:xfrm>
          <a:prstGeom prst="rect">
            <a:avLst/>
          </a:prstGeom>
        </p:spPr>
        <p:txBody>
          <a:bodyPr vert="horz" wrap="none" lIns="0" tIns="0" rIns="0" bIns="0" rtlCol="0">
            <a:spAutoFit/>
          </a:bodyPr>
          <a:lstStyle/>
          <a:p>
            <a:pPr marL="0">
              <a:lnSpc>
                <a:spcPct val="100000"/>
              </a:lnSpc>
            </a:pPr>
            <a:r>
              <a:rPr sz="1400" spc="10" dirty="0">
                <a:latin typeface="Arial"/>
                <a:cs typeface="Arial"/>
              </a:rPr>
              <a:t>results = []</a:t>
            </a:r>
            <a:endParaRPr sz="1400">
              <a:latin typeface="Arial"/>
              <a:cs typeface="Arial"/>
            </a:endParaRPr>
          </a:p>
        </p:txBody>
      </p:sp>
      <p:sp>
        <p:nvSpPr>
          <p:cNvPr id="15" name="text 1"/>
          <p:cNvSpPr txBox="1"/>
          <p:nvPr/>
        </p:nvSpPr>
        <p:spPr>
          <a:xfrm>
            <a:off x="394716" y="4280837"/>
            <a:ext cx="882089" cy="167253"/>
          </a:xfrm>
          <a:prstGeom prst="rect">
            <a:avLst/>
          </a:prstGeom>
        </p:spPr>
        <p:txBody>
          <a:bodyPr vert="horz" wrap="none" lIns="0" tIns="0" rIns="0" bIns="0" rtlCol="0">
            <a:spAutoFit/>
          </a:bodyPr>
          <a:lstStyle/>
          <a:p>
            <a:pPr marL="0">
              <a:lnSpc>
                <a:spcPct val="100000"/>
              </a:lnSpc>
            </a:pPr>
            <a:r>
              <a:rPr sz="1400" spc="10" dirty="0">
                <a:latin typeface="Arial"/>
                <a:cs typeface="Arial"/>
              </a:rPr>
              <a:t>names = []</a:t>
            </a:r>
            <a:endParaRPr sz="1400">
              <a:latin typeface="Arial"/>
              <a:cs typeface="Arial"/>
            </a:endParaRPr>
          </a:p>
        </p:txBody>
      </p:sp>
      <p:sp>
        <p:nvSpPr>
          <p:cNvPr id="16" name="text 1"/>
          <p:cNvSpPr txBox="1"/>
          <p:nvPr/>
        </p:nvSpPr>
        <p:spPr>
          <a:xfrm>
            <a:off x="394716" y="4494197"/>
            <a:ext cx="2189444" cy="167253"/>
          </a:xfrm>
          <a:prstGeom prst="rect">
            <a:avLst/>
          </a:prstGeom>
        </p:spPr>
        <p:txBody>
          <a:bodyPr vert="horz" wrap="none" lIns="0" tIns="0" rIns="0" bIns="0" rtlCol="0">
            <a:spAutoFit/>
          </a:bodyPr>
          <a:lstStyle/>
          <a:p>
            <a:pPr marL="0">
              <a:lnSpc>
                <a:spcPct val="100000"/>
              </a:lnSpc>
            </a:pPr>
            <a:r>
              <a:rPr sz="1370" spc="10" dirty="0">
                <a:latin typeface="Arial"/>
                <a:cs typeface="Arial"/>
              </a:rPr>
              <a:t>for name, model in models:</a:t>
            </a:r>
            <a:endParaRPr sz="1300">
              <a:latin typeface="Arial"/>
              <a:cs typeface="Arial"/>
            </a:endParaRPr>
          </a:p>
        </p:txBody>
      </p:sp>
      <p:sp>
        <p:nvSpPr>
          <p:cNvPr id="17" name="text 1"/>
          <p:cNvSpPr txBox="1"/>
          <p:nvPr/>
        </p:nvSpPr>
        <p:spPr>
          <a:xfrm>
            <a:off x="592836" y="4707557"/>
            <a:ext cx="4402860" cy="167253"/>
          </a:xfrm>
          <a:prstGeom prst="rect">
            <a:avLst/>
          </a:prstGeom>
        </p:spPr>
        <p:txBody>
          <a:bodyPr vert="horz" wrap="none" lIns="0" tIns="0" rIns="0" bIns="0" rtlCol="0">
            <a:spAutoFit/>
          </a:bodyPr>
          <a:lstStyle/>
          <a:p>
            <a:pPr marL="0">
              <a:lnSpc>
                <a:spcPct val="100000"/>
              </a:lnSpc>
            </a:pPr>
            <a:r>
              <a:rPr sz="1370" spc="10" dirty="0">
                <a:latin typeface="Arial"/>
                <a:cs typeface="Arial"/>
              </a:rPr>
              <a:t>kfold = KFold(n_splits=num_folds, random_state=seed)</a:t>
            </a:r>
            <a:endParaRPr sz="1300">
              <a:latin typeface="Arial"/>
              <a:cs typeface="Arial"/>
            </a:endParaRPr>
          </a:p>
        </p:txBody>
      </p:sp>
      <p:sp>
        <p:nvSpPr>
          <p:cNvPr id="18" name="text 1"/>
          <p:cNvSpPr txBox="1"/>
          <p:nvPr/>
        </p:nvSpPr>
        <p:spPr>
          <a:xfrm>
            <a:off x="592836" y="4921171"/>
            <a:ext cx="6471019" cy="167253"/>
          </a:xfrm>
          <a:prstGeom prst="rect">
            <a:avLst/>
          </a:prstGeom>
        </p:spPr>
        <p:txBody>
          <a:bodyPr vert="horz" wrap="none" lIns="0" tIns="0" rIns="0" bIns="0" rtlCol="0">
            <a:spAutoFit/>
          </a:bodyPr>
          <a:lstStyle/>
          <a:p>
            <a:pPr marL="0">
              <a:lnSpc>
                <a:spcPct val="100000"/>
              </a:lnSpc>
            </a:pPr>
            <a:r>
              <a:rPr sz="1370" spc="10" dirty="0">
                <a:latin typeface="Arial"/>
                <a:cs typeface="Arial"/>
              </a:rPr>
              <a:t>cv_results = cross_val_score(model, X_train, y_train, cv=kfold,    scoring=scoring)</a:t>
            </a:r>
            <a:endParaRPr sz="1300">
              <a:latin typeface="Arial"/>
              <a:cs typeface="Arial"/>
            </a:endParaRPr>
          </a:p>
        </p:txBody>
      </p:sp>
      <p:sp>
        <p:nvSpPr>
          <p:cNvPr id="19" name="text 1"/>
          <p:cNvSpPr txBox="1"/>
          <p:nvPr/>
        </p:nvSpPr>
        <p:spPr>
          <a:xfrm>
            <a:off x="592836" y="5134531"/>
            <a:ext cx="2131548" cy="167253"/>
          </a:xfrm>
          <a:prstGeom prst="rect">
            <a:avLst/>
          </a:prstGeom>
        </p:spPr>
        <p:txBody>
          <a:bodyPr vert="horz" wrap="none" lIns="0" tIns="0" rIns="0" bIns="0" rtlCol="0">
            <a:spAutoFit/>
          </a:bodyPr>
          <a:lstStyle/>
          <a:p>
            <a:pPr marL="0">
              <a:lnSpc>
                <a:spcPct val="100000"/>
              </a:lnSpc>
            </a:pPr>
            <a:r>
              <a:rPr sz="1370" spc="10" dirty="0">
                <a:latin typeface="Arial"/>
                <a:cs typeface="Arial"/>
              </a:rPr>
              <a:t>results.append(cv_results)</a:t>
            </a:r>
            <a:endParaRPr sz="1300">
              <a:latin typeface="Arial"/>
              <a:cs typeface="Arial"/>
            </a:endParaRPr>
          </a:p>
        </p:txBody>
      </p:sp>
      <p:sp>
        <p:nvSpPr>
          <p:cNvPr id="20" name="text 1"/>
          <p:cNvSpPr txBox="1"/>
          <p:nvPr/>
        </p:nvSpPr>
        <p:spPr>
          <a:xfrm>
            <a:off x="592836" y="5347891"/>
            <a:ext cx="1785709" cy="167253"/>
          </a:xfrm>
          <a:prstGeom prst="rect">
            <a:avLst/>
          </a:prstGeom>
        </p:spPr>
        <p:txBody>
          <a:bodyPr vert="horz" wrap="none" lIns="0" tIns="0" rIns="0" bIns="0" rtlCol="0">
            <a:spAutoFit/>
          </a:bodyPr>
          <a:lstStyle/>
          <a:p>
            <a:pPr marL="0">
              <a:lnSpc>
                <a:spcPct val="100000"/>
              </a:lnSpc>
            </a:pPr>
            <a:r>
              <a:rPr sz="1370" spc="10" dirty="0">
                <a:latin typeface="Arial"/>
                <a:cs typeface="Arial"/>
              </a:rPr>
              <a:t>names.append(name)</a:t>
            </a:r>
            <a:endParaRPr sz="1300">
              <a:latin typeface="Arial"/>
              <a:cs typeface="Arial"/>
            </a:endParaRPr>
          </a:p>
        </p:txBody>
      </p:sp>
      <p:sp>
        <p:nvSpPr>
          <p:cNvPr id="21" name="text 1"/>
          <p:cNvSpPr txBox="1"/>
          <p:nvPr/>
        </p:nvSpPr>
        <p:spPr>
          <a:xfrm>
            <a:off x="592836" y="5561251"/>
            <a:ext cx="5369137" cy="167253"/>
          </a:xfrm>
          <a:prstGeom prst="rect">
            <a:avLst/>
          </a:prstGeom>
        </p:spPr>
        <p:txBody>
          <a:bodyPr vert="horz" wrap="none" lIns="0" tIns="0" rIns="0" bIns="0" rtlCol="0">
            <a:spAutoFit/>
          </a:bodyPr>
          <a:lstStyle/>
          <a:p>
            <a:pPr marL="0">
              <a:lnSpc>
                <a:spcPct val="100000"/>
              </a:lnSpc>
            </a:pPr>
            <a:r>
              <a:rPr sz="1370" spc="10" dirty="0">
                <a:latin typeface="Arial"/>
                <a:cs typeface="Arial"/>
              </a:rPr>
              <a:t>msg = "%s: %f (%f)" % (name, cv_results.mean(),   cv_results.std())</a:t>
            </a:r>
            <a:endParaRPr sz="1300">
              <a:latin typeface="Arial"/>
              <a:cs typeface="Arial"/>
            </a:endParaRPr>
          </a:p>
        </p:txBody>
      </p:sp>
      <p:sp>
        <p:nvSpPr>
          <p:cNvPr id="22" name="text 1"/>
          <p:cNvSpPr txBox="1"/>
          <p:nvPr/>
        </p:nvSpPr>
        <p:spPr>
          <a:xfrm>
            <a:off x="592836" y="5774611"/>
            <a:ext cx="851064" cy="167253"/>
          </a:xfrm>
          <a:prstGeom prst="rect">
            <a:avLst/>
          </a:prstGeom>
        </p:spPr>
        <p:txBody>
          <a:bodyPr vert="horz" wrap="none" lIns="0" tIns="0" rIns="0" bIns="0" rtlCol="0">
            <a:spAutoFit/>
          </a:bodyPr>
          <a:lstStyle/>
          <a:p>
            <a:pPr marL="0">
              <a:lnSpc>
                <a:spcPct val="100000"/>
              </a:lnSpc>
            </a:pPr>
            <a:r>
              <a:rPr sz="1400" spc="10" dirty="0">
                <a:latin typeface="Arial"/>
                <a:cs typeface="Arial"/>
              </a:rPr>
              <a:t>print(msg)</a:t>
            </a:r>
            <a:endParaRPr sz="1400">
              <a:latin typeface="Arial"/>
              <a:cs typeface="Arial"/>
            </a:endParaRPr>
          </a:p>
        </p:txBody>
      </p:sp>
      <p:sp>
        <p:nvSpPr>
          <p:cNvPr id="23" name="text 1"/>
          <p:cNvSpPr txBox="1"/>
          <p:nvPr/>
        </p:nvSpPr>
        <p:spPr>
          <a:xfrm>
            <a:off x="8625205" y="6324143"/>
            <a:ext cx="205027" cy="202996"/>
          </a:xfrm>
          <a:prstGeom prst="rect">
            <a:avLst/>
          </a:prstGeom>
        </p:spPr>
        <p:txBody>
          <a:bodyPr vert="horz" wrap="none" lIns="0" tIns="0" rIns="0" bIns="0" rtlCol="0">
            <a:spAutoFit/>
          </a:bodyPr>
          <a:lstStyle/>
          <a:p>
            <a:pPr marL="0">
              <a:lnSpc>
                <a:spcPct val="100000"/>
              </a:lnSpc>
            </a:pPr>
            <a:r>
              <a:rPr sz="1419" b="1" spc="10" dirty="0">
                <a:latin typeface="Calibri"/>
                <a:cs typeface="Calibri"/>
              </a:rPr>
              <a:t>19</a:t>
            </a:r>
            <a:endParaRPr sz="1400">
              <a:latin typeface="Calibri"/>
              <a:cs typeface="Calibri"/>
            </a:endParaRPr>
          </a:p>
        </p:txBody>
      </p:sp>
      <p:sp>
        <p:nvSpPr>
          <p:cNvPr id="24" name="text 1"/>
          <p:cNvSpPr txBox="1"/>
          <p:nvPr/>
        </p:nvSpPr>
        <p:spPr>
          <a:xfrm>
            <a:off x="548640" y="156361"/>
            <a:ext cx="3852810" cy="437426"/>
          </a:xfrm>
          <a:prstGeom prst="rect">
            <a:avLst/>
          </a:prstGeom>
        </p:spPr>
        <p:txBody>
          <a:bodyPr vert="horz" wrap="none" lIns="0" tIns="0" rIns="0" bIns="0" rtlCol="0">
            <a:spAutoFit/>
          </a:bodyPr>
          <a:lstStyle/>
          <a:p>
            <a:pPr marL="0">
              <a:lnSpc>
                <a:spcPct val="100000"/>
              </a:lnSpc>
            </a:pPr>
            <a:r>
              <a:rPr sz="3200" b="1" spc="10" dirty="0">
                <a:solidFill>
                  <a:srgbClr val="C00000"/>
                </a:solidFill>
                <a:latin typeface="Comic Sans MS"/>
                <a:cs typeface="Comic Sans MS"/>
              </a:rPr>
              <a:t>Model - Tuning its</a:t>
            </a:r>
            <a:endParaRPr sz="3200">
              <a:latin typeface="Comic Sans MS"/>
              <a:cs typeface="Comic Sans MS"/>
            </a:endParaRPr>
          </a:p>
        </p:txBody>
      </p:sp>
      <p:sp>
        <p:nvSpPr>
          <p:cNvPr id="25" name="text 1"/>
          <p:cNvSpPr txBox="1"/>
          <p:nvPr/>
        </p:nvSpPr>
        <p:spPr>
          <a:xfrm>
            <a:off x="548640" y="701617"/>
            <a:ext cx="3574514" cy="437753"/>
          </a:xfrm>
          <a:prstGeom prst="rect">
            <a:avLst/>
          </a:prstGeom>
        </p:spPr>
        <p:txBody>
          <a:bodyPr vert="horz" wrap="none" lIns="0" tIns="0" rIns="0" bIns="0" rtlCol="0">
            <a:spAutoFit/>
          </a:bodyPr>
          <a:lstStyle/>
          <a:p>
            <a:pPr marL="0">
              <a:lnSpc>
                <a:spcPct val="100000"/>
              </a:lnSpc>
            </a:pPr>
            <a:r>
              <a:rPr sz="3200" b="1" spc="10" dirty="0">
                <a:solidFill>
                  <a:srgbClr val="C00000"/>
                </a:solidFill>
                <a:latin typeface="Comic Sans MS"/>
                <a:cs typeface="Comic Sans MS"/>
              </a:rPr>
              <a:t>Hyperparameters</a:t>
            </a:r>
            <a:endParaRPr sz="3200">
              <a:latin typeface="Comic Sans MS"/>
              <a:cs typeface="Comic Sans MS"/>
            </a:endParaRPr>
          </a:p>
        </p:txBody>
      </p:sp>
    </p:spTree>
    <p:extLst>
      <p:ext uri="{BB962C8B-B14F-4D97-AF65-F5344CB8AC3E}">
        <p14:creationId xmlns:p14="http://schemas.microsoft.com/office/powerpoint/2010/main" val="5878537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70"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96" name="object 96"/>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97" name="object 97"/>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7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98" name="object 98"/>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99" name="object 99"/>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100" name="object 100"/>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394716" y="1506522"/>
            <a:ext cx="1807508" cy="167253"/>
          </a:xfrm>
          <a:prstGeom prst="rect">
            <a:avLst/>
          </a:prstGeom>
        </p:spPr>
        <p:txBody>
          <a:bodyPr vert="horz" wrap="none" lIns="0" tIns="0" rIns="0" bIns="0" rtlCol="0">
            <a:spAutoFit/>
          </a:bodyPr>
          <a:lstStyle/>
          <a:p>
            <a:pPr marL="0">
              <a:lnSpc>
                <a:spcPct val="100000"/>
              </a:lnSpc>
            </a:pPr>
            <a:r>
              <a:rPr sz="1370" spc="10" dirty="0">
                <a:latin typeface="Arial"/>
                <a:cs typeface="Arial"/>
              </a:rPr>
              <a:t># Compare Algorithms</a:t>
            </a:r>
            <a:endParaRPr sz="1300">
              <a:latin typeface="Arial"/>
              <a:cs typeface="Arial"/>
            </a:endParaRPr>
          </a:p>
        </p:txBody>
      </p:sp>
      <p:sp>
        <p:nvSpPr>
          <p:cNvPr id="4" name="text 1"/>
          <p:cNvSpPr txBox="1"/>
          <p:nvPr/>
        </p:nvSpPr>
        <p:spPr>
          <a:xfrm>
            <a:off x="394716" y="1719882"/>
            <a:ext cx="1523349" cy="167253"/>
          </a:xfrm>
          <a:prstGeom prst="rect">
            <a:avLst/>
          </a:prstGeom>
        </p:spPr>
        <p:txBody>
          <a:bodyPr vert="horz" wrap="none" lIns="0" tIns="0" rIns="0" bIns="0" rtlCol="0">
            <a:spAutoFit/>
          </a:bodyPr>
          <a:lstStyle/>
          <a:p>
            <a:pPr marL="0">
              <a:lnSpc>
                <a:spcPct val="100000"/>
              </a:lnSpc>
            </a:pPr>
            <a:r>
              <a:rPr sz="1370" spc="10" dirty="0">
                <a:latin typeface="Arial"/>
                <a:cs typeface="Arial"/>
              </a:rPr>
              <a:t>fig = pyplot.figure()</a:t>
            </a:r>
            <a:endParaRPr sz="1300">
              <a:latin typeface="Arial"/>
              <a:cs typeface="Arial"/>
            </a:endParaRPr>
          </a:p>
        </p:txBody>
      </p:sp>
      <p:sp>
        <p:nvSpPr>
          <p:cNvPr id="5" name="text 1"/>
          <p:cNvSpPr txBox="1"/>
          <p:nvPr/>
        </p:nvSpPr>
        <p:spPr>
          <a:xfrm>
            <a:off x="394716" y="1932966"/>
            <a:ext cx="3027752" cy="210827"/>
          </a:xfrm>
          <a:prstGeom prst="rect">
            <a:avLst/>
          </a:prstGeom>
        </p:spPr>
        <p:txBody>
          <a:bodyPr vert="horz" wrap="none" lIns="0" tIns="0" rIns="0" bIns="0" rtlCol="0">
            <a:spAutoFit/>
          </a:bodyPr>
          <a:lstStyle/>
          <a:p>
            <a:pPr marL="0">
              <a:lnSpc>
                <a:spcPct val="100000"/>
              </a:lnSpc>
            </a:pPr>
            <a:r>
              <a:rPr sz="1370" b="1" spc="10" dirty="0">
                <a:latin typeface="Arial"/>
                <a:cs typeface="Arial"/>
              </a:rPr>
              <a:t>fig.suptitle('Algorithm Comparison')</a:t>
            </a:r>
            <a:endParaRPr sz="1300" b="1" dirty="0">
              <a:latin typeface="Arial"/>
              <a:cs typeface="Arial"/>
            </a:endParaRPr>
          </a:p>
        </p:txBody>
      </p:sp>
      <p:sp>
        <p:nvSpPr>
          <p:cNvPr id="6" name="text 1"/>
          <p:cNvSpPr txBox="1"/>
          <p:nvPr/>
        </p:nvSpPr>
        <p:spPr>
          <a:xfrm>
            <a:off x="394716" y="2146856"/>
            <a:ext cx="2032736" cy="167253"/>
          </a:xfrm>
          <a:prstGeom prst="rect">
            <a:avLst/>
          </a:prstGeom>
        </p:spPr>
        <p:txBody>
          <a:bodyPr vert="horz" wrap="none" lIns="0" tIns="0" rIns="0" bIns="0" rtlCol="0">
            <a:spAutoFit/>
          </a:bodyPr>
          <a:lstStyle/>
          <a:p>
            <a:pPr marL="0">
              <a:lnSpc>
                <a:spcPct val="100000"/>
              </a:lnSpc>
            </a:pPr>
            <a:r>
              <a:rPr sz="1370" spc="10" dirty="0">
                <a:latin typeface="Arial"/>
                <a:cs typeface="Arial"/>
              </a:rPr>
              <a:t>ax = fig.add_subplot(111)</a:t>
            </a:r>
            <a:endParaRPr sz="1300">
              <a:latin typeface="Arial"/>
              <a:cs typeface="Arial"/>
            </a:endParaRPr>
          </a:p>
        </p:txBody>
      </p:sp>
      <p:sp>
        <p:nvSpPr>
          <p:cNvPr id="7" name="text 1"/>
          <p:cNvSpPr txBox="1"/>
          <p:nvPr/>
        </p:nvSpPr>
        <p:spPr>
          <a:xfrm>
            <a:off x="394716" y="2360216"/>
            <a:ext cx="1788045" cy="167253"/>
          </a:xfrm>
          <a:prstGeom prst="rect">
            <a:avLst/>
          </a:prstGeom>
        </p:spPr>
        <p:txBody>
          <a:bodyPr vert="horz" wrap="none" lIns="0" tIns="0" rIns="0" bIns="0" rtlCol="0">
            <a:spAutoFit/>
          </a:bodyPr>
          <a:lstStyle/>
          <a:p>
            <a:pPr marL="0">
              <a:lnSpc>
                <a:spcPct val="100000"/>
              </a:lnSpc>
            </a:pPr>
            <a:r>
              <a:rPr sz="1370" spc="10" dirty="0">
                <a:latin typeface="Arial"/>
                <a:cs typeface="Arial"/>
              </a:rPr>
              <a:t>pyplot.boxplot(results)</a:t>
            </a:r>
            <a:endParaRPr sz="1300" dirty="0">
              <a:latin typeface="Arial"/>
              <a:cs typeface="Arial"/>
            </a:endParaRPr>
          </a:p>
        </p:txBody>
      </p:sp>
      <p:sp>
        <p:nvSpPr>
          <p:cNvPr id="8" name="text 1"/>
          <p:cNvSpPr txBox="1"/>
          <p:nvPr/>
        </p:nvSpPr>
        <p:spPr>
          <a:xfrm>
            <a:off x="394716" y="2573576"/>
            <a:ext cx="2095032" cy="167253"/>
          </a:xfrm>
          <a:prstGeom prst="rect">
            <a:avLst/>
          </a:prstGeom>
        </p:spPr>
        <p:txBody>
          <a:bodyPr vert="horz" wrap="none" lIns="0" tIns="0" rIns="0" bIns="0" rtlCol="0">
            <a:spAutoFit/>
          </a:bodyPr>
          <a:lstStyle/>
          <a:p>
            <a:pPr marL="0">
              <a:lnSpc>
                <a:spcPct val="100000"/>
              </a:lnSpc>
            </a:pPr>
            <a:r>
              <a:rPr sz="1370" spc="10" dirty="0">
                <a:latin typeface="Arial"/>
                <a:cs typeface="Arial"/>
              </a:rPr>
              <a:t>ax.set_xticklabels(names)</a:t>
            </a:r>
            <a:endParaRPr sz="1300">
              <a:latin typeface="Arial"/>
              <a:cs typeface="Arial"/>
            </a:endParaRPr>
          </a:p>
        </p:txBody>
      </p:sp>
      <p:sp>
        <p:nvSpPr>
          <p:cNvPr id="9" name="text 1"/>
          <p:cNvSpPr txBox="1"/>
          <p:nvPr/>
        </p:nvSpPr>
        <p:spPr>
          <a:xfrm>
            <a:off x="394716" y="2786936"/>
            <a:ext cx="1107285" cy="167253"/>
          </a:xfrm>
          <a:prstGeom prst="rect">
            <a:avLst/>
          </a:prstGeom>
        </p:spPr>
        <p:txBody>
          <a:bodyPr vert="horz" wrap="none" lIns="0" tIns="0" rIns="0" bIns="0" rtlCol="0">
            <a:spAutoFit/>
          </a:bodyPr>
          <a:lstStyle/>
          <a:p>
            <a:pPr marL="0">
              <a:lnSpc>
                <a:spcPct val="100000"/>
              </a:lnSpc>
            </a:pPr>
            <a:r>
              <a:rPr sz="1400" spc="10" dirty="0">
                <a:latin typeface="Arial"/>
                <a:cs typeface="Arial"/>
              </a:rPr>
              <a:t>pyplot.show()</a:t>
            </a:r>
            <a:endParaRPr sz="1400">
              <a:latin typeface="Arial"/>
              <a:cs typeface="Arial"/>
            </a:endParaRPr>
          </a:p>
        </p:txBody>
      </p:sp>
      <p:sp>
        <p:nvSpPr>
          <p:cNvPr id="10" name="text 1"/>
          <p:cNvSpPr txBox="1"/>
          <p:nvPr/>
        </p:nvSpPr>
        <p:spPr>
          <a:xfrm>
            <a:off x="8625205" y="6324143"/>
            <a:ext cx="205027" cy="202996"/>
          </a:xfrm>
          <a:prstGeom prst="rect">
            <a:avLst/>
          </a:prstGeom>
        </p:spPr>
        <p:txBody>
          <a:bodyPr vert="horz" wrap="none" lIns="0" tIns="0" rIns="0" bIns="0" rtlCol="0">
            <a:spAutoFit/>
          </a:bodyPr>
          <a:lstStyle/>
          <a:p>
            <a:pPr marL="0">
              <a:lnSpc>
                <a:spcPct val="100000"/>
              </a:lnSpc>
            </a:pPr>
            <a:r>
              <a:rPr sz="1419" b="1" spc="10" dirty="0">
                <a:latin typeface="Calibri"/>
                <a:cs typeface="Calibri"/>
              </a:rPr>
              <a:t>20</a:t>
            </a:r>
            <a:endParaRPr sz="1400">
              <a:latin typeface="Calibri"/>
              <a:cs typeface="Calibri"/>
            </a:endParaRPr>
          </a:p>
        </p:txBody>
      </p:sp>
      <p:sp>
        <p:nvSpPr>
          <p:cNvPr id="11" name="text 1"/>
          <p:cNvSpPr txBox="1"/>
          <p:nvPr/>
        </p:nvSpPr>
        <p:spPr>
          <a:xfrm>
            <a:off x="548640" y="156361"/>
            <a:ext cx="3852810" cy="437426"/>
          </a:xfrm>
          <a:prstGeom prst="rect">
            <a:avLst/>
          </a:prstGeom>
        </p:spPr>
        <p:txBody>
          <a:bodyPr vert="horz" wrap="none" lIns="0" tIns="0" rIns="0" bIns="0" rtlCol="0">
            <a:spAutoFit/>
          </a:bodyPr>
          <a:lstStyle/>
          <a:p>
            <a:pPr marL="0">
              <a:lnSpc>
                <a:spcPct val="100000"/>
              </a:lnSpc>
            </a:pPr>
            <a:r>
              <a:rPr sz="3200" b="1" spc="10" dirty="0">
                <a:solidFill>
                  <a:srgbClr val="C00000"/>
                </a:solidFill>
                <a:latin typeface="Comic Sans MS"/>
                <a:cs typeface="Comic Sans MS"/>
              </a:rPr>
              <a:t>Model - Tuning its</a:t>
            </a:r>
            <a:endParaRPr sz="3200">
              <a:latin typeface="Comic Sans MS"/>
              <a:cs typeface="Comic Sans MS"/>
            </a:endParaRPr>
          </a:p>
        </p:txBody>
      </p:sp>
      <p:sp>
        <p:nvSpPr>
          <p:cNvPr id="12" name="text 1"/>
          <p:cNvSpPr txBox="1"/>
          <p:nvPr/>
        </p:nvSpPr>
        <p:spPr>
          <a:xfrm>
            <a:off x="548640" y="701617"/>
            <a:ext cx="3574514" cy="437753"/>
          </a:xfrm>
          <a:prstGeom prst="rect">
            <a:avLst/>
          </a:prstGeom>
        </p:spPr>
        <p:txBody>
          <a:bodyPr vert="horz" wrap="none" lIns="0" tIns="0" rIns="0" bIns="0" rtlCol="0">
            <a:spAutoFit/>
          </a:bodyPr>
          <a:lstStyle/>
          <a:p>
            <a:pPr marL="0">
              <a:lnSpc>
                <a:spcPct val="100000"/>
              </a:lnSpc>
            </a:pPr>
            <a:r>
              <a:rPr sz="3200" b="1" spc="10" dirty="0">
                <a:solidFill>
                  <a:srgbClr val="C00000"/>
                </a:solidFill>
                <a:latin typeface="Comic Sans MS"/>
                <a:cs typeface="Comic Sans MS"/>
              </a:rPr>
              <a:t>Hyperparameters</a:t>
            </a:r>
            <a:endParaRPr sz="3200">
              <a:latin typeface="Comic Sans MS"/>
              <a:cs typeface="Comic Sans MS"/>
            </a:endParaRPr>
          </a:p>
        </p:txBody>
      </p:sp>
      <p:pic>
        <p:nvPicPr>
          <p:cNvPr id="72"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824" y="2626923"/>
            <a:ext cx="5340096" cy="3754688"/>
          </a:xfrm>
          <a:prstGeom prst="rect">
            <a:avLst/>
          </a:prstGeom>
        </p:spPr>
      </p:pic>
    </p:spTree>
    <p:extLst>
      <p:ext uri="{BB962C8B-B14F-4D97-AF65-F5344CB8AC3E}">
        <p14:creationId xmlns:p14="http://schemas.microsoft.com/office/powerpoint/2010/main" val="3498073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82" name="Im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112" name="object 112"/>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13" name="object 113"/>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8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114" name="object 114"/>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115" name="object 115"/>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116" name="object 116"/>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680008" y="2126794"/>
            <a:ext cx="7539384" cy="214712"/>
          </a:xfrm>
          <a:prstGeom prst="rect">
            <a:avLst/>
          </a:prstGeom>
        </p:spPr>
        <p:txBody>
          <a:bodyPr vert="horz" wrap="none" lIns="0" tIns="0" rIns="0" bIns="0" rtlCol="0">
            <a:spAutoFit/>
          </a:bodyPr>
          <a:lstStyle/>
          <a:p>
            <a:pPr marL="0">
              <a:lnSpc>
                <a:spcPct val="100000"/>
              </a:lnSpc>
            </a:pPr>
            <a:r>
              <a:rPr sz="1800" b="1" spc="10" dirty="0">
                <a:latin typeface="Arial"/>
                <a:cs typeface="Arial"/>
              </a:rPr>
              <a:t>Implementation of Modeling for Customer Churn in Telecom Industry</a:t>
            </a:r>
            <a:endParaRPr sz="1800">
              <a:latin typeface="Arial"/>
              <a:cs typeface="Arial"/>
            </a:endParaRPr>
          </a:p>
        </p:txBody>
      </p:sp>
      <p:sp>
        <p:nvSpPr>
          <p:cNvPr id="4" name="text 1"/>
          <p:cNvSpPr txBox="1"/>
          <p:nvPr/>
        </p:nvSpPr>
        <p:spPr>
          <a:xfrm>
            <a:off x="852525" y="2401771"/>
            <a:ext cx="1053617" cy="214427"/>
          </a:xfrm>
          <a:prstGeom prst="rect">
            <a:avLst/>
          </a:prstGeom>
        </p:spPr>
        <p:txBody>
          <a:bodyPr vert="horz" wrap="none" lIns="0" tIns="0" rIns="0" bIns="0" rtlCol="0">
            <a:spAutoFit/>
          </a:bodyPr>
          <a:lstStyle/>
          <a:p>
            <a:pPr marL="0">
              <a:lnSpc>
                <a:spcPct val="100000"/>
              </a:lnSpc>
            </a:pPr>
            <a:r>
              <a:rPr sz="1800" b="1" spc="10" dirty="0">
                <a:latin typeface="Arial"/>
                <a:cs typeface="Arial"/>
              </a:rPr>
              <a:t>Data Set:</a:t>
            </a:r>
            <a:endParaRPr sz="1800" dirty="0">
              <a:latin typeface="Arial"/>
              <a:cs typeface="Arial"/>
            </a:endParaRPr>
          </a:p>
        </p:txBody>
      </p:sp>
      <p:sp>
        <p:nvSpPr>
          <p:cNvPr id="117" name="object 117"/>
          <p:cNvSpPr/>
          <p:nvPr/>
        </p:nvSpPr>
        <p:spPr>
          <a:xfrm>
            <a:off x="1906904" y="2627450"/>
            <a:ext cx="6076188" cy="13716"/>
          </a:xfrm>
          <a:custGeom>
            <a:avLst/>
            <a:gdLst/>
            <a:ahLst/>
            <a:cxnLst/>
            <a:rect l="l" t="t" r="r" b="b"/>
            <a:pathLst>
              <a:path w="6076188" h="13716">
                <a:moveTo>
                  <a:pt x="0" y="0"/>
                </a:moveTo>
                <a:lnTo>
                  <a:pt x="1519048" y="0"/>
                </a:lnTo>
                <a:lnTo>
                  <a:pt x="3038095" y="0"/>
                </a:lnTo>
                <a:lnTo>
                  <a:pt x="4557142" y="0"/>
                </a:lnTo>
                <a:lnTo>
                  <a:pt x="6076189" y="0"/>
                </a:lnTo>
                <a:lnTo>
                  <a:pt x="6076189" y="13716"/>
                </a:lnTo>
                <a:lnTo>
                  <a:pt x="4557142" y="13716"/>
                </a:lnTo>
                <a:lnTo>
                  <a:pt x="3038095" y="13716"/>
                </a:lnTo>
                <a:lnTo>
                  <a:pt x="1519048" y="13716"/>
                </a:lnTo>
                <a:lnTo>
                  <a:pt x="0" y="13716"/>
                </a:lnTo>
                <a:close/>
              </a:path>
            </a:pathLst>
          </a:custGeom>
          <a:solidFill>
            <a:srgbClr val="0000FF"/>
          </a:solidFill>
        </p:spPr>
        <p:txBody>
          <a:bodyPr wrap="square" lIns="0" tIns="0" rIns="0" bIns="0" rtlCol="0">
            <a:noAutofit/>
          </a:bodyPr>
          <a:lstStyle/>
          <a:p>
            <a:endParaRPr/>
          </a:p>
        </p:txBody>
      </p:sp>
      <p:sp>
        <p:nvSpPr>
          <p:cNvPr id="5" name="text 1"/>
          <p:cNvSpPr txBox="1"/>
          <p:nvPr/>
        </p:nvSpPr>
        <p:spPr>
          <a:xfrm>
            <a:off x="1907159" y="2401771"/>
            <a:ext cx="6140629" cy="214427"/>
          </a:xfrm>
          <a:prstGeom prst="rect">
            <a:avLst/>
          </a:prstGeom>
        </p:spPr>
        <p:txBody>
          <a:bodyPr vert="horz" wrap="none" lIns="0" tIns="0" rIns="0" bIns="0" rtlCol="0">
            <a:spAutoFit/>
          </a:bodyPr>
          <a:lstStyle/>
          <a:p>
            <a:pPr marL="0">
              <a:lnSpc>
                <a:spcPct val="100000"/>
              </a:lnSpc>
            </a:pPr>
            <a:r>
              <a:rPr sz="1800" spc="10" dirty="0">
                <a:solidFill>
                  <a:srgbClr val="0000FF"/>
                </a:solidFill>
                <a:latin typeface="Arial"/>
                <a:cs typeface="Arial"/>
              </a:rPr>
              <a:t>https://www.kaggle.com/becksddf/churn-in-telecoms-dataset</a:t>
            </a:r>
            <a:endParaRPr sz="1800">
              <a:latin typeface="Arial"/>
              <a:cs typeface="Arial"/>
            </a:endParaRPr>
          </a:p>
        </p:txBody>
      </p:sp>
      <p:sp>
        <p:nvSpPr>
          <p:cNvPr id="6" name="text 1"/>
          <p:cNvSpPr txBox="1"/>
          <p:nvPr/>
        </p:nvSpPr>
        <p:spPr>
          <a:xfrm>
            <a:off x="548640" y="156361"/>
            <a:ext cx="3560038" cy="437426"/>
          </a:xfrm>
          <a:prstGeom prst="rect">
            <a:avLst/>
          </a:prstGeom>
        </p:spPr>
        <p:txBody>
          <a:bodyPr vert="horz" wrap="none" lIns="0" tIns="0" rIns="0" bIns="0" rtlCol="0">
            <a:spAutoFit/>
          </a:bodyPr>
          <a:lstStyle/>
          <a:p>
            <a:pPr marL="0">
              <a:lnSpc>
                <a:spcPct val="100000"/>
              </a:lnSpc>
            </a:pPr>
            <a:r>
              <a:rPr sz="3200" b="1" spc="10" dirty="0">
                <a:solidFill>
                  <a:srgbClr val="C00000"/>
                </a:solidFill>
                <a:latin typeface="Comic Sans MS"/>
                <a:cs typeface="Comic Sans MS"/>
              </a:rPr>
              <a:t>Exercise towards</a:t>
            </a:r>
            <a:endParaRPr sz="3200">
              <a:latin typeface="Comic Sans MS"/>
              <a:cs typeface="Comic Sans MS"/>
            </a:endParaRPr>
          </a:p>
        </p:txBody>
      </p:sp>
      <p:sp>
        <p:nvSpPr>
          <p:cNvPr id="7" name="text 1"/>
          <p:cNvSpPr txBox="1"/>
          <p:nvPr/>
        </p:nvSpPr>
        <p:spPr>
          <a:xfrm>
            <a:off x="548640" y="701617"/>
            <a:ext cx="2501101" cy="437753"/>
          </a:xfrm>
          <a:prstGeom prst="rect">
            <a:avLst/>
          </a:prstGeom>
        </p:spPr>
        <p:txBody>
          <a:bodyPr vert="horz" wrap="none" lIns="0" tIns="0" rIns="0" bIns="0" rtlCol="0">
            <a:spAutoFit/>
          </a:bodyPr>
          <a:lstStyle/>
          <a:p>
            <a:pPr marL="0">
              <a:lnSpc>
                <a:spcPct val="100000"/>
              </a:lnSpc>
            </a:pPr>
            <a:r>
              <a:rPr sz="3200" b="1" spc="10" dirty="0">
                <a:solidFill>
                  <a:srgbClr val="C00000"/>
                </a:solidFill>
                <a:latin typeface="Comic Sans MS"/>
                <a:cs typeface="Comic Sans MS"/>
              </a:rPr>
              <a:t>Applications</a:t>
            </a:r>
            <a:endParaRPr sz="3200">
              <a:latin typeface="Comic Sans MS"/>
              <a:cs typeface="Comic Sans MS"/>
            </a:endParaRPr>
          </a:p>
        </p:txBody>
      </p:sp>
      <p:sp>
        <p:nvSpPr>
          <p:cNvPr id="17" name="text 1"/>
          <p:cNvSpPr txBox="1"/>
          <p:nvPr/>
        </p:nvSpPr>
        <p:spPr>
          <a:xfrm>
            <a:off x="832495" y="3091996"/>
            <a:ext cx="7084418" cy="214712"/>
          </a:xfrm>
          <a:prstGeom prst="rect">
            <a:avLst/>
          </a:prstGeom>
        </p:spPr>
        <p:txBody>
          <a:bodyPr vert="horz" wrap="none" lIns="0" tIns="0" rIns="0" bIns="0" rtlCol="0">
            <a:spAutoFit/>
          </a:bodyPr>
          <a:lstStyle/>
          <a:p>
            <a:pPr marL="0">
              <a:lnSpc>
                <a:spcPct val="100000"/>
              </a:lnSpc>
            </a:pPr>
            <a:r>
              <a:rPr sz="1770" b="1" spc="10" dirty="0">
                <a:latin typeface="Arial"/>
                <a:cs typeface="Arial"/>
              </a:rPr>
              <a:t>Implementation of Modeling for Health Industry – Heart Diseases</a:t>
            </a:r>
            <a:endParaRPr sz="1700" dirty="0">
              <a:latin typeface="Arial"/>
              <a:cs typeface="Arial"/>
            </a:endParaRPr>
          </a:p>
        </p:txBody>
      </p:sp>
      <p:sp>
        <p:nvSpPr>
          <p:cNvPr id="18" name="text 1"/>
          <p:cNvSpPr txBox="1"/>
          <p:nvPr/>
        </p:nvSpPr>
        <p:spPr>
          <a:xfrm>
            <a:off x="1425662" y="3366973"/>
            <a:ext cx="1053617" cy="214427"/>
          </a:xfrm>
          <a:prstGeom prst="rect">
            <a:avLst/>
          </a:prstGeom>
        </p:spPr>
        <p:txBody>
          <a:bodyPr vert="horz" wrap="none" lIns="0" tIns="0" rIns="0" bIns="0" rtlCol="0">
            <a:spAutoFit/>
          </a:bodyPr>
          <a:lstStyle/>
          <a:p>
            <a:pPr marL="0">
              <a:lnSpc>
                <a:spcPct val="100000"/>
              </a:lnSpc>
            </a:pPr>
            <a:r>
              <a:rPr sz="1800" b="1" spc="10" dirty="0">
                <a:latin typeface="Arial"/>
                <a:cs typeface="Arial"/>
              </a:rPr>
              <a:t>Data Set:</a:t>
            </a:r>
            <a:endParaRPr sz="1800">
              <a:latin typeface="Arial"/>
              <a:cs typeface="Arial"/>
            </a:endParaRPr>
          </a:p>
        </p:txBody>
      </p:sp>
      <p:sp>
        <p:nvSpPr>
          <p:cNvPr id="19" name="text 1"/>
          <p:cNvSpPr txBox="1"/>
          <p:nvPr/>
        </p:nvSpPr>
        <p:spPr>
          <a:xfrm>
            <a:off x="2480270" y="3366973"/>
            <a:ext cx="4844771" cy="214427"/>
          </a:xfrm>
          <a:prstGeom prst="rect">
            <a:avLst/>
          </a:prstGeom>
        </p:spPr>
        <p:txBody>
          <a:bodyPr vert="horz" wrap="none" lIns="0" tIns="0" rIns="0" bIns="0" rtlCol="0">
            <a:spAutoFit/>
          </a:bodyPr>
          <a:lstStyle/>
          <a:p>
            <a:pPr marL="0">
              <a:lnSpc>
                <a:spcPct val="100000"/>
              </a:lnSpc>
            </a:pPr>
            <a:r>
              <a:rPr sz="1800" spc="10" dirty="0">
                <a:solidFill>
                  <a:srgbClr val="0000FF"/>
                </a:solidFill>
                <a:latin typeface="Arial"/>
                <a:cs typeface="Arial"/>
              </a:rPr>
              <a:t>https://www.kaggle.com/ronitf/heart-disease-uci</a:t>
            </a:r>
            <a:endParaRPr sz="1800">
              <a:latin typeface="Arial"/>
              <a:cs typeface="Arial"/>
            </a:endParaRPr>
          </a:p>
        </p:txBody>
      </p:sp>
    </p:spTree>
    <p:extLst>
      <p:ext uri="{BB962C8B-B14F-4D97-AF65-F5344CB8AC3E}">
        <p14:creationId xmlns:p14="http://schemas.microsoft.com/office/powerpoint/2010/main" val="16369202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Font typeface="Arial" panose="020B0604020202020204" pitchFamily="34" charset="0"/>
              <a:buChar char="•"/>
            </a:pPr>
            <a:r>
              <a:rPr lang="en-US" dirty="0">
                <a:hlinkClick r:id="rId2"/>
              </a:rPr>
              <a:t>https://</a:t>
            </a:r>
            <a:r>
              <a:rPr lang="en-US" dirty="0" smtClean="0">
                <a:hlinkClick r:id="rId2"/>
              </a:rPr>
              <a:t>www.bouvet.no/bouvet-deler/roles-in-a-data-science-project</a:t>
            </a:r>
            <a:endParaRPr lang="en-US" dirty="0" smtClean="0"/>
          </a:p>
          <a:p>
            <a:pPr>
              <a:buFont typeface="Arial" panose="020B0604020202020204" pitchFamily="34" charset="0"/>
              <a:buChar char="•"/>
            </a:pPr>
            <a:r>
              <a:rPr lang="en-US" dirty="0">
                <a:hlinkClick r:id="rId3"/>
              </a:rPr>
              <a:t>https://www.altexsoft.com/blog/datascience/how-to-structure-data-science-team-key-models-and-roles</a:t>
            </a:r>
            <a:r>
              <a:rPr lang="en-US" dirty="0" smtClean="0">
                <a:hlinkClick r:id="rId3"/>
              </a:rPr>
              <a:t>/</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dirty="0">
                <a:hlinkClick r:id="rId4"/>
              </a:rPr>
              <a:t>https://</a:t>
            </a:r>
            <a:r>
              <a:rPr lang="en-US" dirty="0" smtClean="0">
                <a:hlinkClick r:id="rId4"/>
              </a:rPr>
              <a:t>www.quora.com/What-is-the-life-cycle-of-a-data-science-project</a:t>
            </a:r>
            <a:endParaRPr lang="en-US" dirty="0" smtClean="0"/>
          </a:p>
          <a:p>
            <a:pPr>
              <a:buFont typeface="Arial" panose="020B0604020202020204" pitchFamily="34" charset="0"/>
              <a:buChar char="•"/>
            </a:pPr>
            <a:r>
              <a:rPr lang="en-US" dirty="0">
                <a:hlinkClick r:id="rId5"/>
              </a:rPr>
              <a:t>https://</a:t>
            </a:r>
            <a:r>
              <a:rPr lang="en-US" dirty="0" smtClean="0">
                <a:hlinkClick r:id="rId5"/>
              </a:rPr>
              <a:t>towardsdatascience.com/5-steps-of-a-data-science-project-lifecycle-26c50372b492</a:t>
            </a:r>
            <a:endParaRPr lang="en-US" dirty="0" smtClean="0"/>
          </a:p>
          <a:p>
            <a:pPr>
              <a:buFont typeface="Arial" panose="020B0604020202020204" pitchFamily="34" charset="0"/>
              <a:buChar char="•"/>
            </a:pPr>
            <a:r>
              <a:rPr lang="en-US" dirty="0">
                <a:hlinkClick r:id="rId6"/>
              </a:rPr>
              <a:t>https://</a:t>
            </a:r>
            <a:r>
              <a:rPr lang="en-US" dirty="0" smtClean="0">
                <a:hlinkClick r:id="rId6"/>
              </a:rPr>
              <a:t>www.dezyre.com/article/life-cycle-of-a-data-science-project/270</a:t>
            </a:r>
            <a:endParaRPr lang="en-US" dirty="0" smtClean="0"/>
          </a:p>
          <a:p>
            <a:pPr>
              <a:buFont typeface="Arial" panose="020B0604020202020204" pitchFamily="34" charset="0"/>
              <a:buChar char="•"/>
            </a:pPr>
            <a:r>
              <a:rPr lang="en-US" dirty="0">
                <a:hlinkClick r:id="rId7"/>
              </a:rPr>
              <a:t>https://</a:t>
            </a:r>
            <a:r>
              <a:rPr lang="en-US" dirty="0" smtClean="0">
                <a:hlinkClick r:id="rId7"/>
              </a:rPr>
              <a:t>www.slideshare.net/priyansakthi/methods-of-data-collection-16037781</a:t>
            </a:r>
            <a:endParaRPr lang="en-US" dirty="0" smtClean="0"/>
          </a:p>
          <a:p>
            <a:pPr>
              <a:buFont typeface="Arial" panose="020B0604020202020204" pitchFamily="34" charset="0"/>
              <a:buChar char="•"/>
            </a:pPr>
            <a:r>
              <a:rPr lang="en-US" dirty="0">
                <a:hlinkClick r:id="rId8"/>
              </a:rPr>
              <a:t>https://www.questionpro.com/blog/qualitative-data</a:t>
            </a:r>
            <a:r>
              <a:rPr lang="en-US" dirty="0" smtClean="0">
                <a:hlinkClick r:id="rId8"/>
              </a:rPr>
              <a:t>/</a:t>
            </a:r>
            <a:endParaRPr lang="en-US" dirty="0" smtClean="0"/>
          </a:p>
          <a:p>
            <a:pPr>
              <a:buFont typeface="Arial" panose="020B0604020202020204" pitchFamily="34" charset="0"/>
              <a:buChar char="•"/>
            </a:pPr>
            <a:r>
              <a:rPr lang="en-US" dirty="0">
                <a:hlinkClick r:id="rId9"/>
              </a:rPr>
              <a:t>https://surfstat.anu.edu.au/surfstat-home/1-1-1.html</a:t>
            </a:r>
            <a:endParaRPr lang="en-US" dirty="0" smtClean="0"/>
          </a:p>
          <a:p>
            <a:pPr>
              <a:buFont typeface="Arial" panose="020B0604020202020204" pitchFamily="34" charset="0"/>
              <a:buChar char="•"/>
            </a:pPr>
            <a:r>
              <a:rPr lang="en-US" dirty="0">
                <a:hlinkClick r:id="rId10"/>
              </a:rPr>
              <a:t>https://www.mymarketresearchmethods.com/types-of-data-nominal-ordinal-interval-ratio/</a:t>
            </a:r>
            <a:endParaRPr lang="en-US" dirty="0"/>
          </a:p>
          <a:p>
            <a:pPr>
              <a:buFont typeface="Arial" panose="020B0604020202020204" pitchFamily="34" charset="0"/>
              <a:buChar char="•"/>
            </a:pPr>
            <a:r>
              <a:rPr lang="en-US" dirty="0">
                <a:hlinkClick r:id="rId11"/>
              </a:rPr>
              <a:t>https://www.coursera.org/learn/decision-making</a:t>
            </a:r>
            <a:endParaRPr lang="en-US" dirty="0"/>
          </a:p>
        </p:txBody>
      </p:sp>
      <p:sp>
        <p:nvSpPr>
          <p:cNvPr id="3" name="Content Placeholder 2"/>
          <p:cNvSpPr>
            <a:spLocks noGrp="1"/>
          </p:cNvSpPr>
          <p:nvPr>
            <p:ph sz="quarter" idx="10"/>
          </p:nvPr>
        </p:nvSpPr>
        <p:spPr/>
        <p:txBody>
          <a:bodyPr/>
          <a:lstStyle/>
          <a:p>
            <a:r>
              <a:rPr lang="en-US" dirty="0" smtClean="0"/>
              <a:t>References</a:t>
            </a:r>
            <a:endParaRPr lang="en-US" dirty="0"/>
          </a:p>
        </p:txBody>
      </p:sp>
    </p:spTree>
    <p:extLst>
      <p:ext uri="{BB962C8B-B14F-4D97-AF65-F5344CB8AC3E}">
        <p14:creationId xmlns:p14="http://schemas.microsoft.com/office/powerpoint/2010/main" val="4040276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19"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21" name="object 21"/>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22" name="object 22"/>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2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23" name="object 23"/>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24" name="object 24"/>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25" name="object 25"/>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548640" y="1661795"/>
            <a:ext cx="8110780" cy="214427"/>
          </a:xfrm>
          <a:prstGeom prst="rect">
            <a:avLst/>
          </a:prstGeom>
        </p:spPr>
        <p:txBody>
          <a:bodyPr vert="horz" wrap="none" lIns="0" tIns="0" rIns="0" bIns="0" rtlCol="0">
            <a:spAutoFit/>
          </a:bodyPr>
          <a:lstStyle/>
          <a:p>
            <a:pPr marL="0">
              <a:lnSpc>
                <a:spcPct val="100000"/>
              </a:lnSpc>
            </a:pPr>
            <a:r>
              <a:rPr sz="1800" spc="10" dirty="0">
                <a:latin typeface="Arial"/>
                <a:cs typeface="Arial"/>
              </a:rPr>
              <a:t>The first, and one of the most critical things to do, is to find out what are the</a:t>
            </a:r>
            <a:endParaRPr sz="1800">
              <a:latin typeface="Arial"/>
              <a:cs typeface="Arial"/>
            </a:endParaRPr>
          </a:p>
        </p:txBody>
      </p:sp>
      <p:sp>
        <p:nvSpPr>
          <p:cNvPr id="4" name="text 1"/>
          <p:cNvSpPr txBox="1"/>
          <p:nvPr/>
        </p:nvSpPr>
        <p:spPr>
          <a:xfrm>
            <a:off x="548640" y="1936496"/>
            <a:ext cx="7800188" cy="214426"/>
          </a:xfrm>
          <a:prstGeom prst="rect">
            <a:avLst/>
          </a:prstGeom>
        </p:spPr>
        <p:txBody>
          <a:bodyPr vert="horz" wrap="none" lIns="0" tIns="0" rIns="0" bIns="0" rtlCol="0">
            <a:spAutoFit/>
          </a:bodyPr>
          <a:lstStyle/>
          <a:p>
            <a:pPr marL="0">
              <a:lnSpc>
                <a:spcPct val="100000"/>
              </a:lnSpc>
            </a:pPr>
            <a:r>
              <a:rPr sz="1800" spc="10" dirty="0">
                <a:latin typeface="Arial"/>
                <a:cs typeface="Arial"/>
              </a:rPr>
              <a:t>inputs and the expected outputs. The following questions must be answered:</a:t>
            </a:r>
            <a:endParaRPr sz="1800">
              <a:latin typeface="Arial"/>
              <a:cs typeface="Arial"/>
            </a:endParaRPr>
          </a:p>
        </p:txBody>
      </p:sp>
      <p:sp>
        <p:nvSpPr>
          <p:cNvPr id="5" name="text 1"/>
          <p:cNvSpPr txBox="1"/>
          <p:nvPr/>
        </p:nvSpPr>
        <p:spPr>
          <a:xfrm>
            <a:off x="548640" y="2485136"/>
            <a:ext cx="1435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6" name="text 1"/>
          <p:cNvSpPr txBox="1"/>
          <p:nvPr/>
        </p:nvSpPr>
        <p:spPr>
          <a:xfrm>
            <a:off x="835152" y="2485136"/>
            <a:ext cx="5954776" cy="214426"/>
          </a:xfrm>
          <a:prstGeom prst="rect">
            <a:avLst/>
          </a:prstGeom>
        </p:spPr>
        <p:txBody>
          <a:bodyPr vert="horz" wrap="none" lIns="0" tIns="0" rIns="0" bIns="0" rtlCol="0">
            <a:spAutoFit/>
          </a:bodyPr>
          <a:lstStyle/>
          <a:p>
            <a:pPr marL="0">
              <a:lnSpc>
                <a:spcPct val="100000"/>
              </a:lnSpc>
            </a:pPr>
            <a:r>
              <a:rPr sz="1800" spc="10" dirty="0">
                <a:latin typeface="Arial"/>
                <a:cs typeface="Arial"/>
              </a:rPr>
              <a:t>What is the main objective? What are we trying to predict?</a:t>
            </a:r>
            <a:endParaRPr sz="1800" dirty="0">
              <a:latin typeface="Arial"/>
              <a:cs typeface="Arial"/>
            </a:endParaRPr>
          </a:p>
        </p:txBody>
      </p:sp>
      <p:sp>
        <p:nvSpPr>
          <p:cNvPr id="7" name="text 1"/>
          <p:cNvSpPr txBox="1"/>
          <p:nvPr/>
        </p:nvSpPr>
        <p:spPr>
          <a:xfrm>
            <a:off x="548640" y="2759456"/>
            <a:ext cx="1435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8" name="text 1"/>
          <p:cNvSpPr txBox="1"/>
          <p:nvPr/>
        </p:nvSpPr>
        <p:spPr>
          <a:xfrm>
            <a:off x="835152" y="2759456"/>
            <a:ext cx="3035147" cy="214426"/>
          </a:xfrm>
          <a:prstGeom prst="rect">
            <a:avLst/>
          </a:prstGeom>
        </p:spPr>
        <p:txBody>
          <a:bodyPr vert="horz" wrap="none" lIns="0" tIns="0" rIns="0" bIns="0" rtlCol="0">
            <a:spAutoFit/>
          </a:bodyPr>
          <a:lstStyle/>
          <a:p>
            <a:pPr marL="0">
              <a:lnSpc>
                <a:spcPct val="100000"/>
              </a:lnSpc>
            </a:pPr>
            <a:r>
              <a:rPr sz="1800" spc="10" dirty="0">
                <a:latin typeface="Arial"/>
                <a:cs typeface="Arial"/>
              </a:rPr>
              <a:t>What are the target features?</a:t>
            </a:r>
            <a:endParaRPr sz="1800" dirty="0">
              <a:latin typeface="Arial"/>
              <a:cs typeface="Arial"/>
            </a:endParaRPr>
          </a:p>
        </p:txBody>
      </p:sp>
      <p:sp>
        <p:nvSpPr>
          <p:cNvPr id="9" name="text 1"/>
          <p:cNvSpPr txBox="1"/>
          <p:nvPr/>
        </p:nvSpPr>
        <p:spPr>
          <a:xfrm>
            <a:off x="548640" y="3033776"/>
            <a:ext cx="1435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0" name="text 1"/>
          <p:cNvSpPr txBox="1"/>
          <p:nvPr/>
        </p:nvSpPr>
        <p:spPr>
          <a:xfrm>
            <a:off x="835152" y="3033776"/>
            <a:ext cx="3908399" cy="214427"/>
          </a:xfrm>
          <a:prstGeom prst="rect">
            <a:avLst/>
          </a:prstGeom>
        </p:spPr>
        <p:txBody>
          <a:bodyPr vert="horz" wrap="none" lIns="0" tIns="0" rIns="0" bIns="0" rtlCol="0">
            <a:spAutoFit/>
          </a:bodyPr>
          <a:lstStyle/>
          <a:p>
            <a:pPr marL="0">
              <a:lnSpc>
                <a:spcPct val="100000"/>
              </a:lnSpc>
            </a:pPr>
            <a:r>
              <a:rPr sz="1800" spc="10" dirty="0">
                <a:latin typeface="Arial"/>
                <a:cs typeface="Arial"/>
              </a:rPr>
              <a:t>What is the input data? Is it available?</a:t>
            </a:r>
            <a:endParaRPr sz="1800" dirty="0">
              <a:latin typeface="Arial"/>
              <a:cs typeface="Arial"/>
            </a:endParaRPr>
          </a:p>
        </p:txBody>
      </p:sp>
      <p:sp>
        <p:nvSpPr>
          <p:cNvPr id="11" name="text 1"/>
          <p:cNvSpPr txBox="1"/>
          <p:nvPr/>
        </p:nvSpPr>
        <p:spPr>
          <a:xfrm>
            <a:off x="548640" y="3308350"/>
            <a:ext cx="1435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2" name="text 1"/>
          <p:cNvSpPr txBox="1"/>
          <p:nvPr/>
        </p:nvSpPr>
        <p:spPr>
          <a:xfrm>
            <a:off x="835152" y="3308350"/>
            <a:ext cx="7187843" cy="214426"/>
          </a:xfrm>
          <a:prstGeom prst="rect">
            <a:avLst/>
          </a:prstGeom>
        </p:spPr>
        <p:txBody>
          <a:bodyPr vert="horz" wrap="none" lIns="0" tIns="0" rIns="0" bIns="0" rtlCol="0">
            <a:spAutoFit/>
          </a:bodyPr>
          <a:lstStyle/>
          <a:p>
            <a:pPr marL="0">
              <a:lnSpc>
                <a:spcPct val="100000"/>
              </a:lnSpc>
            </a:pPr>
            <a:r>
              <a:rPr sz="1800" spc="10" dirty="0">
                <a:latin typeface="Arial"/>
                <a:cs typeface="Arial"/>
              </a:rPr>
              <a:t>What kind of problem are we facing? Binary classification? Clustering?</a:t>
            </a:r>
            <a:endParaRPr sz="1800" dirty="0">
              <a:latin typeface="Arial"/>
              <a:cs typeface="Arial"/>
            </a:endParaRPr>
          </a:p>
        </p:txBody>
      </p:sp>
      <p:sp>
        <p:nvSpPr>
          <p:cNvPr id="13" name="text 1"/>
          <p:cNvSpPr txBox="1"/>
          <p:nvPr/>
        </p:nvSpPr>
        <p:spPr>
          <a:xfrm>
            <a:off x="548640" y="3582670"/>
            <a:ext cx="1435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4" name="text 1"/>
          <p:cNvSpPr txBox="1"/>
          <p:nvPr/>
        </p:nvSpPr>
        <p:spPr>
          <a:xfrm>
            <a:off x="835152" y="3582670"/>
            <a:ext cx="3706774" cy="214427"/>
          </a:xfrm>
          <a:prstGeom prst="rect">
            <a:avLst/>
          </a:prstGeom>
        </p:spPr>
        <p:txBody>
          <a:bodyPr vert="horz" wrap="none" lIns="0" tIns="0" rIns="0" bIns="0" rtlCol="0">
            <a:spAutoFit/>
          </a:bodyPr>
          <a:lstStyle/>
          <a:p>
            <a:pPr marL="0">
              <a:lnSpc>
                <a:spcPct val="100000"/>
              </a:lnSpc>
            </a:pPr>
            <a:r>
              <a:rPr sz="1800" spc="10" dirty="0">
                <a:latin typeface="Arial"/>
                <a:cs typeface="Arial"/>
              </a:rPr>
              <a:t>What is the expected improvement?</a:t>
            </a:r>
            <a:endParaRPr sz="1800" dirty="0">
              <a:latin typeface="Arial"/>
              <a:cs typeface="Arial"/>
            </a:endParaRPr>
          </a:p>
        </p:txBody>
      </p:sp>
      <p:sp>
        <p:nvSpPr>
          <p:cNvPr id="15" name="text 1"/>
          <p:cNvSpPr txBox="1"/>
          <p:nvPr/>
        </p:nvSpPr>
        <p:spPr>
          <a:xfrm>
            <a:off x="548640" y="3856990"/>
            <a:ext cx="1435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16" name="text 1"/>
          <p:cNvSpPr txBox="1"/>
          <p:nvPr/>
        </p:nvSpPr>
        <p:spPr>
          <a:xfrm>
            <a:off x="835152" y="3856990"/>
            <a:ext cx="4838293" cy="214426"/>
          </a:xfrm>
          <a:prstGeom prst="rect">
            <a:avLst/>
          </a:prstGeom>
        </p:spPr>
        <p:txBody>
          <a:bodyPr vert="horz" wrap="none" lIns="0" tIns="0" rIns="0" bIns="0" rtlCol="0">
            <a:spAutoFit/>
          </a:bodyPr>
          <a:lstStyle/>
          <a:p>
            <a:pPr marL="0">
              <a:lnSpc>
                <a:spcPct val="100000"/>
              </a:lnSpc>
            </a:pPr>
            <a:r>
              <a:rPr sz="1800" spc="10" dirty="0">
                <a:latin typeface="Arial"/>
                <a:cs typeface="Arial"/>
              </a:rPr>
              <a:t>What is the current status of the target feature?</a:t>
            </a:r>
            <a:endParaRPr sz="1800" dirty="0">
              <a:latin typeface="Arial"/>
              <a:cs typeface="Arial"/>
            </a:endParaRPr>
          </a:p>
        </p:txBody>
      </p:sp>
      <p:sp>
        <p:nvSpPr>
          <p:cNvPr id="17" name="text 1"/>
          <p:cNvSpPr txBox="1"/>
          <p:nvPr/>
        </p:nvSpPr>
        <p:spPr>
          <a:xfrm>
            <a:off x="548640" y="4131309"/>
            <a:ext cx="143560" cy="214427"/>
          </a:xfrm>
          <a:prstGeom prst="rect">
            <a:avLst/>
          </a:prstGeom>
        </p:spPr>
        <p:txBody>
          <a:bodyPr vert="horz" wrap="none" lIns="0" tIns="0" rIns="0" bIns="0" rtlCol="0">
            <a:spAutoFit/>
          </a:bodyPr>
          <a:lstStyle/>
          <a:p>
            <a:pPr marL="0">
              <a:lnSpc>
                <a:spcPct val="100000"/>
              </a:lnSpc>
            </a:pPr>
            <a:r>
              <a:rPr sz="1800" spc="10" dirty="0">
                <a:latin typeface="Arial"/>
                <a:cs typeface="Arial"/>
              </a:rPr>
              <a:t>•</a:t>
            </a:r>
            <a:endParaRPr sz="1800">
              <a:latin typeface="Arial"/>
              <a:cs typeface="Arial"/>
            </a:endParaRPr>
          </a:p>
        </p:txBody>
      </p:sp>
      <p:sp>
        <p:nvSpPr>
          <p:cNvPr id="26" name="text 1"/>
          <p:cNvSpPr txBox="1"/>
          <p:nvPr/>
        </p:nvSpPr>
        <p:spPr>
          <a:xfrm>
            <a:off x="835152" y="4131309"/>
            <a:ext cx="4952593" cy="214427"/>
          </a:xfrm>
          <a:prstGeom prst="rect">
            <a:avLst/>
          </a:prstGeom>
        </p:spPr>
        <p:txBody>
          <a:bodyPr vert="horz" wrap="none" lIns="0" tIns="0" rIns="0" bIns="0" rtlCol="0">
            <a:spAutoFit/>
          </a:bodyPr>
          <a:lstStyle/>
          <a:p>
            <a:pPr marL="0">
              <a:lnSpc>
                <a:spcPct val="100000"/>
              </a:lnSpc>
            </a:pPr>
            <a:r>
              <a:rPr sz="1800" spc="10" dirty="0">
                <a:latin typeface="Arial"/>
                <a:cs typeface="Arial"/>
              </a:rPr>
              <a:t>How is going to be measured the target feature?</a:t>
            </a:r>
            <a:endParaRPr sz="1800" dirty="0">
              <a:latin typeface="Arial"/>
              <a:cs typeface="Arial"/>
            </a:endParaRPr>
          </a:p>
        </p:txBody>
      </p:sp>
      <p:sp>
        <p:nvSpPr>
          <p:cNvPr id="27" name="text 1"/>
          <p:cNvSpPr txBox="1"/>
          <p:nvPr/>
        </p:nvSpPr>
        <p:spPr>
          <a:xfrm>
            <a:off x="8625205" y="6324143"/>
            <a:ext cx="102920" cy="202996"/>
          </a:xfrm>
          <a:prstGeom prst="rect">
            <a:avLst/>
          </a:prstGeom>
        </p:spPr>
        <p:txBody>
          <a:bodyPr vert="horz" wrap="none" lIns="0" tIns="0" rIns="0" bIns="0" rtlCol="0">
            <a:spAutoFit/>
          </a:bodyPr>
          <a:lstStyle/>
          <a:p>
            <a:pPr marL="0">
              <a:lnSpc>
                <a:spcPct val="100000"/>
              </a:lnSpc>
            </a:pPr>
            <a:r>
              <a:rPr sz="1389" b="1" spc="10" dirty="0">
                <a:latin typeface="Calibri"/>
                <a:cs typeface="Calibri"/>
              </a:rPr>
              <a:t>5</a:t>
            </a:r>
            <a:endParaRPr sz="1300">
              <a:latin typeface="Calibri"/>
              <a:cs typeface="Calibri"/>
            </a:endParaRPr>
          </a:p>
        </p:txBody>
      </p:sp>
      <p:sp>
        <p:nvSpPr>
          <p:cNvPr id="28" name="text 1"/>
          <p:cNvSpPr txBox="1"/>
          <p:nvPr/>
        </p:nvSpPr>
        <p:spPr>
          <a:xfrm>
            <a:off x="461205" y="451876"/>
            <a:ext cx="7157922" cy="923330"/>
          </a:xfrm>
          <a:prstGeom prst="rect">
            <a:avLst/>
          </a:prstGeom>
        </p:spPr>
        <p:txBody>
          <a:bodyPr vert="horz" wrap="none" lIns="0" tIns="0" rIns="0" bIns="0" rtlCol="0">
            <a:spAutoFit/>
          </a:bodyPr>
          <a:lstStyle/>
          <a:p>
            <a:pPr indent="-342900">
              <a:lnSpc>
                <a:spcPts val="3600"/>
              </a:lnSpc>
            </a:pPr>
            <a:r>
              <a:rPr lang="en-US" sz="3600" b="1" spc="-150" dirty="0" smtClean="0">
                <a:latin typeface="Arial" pitchFamily="34" charset="0"/>
                <a:cs typeface="Arial" pitchFamily="34" charset="0"/>
              </a:rPr>
              <a:t>1. </a:t>
            </a:r>
            <a:r>
              <a:rPr sz="3600" b="1" spc="-150" dirty="0" smtClean="0">
                <a:latin typeface="Arial" pitchFamily="34" charset="0"/>
                <a:cs typeface="Arial" pitchFamily="34" charset="0"/>
              </a:rPr>
              <a:t>Define </a:t>
            </a:r>
            <a:r>
              <a:rPr sz="3600" b="1" spc="-150" dirty="0">
                <a:latin typeface="Arial" pitchFamily="34" charset="0"/>
                <a:cs typeface="Arial" pitchFamily="34" charset="0"/>
              </a:rPr>
              <a:t>Appropriately </a:t>
            </a:r>
            <a:r>
              <a:rPr sz="3600" b="1" spc="-150" dirty="0" smtClean="0">
                <a:latin typeface="Arial" pitchFamily="34" charset="0"/>
                <a:cs typeface="Arial" pitchFamily="34" charset="0"/>
              </a:rPr>
              <a:t>the</a:t>
            </a:r>
            <a:r>
              <a:rPr lang="en-US" sz="3600" b="1" spc="-150" dirty="0" smtClean="0">
                <a:latin typeface="Arial" pitchFamily="34" charset="0"/>
                <a:cs typeface="Arial" pitchFamily="34" charset="0"/>
              </a:rPr>
              <a:t> </a:t>
            </a:r>
            <a:r>
              <a:rPr lang="en-US" sz="3600" b="1" spc="-150" dirty="0">
                <a:latin typeface="Arial" pitchFamily="34" charset="0"/>
                <a:cs typeface="Arial" pitchFamily="34" charset="0"/>
              </a:rPr>
              <a:t>Problem</a:t>
            </a:r>
          </a:p>
          <a:p>
            <a:pPr indent="-342900">
              <a:lnSpc>
                <a:spcPts val="3600"/>
              </a:lnSpc>
            </a:pPr>
            <a:endParaRPr sz="3600" b="1" spc="-150" dirty="0">
              <a:latin typeface="Arial" pitchFamily="34" charset="0"/>
              <a:cs typeface="Arial" pitchFamily="34" charset="0"/>
            </a:endParaRPr>
          </a:p>
        </p:txBody>
      </p:sp>
    </p:spTree>
    <p:extLst>
      <p:ext uri="{BB962C8B-B14F-4D97-AF65-F5344CB8AC3E}">
        <p14:creationId xmlns:p14="http://schemas.microsoft.com/office/powerpoint/2010/main" val="3246330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ext 1"/>
          <p:cNvSpPr txBox="1"/>
          <p:nvPr/>
        </p:nvSpPr>
        <p:spPr>
          <a:xfrm>
            <a:off x="7372857" y="6652168"/>
            <a:ext cx="1718150" cy="131515"/>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61" name="Im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0"/>
            <a:ext cx="2193036" cy="691896"/>
          </a:xfrm>
          <a:prstGeom prst="rect">
            <a:avLst/>
          </a:prstGeom>
        </p:spPr>
      </p:pic>
      <p:sp>
        <p:nvSpPr>
          <p:cNvPr id="81" name="object 81"/>
          <p:cNvSpPr/>
          <p:nvPr/>
        </p:nvSpPr>
        <p:spPr>
          <a:xfrm>
            <a:off x="4495800" y="65532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82" name="object 82"/>
          <p:cNvSpPr/>
          <p:nvPr/>
        </p:nvSpPr>
        <p:spPr>
          <a:xfrm>
            <a:off x="2133600" y="65532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pic>
        <p:nvPicPr>
          <p:cNvPr id="6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5328" y="6553200"/>
            <a:ext cx="2328672" cy="45720"/>
          </a:xfrm>
          <a:prstGeom prst="rect">
            <a:avLst/>
          </a:prstGeom>
        </p:spPr>
      </p:pic>
      <p:sp>
        <p:nvSpPr>
          <p:cNvPr id="83" name="object 83"/>
          <p:cNvSpPr/>
          <p:nvPr/>
        </p:nvSpPr>
        <p:spPr>
          <a:xfrm>
            <a:off x="2362200"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76C2E5"/>
          </a:solidFill>
        </p:spPr>
        <p:txBody>
          <a:bodyPr wrap="square" lIns="0" tIns="0" rIns="0" bIns="0" rtlCol="0">
            <a:noAutofit/>
          </a:bodyPr>
          <a:lstStyle/>
          <a:p>
            <a:endParaRPr/>
          </a:p>
        </p:txBody>
      </p:sp>
      <p:sp>
        <p:nvSpPr>
          <p:cNvPr id="84" name="object 84"/>
          <p:cNvSpPr/>
          <p:nvPr/>
        </p:nvSpPr>
        <p:spPr>
          <a:xfrm>
            <a:off x="0" y="1295400"/>
            <a:ext cx="2362200" cy="45720"/>
          </a:xfrm>
          <a:custGeom>
            <a:avLst/>
            <a:gdLst/>
            <a:ahLst/>
            <a:cxnLst/>
            <a:rect l="l" t="t" r="r" b="b"/>
            <a:pathLst>
              <a:path w="2362200" h="45720">
                <a:moveTo>
                  <a:pt x="0" y="45720"/>
                </a:moveTo>
                <a:lnTo>
                  <a:pt x="0" y="0"/>
                </a:lnTo>
                <a:lnTo>
                  <a:pt x="2362200" y="0"/>
                </a:lnTo>
                <a:lnTo>
                  <a:pt x="2362200" y="45720"/>
                </a:lnTo>
                <a:lnTo>
                  <a:pt x="0" y="45720"/>
                </a:lnTo>
                <a:close/>
              </a:path>
            </a:pathLst>
          </a:custGeom>
          <a:solidFill>
            <a:srgbClr val="FCB017"/>
          </a:solidFill>
        </p:spPr>
        <p:txBody>
          <a:bodyPr wrap="square" lIns="0" tIns="0" rIns="0" bIns="0" rtlCol="0">
            <a:noAutofit/>
          </a:bodyPr>
          <a:lstStyle/>
          <a:p>
            <a:endParaRPr/>
          </a:p>
        </p:txBody>
      </p:sp>
      <p:sp>
        <p:nvSpPr>
          <p:cNvPr id="85" name="object 85"/>
          <p:cNvSpPr/>
          <p:nvPr/>
        </p:nvSpPr>
        <p:spPr>
          <a:xfrm>
            <a:off x="4681728" y="1295400"/>
            <a:ext cx="2328672" cy="45720"/>
          </a:xfrm>
          <a:custGeom>
            <a:avLst/>
            <a:gdLst/>
            <a:ahLst/>
            <a:cxnLst/>
            <a:rect l="l" t="t" r="r" b="b"/>
            <a:pathLst>
              <a:path w="2328672" h="45720">
                <a:moveTo>
                  <a:pt x="0" y="45720"/>
                </a:moveTo>
                <a:lnTo>
                  <a:pt x="0" y="0"/>
                </a:lnTo>
                <a:lnTo>
                  <a:pt x="2328672" y="0"/>
                </a:lnTo>
                <a:lnTo>
                  <a:pt x="2328672" y="45720"/>
                </a:lnTo>
                <a:lnTo>
                  <a:pt x="0" y="45720"/>
                </a:lnTo>
                <a:close/>
              </a:path>
            </a:pathLst>
          </a:custGeom>
          <a:solidFill>
            <a:srgbClr val="FF0000"/>
          </a:solidFill>
        </p:spPr>
        <p:txBody>
          <a:bodyPr wrap="square" lIns="0" tIns="0" rIns="0" bIns="0" rtlCol="0">
            <a:noAutofit/>
          </a:bodyPr>
          <a:lstStyle/>
          <a:p>
            <a:endParaRPr/>
          </a:p>
        </p:txBody>
      </p:sp>
      <p:sp>
        <p:nvSpPr>
          <p:cNvPr id="3" name="text 1"/>
          <p:cNvSpPr txBox="1"/>
          <p:nvPr/>
        </p:nvSpPr>
        <p:spPr>
          <a:xfrm>
            <a:off x="394716" y="1511300"/>
            <a:ext cx="2032482" cy="214427"/>
          </a:xfrm>
          <a:prstGeom prst="rect">
            <a:avLst/>
          </a:prstGeom>
        </p:spPr>
        <p:txBody>
          <a:bodyPr vert="horz" wrap="none" lIns="0" tIns="0" rIns="0" bIns="0" rtlCol="0">
            <a:spAutoFit/>
          </a:bodyPr>
          <a:lstStyle/>
          <a:p>
            <a:pPr marL="0">
              <a:lnSpc>
                <a:spcPct val="100000"/>
              </a:lnSpc>
            </a:pPr>
            <a:r>
              <a:rPr sz="1800" b="1" spc="10" dirty="0">
                <a:latin typeface="Arial"/>
                <a:cs typeface="Arial"/>
              </a:rPr>
              <a:t>Benchmark Model</a:t>
            </a:r>
            <a:endParaRPr sz="1800">
              <a:latin typeface="Arial"/>
              <a:cs typeface="Arial"/>
            </a:endParaRPr>
          </a:p>
        </p:txBody>
      </p:sp>
      <p:sp>
        <p:nvSpPr>
          <p:cNvPr id="4" name="text 1"/>
          <p:cNvSpPr txBox="1"/>
          <p:nvPr/>
        </p:nvSpPr>
        <p:spPr>
          <a:xfrm>
            <a:off x="394716" y="1785620"/>
            <a:ext cx="7570021" cy="276999"/>
          </a:xfrm>
          <a:prstGeom prst="rect">
            <a:avLst/>
          </a:prstGeom>
        </p:spPr>
        <p:txBody>
          <a:bodyPr vert="horz" wrap="none" lIns="0" tIns="0" rIns="0" bIns="0" rtlCol="0">
            <a:spAutoFit/>
          </a:bodyPr>
          <a:lstStyle/>
          <a:p>
            <a:pPr marL="0">
              <a:lnSpc>
                <a:spcPct val="100000"/>
              </a:lnSpc>
            </a:pPr>
            <a:r>
              <a:rPr sz="1800" spc="10" dirty="0">
                <a:latin typeface="Arial"/>
                <a:cs typeface="Arial"/>
              </a:rPr>
              <a:t>The goal in this step of the process is to develop a </a:t>
            </a:r>
            <a:r>
              <a:rPr sz="1800" spc="10" dirty="0" smtClean="0">
                <a:latin typeface="Arial"/>
                <a:cs typeface="Arial"/>
              </a:rPr>
              <a:t>benchmark </a:t>
            </a:r>
            <a:r>
              <a:rPr sz="1800" spc="10" dirty="0">
                <a:latin typeface="Arial"/>
                <a:cs typeface="Arial"/>
              </a:rPr>
              <a:t>model that</a:t>
            </a:r>
            <a:endParaRPr sz="1800" dirty="0">
              <a:latin typeface="Arial"/>
              <a:cs typeface="Arial"/>
            </a:endParaRPr>
          </a:p>
        </p:txBody>
      </p:sp>
      <p:sp>
        <p:nvSpPr>
          <p:cNvPr id="5" name="text 1"/>
          <p:cNvSpPr txBox="1"/>
          <p:nvPr/>
        </p:nvSpPr>
        <p:spPr>
          <a:xfrm>
            <a:off x="394716" y="2060194"/>
            <a:ext cx="8107883" cy="214427"/>
          </a:xfrm>
          <a:prstGeom prst="rect">
            <a:avLst/>
          </a:prstGeom>
        </p:spPr>
        <p:txBody>
          <a:bodyPr vert="horz" wrap="none" lIns="0" tIns="0" rIns="0" bIns="0" rtlCol="0">
            <a:spAutoFit/>
          </a:bodyPr>
          <a:lstStyle/>
          <a:p>
            <a:pPr marL="0">
              <a:lnSpc>
                <a:spcPct val="100000"/>
              </a:lnSpc>
            </a:pPr>
            <a:r>
              <a:rPr sz="1800" spc="10" dirty="0">
                <a:latin typeface="Arial"/>
                <a:cs typeface="Arial"/>
              </a:rPr>
              <a:t>serves us as a baseline, upon we’ll measure the performance of a better and</a:t>
            </a:r>
            <a:endParaRPr sz="1800" dirty="0">
              <a:latin typeface="Arial"/>
              <a:cs typeface="Arial"/>
            </a:endParaRPr>
          </a:p>
        </p:txBody>
      </p:sp>
      <p:sp>
        <p:nvSpPr>
          <p:cNvPr id="6" name="text 1"/>
          <p:cNvSpPr txBox="1"/>
          <p:nvPr/>
        </p:nvSpPr>
        <p:spPr>
          <a:xfrm>
            <a:off x="394716" y="2334513"/>
            <a:ext cx="2474315" cy="214427"/>
          </a:xfrm>
          <a:prstGeom prst="rect">
            <a:avLst/>
          </a:prstGeom>
        </p:spPr>
        <p:txBody>
          <a:bodyPr vert="horz" wrap="none" lIns="0" tIns="0" rIns="0" bIns="0" rtlCol="0">
            <a:spAutoFit/>
          </a:bodyPr>
          <a:lstStyle/>
          <a:p>
            <a:pPr marL="0">
              <a:lnSpc>
                <a:spcPct val="100000"/>
              </a:lnSpc>
            </a:pPr>
            <a:r>
              <a:rPr sz="1800" spc="10" dirty="0">
                <a:latin typeface="Arial"/>
                <a:cs typeface="Arial"/>
              </a:rPr>
              <a:t>more attuned algorithm.</a:t>
            </a:r>
            <a:endParaRPr sz="1800" dirty="0">
              <a:latin typeface="Arial"/>
              <a:cs typeface="Arial"/>
            </a:endParaRPr>
          </a:p>
        </p:txBody>
      </p:sp>
      <p:sp>
        <p:nvSpPr>
          <p:cNvPr id="7" name="text 1"/>
          <p:cNvSpPr txBox="1"/>
          <p:nvPr/>
        </p:nvSpPr>
        <p:spPr>
          <a:xfrm>
            <a:off x="394716" y="2883153"/>
            <a:ext cx="8107883" cy="214427"/>
          </a:xfrm>
          <a:prstGeom prst="rect">
            <a:avLst/>
          </a:prstGeom>
        </p:spPr>
        <p:txBody>
          <a:bodyPr vert="horz" wrap="none" lIns="0" tIns="0" rIns="0" bIns="0" rtlCol="0">
            <a:spAutoFit/>
          </a:bodyPr>
          <a:lstStyle/>
          <a:p>
            <a:pPr marL="0">
              <a:lnSpc>
                <a:spcPct val="100000"/>
              </a:lnSpc>
            </a:pPr>
            <a:r>
              <a:rPr sz="1800" spc="10" dirty="0">
                <a:latin typeface="Arial"/>
                <a:cs typeface="Arial"/>
              </a:rPr>
              <a:t>Benchmarking  requires  experiments  to  be  comparable,  measurable,  and</a:t>
            </a:r>
            <a:endParaRPr sz="1800">
              <a:latin typeface="Arial"/>
              <a:cs typeface="Arial"/>
            </a:endParaRPr>
          </a:p>
        </p:txBody>
      </p:sp>
      <p:sp>
        <p:nvSpPr>
          <p:cNvPr id="8" name="text 1"/>
          <p:cNvSpPr txBox="1"/>
          <p:nvPr/>
        </p:nvSpPr>
        <p:spPr>
          <a:xfrm>
            <a:off x="394716" y="3157474"/>
            <a:ext cx="8107960" cy="214426"/>
          </a:xfrm>
          <a:prstGeom prst="rect">
            <a:avLst/>
          </a:prstGeom>
        </p:spPr>
        <p:txBody>
          <a:bodyPr vert="horz" wrap="none" lIns="0" tIns="0" rIns="0" bIns="0" rtlCol="0">
            <a:spAutoFit/>
          </a:bodyPr>
          <a:lstStyle/>
          <a:p>
            <a:pPr marL="0">
              <a:lnSpc>
                <a:spcPct val="100000"/>
              </a:lnSpc>
            </a:pPr>
            <a:r>
              <a:rPr sz="1800" spc="10" dirty="0">
                <a:latin typeface="Arial"/>
                <a:cs typeface="Arial"/>
              </a:rPr>
              <a:t>reproducible. It is important to emphasize on the reproducible part of the last</a:t>
            </a:r>
            <a:endParaRPr sz="1800" dirty="0">
              <a:latin typeface="Arial"/>
              <a:cs typeface="Arial"/>
            </a:endParaRPr>
          </a:p>
        </p:txBody>
      </p:sp>
      <p:sp>
        <p:nvSpPr>
          <p:cNvPr id="9" name="text 1"/>
          <p:cNvSpPr txBox="1"/>
          <p:nvPr/>
        </p:nvSpPr>
        <p:spPr>
          <a:xfrm>
            <a:off x="394716" y="3431518"/>
            <a:ext cx="8110321" cy="214712"/>
          </a:xfrm>
          <a:prstGeom prst="rect">
            <a:avLst/>
          </a:prstGeom>
        </p:spPr>
        <p:txBody>
          <a:bodyPr vert="horz" wrap="none" lIns="0" tIns="0" rIns="0" bIns="0" rtlCol="0">
            <a:spAutoFit/>
          </a:bodyPr>
          <a:lstStyle/>
          <a:p>
            <a:pPr marL="0">
              <a:lnSpc>
                <a:spcPct val="100000"/>
              </a:lnSpc>
            </a:pPr>
            <a:r>
              <a:rPr sz="1800" spc="10" dirty="0">
                <a:latin typeface="Arial"/>
                <a:cs typeface="Arial"/>
              </a:rPr>
              <a:t>statement. Now a day’s data science libraries perform random splits of data,</a:t>
            </a:r>
            <a:endParaRPr sz="1800" dirty="0">
              <a:latin typeface="Arial"/>
              <a:cs typeface="Arial"/>
            </a:endParaRPr>
          </a:p>
        </p:txBody>
      </p:sp>
      <p:sp>
        <p:nvSpPr>
          <p:cNvPr id="10" name="text 1"/>
          <p:cNvSpPr txBox="1"/>
          <p:nvPr/>
        </p:nvSpPr>
        <p:spPr>
          <a:xfrm>
            <a:off x="394716" y="3706495"/>
            <a:ext cx="8111541" cy="214427"/>
          </a:xfrm>
          <a:prstGeom prst="rect">
            <a:avLst/>
          </a:prstGeom>
        </p:spPr>
        <p:txBody>
          <a:bodyPr vert="horz" wrap="none" lIns="0" tIns="0" rIns="0" bIns="0" rtlCol="0">
            <a:spAutoFit/>
          </a:bodyPr>
          <a:lstStyle/>
          <a:p>
            <a:pPr marL="0">
              <a:lnSpc>
                <a:spcPct val="100000"/>
              </a:lnSpc>
            </a:pPr>
            <a:r>
              <a:rPr sz="1800" spc="10" dirty="0">
                <a:latin typeface="Arial"/>
                <a:cs typeface="Arial"/>
              </a:rPr>
              <a:t>this randomness must be consistent through all runs. Most random generators</a:t>
            </a:r>
            <a:endParaRPr sz="1800" dirty="0">
              <a:latin typeface="Arial"/>
              <a:cs typeface="Arial"/>
            </a:endParaRPr>
          </a:p>
        </p:txBody>
      </p:sp>
      <p:sp>
        <p:nvSpPr>
          <p:cNvPr id="11" name="text 1"/>
          <p:cNvSpPr txBox="1"/>
          <p:nvPr/>
        </p:nvSpPr>
        <p:spPr>
          <a:xfrm>
            <a:off x="394716" y="3980815"/>
            <a:ext cx="8109178" cy="214426"/>
          </a:xfrm>
          <a:prstGeom prst="rect">
            <a:avLst/>
          </a:prstGeom>
        </p:spPr>
        <p:txBody>
          <a:bodyPr vert="horz" wrap="none" lIns="0" tIns="0" rIns="0" bIns="0" rtlCol="0">
            <a:spAutoFit/>
          </a:bodyPr>
          <a:lstStyle/>
          <a:p>
            <a:pPr marL="0">
              <a:lnSpc>
                <a:spcPct val="100000"/>
              </a:lnSpc>
            </a:pPr>
            <a:r>
              <a:rPr sz="1800" spc="10" dirty="0">
                <a:latin typeface="Arial"/>
                <a:cs typeface="Arial"/>
              </a:rPr>
              <a:t>support setting a seed for this purpose. In Python we will use the random.seed</a:t>
            </a:r>
            <a:endParaRPr sz="1800" dirty="0">
              <a:latin typeface="Arial"/>
              <a:cs typeface="Arial"/>
            </a:endParaRPr>
          </a:p>
        </p:txBody>
      </p:sp>
      <p:sp>
        <p:nvSpPr>
          <p:cNvPr id="12" name="text 1"/>
          <p:cNvSpPr txBox="1"/>
          <p:nvPr/>
        </p:nvSpPr>
        <p:spPr>
          <a:xfrm>
            <a:off x="394716" y="4255135"/>
            <a:ext cx="3553688" cy="214427"/>
          </a:xfrm>
          <a:prstGeom prst="rect">
            <a:avLst/>
          </a:prstGeom>
        </p:spPr>
        <p:txBody>
          <a:bodyPr vert="horz" wrap="none" lIns="0" tIns="0" rIns="0" bIns="0" rtlCol="0">
            <a:spAutoFit/>
          </a:bodyPr>
          <a:lstStyle/>
          <a:p>
            <a:pPr marL="0">
              <a:lnSpc>
                <a:spcPct val="100000"/>
              </a:lnSpc>
            </a:pPr>
            <a:r>
              <a:rPr sz="1800" spc="10" dirty="0">
                <a:latin typeface="Arial"/>
                <a:cs typeface="Arial"/>
              </a:rPr>
              <a:t>method from the random package.</a:t>
            </a:r>
            <a:endParaRPr sz="1800">
              <a:latin typeface="Arial"/>
              <a:cs typeface="Arial"/>
            </a:endParaRPr>
          </a:p>
        </p:txBody>
      </p:sp>
      <p:sp>
        <p:nvSpPr>
          <p:cNvPr id="13" name="text 1"/>
          <p:cNvSpPr txBox="1"/>
          <p:nvPr/>
        </p:nvSpPr>
        <p:spPr>
          <a:xfrm>
            <a:off x="8625205" y="6324143"/>
            <a:ext cx="205027" cy="202996"/>
          </a:xfrm>
          <a:prstGeom prst="rect">
            <a:avLst/>
          </a:prstGeom>
        </p:spPr>
        <p:txBody>
          <a:bodyPr vert="horz" wrap="none" lIns="0" tIns="0" rIns="0" bIns="0" rtlCol="0">
            <a:spAutoFit/>
          </a:bodyPr>
          <a:lstStyle/>
          <a:p>
            <a:pPr marL="0">
              <a:lnSpc>
                <a:spcPct val="100000"/>
              </a:lnSpc>
            </a:pPr>
            <a:r>
              <a:rPr sz="1419" b="1" spc="10" dirty="0">
                <a:latin typeface="Calibri"/>
                <a:cs typeface="Calibri"/>
              </a:rPr>
              <a:t>17</a:t>
            </a:r>
            <a:endParaRPr sz="1400">
              <a:latin typeface="Calibri"/>
              <a:cs typeface="Calibri"/>
            </a:endParaRPr>
          </a:p>
        </p:txBody>
      </p:sp>
      <p:sp>
        <p:nvSpPr>
          <p:cNvPr id="14" name="text 1"/>
          <p:cNvSpPr txBox="1"/>
          <p:nvPr/>
        </p:nvSpPr>
        <p:spPr>
          <a:xfrm>
            <a:off x="548640" y="156361"/>
            <a:ext cx="5655394" cy="923330"/>
          </a:xfrm>
          <a:prstGeom prst="rect">
            <a:avLst/>
          </a:prstGeom>
        </p:spPr>
        <p:txBody>
          <a:bodyPr vert="horz" wrap="none" lIns="0" tIns="0" rIns="0" bIns="0" rtlCol="0">
            <a:spAutoFit/>
          </a:bodyPr>
          <a:lstStyle>
            <a:defPPr>
              <a:defRPr lang="en-US"/>
            </a:defPPr>
            <a:lvl1pPr indent="-342900">
              <a:lnSpc>
                <a:spcPts val="3600"/>
              </a:lnSpc>
              <a:defRPr sz="3600" b="1" spc="-150">
                <a:latin typeface="Arial" pitchFamily="34" charset="0"/>
                <a:cs typeface="Arial" pitchFamily="34" charset="0"/>
              </a:defRPr>
            </a:lvl1pPr>
          </a:lstStyle>
          <a:p>
            <a:r>
              <a:rPr lang="en-US" dirty="0" smtClean="0"/>
              <a:t>2. </a:t>
            </a:r>
            <a:r>
              <a:rPr dirty="0" smtClean="0"/>
              <a:t>Developing </a:t>
            </a:r>
            <a:r>
              <a:rPr dirty="0"/>
              <a:t>a </a:t>
            </a:r>
            <a:r>
              <a:rPr dirty="0" smtClean="0"/>
              <a:t>Benchmark</a:t>
            </a:r>
            <a:r>
              <a:rPr lang="en-US" dirty="0" smtClean="0"/>
              <a:t> </a:t>
            </a:r>
          </a:p>
          <a:p>
            <a:r>
              <a:rPr lang="en-US" dirty="0" smtClean="0"/>
              <a:t>Model</a:t>
            </a:r>
            <a:endParaRPr dirty="0"/>
          </a:p>
        </p:txBody>
      </p:sp>
      <p:sp>
        <p:nvSpPr>
          <p:cNvPr id="24" name="text 1"/>
          <p:cNvSpPr txBox="1"/>
          <p:nvPr/>
        </p:nvSpPr>
        <p:spPr>
          <a:xfrm>
            <a:off x="450946" y="4772465"/>
            <a:ext cx="8174260" cy="1107996"/>
          </a:xfrm>
          <a:prstGeom prst="rect">
            <a:avLst/>
          </a:prstGeom>
        </p:spPr>
        <p:txBody>
          <a:bodyPr vert="horz" wrap="square" lIns="0" tIns="0" rIns="0" bIns="0" rtlCol="0">
            <a:spAutoFit/>
          </a:bodyPr>
          <a:lstStyle/>
          <a:p>
            <a:pPr marL="0">
              <a:lnSpc>
                <a:spcPct val="100000"/>
              </a:lnSpc>
            </a:pPr>
            <a:r>
              <a:rPr sz="2400" b="1" spc="10" dirty="0">
                <a:latin typeface="Calibri"/>
                <a:cs typeface="Calibri"/>
              </a:rPr>
              <a:t>Null Model                                               </a:t>
            </a:r>
            <a:r>
              <a:rPr lang="en-US" sz="2400" b="1" spc="10" dirty="0" smtClean="0">
                <a:latin typeface="Calibri"/>
                <a:cs typeface="Calibri"/>
              </a:rPr>
              <a:t>	</a:t>
            </a:r>
            <a:r>
              <a:rPr sz="2400" b="1" spc="10" dirty="0" smtClean="0">
                <a:latin typeface="Calibri"/>
                <a:cs typeface="Calibri"/>
              </a:rPr>
              <a:t>Bayes </a:t>
            </a:r>
            <a:r>
              <a:rPr sz="2400" b="1" spc="10" dirty="0">
                <a:latin typeface="Calibri"/>
                <a:cs typeface="Calibri"/>
              </a:rPr>
              <a:t>rate </a:t>
            </a:r>
            <a:r>
              <a:rPr sz="2400" b="1" spc="10" dirty="0" smtClean="0">
                <a:latin typeface="Calibri"/>
                <a:cs typeface="Calibri"/>
              </a:rPr>
              <a:t>model</a:t>
            </a:r>
            <a:endParaRPr lang="en-US" sz="2400" b="1" spc="10" dirty="0" smtClean="0">
              <a:latin typeface="Calibri"/>
              <a:cs typeface="Calibri"/>
            </a:endParaRPr>
          </a:p>
          <a:p>
            <a:pPr marL="0">
              <a:lnSpc>
                <a:spcPct val="100000"/>
              </a:lnSpc>
            </a:pPr>
            <a:endParaRPr lang="en-US" sz="2400" b="1" spc="10" dirty="0">
              <a:latin typeface="Calibri"/>
              <a:cs typeface="Calibri"/>
            </a:endParaRPr>
          </a:p>
          <a:p>
            <a:r>
              <a:rPr lang="en-US" sz="2400" b="1" spc="10" dirty="0" smtClean="0">
                <a:cs typeface="Calibri"/>
              </a:rPr>
              <a:t>			Normal </a:t>
            </a:r>
            <a:r>
              <a:rPr lang="en-US" sz="2400" b="1" spc="10" dirty="0">
                <a:cs typeface="Calibri"/>
              </a:rPr>
              <a:t>Model		</a:t>
            </a:r>
            <a:endParaRPr sz="2400" b="1" dirty="0">
              <a:latin typeface="Calibri"/>
              <a:cs typeface="Calibri"/>
            </a:endParaRPr>
          </a:p>
        </p:txBody>
      </p:sp>
      <p:sp>
        <p:nvSpPr>
          <p:cNvPr id="25" name="text 1"/>
          <p:cNvSpPr txBox="1"/>
          <p:nvPr/>
        </p:nvSpPr>
        <p:spPr>
          <a:xfrm>
            <a:off x="113251" y="5590852"/>
            <a:ext cx="65" cy="430887"/>
          </a:xfrm>
          <a:prstGeom prst="rect">
            <a:avLst/>
          </a:prstGeom>
        </p:spPr>
        <p:txBody>
          <a:bodyPr vert="horz" wrap="none" lIns="0" tIns="0" rIns="0" bIns="0" rtlCol="0">
            <a:spAutoFit/>
          </a:bodyPr>
          <a:lstStyle/>
          <a:p>
            <a:pPr marL="0">
              <a:lnSpc>
                <a:spcPct val="100000"/>
              </a:lnSpc>
            </a:pPr>
            <a:endParaRPr sz="2800" b="1" dirty="0">
              <a:latin typeface="Calibri"/>
              <a:cs typeface="Calibri"/>
            </a:endParaRPr>
          </a:p>
        </p:txBody>
      </p:sp>
    </p:spTree>
    <p:extLst>
      <p:ext uri="{BB962C8B-B14F-4D97-AF65-F5344CB8AC3E}">
        <p14:creationId xmlns:p14="http://schemas.microsoft.com/office/powerpoint/2010/main" val="3407712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3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6596389"/>
            <a:ext cx="5867400" cy="261610"/>
          </a:xfrm>
          <a:prstGeom prst="rect">
            <a:avLst/>
          </a:prstGeom>
        </p:spPr>
      </p:pic>
      <p:sp>
        <p:nvSpPr>
          <p:cNvPr id="2" name="text 1"/>
          <p:cNvSpPr txBox="1"/>
          <p:nvPr/>
        </p:nvSpPr>
        <p:spPr>
          <a:xfrm>
            <a:off x="7382452" y="6666900"/>
            <a:ext cx="1714517" cy="194602"/>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24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0"/>
            <a:ext cx="2193193" cy="692696"/>
          </a:xfrm>
          <a:prstGeom prst="rect">
            <a:avLst/>
          </a:prstGeom>
        </p:spPr>
      </p:pic>
      <p:pic>
        <p:nvPicPr>
          <p:cNvPr id="24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398" y="-1"/>
            <a:ext cx="2236195" cy="731743"/>
          </a:xfrm>
          <a:prstGeom prst="rect">
            <a:avLst/>
          </a:prstGeom>
        </p:spPr>
      </p:pic>
      <p:pic>
        <p:nvPicPr>
          <p:cNvPr id="24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6553200"/>
            <a:ext cx="2328591" cy="45719"/>
          </a:xfrm>
          <a:prstGeom prst="rect">
            <a:avLst/>
          </a:prstGeom>
        </p:spPr>
      </p:pic>
      <p:pic>
        <p:nvPicPr>
          <p:cNvPr id="24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3600" y="6553200"/>
            <a:ext cx="2362200" cy="45719"/>
          </a:xfrm>
          <a:prstGeom prst="rect">
            <a:avLst/>
          </a:prstGeom>
        </p:spPr>
      </p:pic>
      <p:pic>
        <p:nvPicPr>
          <p:cNvPr id="244"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5409" y="6553200"/>
            <a:ext cx="2328590" cy="45719"/>
          </a:xfrm>
          <a:prstGeom prst="rect">
            <a:avLst/>
          </a:prstGeom>
        </p:spPr>
      </p:pic>
      <p:pic>
        <p:nvPicPr>
          <p:cNvPr id="24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2200" y="1295400"/>
            <a:ext cx="2328591" cy="45719"/>
          </a:xfrm>
          <a:prstGeom prst="rect">
            <a:avLst/>
          </a:prstGeom>
        </p:spPr>
      </p:pic>
      <p:pic>
        <p:nvPicPr>
          <p:cNvPr id="24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295400"/>
            <a:ext cx="2362200" cy="45719"/>
          </a:xfrm>
          <a:prstGeom prst="rect">
            <a:avLst/>
          </a:prstGeom>
        </p:spPr>
      </p:pic>
      <p:pic>
        <p:nvPicPr>
          <p:cNvPr id="247"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1809" y="1295400"/>
            <a:ext cx="2328592" cy="45719"/>
          </a:xfrm>
          <a:prstGeom prst="rect">
            <a:avLst/>
          </a:prstGeom>
        </p:spPr>
      </p:pic>
      <p:pic>
        <p:nvPicPr>
          <p:cNvPr id="248"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536" y="274638"/>
            <a:ext cx="6120599" cy="850199"/>
          </a:xfrm>
          <a:prstGeom prst="rect">
            <a:avLst/>
          </a:prstGeom>
        </p:spPr>
      </p:pic>
      <p:sp>
        <p:nvSpPr>
          <p:cNvPr id="3" name="text 1"/>
          <p:cNvSpPr txBox="1"/>
          <p:nvPr/>
        </p:nvSpPr>
        <p:spPr>
          <a:xfrm>
            <a:off x="481260" y="564102"/>
            <a:ext cx="5440884" cy="422250"/>
          </a:xfrm>
          <a:prstGeom prst="rect">
            <a:avLst/>
          </a:prstGeom>
        </p:spPr>
        <p:txBody>
          <a:bodyPr vert="horz" wrap="none" lIns="0" tIns="0" rIns="0" bIns="0" rtlCol="0">
            <a:spAutoFit/>
          </a:bodyPr>
          <a:lstStyle/>
          <a:p>
            <a:pPr marL="0">
              <a:lnSpc>
                <a:spcPct val="100000"/>
              </a:lnSpc>
            </a:pPr>
            <a:r>
              <a:rPr sz="3200" spc="10" dirty="0">
                <a:latin typeface="Calibri"/>
                <a:cs typeface="Calibri"/>
              </a:rPr>
              <a:t>Ideal models to calibrate against</a:t>
            </a:r>
            <a:endParaRPr sz="3200">
              <a:latin typeface="Calibri"/>
              <a:cs typeface="Calibri"/>
            </a:endParaRPr>
          </a:p>
        </p:txBody>
      </p:sp>
      <p:pic>
        <p:nvPicPr>
          <p:cNvPr id="249"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7200" y="1600200"/>
            <a:ext cx="8229600" cy="4526100"/>
          </a:xfrm>
          <a:prstGeom prst="rect">
            <a:avLst/>
          </a:prstGeom>
        </p:spPr>
      </p:pic>
      <p:sp>
        <p:nvSpPr>
          <p:cNvPr id="4" name="text 1"/>
          <p:cNvSpPr txBox="1"/>
          <p:nvPr/>
        </p:nvSpPr>
        <p:spPr>
          <a:xfrm>
            <a:off x="542925" y="1758696"/>
            <a:ext cx="1717903" cy="358134"/>
          </a:xfrm>
          <a:prstGeom prst="rect">
            <a:avLst/>
          </a:prstGeom>
        </p:spPr>
        <p:txBody>
          <a:bodyPr vert="horz" wrap="none" lIns="0" tIns="0" rIns="0" bIns="0" rtlCol="0">
            <a:spAutoFit/>
          </a:bodyPr>
          <a:lstStyle/>
          <a:p>
            <a:pPr marL="0">
              <a:lnSpc>
                <a:spcPct val="100000"/>
              </a:lnSpc>
            </a:pPr>
            <a:r>
              <a:rPr sz="2650" b="1" spc="10" dirty="0">
                <a:latin typeface="Arial"/>
                <a:cs typeface="Arial"/>
              </a:rPr>
              <a:t>Null Model</a:t>
            </a:r>
            <a:endParaRPr sz="2600">
              <a:latin typeface="Arial"/>
              <a:cs typeface="Arial"/>
            </a:endParaRPr>
          </a:p>
        </p:txBody>
      </p:sp>
      <p:sp>
        <p:nvSpPr>
          <p:cNvPr id="5" name="text 1"/>
          <p:cNvSpPr txBox="1"/>
          <p:nvPr/>
        </p:nvSpPr>
        <p:spPr>
          <a:xfrm>
            <a:off x="542925" y="2234946"/>
            <a:ext cx="7989367" cy="3877985"/>
          </a:xfrm>
          <a:prstGeom prst="rect">
            <a:avLst/>
          </a:prstGeom>
        </p:spPr>
        <p:txBody>
          <a:bodyPr vert="horz" wrap="none" lIns="0" tIns="0" rIns="0" bIns="0" rtlCol="0">
            <a:spAutoFit/>
          </a:bodyPr>
          <a:lstStyle/>
          <a:p>
            <a:pPr marL="0">
              <a:lnSpc>
                <a:spcPct val="100000"/>
              </a:lnSpc>
            </a:pPr>
            <a:r>
              <a:rPr sz="2800" spc="10" dirty="0">
                <a:latin typeface="Calibri"/>
                <a:cs typeface="Calibri"/>
              </a:rPr>
              <a:t>A null model is the best model of a very simple form</a:t>
            </a:r>
            <a:endParaRPr sz="2800" dirty="0">
              <a:latin typeface="Calibri"/>
              <a:cs typeface="Calibri"/>
            </a:endParaRPr>
          </a:p>
          <a:p>
            <a:pPr marL="0">
              <a:lnSpc>
                <a:spcPct val="100000"/>
              </a:lnSpc>
            </a:pPr>
            <a:r>
              <a:rPr sz="2800" spc="10" dirty="0">
                <a:latin typeface="Calibri"/>
                <a:cs typeface="Calibri"/>
              </a:rPr>
              <a:t>you’re trying to outperform. The two most typical null</a:t>
            </a:r>
            <a:endParaRPr sz="2800" dirty="0">
              <a:latin typeface="Calibri"/>
              <a:cs typeface="Calibri"/>
            </a:endParaRPr>
          </a:p>
          <a:p>
            <a:pPr marL="0">
              <a:lnSpc>
                <a:spcPct val="100000"/>
              </a:lnSpc>
            </a:pPr>
            <a:r>
              <a:rPr sz="2800" spc="10" dirty="0">
                <a:latin typeface="Calibri"/>
                <a:cs typeface="Calibri"/>
              </a:rPr>
              <a:t>model choices are a model that is a </a:t>
            </a:r>
            <a:r>
              <a:rPr sz="2800" b="1" spc="10" dirty="0">
                <a:latin typeface="Calibri"/>
                <a:cs typeface="Calibri"/>
              </a:rPr>
              <a:t>single constant</a:t>
            </a:r>
            <a:endParaRPr sz="2800" b="1" dirty="0">
              <a:latin typeface="Calibri"/>
              <a:cs typeface="Calibri"/>
            </a:endParaRPr>
          </a:p>
          <a:p>
            <a:pPr marL="0">
              <a:lnSpc>
                <a:spcPct val="100000"/>
              </a:lnSpc>
            </a:pPr>
            <a:r>
              <a:rPr sz="2800" spc="10" dirty="0">
                <a:latin typeface="Calibri"/>
                <a:cs typeface="Calibri"/>
              </a:rPr>
              <a:t>(returns the same answer for all situations) or a model</a:t>
            </a:r>
            <a:endParaRPr sz="2800" dirty="0">
              <a:latin typeface="Calibri"/>
              <a:cs typeface="Calibri"/>
            </a:endParaRPr>
          </a:p>
          <a:p>
            <a:pPr marL="0">
              <a:lnSpc>
                <a:spcPct val="100000"/>
              </a:lnSpc>
            </a:pPr>
            <a:r>
              <a:rPr sz="2800" spc="10" dirty="0">
                <a:latin typeface="Calibri"/>
                <a:cs typeface="Calibri"/>
              </a:rPr>
              <a:t>that is </a:t>
            </a:r>
            <a:r>
              <a:rPr sz="2800" b="1" spc="10" dirty="0">
                <a:latin typeface="Calibri"/>
                <a:cs typeface="Calibri"/>
              </a:rPr>
              <a:t>independent</a:t>
            </a:r>
            <a:r>
              <a:rPr sz="2800" spc="10" dirty="0">
                <a:latin typeface="Calibri"/>
                <a:cs typeface="Calibri"/>
              </a:rPr>
              <a:t> (doesn’t record any important</a:t>
            </a:r>
            <a:endParaRPr sz="2800" dirty="0">
              <a:latin typeface="Calibri"/>
              <a:cs typeface="Calibri"/>
            </a:endParaRPr>
          </a:p>
          <a:p>
            <a:pPr marL="0">
              <a:lnSpc>
                <a:spcPct val="100000"/>
              </a:lnSpc>
            </a:pPr>
            <a:r>
              <a:rPr sz="2800" spc="10" dirty="0">
                <a:latin typeface="Calibri"/>
                <a:cs typeface="Calibri"/>
              </a:rPr>
              <a:t>relation or interaction between inputs and outputs).</a:t>
            </a:r>
            <a:endParaRPr sz="2800" dirty="0">
              <a:latin typeface="Calibri"/>
              <a:cs typeface="Calibri"/>
            </a:endParaRPr>
          </a:p>
          <a:p>
            <a:pPr marL="0">
              <a:lnSpc>
                <a:spcPct val="100000"/>
              </a:lnSpc>
            </a:pPr>
            <a:r>
              <a:rPr sz="2800" spc="10" dirty="0">
                <a:latin typeface="Calibri"/>
                <a:cs typeface="Calibri"/>
              </a:rPr>
              <a:t>We use null models to </a:t>
            </a:r>
            <a:r>
              <a:rPr sz="2800" b="1" spc="10" dirty="0">
                <a:latin typeface="Calibri"/>
                <a:cs typeface="Calibri"/>
              </a:rPr>
              <a:t>lower-bound desired</a:t>
            </a:r>
            <a:endParaRPr sz="2800" b="1" dirty="0">
              <a:latin typeface="Calibri"/>
              <a:cs typeface="Calibri"/>
            </a:endParaRPr>
          </a:p>
          <a:p>
            <a:pPr marL="0">
              <a:lnSpc>
                <a:spcPct val="100000"/>
              </a:lnSpc>
            </a:pPr>
            <a:r>
              <a:rPr sz="2800" b="1" spc="10" dirty="0">
                <a:latin typeface="Calibri"/>
                <a:cs typeface="Calibri"/>
              </a:rPr>
              <a:t>performance</a:t>
            </a:r>
            <a:r>
              <a:rPr sz="2800" spc="10" dirty="0">
                <a:latin typeface="Calibri"/>
                <a:cs typeface="Calibri"/>
              </a:rPr>
              <a:t>, so we usually compare to a best null</a:t>
            </a:r>
            <a:endParaRPr sz="2800" dirty="0">
              <a:latin typeface="Calibri"/>
              <a:cs typeface="Calibri"/>
            </a:endParaRPr>
          </a:p>
          <a:p>
            <a:pPr marL="0">
              <a:lnSpc>
                <a:spcPct val="100000"/>
              </a:lnSpc>
            </a:pPr>
            <a:r>
              <a:rPr sz="2800" spc="10" dirty="0">
                <a:latin typeface="Calibri"/>
                <a:cs typeface="Calibri"/>
              </a:rPr>
              <a:t>model.</a:t>
            </a:r>
            <a:endParaRPr sz="2800" dirty="0">
              <a:latin typeface="Calibri"/>
              <a:cs typeface="Calibri"/>
            </a:endParaRPr>
          </a:p>
        </p:txBody>
      </p:sp>
      <p:pic>
        <p:nvPicPr>
          <p:cNvPr id="250"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32440" y="6237312"/>
            <a:ext cx="611560" cy="293100"/>
          </a:xfrm>
          <a:prstGeom prst="rect">
            <a:avLst/>
          </a:prstGeom>
        </p:spPr>
      </p:pic>
      <p:sp>
        <p:nvSpPr>
          <p:cNvPr id="6" name="text 1"/>
          <p:cNvSpPr txBox="1"/>
          <p:nvPr/>
        </p:nvSpPr>
        <p:spPr>
          <a:xfrm>
            <a:off x="8618165" y="6318084"/>
            <a:ext cx="251562" cy="204648"/>
          </a:xfrm>
          <a:prstGeom prst="rect">
            <a:avLst/>
          </a:prstGeom>
        </p:spPr>
        <p:txBody>
          <a:bodyPr vert="horz" wrap="none" lIns="0" tIns="0" rIns="0" bIns="0" rtlCol="0">
            <a:spAutoFit/>
          </a:bodyPr>
          <a:lstStyle/>
          <a:p>
            <a:pPr marL="0">
              <a:lnSpc>
                <a:spcPct val="100000"/>
              </a:lnSpc>
            </a:pPr>
            <a:r>
              <a:rPr sz="1600" b="1" spc="10" dirty="0">
                <a:latin typeface="Arial"/>
                <a:cs typeface="Arial"/>
              </a:rPr>
              <a:t>17</a:t>
            </a:r>
            <a:endParaRPr sz="1600">
              <a:latin typeface="Arial"/>
              <a:cs typeface="Arial"/>
            </a:endParaRPr>
          </a:p>
        </p:txBody>
      </p:sp>
    </p:spTree>
    <p:extLst>
      <p:ext uri="{BB962C8B-B14F-4D97-AF65-F5344CB8AC3E}">
        <p14:creationId xmlns:p14="http://schemas.microsoft.com/office/powerpoint/2010/main" val="4079566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6596389"/>
            <a:ext cx="5867400" cy="261610"/>
          </a:xfrm>
          <a:prstGeom prst="rect">
            <a:avLst/>
          </a:prstGeom>
        </p:spPr>
      </p:pic>
      <p:sp>
        <p:nvSpPr>
          <p:cNvPr id="2" name="text 1"/>
          <p:cNvSpPr txBox="1"/>
          <p:nvPr/>
        </p:nvSpPr>
        <p:spPr>
          <a:xfrm>
            <a:off x="7382452" y="6666900"/>
            <a:ext cx="1714517" cy="194602"/>
          </a:xfrm>
          <a:prstGeom prst="rect">
            <a:avLst/>
          </a:prstGeom>
        </p:spPr>
        <p:txBody>
          <a:bodyPr vert="horz" wrap="none" lIns="0" tIns="0" rIns="0" bIns="0" rtlCol="0">
            <a:spAutoFit/>
          </a:bodyPr>
          <a:lstStyle/>
          <a:p>
            <a:pPr marL="0">
              <a:lnSpc>
                <a:spcPct val="100000"/>
              </a:lnSpc>
            </a:pPr>
            <a:r>
              <a:rPr sz="1100" b="1" spc="10" dirty="0">
                <a:solidFill>
                  <a:srgbClr val="101141"/>
                </a:solidFill>
                <a:latin typeface="Arial"/>
                <a:cs typeface="Arial"/>
              </a:rPr>
              <a:t>BITS </a:t>
            </a:r>
            <a:r>
              <a:rPr sz="1100" spc="10" dirty="0">
                <a:solidFill>
                  <a:srgbClr val="101141"/>
                </a:solidFill>
                <a:latin typeface="Arial"/>
                <a:cs typeface="Arial"/>
              </a:rPr>
              <a:t>Pilani, Pilani Campus</a:t>
            </a:r>
            <a:endParaRPr sz="1100">
              <a:latin typeface="Arial"/>
              <a:cs typeface="Arial"/>
            </a:endParaRPr>
          </a:p>
        </p:txBody>
      </p:sp>
      <p:pic>
        <p:nvPicPr>
          <p:cNvPr id="25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0"/>
            <a:ext cx="2193193" cy="692696"/>
          </a:xfrm>
          <a:prstGeom prst="rect">
            <a:avLst/>
          </a:prstGeom>
        </p:spPr>
      </p:pic>
      <p:pic>
        <p:nvPicPr>
          <p:cNvPr id="25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6398" y="-1"/>
            <a:ext cx="2236195" cy="731743"/>
          </a:xfrm>
          <a:prstGeom prst="rect">
            <a:avLst/>
          </a:prstGeom>
        </p:spPr>
      </p:pic>
      <p:pic>
        <p:nvPicPr>
          <p:cNvPr id="255"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6553200"/>
            <a:ext cx="2328591" cy="45719"/>
          </a:xfrm>
          <a:prstGeom prst="rect">
            <a:avLst/>
          </a:prstGeom>
        </p:spPr>
      </p:pic>
      <p:pic>
        <p:nvPicPr>
          <p:cNvPr id="256"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3600" y="6553200"/>
            <a:ext cx="2362200" cy="45719"/>
          </a:xfrm>
          <a:prstGeom prst="rect">
            <a:avLst/>
          </a:prstGeom>
        </p:spPr>
      </p:pic>
      <p:pic>
        <p:nvPicPr>
          <p:cNvPr id="257"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5409" y="6553200"/>
            <a:ext cx="2328590" cy="45719"/>
          </a:xfrm>
          <a:prstGeom prst="rect">
            <a:avLst/>
          </a:prstGeom>
        </p:spPr>
      </p:pic>
      <p:pic>
        <p:nvPicPr>
          <p:cNvPr id="25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1295400"/>
            <a:ext cx="2328591" cy="45719"/>
          </a:xfrm>
          <a:prstGeom prst="rect">
            <a:avLst/>
          </a:prstGeom>
        </p:spPr>
      </p:pic>
      <p:pic>
        <p:nvPicPr>
          <p:cNvPr id="259"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295400"/>
            <a:ext cx="2362200" cy="45719"/>
          </a:xfrm>
          <a:prstGeom prst="rect">
            <a:avLst/>
          </a:prstGeom>
        </p:spPr>
      </p:pic>
      <p:pic>
        <p:nvPicPr>
          <p:cNvPr id="260"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1809" y="1295400"/>
            <a:ext cx="2328592" cy="45719"/>
          </a:xfrm>
          <a:prstGeom prst="rect">
            <a:avLst/>
          </a:prstGeom>
        </p:spPr>
      </p:pic>
      <p:pic>
        <p:nvPicPr>
          <p:cNvPr id="261"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5536" y="274638"/>
            <a:ext cx="6120599" cy="850199"/>
          </a:xfrm>
          <a:prstGeom prst="rect">
            <a:avLst/>
          </a:prstGeom>
        </p:spPr>
      </p:pic>
      <p:sp>
        <p:nvSpPr>
          <p:cNvPr id="3" name="text 1"/>
          <p:cNvSpPr txBox="1"/>
          <p:nvPr/>
        </p:nvSpPr>
        <p:spPr>
          <a:xfrm>
            <a:off x="481260" y="564102"/>
            <a:ext cx="5440884" cy="422250"/>
          </a:xfrm>
          <a:prstGeom prst="rect">
            <a:avLst/>
          </a:prstGeom>
        </p:spPr>
        <p:txBody>
          <a:bodyPr vert="horz" wrap="none" lIns="0" tIns="0" rIns="0" bIns="0" rtlCol="0">
            <a:spAutoFit/>
          </a:bodyPr>
          <a:lstStyle/>
          <a:p>
            <a:pPr marL="0">
              <a:lnSpc>
                <a:spcPct val="100000"/>
              </a:lnSpc>
            </a:pPr>
            <a:r>
              <a:rPr sz="3200" spc="10" dirty="0">
                <a:latin typeface="Calibri"/>
                <a:cs typeface="Calibri"/>
              </a:rPr>
              <a:t>Ideal models to calibrate against</a:t>
            </a:r>
            <a:endParaRPr sz="3200" dirty="0">
              <a:latin typeface="Calibri"/>
              <a:cs typeface="Calibri"/>
            </a:endParaRPr>
          </a:p>
        </p:txBody>
      </p:sp>
      <p:pic>
        <p:nvPicPr>
          <p:cNvPr id="262"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7200" y="1600200"/>
            <a:ext cx="8229600" cy="4526100"/>
          </a:xfrm>
          <a:prstGeom prst="rect">
            <a:avLst/>
          </a:prstGeom>
        </p:spPr>
      </p:pic>
      <p:sp>
        <p:nvSpPr>
          <p:cNvPr id="4" name="text 1"/>
          <p:cNvSpPr txBox="1"/>
          <p:nvPr/>
        </p:nvSpPr>
        <p:spPr>
          <a:xfrm>
            <a:off x="542925" y="1758696"/>
            <a:ext cx="2644241" cy="358134"/>
          </a:xfrm>
          <a:prstGeom prst="rect">
            <a:avLst/>
          </a:prstGeom>
        </p:spPr>
        <p:txBody>
          <a:bodyPr vert="horz" wrap="none" lIns="0" tIns="0" rIns="0" bIns="0" rtlCol="0">
            <a:spAutoFit/>
          </a:bodyPr>
          <a:lstStyle/>
          <a:p>
            <a:pPr marL="0">
              <a:lnSpc>
                <a:spcPct val="100000"/>
              </a:lnSpc>
            </a:pPr>
            <a:r>
              <a:rPr sz="2500" b="1" spc="10" dirty="0">
                <a:latin typeface="Arial"/>
                <a:cs typeface="Arial"/>
              </a:rPr>
              <a:t>Bayes rate model</a:t>
            </a:r>
            <a:endParaRPr sz="2500">
              <a:latin typeface="Arial"/>
              <a:cs typeface="Arial"/>
            </a:endParaRPr>
          </a:p>
        </p:txBody>
      </p:sp>
      <p:sp>
        <p:nvSpPr>
          <p:cNvPr id="5" name="text 1"/>
          <p:cNvSpPr txBox="1"/>
          <p:nvPr/>
        </p:nvSpPr>
        <p:spPr>
          <a:xfrm>
            <a:off x="542926" y="2234946"/>
            <a:ext cx="8412526" cy="2462213"/>
          </a:xfrm>
          <a:prstGeom prst="rect">
            <a:avLst/>
          </a:prstGeom>
        </p:spPr>
        <p:txBody>
          <a:bodyPr vert="horz" wrap="square" lIns="0" tIns="0" rIns="0" bIns="0" rtlCol="0">
            <a:spAutoFit/>
          </a:bodyPr>
          <a:lstStyle/>
          <a:p>
            <a:pPr marL="457200" indent="-457200">
              <a:buFont typeface="Arial" panose="020B0604020202020204" pitchFamily="34" charset="0"/>
              <a:buChar char="•"/>
            </a:pPr>
            <a:r>
              <a:rPr lang="en-US" sz="2000" dirty="0" smtClean="0"/>
              <a:t>The Bayes Optimal Classifier is a probabilistic model that makes the most probable prediction for a new example. </a:t>
            </a:r>
            <a:r>
              <a:rPr sz="2000" spc="10" dirty="0" smtClean="0">
                <a:latin typeface="Calibri"/>
                <a:cs typeface="Calibri"/>
              </a:rPr>
              <a:t>A Bayes rate model (also sometimes called a </a:t>
            </a:r>
            <a:r>
              <a:rPr sz="2000" b="1" spc="10" dirty="0" smtClean="0">
                <a:latin typeface="Calibri"/>
                <a:cs typeface="Calibri"/>
              </a:rPr>
              <a:t>saturated</a:t>
            </a:r>
            <a:r>
              <a:rPr lang="en-US" sz="2000" b="1" spc="10" dirty="0" smtClean="0">
                <a:latin typeface="Calibri"/>
                <a:cs typeface="Calibri"/>
              </a:rPr>
              <a:t> </a:t>
            </a:r>
            <a:r>
              <a:rPr sz="2000" b="1" spc="10" dirty="0" smtClean="0">
                <a:latin typeface="Calibri"/>
                <a:cs typeface="Calibri"/>
              </a:rPr>
              <a:t>model)</a:t>
            </a:r>
            <a:r>
              <a:rPr sz="2000" spc="10" dirty="0" smtClean="0">
                <a:latin typeface="Calibri"/>
                <a:cs typeface="Calibri"/>
              </a:rPr>
              <a:t> is a best possible </a:t>
            </a:r>
            <a:r>
              <a:rPr sz="2000" spc="10" dirty="0">
                <a:latin typeface="Calibri"/>
                <a:cs typeface="Calibri"/>
              </a:rPr>
              <a:t>model</a:t>
            </a:r>
            <a:r>
              <a:rPr sz="2000" spc="10" dirty="0" smtClean="0">
                <a:latin typeface="Calibri"/>
                <a:cs typeface="Calibri"/>
              </a:rPr>
              <a:t> given the data at hand.</a:t>
            </a:r>
            <a:endParaRPr lang="en-US" sz="2000" spc="10" dirty="0" smtClean="0">
              <a:latin typeface="Calibri"/>
              <a:cs typeface="Calibri"/>
            </a:endParaRPr>
          </a:p>
          <a:p>
            <a:pPr marL="457200" indent="-457200">
              <a:buFont typeface="Arial" panose="020B0604020202020204" pitchFamily="34" charset="0"/>
              <a:buChar char="•"/>
            </a:pPr>
            <a:r>
              <a:rPr sz="2000" spc="10" dirty="0" smtClean="0">
                <a:latin typeface="Calibri"/>
                <a:cs typeface="Calibri"/>
              </a:rPr>
              <a:t>The </a:t>
            </a:r>
            <a:r>
              <a:rPr sz="2000" spc="10" dirty="0">
                <a:latin typeface="Calibri"/>
                <a:cs typeface="Calibri"/>
              </a:rPr>
              <a:t>Bayes rate model is the perfect model and it </a:t>
            </a:r>
            <a:r>
              <a:rPr sz="2000" spc="10" dirty="0" smtClean="0">
                <a:latin typeface="Calibri"/>
                <a:cs typeface="Calibri"/>
              </a:rPr>
              <a:t>only</a:t>
            </a:r>
            <a:r>
              <a:rPr lang="en-US" sz="2000" spc="10" dirty="0" smtClean="0">
                <a:latin typeface="Calibri"/>
                <a:cs typeface="Calibri"/>
              </a:rPr>
              <a:t> </a:t>
            </a:r>
            <a:r>
              <a:rPr sz="2000" spc="10" dirty="0" smtClean="0">
                <a:latin typeface="Calibri"/>
                <a:cs typeface="Calibri"/>
              </a:rPr>
              <a:t>makes </a:t>
            </a:r>
            <a:r>
              <a:rPr sz="2000" spc="10" dirty="0">
                <a:latin typeface="Calibri"/>
                <a:cs typeface="Calibri"/>
              </a:rPr>
              <a:t>mistakes when there are multiple examples </a:t>
            </a:r>
            <a:r>
              <a:rPr sz="2000" spc="10" dirty="0" smtClean="0">
                <a:latin typeface="Calibri"/>
                <a:cs typeface="Calibri"/>
              </a:rPr>
              <a:t>with</a:t>
            </a:r>
            <a:r>
              <a:rPr lang="en-US" sz="2000" spc="10" dirty="0" smtClean="0">
                <a:latin typeface="Calibri"/>
                <a:cs typeface="Calibri"/>
              </a:rPr>
              <a:t> </a:t>
            </a:r>
            <a:r>
              <a:rPr lang="en-US" sz="2000" spc="10" dirty="0" smtClean="0">
                <a:cs typeface="Calibri"/>
              </a:rPr>
              <a:t>the </a:t>
            </a:r>
            <a:r>
              <a:rPr lang="en-US" sz="2000" spc="10" dirty="0">
                <a:cs typeface="Calibri"/>
              </a:rPr>
              <a:t>exact same set of known facts (same </a:t>
            </a:r>
            <a:r>
              <a:rPr lang="en-US" sz="2000" spc="10" dirty="0" err="1">
                <a:cs typeface="Calibri"/>
              </a:rPr>
              <a:t>xs</a:t>
            </a:r>
            <a:r>
              <a:rPr lang="en-US" sz="2000" spc="10" dirty="0">
                <a:cs typeface="Calibri"/>
              </a:rPr>
              <a:t>) </a:t>
            </a:r>
            <a:r>
              <a:rPr lang="en-US" sz="2000" spc="10" dirty="0" smtClean="0">
                <a:cs typeface="Calibri"/>
              </a:rPr>
              <a:t>but different </a:t>
            </a:r>
            <a:r>
              <a:rPr lang="en-US" sz="2000" spc="10" dirty="0">
                <a:cs typeface="Calibri"/>
              </a:rPr>
              <a:t>outcomes (different </a:t>
            </a:r>
            <a:r>
              <a:rPr lang="en-US" sz="2000" spc="10" dirty="0" err="1">
                <a:cs typeface="Calibri"/>
              </a:rPr>
              <a:t>ys</a:t>
            </a:r>
            <a:r>
              <a:rPr lang="en-US" sz="2000" spc="10" dirty="0">
                <a:cs typeface="Calibri"/>
              </a:rPr>
              <a:t>). </a:t>
            </a:r>
            <a:endParaRPr lang="en-US" sz="2000" spc="10" dirty="0" smtClean="0">
              <a:cs typeface="Calibri"/>
            </a:endParaRPr>
          </a:p>
          <a:p>
            <a:pPr marL="457200" indent="-457200">
              <a:buFont typeface="Arial" panose="020B0604020202020204" pitchFamily="34" charset="0"/>
              <a:buChar char="•"/>
            </a:pPr>
            <a:r>
              <a:rPr lang="en-US" sz="2000" spc="10" dirty="0" smtClean="0">
                <a:cs typeface="Calibri"/>
              </a:rPr>
              <a:t>It </a:t>
            </a:r>
            <a:r>
              <a:rPr lang="en-US" sz="2000" spc="10" dirty="0">
                <a:cs typeface="Calibri"/>
              </a:rPr>
              <a:t>isn’t </a:t>
            </a:r>
            <a:r>
              <a:rPr lang="en-US" sz="2000" spc="10" dirty="0" smtClean="0">
                <a:cs typeface="Calibri"/>
              </a:rPr>
              <a:t>always practical </a:t>
            </a:r>
            <a:r>
              <a:rPr lang="en-US" sz="2000" spc="10" dirty="0">
                <a:cs typeface="Calibri"/>
              </a:rPr>
              <a:t>to construct the Bayes rate model, but </a:t>
            </a:r>
            <a:r>
              <a:rPr lang="en-US" sz="2000" spc="10" dirty="0" smtClean="0">
                <a:cs typeface="Calibri"/>
              </a:rPr>
              <a:t>we </a:t>
            </a:r>
            <a:r>
              <a:rPr lang="en-US" sz="2000" spc="10" dirty="0">
                <a:cs typeface="Calibri"/>
              </a:rPr>
              <a:t>invoke it as an </a:t>
            </a:r>
            <a:r>
              <a:rPr lang="en-US" sz="2000" b="1" spc="10" dirty="0">
                <a:cs typeface="Calibri"/>
              </a:rPr>
              <a:t>upper bound on a model </a:t>
            </a:r>
            <a:r>
              <a:rPr lang="en-US" sz="2000" b="1" spc="10" dirty="0" smtClean="0">
                <a:cs typeface="Calibri"/>
              </a:rPr>
              <a:t>evaluation score.</a:t>
            </a:r>
            <a:endParaRPr sz="2000" b="1" dirty="0">
              <a:latin typeface="Calibri"/>
              <a:cs typeface="Calibri"/>
            </a:endParaRPr>
          </a:p>
        </p:txBody>
      </p:sp>
      <p:pic>
        <p:nvPicPr>
          <p:cNvPr id="263"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32440" y="6237312"/>
            <a:ext cx="611560" cy="293100"/>
          </a:xfrm>
          <a:prstGeom prst="rect">
            <a:avLst/>
          </a:prstGeom>
        </p:spPr>
      </p:pic>
      <p:sp>
        <p:nvSpPr>
          <p:cNvPr id="8" name="text 1"/>
          <p:cNvSpPr txBox="1"/>
          <p:nvPr/>
        </p:nvSpPr>
        <p:spPr>
          <a:xfrm>
            <a:off x="8618165" y="6318084"/>
            <a:ext cx="251562" cy="204648"/>
          </a:xfrm>
          <a:prstGeom prst="rect">
            <a:avLst/>
          </a:prstGeom>
        </p:spPr>
        <p:txBody>
          <a:bodyPr vert="horz" wrap="none" lIns="0" tIns="0" rIns="0" bIns="0" rtlCol="0">
            <a:spAutoFit/>
          </a:bodyPr>
          <a:lstStyle/>
          <a:p>
            <a:pPr marL="0">
              <a:lnSpc>
                <a:spcPct val="100000"/>
              </a:lnSpc>
            </a:pPr>
            <a:r>
              <a:rPr sz="1600" b="1" spc="10" dirty="0">
                <a:latin typeface="Arial"/>
                <a:cs typeface="Arial"/>
              </a:rPr>
              <a:t>18</a:t>
            </a:r>
            <a:endParaRPr sz="1600">
              <a:latin typeface="Arial"/>
              <a:cs typeface="Arial"/>
            </a:endParaRPr>
          </a:p>
        </p:txBody>
      </p:sp>
      <p:sp>
        <p:nvSpPr>
          <p:cNvPr id="9" name="Rectangle 8"/>
          <p:cNvSpPr/>
          <p:nvPr/>
        </p:nvSpPr>
        <p:spPr>
          <a:xfrm>
            <a:off x="5236389" y="1450043"/>
            <a:ext cx="3515834" cy="369332"/>
          </a:xfrm>
          <a:prstGeom prst="rect">
            <a:avLst/>
          </a:prstGeom>
        </p:spPr>
        <p:txBody>
          <a:bodyPr wrap="none">
            <a:spAutoFit/>
          </a:bodyPr>
          <a:lstStyle/>
          <a:p>
            <a:r>
              <a:rPr lang="en-US" smtClean="0">
                <a:solidFill>
                  <a:srgbClr val="555555"/>
                </a:solidFill>
                <a:latin typeface="Helvetica Neue"/>
              </a:rPr>
              <a:t>P(A | B) = (P(B | A) * P(A)) / P(B)</a:t>
            </a:r>
            <a:endParaRPr lang="en-US" dirty="0"/>
          </a:p>
        </p:txBody>
      </p:sp>
      <p:sp>
        <p:nvSpPr>
          <p:cNvPr id="10" name="Rectangle 9"/>
          <p:cNvSpPr/>
          <p:nvPr/>
        </p:nvSpPr>
        <p:spPr>
          <a:xfrm>
            <a:off x="703024" y="5263634"/>
            <a:ext cx="8440975" cy="1200329"/>
          </a:xfrm>
          <a:prstGeom prst="rect">
            <a:avLst/>
          </a:prstGeom>
        </p:spPr>
        <p:txBody>
          <a:bodyPr wrap="square">
            <a:spAutoFit/>
          </a:bodyPr>
          <a:lstStyle/>
          <a:p>
            <a:r>
              <a:rPr lang="en-US"/>
              <a:t>Where </a:t>
            </a:r>
            <a:r>
              <a:rPr lang="en-US" i="1"/>
              <a:t>vj</a:t>
            </a:r>
            <a:r>
              <a:rPr lang="en-US"/>
              <a:t> is a new instance to be classified, </a:t>
            </a:r>
            <a:r>
              <a:rPr lang="en-US" i="1"/>
              <a:t>H</a:t>
            </a:r>
            <a:r>
              <a:rPr lang="en-US"/>
              <a:t> is the set of hypotheses for classifying the instance, </a:t>
            </a:r>
            <a:r>
              <a:rPr lang="en-US" i="1"/>
              <a:t>hi</a:t>
            </a:r>
            <a:r>
              <a:rPr lang="en-US"/>
              <a:t> is a given hypothesis, </a:t>
            </a:r>
            <a:r>
              <a:rPr lang="en-US" i="1"/>
              <a:t>P(vj | hi)</a:t>
            </a:r>
            <a:r>
              <a:rPr lang="en-US"/>
              <a:t> is the posterior probability for </a:t>
            </a:r>
            <a:r>
              <a:rPr lang="en-US" i="1"/>
              <a:t>vi</a:t>
            </a:r>
            <a:r>
              <a:rPr lang="en-US"/>
              <a:t> given hypothesis </a:t>
            </a:r>
            <a:r>
              <a:rPr lang="en-US" i="1"/>
              <a:t>hi</a:t>
            </a:r>
            <a:r>
              <a:rPr lang="en-US"/>
              <a:t>, and </a:t>
            </a:r>
            <a:r>
              <a:rPr lang="en-US" i="1"/>
              <a:t>P(hi | D)</a:t>
            </a:r>
            <a:r>
              <a:rPr lang="en-US"/>
              <a:t> is the posterior probability of the hypothesis </a:t>
            </a:r>
            <a:r>
              <a:rPr lang="en-US" i="1"/>
              <a:t>hi</a:t>
            </a:r>
            <a:r>
              <a:rPr lang="en-US"/>
              <a:t> given the data </a:t>
            </a:r>
            <a:r>
              <a:rPr lang="en-US" i="1"/>
              <a:t>D</a:t>
            </a:r>
            <a:r>
              <a:rPr lang="en-US"/>
              <a:t>.</a:t>
            </a:r>
            <a:endParaRPr lang="en-US" dirty="0"/>
          </a:p>
        </p:txBody>
      </p:sp>
      <p:sp>
        <p:nvSpPr>
          <p:cNvPr id="11" name="Rectangle 10"/>
          <p:cNvSpPr/>
          <p:nvPr/>
        </p:nvSpPr>
        <p:spPr>
          <a:xfrm>
            <a:off x="1941245" y="4785969"/>
            <a:ext cx="4498347" cy="369332"/>
          </a:xfrm>
          <a:prstGeom prst="rect">
            <a:avLst/>
          </a:prstGeom>
        </p:spPr>
        <p:txBody>
          <a:bodyPr wrap="none">
            <a:spAutoFit/>
          </a:bodyPr>
          <a:lstStyle/>
          <a:p>
            <a:r>
              <a:rPr lang="en-US" dirty="0">
                <a:solidFill>
                  <a:schemeClr val="accent1"/>
                </a:solidFill>
                <a:latin typeface="Helvetica Neue"/>
              </a:rPr>
              <a:t>P(</a:t>
            </a:r>
            <a:r>
              <a:rPr lang="en-US" dirty="0" err="1">
                <a:solidFill>
                  <a:schemeClr val="accent1"/>
                </a:solidFill>
                <a:latin typeface="Helvetica Neue"/>
              </a:rPr>
              <a:t>vj</a:t>
            </a:r>
            <a:r>
              <a:rPr lang="en-US" dirty="0">
                <a:solidFill>
                  <a:schemeClr val="accent1"/>
                </a:solidFill>
                <a:latin typeface="Helvetica Neue"/>
              </a:rPr>
              <a:t> | D) = sum {h in H} P(</a:t>
            </a:r>
            <a:r>
              <a:rPr lang="en-US" dirty="0" err="1">
                <a:solidFill>
                  <a:schemeClr val="accent1"/>
                </a:solidFill>
                <a:latin typeface="Helvetica Neue"/>
              </a:rPr>
              <a:t>vj</a:t>
            </a:r>
            <a:r>
              <a:rPr lang="en-US" dirty="0">
                <a:solidFill>
                  <a:schemeClr val="accent1"/>
                </a:solidFill>
                <a:latin typeface="Helvetica Neue"/>
              </a:rPr>
              <a:t> | hi) * P(hi | D)</a:t>
            </a:r>
            <a:endParaRPr lang="en-US" dirty="0">
              <a:solidFill>
                <a:schemeClr val="accent1"/>
              </a:solidFill>
            </a:endParaRPr>
          </a:p>
        </p:txBody>
      </p:sp>
      <p:sp>
        <p:nvSpPr>
          <p:cNvPr id="12" name="Rectangle 11"/>
          <p:cNvSpPr/>
          <p:nvPr/>
        </p:nvSpPr>
        <p:spPr>
          <a:xfrm>
            <a:off x="2223222" y="6200363"/>
            <a:ext cx="6720720" cy="369332"/>
          </a:xfrm>
          <a:prstGeom prst="rect">
            <a:avLst/>
          </a:prstGeom>
        </p:spPr>
        <p:txBody>
          <a:bodyPr wrap="square">
            <a:spAutoFit/>
          </a:bodyPr>
          <a:lstStyle/>
          <a:p>
            <a:r>
              <a:rPr lang="en-US" dirty="0">
                <a:hlinkClick r:id="rId12"/>
              </a:rPr>
              <a:t>https://machinelearningmastery.com/bayes-optimal-classifier/</a:t>
            </a:r>
            <a:endParaRPr lang="en-US" dirty="0"/>
          </a:p>
        </p:txBody>
      </p:sp>
    </p:spTree>
    <p:extLst>
      <p:ext uri="{BB962C8B-B14F-4D97-AF65-F5344CB8AC3E}">
        <p14:creationId xmlns:p14="http://schemas.microsoft.com/office/powerpoint/2010/main" val="796315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Normal Model</a:t>
            </a:r>
          </a:p>
          <a:p>
            <a:r>
              <a:rPr lang="en-US" dirty="0"/>
              <a:t>This model says that the randomness </a:t>
            </a:r>
            <a:r>
              <a:rPr lang="en-US" dirty="0" smtClean="0"/>
              <a:t>in a </a:t>
            </a:r>
            <a:r>
              <a:rPr lang="en-US" dirty="0"/>
              <a:t>set of data can be explained by the Normal </a:t>
            </a:r>
            <a:r>
              <a:rPr lang="en-US" dirty="0" smtClean="0"/>
              <a:t>distribution, or </a:t>
            </a:r>
            <a:r>
              <a:rPr lang="en-US" dirty="0"/>
              <a:t>a bell-shaped curve</a:t>
            </a:r>
            <a:r>
              <a:rPr lang="en-US" dirty="0" smtClean="0"/>
              <a:t>. </a:t>
            </a:r>
            <a:r>
              <a:rPr lang="en-US" dirty="0"/>
              <a:t>The Normal distribution is </a:t>
            </a:r>
            <a:r>
              <a:rPr lang="en-US" dirty="0" smtClean="0"/>
              <a:t>fully specified </a:t>
            </a:r>
            <a:r>
              <a:rPr lang="en-US" dirty="0"/>
              <a:t>by two parameters—the mean and the </a:t>
            </a:r>
            <a:r>
              <a:rPr lang="en-US" dirty="0" smtClean="0"/>
              <a:t>standard deviation</a:t>
            </a:r>
            <a:r>
              <a:rPr lang="en-US" dirty="0"/>
              <a:t>.</a:t>
            </a:r>
            <a:endParaRPr lang="en-US" b="1" dirty="0"/>
          </a:p>
        </p:txBody>
      </p:sp>
      <p:sp>
        <p:nvSpPr>
          <p:cNvPr id="3" name="Content Placeholder 2"/>
          <p:cNvSpPr>
            <a:spLocks noGrp="1"/>
          </p:cNvSpPr>
          <p:nvPr>
            <p:ph sz="quarter" idx="10"/>
          </p:nvPr>
        </p:nvSpPr>
        <p:spPr/>
        <p:txBody>
          <a:bodyPr/>
          <a:lstStyle/>
          <a:p>
            <a:r>
              <a:rPr lang="en-US" spc="10" dirty="0">
                <a:latin typeface="Calibri"/>
                <a:cs typeface="Calibri"/>
              </a:rPr>
              <a:t>Ideal models to calibrate </a:t>
            </a:r>
            <a:r>
              <a:rPr lang="en-US" spc="10" dirty="0" smtClean="0">
                <a:latin typeface="Calibri"/>
                <a:cs typeface="Calibri"/>
              </a:rPr>
              <a:t>against</a:t>
            </a:r>
            <a:endParaRPr lang="en-US" dirty="0">
              <a:latin typeface="Calibri"/>
              <a:cs typeface="Calibri"/>
            </a:endParaRPr>
          </a:p>
        </p:txBody>
      </p:sp>
      <p:pic>
        <p:nvPicPr>
          <p:cNvPr id="4" name="Picture 3"/>
          <p:cNvPicPr>
            <a:picLocks noChangeAspect="1"/>
          </p:cNvPicPr>
          <p:nvPr/>
        </p:nvPicPr>
        <p:blipFill rotWithShape="1">
          <a:blip r:embed="rId2"/>
          <a:srcRect t="9259" r="5555" b="7408"/>
          <a:stretch/>
        </p:blipFill>
        <p:spPr>
          <a:xfrm>
            <a:off x="2286000" y="3463834"/>
            <a:ext cx="3886200" cy="3241766"/>
          </a:xfrm>
          <a:prstGeom prst="rect">
            <a:avLst/>
          </a:prstGeom>
        </p:spPr>
      </p:pic>
    </p:spTree>
    <p:extLst>
      <p:ext uri="{BB962C8B-B14F-4D97-AF65-F5344CB8AC3E}">
        <p14:creationId xmlns:p14="http://schemas.microsoft.com/office/powerpoint/2010/main" val="131473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may be very proud of developing our statistical model,</a:t>
            </a:r>
          </a:p>
          <a:p>
            <a:r>
              <a:rPr lang="en-US" dirty="0"/>
              <a:t>but ultimately its usefulness will depend on how closely it</a:t>
            </a:r>
          </a:p>
          <a:p>
            <a:r>
              <a:rPr lang="en-US" dirty="0"/>
              <a:t>mirrors the data we collect in the real world.</a:t>
            </a:r>
          </a:p>
        </p:txBody>
      </p:sp>
      <p:sp>
        <p:nvSpPr>
          <p:cNvPr id="3" name="Content Placeholder 2"/>
          <p:cNvSpPr>
            <a:spLocks noGrp="1"/>
          </p:cNvSpPr>
          <p:nvPr>
            <p:ph sz="quarter" idx="10"/>
          </p:nvPr>
        </p:nvSpPr>
        <p:spPr/>
        <p:txBody>
          <a:bodyPr/>
          <a:lstStyle/>
          <a:p>
            <a:r>
              <a:rPr lang="en-US" dirty="0" smtClean="0"/>
              <a:t>3. Comparing Model Expectation to Reality</a:t>
            </a:r>
            <a:endParaRPr lang="en-US" dirty="0"/>
          </a:p>
        </p:txBody>
      </p:sp>
      <p:pic>
        <p:nvPicPr>
          <p:cNvPr id="4" name="Picture 3"/>
          <p:cNvPicPr>
            <a:picLocks noChangeAspect="1"/>
          </p:cNvPicPr>
          <p:nvPr/>
        </p:nvPicPr>
        <p:blipFill>
          <a:blip r:embed="rId2"/>
          <a:stretch>
            <a:fillRect/>
          </a:stretch>
        </p:blipFill>
        <p:spPr>
          <a:xfrm>
            <a:off x="533400" y="2971800"/>
            <a:ext cx="3657600" cy="3657600"/>
          </a:xfrm>
          <a:prstGeom prst="rect">
            <a:avLst/>
          </a:prstGeom>
        </p:spPr>
      </p:pic>
      <p:pic>
        <p:nvPicPr>
          <p:cNvPr id="5" name="Picture 4"/>
          <p:cNvPicPr>
            <a:picLocks noChangeAspect="1"/>
          </p:cNvPicPr>
          <p:nvPr/>
        </p:nvPicPr>
        <p:blipFill>
          <a:blip r:embed="rId3"/>
          <a:stretch>
            <a:fillRect/>
          </a:stretch>
        </p:blipFill>
        <p:spPr>
          <a:xfrm>
            <a:off x="4800600" y="2861854"/>
            <a:ext cx="3767546" cy="3767546"/>
          </a:xfrm>
          <a:prstGeom prst="rect">
            <a:avLst/>
          </a:prstGeom>
        </p:spPr>
      </p:pic>
      <p:sp>
        <p:nvSpPr>
          <p:cNvPr id="6" name="Rectangle 5"/>
          <p:cNvSpPr/>
          <p:nvPr/>
        </p:nvSpPr>
        <p:spPr>
          <a:xfrm>
            <a:off x="6579326" y="3756818"/>
            <a:ext cx="1506583" cy="646331"/>
          </a:xfrm>
          <a:prstGeom prst="rect">
            <a:avLst/>
          </a:prstGeom>
        </p:spPr>
        <p:txBody>
          <a:bodyPr wrap="square">
            <a:spAutoFit/>
          </a:bodyPr>
          <a:lstStyle/>
          <a:p>
            <a:r>
              <a:rPr lang="en-US" sz="1200" b="1" dirty="0">
                <a:latin typeface="CrimsonText-Bold"/>
              </a:rPr>
              <a:t>Price Survey Data with </a:t>
            </a:r>
            <a:r>
              <a:rPr lang="en-US" sz="1200" b="1" dirty="0" smtClean="0">
                <a:latin typeface="CrimsonText-Bold"/>
              </a:rPr>
              <a:t>Normal </a:t>
            </a:r>
            <a:r>
              <a:rPr lang="en-US" sz="1200" b="1" dirty="0">
                <a:latin typeface="CrimsonText-Bold"/>
              </a:rPr>
              <a:t>Distribution</a:t>
            </a:r>
            <a:endParaRPr lang="en-US" sz="1200" dirty="0"/>
          </a:p>
        </p:txBody>
      </p:sp>
    </p:spTree>
    <p:extLst>
      <p:ext uri="{BB962C8B-B14F-4D97-AF65-F5344CB8AC3E}">
        <p14:creationId xmlns:p14="http://schemas.microsoft.com/office/powerpoint/2010/main" val="2141831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15490</TotalTime>
  <Words>3889</Words>
  <Application>Microsoft Office PowerPoint</Application>
  <PresentationFormat>On-screen Show (4:3)</PresentationFormat>
  <Paragraphs>339</Paragraphs>
  <Slides>37</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37</vt:i4>
      </vt:variant>
    </vt:vector>
  </HeadingPairs>
  <TitlesOfParts>
    <vt:vector size="50" baseType="lpstr">
      <vt:lpstr>Arial</vt:lpstr>
      <vt:lpstr>Arial Narrow</vt:lpstr>
      <vt:lpstr>BentonSans</vt:lpstr>
      <vt:lpstr>BentonSans Book</vt:lpstr>
      <vt:lpstr>Calibri</vt:lpstr>
      <vt:lpstr>Calibri Light</vt:lpstr>
      <vt:lpstr>Comic Sans MS</vt:lpstr>
      <vt:lpstr>CrimsonText-Bold</vt:lpstr>
      <vt:lpstr>Georgia</vt:lpstr>
      <vt:lpstr>Helvetica Neue</vt:lpstr>
      <vt:lpstr>medium-content-serif-font</vt:lpstr>
      <vt:lpstr>Office Theme</vt:lpstr>
      <vt:lpstr>1_Office Theme</vt:lpstr>
      <vt:lpstr>Data and Data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Formal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Sumita Narang</cp:lastModifiedBy>
  <cp:revision>190</cp:revision>
  <dcterms:created xsi:type="dcterms:W3CDTF">2019-01-11T06:17:47Z</dcterms:created>
  <dcterms:modified xsi:type="dcterms:W3CDTF">2020-06-15T10:13:30Z</dcterms:modified>
</cp:coreProperties>
</file>