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6"/>
  </p:notesMasterIdLst>
  <p:sldIdLst>
    <p:sldId id="301" r:id="rId3"/>
    <p:sldId id="432" r:id="rId4"/>
    <p:sldId id="554" r:id="rId5"/>
    <p:sldId id="555" r:id="rId6"/>
    <p:sldId id="556" r:id="rId7"/>
    <p:sldId id="557" r:id="rId8"/>
    <p:sldId id="558"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81" r:id="rId32"/>
    <p:sldId id="582" r:id="rId33"/>
    <p:sldId id="583" r:id="rId34"/>
    <p:sldId id="584" r:id="rId35"/>
    <p:sldId id="585" r:id="rId36"/>
    <p:sldId id="586" r:id="rId37"/>
    <p:sldId id="587" r:id="rId38"/>
    <p:sldId id="588" r:id="rId39"/>
    <p:sldId id="589" r:id="rId40"/>
    <p:sldId id="590" r:id="rId41"/>
    <p:sldId id="591" r:id="rId42"/>
    <p:sldId id="592" r:id="rId43"/>
    <p:sldId id="593" r:id="rId44"/>
    <p:sldId id="594" r:id="rId45"/>
    <p:sldId id="595" r:id="rId46"/>
    <p:sldId id="596" r:id="rId47"/>
    <p:sldId id="597" r:id="rId48"/>
    <p:sldId id="598" r:id="rId49"/>
    <p:sldId id="599" r:id="rId50"/>
    <p:sldId id="600" r:id="rId51"/>
    <p:sldId id="601" r:id="rId52"/>
    <p:sldId id="602" r:id="rId53"/>
    <p:sldId id="603" r:id="rId54"/>
    <p:sldId id="604" r:id="rId55"/>
    <p:sldId id="605" r:id="rId56"/>
    <p:sldId id="606" r:id="rId57"/>
    <p:sldId id="607" r:id="rId58"/>
    <p:sldId id="617" r:id="rId59"/>
    <p:sldId id="618" r:id="rId60"/>
    <p:sldId id="619" r:id="rId61"/>
    <p:sldId id="620" r:id="rId62"/>
    <p:sldId id="621" r:id="rId63"/>
    <p:sldId id="622" r:id="rId64"/>
    <p:sldId id="623" r:id="rId65"/>
    <p:sldId id="624" r:id="rId66"/>
    <p:sldId id="625" r:id="rId67"/>
    <p:sldId id="626" r:id="rId68"/>
    <p:sldId id="627" r:id="rId69"/>
    <p:sldId id="628" r:id="rId70"/>
    <p:sldId id="629" r:id="rId71"/>
    <p:sldId id="630" r:id="rId72"/>
    <p:sldId id="631" r:id="rId73"/>
    <p:sldId id="632" r:id="rId74"/>
    <p:sldId id="633" r:id="rId75"/>
    <p:sldId id="634" r:id="rId76"/>
    <p:sldId id="635" r:id="rId77"/>
    <p:sldId id="636" r:id="rId78"/>
    <p:sldId id="637" r:id="rId79"/>
    <p:sldId id="638" r:id="rId80"/>
    <p:sldId id="639" r:id="rId81"/>
    <p:sldId id="640" r:id="rId82"/>
    <p:sldId id="641" r:id="rId83"/>
    <p:sldId id="642" r:id="rId84"/>
    <p:sldId id="643"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301"/>
            <p14:sldId id="432"/>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89051" autoAdjust="0"/>
  </p:normalViewPr>
  <p:slideViewPr>
    <p:cSldViewPr>
      <p:cViewPr varScale="1">
        <p:scale>
          <a:sx n="65" d="100"/>
          <a:sy n="65"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EED50-B6DD-4C16-8C52-25742B0DAACE}"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1C6AF009-8194-4F19-B071-09B9193E4135}">
      <dgm:prSet phldrT="[Text]" custT="1"/>
      <dgm:spPr/>
      <dgm:t>
        <a:bodyPr/>
        <a:lstStyle/>
        <a:p>
          <a:r>
            <a:rPr lang="en-US" sz="2000" dirty="0" smtClean="0"/>
            <a:t>Traditional</a:t>
          </a:r>
          <a:endParaRPr lang="en-US" sz="2000" dirty="0"/>
        </a:p>
      </dgm:t>
    </dgm:pt>
    <dgm:pt modelId="{97429D97-5AC2-4B78-B2B7-241BDCBC8DEB}" type="parTrans" cxnId="{CAEAFD75-6ADD-473A-BA66-FCCE15D23C9B}">
      <dgm:prSet/>
      <dgm:spPr/>
      <dgm:t>
        <a:bodyPr/>
        <a:lstStyle/>
        <a:p>
          <a:endParaRPr lang="en-US" sz="2400"/>
        </a:p>
      </dgm:t>
    </dgm:pt>
    <dgm:pt modelId="{6D80F418-5F33-448A-A511-4B5DEEF44B7C}" type="sibTrans" cxnId="{CAEAFD75-6ADD-473A-BA66-FCCE15D23C9B}">
      <dgm:prSet/>
      <dgm:spPr/>
      <dgm:t>
        <a:bodyPr/>
        <a:lstStyle/>
        <a:p>
          <a:endParaRPr lang="en-US" sz="2400"/>
        </a:p>
      </dgm:t>
    </dgm:pt>
    <dgm:pt modelId="{1F450E71-D8AA-448C-B6A8-106B148F8362}">
      <dgm:prSet phldrT="[Text]" custT="1"/>
      <dgm:spPr/>
      <dgm:t>
        <a:bodyPr/>
        <a:lstStyle/>
        <a:p>
          <a:r>
            <a:rPr lang="en-US" sz="2000" dirty="0" smtClean="0"/>
            <a:t>One hot encoding</a:t>
          </a:r>
          <a:endParaRPr lang="en-US" sz="2000" dirty="0"/>
        </a:p>
      </dgm:t>
    </dgm:pt>
    <dgm:pt modelId="{2BB7B04E-FFD7-4B07-B68F-126A6F16B708}" type="parTrans" cxnId="{F5801A37-2264-4AFD-B108-499A04FC7C96}">
      <dgm:prSet/>
      <dgm:spPr/>
      <dgm:t>
        <a:bodyPr/>
        <a:lstStyle/>
        <a:p>
          <a:endParaRPr lang="en-US" sz="2400"/>
        </a:p>
      </dgm:t>
    </dgm:pt>
    <dgm:pt modelId="{CF777554-B232-4C7E-8C05-5CB1DCE8ECE2}" type="sibTrans" cxnId="{F5801A37-2264-4AFD-B108-499A04FC7C96}">
      <dgm:prSet/>
      <dgm:spPr/>
      <dgm:t>
        <a:bodyPr/>
        <a:lstStyle/>
        <a:p>
          <a:endParaRPr lang="en-US" sz="2400"/>
        </a:p>
      </dgm:t>
    </dgm:pt>
    <dgm:pt modelId="{E4EBD21F-39AF-4C92-B89F-B0F0D6F7D96D}">
      <dgm:prSet phldrT="[Text]" custT="1"/>
      <dgm:spPr/>
      <dgm:t>
        <a:bodyPr/>
        <a:lstStyle/>
        <a:p>
          <a:r>
            <a:rPr lang="en-US" sz="2000" dirty="0" smtClean="0"/>
            <a:t>Count / frequency encoding</a:t>
          </a:r>
          <a:endParaRPr lang="en-US" sz="2000" dirty="0"/>
        </a:p>
      </dgm:t>
    </dgm:pt>
    <dgm:pt modelId="{AF5F28D6-6712-4F7A-BAE0-735249EC2631}" type="parTrans" cxnId="{0E09A3DD-40B3-4FF6-9CFF-82D3C94EC944}">
      <dgm:prSet/>
      <dgm:spPr/>
      <dgm:t>
        <a:bodyPr/>
        <a:lstStyle/>
        <a:p>
          <a:endParaRPr lang="en-US" sz="2400"/>
        </a:p>
      </dgm:t>
    </dgm:pt>
    <dgm:pt modelId="{E6D2A80A-8B39-43D5-A074-51E4BE117800}" type="sibTrans" cxnId="{0E09A3DD-40B3-4FF6-9CFF-82D3C94EC944}">
      <dgm:prSet/>
      <dgm:spPr/>
      <dgm:t>
        <a:bodyPr/>
        <a:lstStyle/>
        <a:p>
          <a:endParaRPr lang="en-US" sz="2400"/>
        </a:p>
      </dgm:t>
    </dgm:pt>
    <dgm:pt modelId="{2E572746-66ED-4362-97BD-FFD772A52ACE}">
      <dgm:prSet phldrT="[Text]" custT="1"/>
      <dgm:spPr/>
      <dgm:t>
        <a:bodyPr/>
        <a:lstStyle/>
        <a:p>
          <a:r>
            <a:rPr lang="en-US" sz="2000" dirty="0" smtClean="0"/>
            <a:t>Monotonic relationship</a:t>
          </a:r>
          <a:endParaRPr lang="en-US" sz="2000" dirty="0"/>
        </a:p>
      </dgm:t>
    </dgm:pt>
    <dgm:pt modelId="{9A0AF1F5-7429-4241-B0C9-CF22CD8AEA15}" type="parTrans" cxnId="{6A866CB0-C30B-4DDB-A383-42409AABD036}">
      <dgm:prSet/>
      <dgm:spPr/>
      <dgm:t>
        <a:bodyPr/>
        <a:lstStyle/>
        <a:p>
          <a:endParaRPr lang="en-US" sz="2400"/>
        </a:p>
      </dgm:t>
    </dgm:pt>
    <dgm:pt modelId="{3851BF64-D891-477A-BEB4-7C08D52E5305}" type="sibTrans" cxnId="{6A866CB0-C30B-4DDB-A383-42409AABD036}">
      <dgm:prSet/>
      <dgm:spPr/>
      <dgm:t>
        <a:bodyPr/>
        <a:lstStyle/>
        <a:p>
          <a:endParaRPr lang="en-US" sz="2400"/>
        </a:p>
      </dgm:t>
    </dgm:pt>
    <dgm:pt modelId="{38F8CB67-B7FC-4F29-96F3-AD33D77BF8B0}">
      <dgm:prSet phldrT="[Text]" custT="1"/>
      <dgm:spPr/>
      <dgm:t>
        <a:bodyPr/>
        <a:lstStyle/>
        <a:p>
          <a:r>
            <a:rPr lang="en-US" sz="2000" dirty="0" smtClean="0"/>
            <a:t>Ordered label encoding</a:t>
          </a:r>
          <a:endParaRPr lang="en-US" sz="2000" dirty="0"/>
        </a:p>
      </dgm:t>
    </dgm:pt>
    <dgm:pt modelId="{39DB513E-223B-4A7E-829A-75DDE97ACFFF}" type="parTrans" cxnId="{F25AB7B8-7CE3-4674-BB57-5689E9DDFA22}">
      <dgm:prSet/>
      <dgm:spPr/>
      <dgm:t>
        <a:bodyPr/>
        <a:lstStyle/>
        <a:p>
          <a:endParaRPr lang="en-US" sz="2400"/>
        </a:p>
      </dgm:t>
    </dgm:pt>
    <dgm:pt modelId="{749E588F-D781-46A6-BB33-D0956D35A02F}" type="sibTrans" cxnId="{F25AB7B8-7CE3-4674-BB57-5689E9DDFA22}">
      <dgm:prSet/>
      <dgm:spPr/>
      <dgm:t>
        <a:bodyPr/>
        <a:lstStyle/>
        <a:p>
          <a:endParaRPr lang="en-US" sz="2400"/>
        </a:p>
      </dgm:t>
    </dgm:pt>
    <dgm:pt modelId="{5D1B28FC-19D8-49F7-A4AB-150B0C0BE9B0}">
      <dgm:prSet phldrT="[Text]" custT="1"/>
      <dgm:spPr/>
      <dgm:t>
        <a:bodyPr/>
        <a:lstStyle/>
        <a:p>
          <a:r>
            <a:rPr lang="en-US" sz="2000" dirty="0" smtClean="0"/>
            <a:t>Mean encoding</a:t>
          </a:r>
          <a:endParaRPr lang="en-US" sz="2000" dirty="0"/>
        </a:p>
      </dgm:t>
    </dgm:pt>
    <dgm:pt modelId="{6D3173FA-805C-48F6-9A5A-942EDD86BD34}" type="parTrans" cxnId="{2F776C47-A2B9-4095-B650-33FBBAEACAC8}">
      <dgm:prSet/>
      <dgm:spPr/>
      <dgm:t>
        <a:bodyPr/>
        <a:lstStyle/>
        <a:p>
          <a:endParaRPr lang="en-US" sz="2400"/>
        </a:p>
      </dgm:t>
    </dgm:pt>
    <dgm:pt modelId="{77D78B7A-101A-4BA3-919D-9CEAE0B98C12}" type="sibTrans" cxnId="{2F776C47-A2B9-4095-B650-33FBBAEACAC8}">
      <dgm:prSet/>
      <dgm:spPr/>
      <dgm:t>
        <a:bodyPr/>
        <a:lstStyle/>
        <a:p>
          <a:endParaRPr lang="en-US" sz="2400"/>
        </a:p>
      </dgm:t>
    </dgm:pt>
    <dgm:pt modelId="{8733E578-7154-4DAF-B217-44465EBF5F2A}">
      <dgm:prSet phldrT="[Text]" custT="1"/>
      <dgm:spPr/>
      <dgm:t>
        <a:bodyPr/>
        <a:lstStyle/>
        <a:p>
          <a:r>
            <a:rPr lang="en-US" sz="2000" dirty="0" smtClean="0"/>
            <a:t>Alternatives</a:t>
          </a:r>
          <a:endParaRPr lang="en-US" sz="2000" dirty="0"/>
        </a:p>
      </dgm:t>
    </dgm:pt>
    <dgm:pt modelId="{51B64267-0199-4EAE-A052-25A634ACB310}" type="parTrans" cxnId="{53542876-D7D2-4023-A0E5-453FA682A480}">
      <dgm:prSet/>
      <dgm:spPr/>
      <dgm:t>
        <a:bodyPr/>
        <a:lstStyle/>
        <a:p>
          <a:endParaRPr lang="en-US" sz="2400"/>
        </a:p>
      </dgm:t>
    </dgm:pt>
    <dgm:pt modelId="{663ADC7B-C51F-42A0-8B0B-684B78D8F222}" type="sibTrans" cxnId="{53542876-D7D2-4023-A0E5-453FA682A480}">
      <dgm:prSet/>
      <dgm:spPr/>
      <dgm:t>
        <a:bodyPr/>
        <a:lstStyle/>
        <a:p>
          <a:endParaRPr lang="en-US" sz="2400"/>
        </a:p>
      </dgm:t>
    </dgm:pt>
    <dgm:pt modelId="{9CC653EB-52D9-4ECF-8EAC-63CE6A9B6700}">
      <dgm:prSet phldrT="[Text]" custT="1"/>
      <dgm:spPr/>
      <dgm:t>
        <a:bodyPr/>
        <a:lstStyle/>
        <a:p>
          <a:r>
            <a:rPr lang="en-US" sz="2000" dirty="0" smtClean="0"/>
            <a:t>Binary encoding</a:t>
          </a:r>
          <a:endParaRPr lang="en-US" sz="2000" dirty="0"/>
        </a:p>
      </dgm:t>
    </dgm:pt>
    <dgm:pt modelId="{1E0F997B-70D1-4789-9E52-C505642DCD1E}" type="parTrans" cxnId="{D1E5542D-2CE6-4E99-B71B-4031EC7EE025}">
      <dgm:prSet/>
      <dgm:spPr/>
      <dgm:t>
        <a:bodyPr/>
        <a:lstStyle/>
        <a:p>
          <a:endParaRPr lang="en-US" sz="2400"/>
        </a:p>
      </dgm:t>
    </dgm:pt>
    <dgm:pt modelId="{4387425A-F8A4-46BE-9592-57F58EB15D7A}" type="sibTrans" cxnId="{D1E5542D-2CE6-4E99-B71B-4031EC7EE025}">
      <dgm:prSet/>
      <dgm:spPr/>
      <dgm:t>
        <a:bodyPr/>
        <a:lstStyle/>
        <a:p>
          <a:endParaRPr lang="en-US" sz="2400"/>
        </a:p>
      </dgm:t>
    </dgm:pt>
    <dgm:pt modelId="{3FA87C33-D327-42AB-84B7-4BA275B83C1A}">
      <dgm:prSet phldrT="[Text]" custT="1"/>
      <dgm:spPr/>
      <dgm:t>
        <a:bodyPr/>
        <a:lstStyle/>
        <a:p>
          <a:r>
            <a:rPr lang="en-US" sz="2000" dirty="0" smtClean="0"/>
            <a:t>Feature hashing</a:t>
          </a:r>
          <a:endParaRPr lang="en-US" sz="2000" dirty="0"/>
        </a:p>
      </dgm:t>
    </dgm:pt>
    <dgm:pt modelId="{33A7A16C-F333-426C-A8EF-5A13CE508EF4}" type="parTrans" cxnId="{B762701B-875E-4D5C-8E1F-01A2235BCD68}">
      <dgm:prSet/>
      <dgm:spPr/>
      <dgm:t>
        <a:bodyPr/>
        <a:lstStyle/>
        <a:p>
          <a:endParaRPr lang="en-US" sz="2400"/>
        </a:p>
      </dgm:t>
    </dgm:pt>
    <dgm:pt modelId="{68057C20-3A32-4688-9F6F-F09BE4E3C856}" type="sibTrans" cxnId="{B762701B-875E-4D5C-8E1F-01A2235BCD68}">
      <dgm:prSet/>
      <dgm:spPr/>
      <dgm:t>
        <a:bodyPr/>
        <a:lstStyle/>
        <a:p>
          <a:endParaRPr lang="en-US" sz="2400"/>
        </a:p>
      </dgm:t>
    </dgm:pt>
    <dgm:pt modelId="{6D331AC5-3C65-45DD-B571-85603C980105}">
      <dgm:prSet phldrT="[Text]" custT="1"/>
      <dgm:spPr/>
      <dgm:t>
        <a:bodyPr/>
        <a:lstStyle/>
        <a:p>
          <a:r>
            <a:rPr lang="en-US" sz="2000" dirty="0" smtClean="0"/>
            <a:t>Label Encoding</a:t>
          </a:r>
          <a:endParaRPr lang="en-US" sz="2000" dirty="0"/>
        </a:p>
      </dgm:t>
    </dgm:pt>
    <dgm:pt modelId="{8FE1EDA0-DCBC-48FE-8C30-467DB7FAEF84}" type="parTrans" cxnId="{DE90DEF0-E31B-4D1A-A72F-A33CD496D869}">
      <dgm:prSet/>
      <dgm:spPr/>
      <dgm:t>
        <a:bodyPr/>
        <a:lstStyle/>
        <a:p>
          <a:endParaRPr lang="en-US" sz="2400"/>
        </a:p>
      </dgm:t>
    </dgm:pt>
    <dgm:pt modelId="{0CF99599-AC36-4C39-AA9C-58AF030B5414}" type="sibTrans" cxnId="{DE90DEF0-E31B-4D1A-A72F-A33CD496D869}">
      <dgm:prSet/>
      <dgm:spPr/>
      <dgm:t>
        <a:bodyPr/>
        <a:lstStyle/>
        <a:p>
          <a:endParaRPr lang="en-US" sz="2400"/>
        </a:p>
      </dgm:t>
    </dgm:pt>
    <dgm:pt modelId="{A75A1708-9420-4F92-BAE7-21498839A575}">
      <dgm:prSet phldrT="[Text]" custT="1"/>
      <dgm:spPr/>
      <dgm:t>
        <a:bodyPr/>
        <a:lstStyle/>
        <a:p>
          <a:r>
            <a:rPr lang="en-US" sz="2000" dirty="0" smtClean="0"/>
            <a:t>Ordinal Encoding</a:t>
          </a:r>
          <a:endParaRPr lang="en-US" sz="2000" dirty="0"/>
        </a:p>
      </dgm:t>
    </dgm:pt>
    <dgm:pt modelId="{D26CEDE0-0B9A-4B73-B78B-70190B841ECA}" type="parTrans" cxnId="{B1691C10-2CA3-4B2E-8DAB-D3DCD7BDF967}">
      <dgm:prSet/>
      <dgm:spPr/>
      <dgm:t>
        <a:bodyPr/>
        <a:lstStyle/>
        <a:p>
          <a:endParaRPr lang="en-US"/>
        </a:p>
      </dgm:t>
    </dgm:pt>
    <dgm:pt modelId="{2D15604E-6C2B-45DB-A148-AD18DF6EAA99}" type="sibTrans" cxnId="{B1691C10-2CA3-4B2E-8DAB-D3DCD7BDF967}">
      <dgm:prSet/>
      <dgm:spPr/>
      <dgm:t>
        <a:bodyPr/>
        <a:lstStyle/>
        <a:p>
          <a:endParaRPr lang="en-US"/>
        </a:p>
      </dgm:t>
    </dgm:pt>
    <dgm:pt modelId="{FF889721-E53F-4AC0-8EC8-DF8C1CB27881}">
      <dgm:prSet phldrT="[Text]" custT="1"/>
      <dgm:spPr/>
      <dgm:t>
        <a:bodyPr/>
        <a:lstStyle/>
        <a:p>
          <a:r>
            <a:rPr lang="en-US" sz="2000" dirty="0" err="1" smtClean="0"/>
            <a:t>Helmert</a:t>
          </a:r>
          <a:r>
            <a:rPr lang="en-US" sz="2000" dirty="0" smtClean="0"/>
            <a:t> Encoding</a:t>
          </a:r>
          <a:endParaRPr lang="en-US" sz="2000" dirty="0"/>
        </a:p>
      </dgm:t>
    </dgm:pt>
    <dgm:pt modelId="{B281110B-7E64-4FCF-BB56-46E18F1699D1}" type="parTrans" cxnId="{C7733F56-D4EE-41F4-8847-00B61500EA16}">
      <dgm:prSet/>
      <dgm:spPr/>
      <dgm:t>
        <a:bodyPr/>
        <a:lstStyle/>
        <a:p>
          <a:endParaRPr lang="en-US"/>
        </a:p>
      </dgm:t>
    </dgm:pt>
    <dgm:pt modelId="{D11DD8D0-C9F9-478E-8549-95417DEA4AD3}" type="sibTrans" cxnId="{C7733F56-D4EE-41F4-8847-00B61500EA16}">
      <dgm:prSet/>
      <dgm:spPr/>
      <dgm:t>
        <a:bodyPr/>
        <a:lstStyle/>
        <a:p>
          <a:endParaRPr lang="en-US"/>
        </a:p>
      </dgm:t>
    </dgm:pt>
    <dgm:pt modelId="{F58B13CE-3BA5-4CD2-BCE0-B114B9578658}">
      <dgm:prSet phldrT="[Text]" custT="1"/>
      <dgm:spPr/>
      <dgm:t>
        <a:bodyPr/>
        <a:lstStyle/>
        <a:p>
          <a:r>
            <a:rPr lang="en-US" sz="2000" dirty="0" smtClean="0"/>
            <a:t>Frequency Encoding</a:t>
          </a:r>
          <a:endParaRPr lang="en-US" sz="2000" dirty="0"/>
        </a:p>
      </dgm:t>
    </dgm:pt>
    <dgm:pt modelId="{45AD2FA6-1620-4FE0-B742-C85DC1E5B727}" type="parTrans" cxnId="{E66F7E18-7B4F-4EC5-8961-883074668981}">
      <dgm:prSet/>
      <dgm:spPr/>
      <dgm:t>
        <a:bodyPr/>
        <a:lstStyle/>
        <a:p>
          <a:endParaRPr lang="en-US"/>
        </a:p>
      </dgm:t>
    </dgm:pt>
    <dgm:pt modelId="{AE3F47E0-AB8C-4B26-9B63-5C7BEAFD2BD1}" type="sibTrans" cxnId="{E66F7E18-7B4F-4EC5-8961-883074668981}">
      <dgm:prSet/>
      <dgm:spPr/>
      <dgm:t>
        <a:bodyPr/>
        <a:lstStyle/>
        <a:p>
          <a:endParaRPr lang="en-US"/>
        </a:p>
      </dgm:t>
    </dgm:pt>
    <dgm:pt modelId="{7873047B-C130-457D-86F4-3ADEB17D2747}">
      <dgm:prSet phldrT="[Text]" custT="1"/>
      <dgm:spPr/>
      <dgm:t>
        <a:bodyPr/>
        <a:lstStyle/>
        <a:p>
          <a:r>
            <a:rPr lang="en-US" sz="2000" b="0" i="0" dirty="0" smtClean="0"/>
            <a:t>Weight of Evidence Encoding</a:t>
          </a:r>
          <a:endParaRPr lang="en-US" sz="2000" dirty="0"/>
        </a:p>
      </dgm:t>
    </dgm:pt>
    <dgm:pt modelId="{F68F25F4-E7A9-4C0A-B9BE-16CF9E470178}" type="parTrans" cxnId="{C2D22ABB-8DCC-4031-B75A-9330A61142B1}">
      <dgm:prSet/>
      <dgm:spPr/>
      <dgm:t>
        <a:bodyPr/>
        <a:lstStyle/>
        <a:p>
          <a:endParaRPr lang="en-US"/>
        </a:p>
      </dgm:t>
    </dgm:pt>
    <dgm:pt modelId="{4E5C6021-53ED-40D2-AC3A-6084A189A472}" type="sibTrans" cxnId="{C2D22ABB-8DCC-4031-B75A-9330A61142B1}">
      <dgm:prSet/>
      <dgm:spPr/>
      <dgm:t>
        <a:bodyPr/>
        <a:lstStyle/>
        <a:p>
          <a:endParaRPr lang="en-US"/>
        </a:p>
      </dgm:t>
    </dgm:pt>
    <dgm:pt modelId="{132CE780-E1ED-42B6-A726-F6A710E7F976}">
      <dgm:prSet phldrT="[Text]" custT="1"/>
      <dgm:spPr/>
      <dgm:t>
        <a:bodyPr/>
        <a:lstStyle/>
        <a:p>
          <a:r>
            <a:rPr lang="en-US" sz="2000" b="0" i="0" dirty="0" smtClean="0"/>
            <a:t>Probability Ratio Encoding</a:t>
          </a:r>
          <a:endParaRPr lang="en-US" sz="2000" dirty="0"/>
        </a:p>
      </dgm:t>
    </dgm:pt>
    <dgm:pt modelId="{4E0764F7-C1C9-426A-8948-7A6D3FFAE0C2}" type="parTrans" cxnId="{15978B01-600A-44EA-8AB0-05D46B8E248D}">
      <dgm:prSet/>
      <dgm:spPr/>
      <dgm:t>
        <a:bodyPr/>
        <a:lstStyle/>
        <a:p>
          <a:endParaRPr lang="en-US"/>
        </a:p>
      </dgm:t>
    </dgm:pt>
    <dgm:pt modelId="{D9336837-A1D0-4F9E-AD2E-CDAD376DB5C9}" type="sibTrans" cxnId="{15978B01-600A-44EA-8AB0-05D46B8E248D}">
      <dgm:prSet/>
      <dgm:spPr/>
      <dgm:t>
        <a:bodyPr/>
        <a:lstStyle/>
        <a:p>
          <a:endParaRPr lang="en-US"/>
        </a:p>
      </dgm:t>
    </dgm:pt>
    <dgm:pt modelId="{2832CF5D-34ED-4187-9A60-94D6708FF628}">
      <dgm:prSet phldrT="[Text]" custT="1"/>
      <dgm:spPr/>
      <dgm:t>
        <a:bodyPr/>
        <a:lstStyle/>
        <a:p>
          <a:r>
            <a:rPr lang="en-US" sz="2000" b="0" i="0" dirty="0" smtClean="0"/>
            <a:t>Backward Difference Encoding</a:t>
          </a:r>
          <a:endParaRPr lang="en-US" sz="2000" dirty="0"/>
        </a:p>
      </dgm:t>
    </dgm:pt>
    <dgm:pt modelId="{BA508E52-7A20-4C3B-8268-E5D527141CF6}" type="parTrans" cxnId="{AC3F598C-E4B8-4122-82EC-7455B16E1247}">
      <dgm:prSet/>
      <dgm:spPr/>
      <dgm:t>
        <a:bodyPr/>
        <a:lstStyle/>
        <a:p>
          <a:endParaRPr lang="en-US"/>
        </a:p>
      </dgm:t>
    </dgm:pt>
    <dgm:pt modelId="{A6D8E767-14ED-4E26-8CFA-F1E7740E7414}" type="sibTrans" cxnId="{AC3F598C-E4B8-4122-82EC-7455B16E1247}">
      <dgm:prSet/>
      <dgm:spPr/>
      <dgm:t>
        <a:bodyPr/>
        <a:lstStyle/>
        <a:p>
          <a:endParaRPr lang="en-US"/>
        </a:p>
      </dgm:t>
    </dgm:pt>
    <dgm:pt modelId="{76183B68-C218-426A-B774-7C599779DA5B}">
      <dgm:prSet phldrT="[Text]" custT="1"/>
      <dgm:spPr/>
      <dgm:t>
        <a:bodyPr/>
        <a:lstStyle/>
        <a:p>
          <a:r>
            <a:rPr lang="en-US" sz="2000" b="0" i="0" dirty="0" smtClean="0"/>
            <a:t>Leave One Out Encoding</a:t>
          </a:r>
          <a:endParaRPr lang="en-US" sz="2000" dirty="0"/>
        </a:p>
      </dgm:t>
    </dgm:pt>
    <dgm:pt modelId="{BEA5515F-96D1-4AC6-835F-3F882732CDA8}" type="parTrans" cxnId="{077CED87-4130-4D4E-B6A8-DA1886689C81}">
      <dgm:prSet/>
      <dgm:spPr/>
      <dgm:t>
        <a:bodyPr/>
        <a:lstStyle/>
        <a:p>
          <a:endParaRPr lang="en-US"/>
        </a:p>
      </dgm:t>
    </dgm:pt>
    <dgm:pt modelId="{2D7B1BA1-7806-456D-B102-68A5D95981AA}" type="sibTrans" cxnId="{077CED87-4130-4D4E-B6A8-DA1886689C81}">
      <dgm:prSet/>
      <dgm:spPr/>
      <dgm:t>
        <a:bodyPr/>
        <a:lstStyle/>
        <a:p>
          <a:endParaRPr lang="en-US"/>
        </a:p>
      </dgm:t>
    </dgm:pt>
    <dgm:pt modelId="{9179679A-BB45-41E7-9239-F489D1D1481F}">
      <dgm:prSet phldrT="[Text]" custT="1"/>
      <dgm:spPr/>
      <dgm:t>
        <a:bodyPr/>
        <a:lstStyle/>
        <a:p>
          <a:r>
            <a:rPr lang="en-US" sz="2000" b="0" i="0" dirty="0" smtClean="0"/>
            <a:t>James-Stein Encoding</a:t>
          </a:r>
          <a:endParaRPr lang="en-US" sz="2000" dirty="0"/>
        </a:p>
      </dgm:t>
    </dgm:pt>
    <dgm:pt modelId="{4FCBE785-8038-41EC-9FC1-0CA6C7ADFDBD}" type="parTrans" cxnId="{45C4654A-37A3-4DDE-926E-999563C4D03E}">
      <dgm:prSet/>
      <dgm:spPr/>
      <dgm:t>
        <a:bodyPr/>
        <a:lstStyle/>
        <a:p>
          <a:endParaRPr lang="en-US"/>
        </a:p>
      </dgm:t>
    </dgm:pt>
    <dgm:pt modelId="{6E399B74-3A86-4B58-B7BF-1B70C23DCD92}" type="sibTrans" cxnId="{45C4654A-37A3-4DDE-926E-999563C4D03E}">
      <dgm:prSet/>
      <dgm:spPr/>
      <dgm:t>
        <a:bodyPr/>
        <a:lstStyle/>
        <a:p>
          <a:endParaRPr lang="en-US"/>
        </a:p>
      </dgm:t>
    </dgm:pt>
    <dgm:pt modelId="{2D90FFDE-87B2-4BCE-9756-EF3CC72D3758}">
      <dgm:prSet phldrT="[Text]" custT="1"/>
      <dgm:spPr/>
      <dgm:t>
        <a:bodyPr/>
        <a:lstStyle/>
        <a:p>
          <a:r>
            <a:rPr lang="en-US" sz="2000" b="0" i="0" dirty="0" smtClean="0"/>
            <a:t>M-estimator Encoding</a:t>
          </a:r>
          <a:endParaRPr lang="en-US" sz="2000" dirty="0"/>
        </a:p>
      </dgm:t>
    </dgm:pt>
    <dgm:pt modelId="{7B70EACB-4A29-476F-92C9-27FF7530A74B}" type="parTrans" cxnId="{15620D59-A70B-4F1B-89FE-2DBC5C1A12B8}">
      <dgm:prSet/>
      <dgm:spPr/>
      <dgm:t>
        <a:bodyPr/>
        <a:lstStyle/>
        <a:p>
          <a:endParaRPr lang="en-US"/>
        </a:p>
      </dgm:t>
    </dgm:pt>
    <dgm:pt modelId="{4C7F0326-45C4-4443-8A75-C1EAB6A79D6E}" type="sibTrans" cxnId="{15620D59-A70B-4F1B-89FE-2DBC5C1A12B8}">
      <dgm:prSet/>
      <dgm:spPr/>
      <dgm:t>
        <a:bodyPr/>
        <a:lstStyle/>
        <a:p>
          <a:endParaRPr lang="en-US"/>
        </a:p>
      </dgm:t>
    </dgm:pt>
    <dgm:pt modelId="{5998E12B-BB17-456D-8C65-E61CC930CAED}" type="pres">
      <dgm:prSet presAssocID="{76EEED50-B6DD-4C16-8C52-25742B0DAACE}" presName="Name0" presStyleCnt="0">
        <dgm:presLayoutVars>
          <dgm:dir/>
          <dgm:animLvl val="lvl"/>
          <dgm:resizeHandles val="exact"/>
        </dgm:presLayoutVars>
      </dgm:prSet>
      <dgm:spPr/>
      <dgm:t>
        <a:bodyPr/>
        <a:lstStyle/>
        <a:p>
          <a:endParaRPr lang="en-US"/>
        </a:p>
      </dgm:t>
    </dgm:pt>
    <dgm:pt modelId="{774E4D99-D7A0-490B-B617-C774A8D12782}" type="pres">
      <dgm:prSet presAssocID="{1C6AF009-8194-4F19-B071-09B9193E4135}" presName="linNode" presStyleCnt="0"/>
      <dgm:spPr/>
    </dgm:pt>
    <dgm:pt modelId="{D951D113-33AC-4790-A0DC-F2737EB31839}" type="pres">
      <dgm:prSet presAssocID="{1C6AF009-8194-4F19-B071-09B9193E4135}" presName="parTx" presStyleLbl="revTx" presStyleIdx="0" presStyleCnt="3">
        <dgm:presLayoutVars>
          <dgm:chMax val="1"/>
          <dgm:bulletEnabled val="1"/>
        </dgm:presLayoutVars>
      </dgm:prSet>
      <dgm:spPr/>
      <dgm:t>
        <a:bodyPr/>
        <a:lstStyle/>
        <a:p>
          <a:endParaRPr lang="en-US"/>
        </a:p>
      </dgm:t>
    </dgm:pt>
    <dgm:pt modelId="{3BFFBD60-41BD-4860-92FB-03F74B0A8110}" type="pres">
      <dgm:prSet presAssocID="{1C6AF009-8194-4F19-B071-09B9193E4135}" presName="bracket" presStyleLbl="parChTrans1D1" presStyleIdx="0" presStyleCnt="3"/>
      <dgm:spPr/>
    </dgm:pt>
    <dgm:pt modelId="{9507C4B2-9F07-42DA-A60A-CED7D6D56E9C}" type="pres">
      <dgm:prSet presAssocID="{1C6AF009-8194-4F19-B071-09B9193E4135}" presName="spH" presStyleCnt="0"/>
      <dgm:spPr/>
    </dgm:pt>
    <dgm:pt modelId="{4E06BE89-D654-41D7-B743-16E08895F409}" type="pres">
      <dgm:prSet presAssocID="{1C6AF009-8194-4F19-B071-09B9193E4135}" presName="desTx" presStyleLbl="node1" presStyleIdx="0" presStyleCnt="3">
        <dgm:presLayoutVars>
          <dgm:bulletEnabled val="1"/>
        </dgm:presLayoutVars>
      </dgm:prSet>
      <dgm:spPr/>
      <dgm:t>
        <a:bodyPr/>
        <a:lstStyle/>
        <a:p>
          <a:endParaRPr lang="en-US"/>
        </a:p>
      </dgm:t>
    </dgm:pt>
    <dgm:pt modelId="{A49B3C37-F96E-4C9B-856A-15F4E4369B5E}" type="pres">
      <dgm:prSet presAssocID="{6D80F418-5F33-448A-A511-4B5DEEF44B7C}" presName="spV" presStyleCnt="0"/>
      <dgm:spPr/>
    </dgm:pt>
    <dgm:pt modelId="{D6CB8C4A-CD5B-4068-9BF4-BE5D632C481C}" type="pres">
      <dgm:prSet presAssocID="{2E572746-66ED-4362-97BD-FFD772A52ACE}" presName="linNode" presStyleCnt="0"/>
      <dgm:spPr/>
    </dgm:pt>
    <dgm:pt modelId="{63AF6B0A-096A-4977-A211-DFBDFA0B94B9}" type="pres">
      <dgm:prSet presAssocID="{2E572746-66ED-4362-97BD-FFD772A52ACE}" presName="parTx" presStyleLbl="revTx" presStyleIdx="1" presStyleCnt="3">
        <dgm:presLayoutVars>
          <dgm:chMax val="1"/>
          <dgm:bulletEnabled val="1"/>
        </dgm:presLayoutVars>
      </dgm:prSet>
      <dgm:spPr/>
      <dgm:t>
        <a:bodyPr/>
        <a:lstStyle/>
        <a:p>
          <a:endParaRPr lang="en-US"/>
        </a:p>
      </dgm:t>
    </dgm:pt>
    <dgm:pt modelId="{6FB071EF-F0E4-4B8F-BAF8-4CB23AA4FD37}" type="pres">
      <dgm:prSet presAssocID="{2E572746-66ED-4362-97BD-FFD772A52ACE}" presName="bracket" presStyleLbl="parChTrans1D1" presStyleIdx="1" presStyleCnt="3"/>
      <dgm:spPr/>
    </dgm:pt>
    <dgm:pt modelId="{55FAF287-3A40-4C31-8B49-698299CE5ACC}" type="pres">
      <dgm:prSet presAssocID="{2E572746-66ED-4362-97BD-FFD772A52ACE}" presName="spH" presStyleCnt="0"/>
      <dgm:spPr/>
    </dgm:pt>
    <dgm:pt modelId="{39887DDF-8E83-46C1-9BC3-77565F6CAFF9}" type="pres">
      <dgm:prSet presAssocID="{2E572746-66ED-4362-97BD-FFD772A52ACE}" presName="desTx" presStyleLbl="node1" presStyleIdx="1" presStyleCnt="3">
        <dgm:presLayoutVars>
          <dgm:bulletEnabled val="1"/>
        </dgm:presLayoutVars>
      </dgm:prSet>
      <dgm:spPr/>
      <dgm:t>
        <a:bodyPr/>
        <a:lstStyle/>
        <a:p>
          <a:endParaRPr lang="en-US"/>
        </a:p>
      </dgm:t>
    </dgm:pt>
    <dgm:pt modelId="{0B09A989-6615-42AA-B5B6-B32D73EB65D8}" type="pres">
      <dgm:prSet presAssocID="{3851BF64-D891-477A-BEB4-7C08D52E5305}" presName="spV" presStyleCnt="0"/>
      <dgm:spPr/>
    </dgm:pt>
    <dgm:pt modelId="{1A494449-619A-4F32-95B3-8ED8D32FEDFE}" type="pres">
      <dgm:prSet presAssocID="{8733E578-7154-4DAF-B217-44465EBF5F2A}" presName="linNode" presStyleCnt="0"/>
      <dgm:spPr/>
    </dgm:pt>
    <dgm:pt modelId="{10E903C4-6FB7-495B-A706-144AA3EB16F6}" type="pres">
      <dgm:prSet presAssocID="{8733E578-7154-4DAF-B217-44465EBF5F2A}" presName="parTx" presStyleLbl="revTx" presStyleIdx="2" presStyleCnt="3">
        <dgm:presLayoutVars>
          <dgm:chMax val="1"/>
          <dgm:bulletEnabled val="1"/>
        </dgm:presLayoutVars>
      </dgm:prSet>
      <dgm:spPr/>
      <dgm:t>
        <a:bodyPr/>
        <a:lstStyle/>
        <a:p>
          <a:endParaRPr lang="en-US"/>
        </a:p>
      </dgm:t>
    </dgm:pt>
    <dgm:pt modelId="{28D12998-9433-406B-9C60-66B1D395740E}" type="pres">
      <dgm:prSet presAssocID="{8733E578-7154-4DAF-B217-44465EBF5F2A}" presName="bracket" presStyleLbl="parChTrans1D1" presStyleIdx="2" presStyleCnt="3"/>
      <dgm:spPr/>
    </dgm:pt>
    <dgm:pt modelId="{D2FAB267-CF6F-4D9B-A4B3-7874055CD8C6}" type="pres">
      <dgm:prSet presAssocID="{8733E578-7154-4DAF-B217-44465EBF5F2A}" presName="spH" presStyleCnt="0"/>
      <dgm:spPr/>
    </dgm:pt>
    <dgm:pt modelId="{765E5420-7446-467A-B99B-480557A163AB}" type="pres">
      <dgm:prSet presAssocID="{8733E578-7154-4DAF-B217-44465EBF5F2A}" presName="desTx" presStyleLbl="node1" presStyleIdx="2" presStyleCnt="3">
        <dgm:presLayoutVars>
          <dgm:bulletEnabled val="1"/>
        </dgm:presLayoutVars>
      </dgm:prSet>
      <dgm:spPr/>
      <dgm:t>
        <a:bodyPr/>
        <a:lstStyle/>
        <a:p>
          <a:endParaRPr lang="en-US"/>
        </a:p>
      </dgm:t>
    </dgm:pt>
  </dgm:ptLst>
  <dgm:cxnLst>
    <dgm:cxn modelId="{9F2E2A7B-E976-4C28-910F-165538C11374}" type="presOf" srcId="{7873047B-C130-457D-86F4-3ADEB17D2747}" destId="{765E5420-7446-467A-B99B-480557A163AB}" srcOrd="0" destOrd="2" presId="urn:diagrams.loki3.com/BracketList"/>
    <dgm:cxn modelId="{88DDE807-F159-4BC8-8F83-A31E5A47EECD}" type="presOf" srcId="{9CC653EB-52D9-4ECF-8EAC-63CE6A9B6700}" destId="{765E5420-7446-467A-B99B-480557A163AB}" srcOrd="0" destOrd="0" presId="urn:diagrams.loki3.com/BracketList"/>
    <dgm:cxn modelId="{D6A0D44C-F9B4-4CC2-9182-DC85CDEBAE92}" type="presOf" srcId="{E4EBD21F-39AF-4C92-B89F-B0F0D6F7D96D}" destId="{4E06BE89-D654-41D7-B743-16E08895F409}" srcOrd="0" destOrd="1" presId="urn:diagrams.loki3.com/BracketList"/>
    <dgm:cxn modelId="{AC3F598C-E4B8-4122-82EC-7455B16E1247}" srcId="{8733E578-7154-4DAF-B217-44465EBF5F2A}" destId="{2832CF5D-34ED-4187-9A60-94D6708FF628}" srcOrd="4" destOrd="0" parTransId="{BA508E52-7A20-4C3B-8268-E5D527141CF6}" sibTransId="{A6D8E767-14ED-4E26-8CFA-F1E7740E7414}"/>
    <dgm:cxn modelId="{F5801A37-2264-4AFD-B108-499A04FC7C96}" srcId="{1C6AF009-8194-4F19-B071-09B9193E4135}" destId="{1F450E71-D8AA-448C-B6A8-106B148F8362}" srcOrd="0" destOrd="0" parTransId="{2BB7B04E-FFD7-4B07-B68F-126A6F16B708}" sibTransId="{CF777554-B232-4C7E-8C05-5CB1DCE8ECE2}"/>
    <dgm:cxn modelId="{7DC5EFD0-5FB9-4888-AA62-AD4A57CF50F1}" type="presOf" srcId="{76EEED50-B6DD-4C16-8C52-25742B0DAACE}" destId="{5998E12B-BB17-456D-8C65-E61CC930CAED}" srcOrd="0" destOrd="0" presId="urn:diagrams.loki3.com/BracketList"/>
    <dgm:cxn modelId="{6A866CB0-C30B-4DDB-A383-42409AABD036}" srcId="{76EEED50-B6DD-4C16-8C52-25742B0DAACE}" destId="{2E572746-66ED-4362-97BD-FFD772A52ACE}" srcOrd="1" destOrd="0" parTransId="{9A0AF1F5-7429-4241-B0C9-CF22CD8AEA15}" sibTransId="{3851BF64-D891-477A-BEB4-7C08D52E5305}"/>
    <dgm:cxn modelId="{B1691C10-2CA3-4B2E-8DAB-D3DCD7BDF967}" srcId="{1C6AF009-8194-4F19-B071-09B9193E4135}" destId="{A75A1708-9420-4F92-BAE7-21498839A575}" srcOrd="3" destOrd="0" parTransId="{D26CEDE0-0B9A-4B73-B78B-70190B841ECA}" sibTransId="{2D15604E-6C2B-45DB-A148-AD18DF6EAA99}"/>
    <dgm:cxn modelId="{E66F7E18-7B4F-4EC5-8961-883074668981}" srcId="{1C6AF009-8194-4F19-B071-09B9193E4135}" destId="{F58B13CE-3BA5-4CD2-BCE0-B114B9578658}" srcOrd="5" destOrd="0" parTransId="{45AD2FA6-1620-4FE0-B742-C85DC1E5B727}" sibTransId="{AE3F47E0-AB8C-4B26-9B63-5C7BEAFD2BD1}"/>
    <dgm:cxn modelId="{53542876-D7D2-4023-A0E5-453FA682A480}" srcId="{76EEED50-B6DD-4C16-8C52-25742B0DAACE}" destId="{8733E578-7154-4DAF-B217-44465EBF5F2A}" srcOrd="2" destOrd="0" parTransId="{51B64267-0199-4EAE-A052-25A634ACB310}" sibTransId="{663ADC7B-C51F-42A0-8B0B-684B78D8F222}"/>
    <dgm:cxn modelId="{DE90DEF0-E31B-4D1A-A72F-A33CD496D869}" srcId="{1C6AF009-8194-4F19-B071-09B9193E4135}" destId="{6D331AC5-3C65-45DD-B571-85603C980105}" srcOrd="2" destOrd="0" parTransId="{8FE1EDA0-DCBC-48FE-8C30-467DB7FAEF84}" sibTransId="{0CF99599-AC36-4C39-AA9C-58AF030B5414}"/>
    <dgm:cxn modelId="{34240B7A-FF2F-4356-83F5-3111FD1179A4}" type="presOf" srcId="{5D1B28FC-19D8-49F7-A4AB-150B0C0BE9B0}" destId="{39887DDF-8E83-46C1-9BC3-77565F6CAFF9}" srcOrd="0" destOrd="1" presId="urn:diagrams.loki3.com/BracketList"/>
    <dgm:cxn modelId="{077CED87-4130-4D4E-B6A8-DA1886689C81}" srcId="{8733E578-7154-4DAF-B217-44465EBF5F2A}" destId="{76183B68-C218-426A-B774-7C599779DA5B}" srcOrd="5" destOrd="0" parTransId="{BEA5515F-96D1-4AC6-835F-3F882732CDA8}" sibTransId="{2D7B1BA1-7806-456D-B102-68A5D95981AA}"/>
    <dgm:cxn modelId="{A0E3D099-C243-477A-AC49-15A3D4C51116}" type="presOf" srcId="{6D331AC5-3C65-45DD-B571-85603C980105}" destId="{4E06BE89-D654-41D7-B743-16E08895F409}" srcOrd="0" destOrd="2" presId="urn:diagrams.loki3.com/BracketList"/>
    <dgm:cxn modelId="{C2D22ABB-8DCC-4031-B75A-9330A61142B1}" srcId="{8733E578-7154-4DAF-B217-44465EBF5F2A}" destId="{7873047B-C130-457D-86F4-3ADEB17D2747}" srcOrd="2" destOrd="0" parTransId="{F68F25F4-E7A9-4C0A-B9BE-16CF9E470178}" sibTransId="{4E5C6021-53ED-40D2-AC3A-6084A189A472}"/>
    <dgm:cxn modelId="{15620D59-A70B-4F1B-89FE-2DBC5C1A12B8}" srcId="{8733E578-7154-4DAF-B217-44465EBF5F2A}" destId="{2D90FFDE-87B2-4BCE-9756-EF3CC72D3758}" srcOrd="7" destOrd="0" parTransId="{7B70EACB-4A29-476F-92C9-27FF7530A74B}" sibTransId="{4C7F0326-45C4-4443-8A75-C1EAB6A79D6E}"/>
    <dgm:cxn modelId="{CF40F43C-AFAA-4F07-A928-0F6B2452F48E}" type="presOf" srcId="{1F450E71-D8AA-448C-B6A8-106B148F8362}" destId="{4E06BE89-D654-41D7-B743-16E08895F409}" srcOrd="0" destOrd="0" presId="urn:diagrams.loki3.com/BracketList"/>
    <dgm:cxn modelId="{8FBCBBAC-C69D-4A82-AC29-91AD50656189}" type="presOf" srcId="{132CE780-E1ED-42B6-A726-F6A710E7F976}" destId="{765E5420-7446-467A-B99B-480557A163AB}" srcOrd="0" destOrd="3" presId="urn:diagrams.loki3.com/BracketList"/>
    <dgm:cxn modelId="{B6042B73-BA55-4F64-AA75-130A65044DBE}" type="presOf" srcId="{FF889721-E53F-4AC0-8EC8-DF8C1CB27881}" destId="{4E06BE89-D654-41D7-B743-16E08895F409}" srcOrd="0" destOrd="4" presId="urn:diagrams.loki3.com/BracketList"/>
    <dgm:cxn modelId="{79195554-B167-4683-80AC-B7808BE2DBCB}" type="presOf" srcId="{2E572746-66ED-4362-97BD-FFD772A52ACE}" destId="{63AF6B0A-096A-4977-A211-DFBDFA0B94B9}" srcOrd="0" destOrd="0" presId="urn:diagrams.loki3.com/BracketList"/>
    <dgm:cxn modelId="{1F153676-9F24-4397-8087-80B71B4A5105}" type="presOf" srcId="{2832CF5D-34ED-4187-9A60-94D6708FF628}" destId="{765E5420-7446-467A-B99B-480557A163AB}" srcOrd="0" destOrd="4" presId="urn:diagrams.loki3.com/BracketList"/>
    <dgm:cxn modelId="{F859A4D0-D7BE-40FF-977E-B50BED59B3D1}" type="presOf" srcId="{9179679A-BB45-41E7-9239-F489D1D1481F}" destId="{765E5420-7446-467A-B99B-480557A163AB}" srcOrd="0" destOrd="6" presId="urn:diagrams.loki3.com/BracketList"/>
    <dgm:cxn modelId="{5FF1E16E-58AB-49BE-97D6-3A5A9D3662E2}" type="presOf" srcId="{F58B13CE-3BA5-4CD2-BCE0-B114B9578658}" destId="{4E06BE89-D654-41D7-B743-16E08895F409}" srcOrd="0" destOrd="5" presId="urn:diagrams.loki3.com/BracketList"/>
    <dgm:cxn modelId="{A6621CD0-3BBB-4A7C-BAD4-19413CAE671A}" type="presOf" srcId="{8733E578-7154-4DAF-B217-44465EBF5F2A}" destId="{10E903C4-6FB7-495B-A706-144AA3EB16F6}" srcOrd="0" destOrd="0" presId="urn:diagrams.loki3.com/BracketList"/>
    <dgm:cxn modelId="{C6FCF892-38E0-4326-874B-9F7A7291019A}" type="presOf" srcId="{A75A1708-9420-4F92-BAE7-21498839A575}" destId="{4E06BE89-D654-41D7-B743-16E08895F409}" srcOrd="0" destOrd="3" presId="urn:diagrams.loki3.com/BracketList"/>
    <dgm:cxn modelId="{0E09A3DD-40B3-4FF6-9CFF-82D3C94EC944}" srcId="{1C6AF009-8194-4F19-B071-09B9193E4135}" destId="{E4EBD21F-39AF-4C92-B89F-B0F0D6F7D96D}" srcOrd="1" destOrd="0" parTransId="{AF5F28D6-6712-4F7A-BAE0-735249EC2631}" sibTransId="{E6D2A80A-8B39-43D5-A074-51E4BE117800}"/>
    <dgm:cxn modelId="{15978B01-600A-44EA-8AB0-05D46B8E248D}" srcId="{8733E578-7154-4DAF-B217-44465EBF5F2A}" destId="{132CE780-E1ED-42B6-A726-F6A710E7F976}" srcOrd="3" destOrd="0" parTransId="{4E0764F7-C1C9-426A-8948-7A6D3FFAE0C2}" sibTransId="{D9336837-A1D0-4F9E-AD2E-CDAD376DB5C9}"/>
    <dgm:cxn modelId="{CAEAFD75-6ADD-473A-BA66-FCCE15D23C9B}" srcId="{76EEED50-B6DD-4C16-8C52-25742B0DAACE}" destId="{1C6AF009-8194-4F19-B071-09B9193E4135}" srcOrd="0" destOrd="0" parTransId="{97429D97-5AC2-4B78-B2B7-241BDCBC8DEB}" sibTransId="{6D80F418-5F33-448A-A511-4B5DEEF44B7C}"/>
    <dgm:cxn modelId="{C7733F56-D4EE-41F4-8847-00B61500EA16}" srcId="{1C6AF009-8194-4F19-B071-09B9193E4135}" destId="{FF889721-E53F-4AC0-8EC8-DF8C1CB27881}" srcOrd="4" destOrd="0" parTransId="{B281110B-7E64-4FCF-BB56-46E18F1699D1}" sibTransId="{D11DD8D0-C9F9-478E-8549-95417DEA4AD3}"/>
    <dgm:cxn modelId="{DED033C7-8854-4245-8204-9525C78C4860}" type="presOf" srcId="{3FA87C33-D327-42AB-84B7-4BA275B83C1A}" destId="{765E5420-7446-467A-B99B-480557A163AB}" srcOrd="0" destOrd="1" presId="urn:diagrams.loki3.com/BracketList"/>
    <dgm:cxn modelId="{2F776C47-A2B9-4095-B650-33FBBAEACAC8}" srcId="{2E572746-66ED-4362-97BD-FFD772A52ACE}" destId="{5D1B28FC-19D8-49F7-A4AB-150B0C0BE9B0}" srcOrd="1" destOrd="0" parTransId="{6D3173FA-805C-48F6-9A5A-942EDD86BD34}" sibTransId="{77D78B7A-101A-4BA3-919D-9CEAE0B98C12}"/>
    <dgm:cxn modelId="{B762701B-875E-4D5C-8E1F-01A2235BCD68}" srcId="{8733E578-7154-4DAF-B217-44465EBF5F2A}" destId="{3FA87C33-D327-42AB-84B7-4BA275B83C1A}" srcOrd="1" destOrd="0" parTransId="{33A7A16C-F333-426C-A8EF-5A13CE508EF4}" sibTransId="{68057C20-3A32-4688-9F6F-F09BE4E3C856}"/>
    <dgm:cxn modelId="{45C4654A-37A3-4DDE-926E-999563C4D03E}" srcId="{8733E578-7154-4DAF-B217-44465EBF5F2A}" destId="{9179679A-BB45-41E7-9239-F489D1D1481F}" srcOrd="6" destOrd="0" parTransId="{4FCBE785-8038-41EC-9FC1-0CA6C7ADFDBD}" sibTransId="{6E399B74-3A86-4B58-B7BF-1B70C23DCD92}"/>
    <dgm:cxn modelId="{FE6FC01E-3E3A-4787-88F5-81F0E3BB9A31}" type="presOf" srcId="{76183B68-C218-426A-B774-7C599779DA5B}" destId="{765E5420-7446-467A-B99B-480557A163AB}" srcOrd="0" destOrd="5" presId="urn:diagrams.loki3.com/BracketList"/>
    <dgm:cxn modelId="{26006224-5442-4261-AF3E-5C83300BE616}" type="presOf" srcId="{38F8CB67-B7FC-4F29-96F3-AD33D77BF8B0}" destId="{39887DDF-8E83-46C1-9BC3-77565F6CAFF9}" srcOrd="0" destOrd="0" presId="urn:diagrams.loki3.com/BracketList"/>
    <dgm:cxn modelId="{F25AB7B8-7CE3-4674-BB57-5689E9DDFA22}" srcId="{2E572746-66ED-4362-97BD-FFD772A52ACE}" destId="{38F8CB67-B7FC-4F29-96F3-AD33D77BF8B0}" srcOrd="0" destOrd="0" parTransId="{39DB513E-223B-4A7E-829A-75DDE97ACFFF}" sibTransId="{749E588F-D781-46A6-BB33-D0956D35A02F}"/>
    <dgm:cxn modelId="{D1E5542D-2CE6-4E99-B71B-4031EC7EE025}" srcId="{8733E578-7154-4DAF-B217-44465EBF5F2A}" destId="{9CC653EB-52D9-4ECF-8EAC-63CE6A9B6700}" srcOrd="0" destOrd="0" parTransId="{1E0F997B-70D1-4789-9E52-C505642DCD1E}" sibTransId="{4387425A-F8A4-46BE-9592-57F58EB15D7A}"/>
    <dgm:cxn modelId="{78E20E88-1480-43E1-A4CB-0A99304E7C07}" type="presOf" srcId="{1C6AF009-8194-4F19-B071-09B9193E4135}" destId="{D951D113-33AC-4790-A0DC-F2737EB31839}" srcOrd="0" destOrd="0" presId="urn:diagrams.loki3.com/BracketList"/>
    <dgm:cxn modelId="{2224AEA3-ECAD-43BC-BE22-A29A6337DEC0}" type="presOf" srcId="{2D90FFDE-87B2-4BCE-9756-EF3CC72D3758}" destId="{765E5420-7446-467A-B99B-480557A163AB}" srcOrd="0" destOrd="7" presId="urn:diagrams.loki3.com/BracketList"/>
    <dgm:cxn modelId="{F6E25DD0-3E3E-41BD-B532-82C27CDACA26}" type="presParOf" srcId="{5998E12B-BB17-456D-8C65-E61CC930CAED}" destId="{774E4D99-D7A0-490B-B617-C774A8D12782}" srcOrd="0" destOrd="0" presId="urn:diagrams.loki3.com/BracketList"/>
    <dgm:cxn modelId="{A39509CC-3600-4B84-B2BE-E6E126E97907}" type="presParOf" srcId="{774E4D99-D7A0-490B-B617-C774A8D12782}" destId="{D951D113-33AC-4790-A0DC-F2737EB31839}" srcOrd="0" destOrd="0" presId="urn:diagrams.loki3.com/BracketList"/>
    <dgm:cxn modelId="{A13A9682-4631-4941-93A7-863113C18949}" type="presParOf" srcId="{774E4D99-D7A0-490B-B617-C774A8D12782}" destId="{3BFFBD60-41BD-4860-92FB-03F74B0A8110}" srcOrd="1" destOrd="0" presId="urn:diagrams.loki3.com/BracketList"/>
    <dgm:cxn modelId="{C8B2E4A0-EB2F-48FA-BCDA-6105968780A5}" type="presParOf" srcId="{774E4D99-D7A0-490B-B617-C774A8D12782}" destId="{9507C4B2-9F07-42DA-A60A-CED7D6D56E9C}" srcOrd="2" destOrd="0" presId="urn:diagrams.loki3.com/BracketList"/>
    <dgm:cxn modelId="{42A82013-0CEB-462B-9085-A09A35FA44FF}" type="presParOf" srcId="{774E4D99-D7A0-490B-B617-C774A8D12782}" destId="{4E06BE89-D654-41D7-B743-16E08895F409}" srcOrd="3" destOrd="0" presId="urn:diagrams.loki3.com/BracketList"/>
    <dgm:cxn modelId="{A0818832-B899-418C-9714-24A8775986C4}" type="presParOf" srcId="{5998E12B-BB17-456D-8C65-E61CC930CAED}" destId="{A49B3C37-F96E-4C9B-856A-15F4E4369B5E}" srcOrd="1" destOrd="0" presId="urn:diagrams.loki3.com/BracketList"/>
    <dgm:cxn modelId="{71314518-9A41-442D-A5E9-21B0DFE8D613}" type="presParOf" srcId="{5998E12B-BB17-456D-8C65-E61CC930CAED}" destId="{D6CB8C4A-CD5B-4068-9BF4-BE5D632C481C}" srcOrd="2" destOrd="0" presId="urn:diagrams.loki3.com/BracketList"/>
    <dgm:cxn modelId="{FE09B5D8-2E22-4D6E-A54E-1F6A4471FE05}" type="presParOf" srcId="{D6CB8C4A-CD5B-4068-9BF4-BE5D632C481C}" destId="{63AF6B0A-096A-4977-A211-DFBDFA0B94B9}" srcOrd="0" destOrd="0" presId="urn:diagrams.loki3.com/BracketList"/>
    <dgm:cxn modelId="{5B68974D-A37B-4A93-9DD4-CC3E9D2D010F}" type="presParOf" srcId="{D6CB8C4A-CD5B-4068-9BF4-BE5D632C481C}" destId="{6FB071EF-F0E4-4B8F-BAF8-4CB23AA4FD37}" srcOrd="1" destOrd="0" presId="urn:diagrams.loki3.com/BracketList"/>
    <dgm:cxn modelId="{FA04A7F6-ED77-4C11-B5B7-9F4154A3C976}" type="presParOf" srcId="{D6CB8C4A-CD5B-4068-9BF4-BE5D632C481C}" destId="{55FAF287-3A40-4C31-8B49-698299CE5ACC}" srcOrd="2" destOrd="0" presId="urn:diagrams.loki3.com/BracketList"/>
    <dgm:cxn modelId="{72CF7A4F-642D-4C70-8EA9-BE59D6AB656A}" type="presParOf" srcId="{D6CB8C4A-CD5B-4068-9BF4-BE5D632C481C}" destId="{39887DDF-8E83-46C1-9BC3-77565F6CAFF9}" srcOrd="3" destOrd="0" presId="urn:diagrams.loki3.com/BracketList"/>
    <dgm:cxn modelId="{60A5EBB9-7145-4C1A-A703-5DC561679183}" type="presParOf" srcId="{5998E12B-BB17-456D-8C65-E61CC930CAED}" destId="{0B09A989-6615-42AA-B5B6-B32D73EB65D8}" srcOrd="3" destOrd="0" presId="urn:diagrams.loki3.com/BracketList"/>
    <dgm:cxn modelId="{EA90CBCB-2E41-4D75-AEBC-2B46DED724A8}" type="presParOf" srcId="{5998E12B-BB17-456D-8C65-E61CC930CAED}" destId="{1A494449-619A-4F32-95B3-8ED8D32FEDFE}" srcOrd="4" destOrd="0" presId="urn:diagrams.loki3.com/BracketList"/>
    <dgm:cxn modelId="{DF3FE8D0-BFB0-44FB-BCA2-A02CCA0C2B19}" type="presParOf" srcId="{1A494449-619A-4F32-95B3-8ED8D32FEDFE}" destId="{10E903C4-6FB7-495B-A706-144AA3EB16F6}" srcOrd="0" destOrd="0" presId="urn:diagrams.loki3.com/BracketList"/>
    <dgm:cxn modelId="{C1B9B22A-1C4B-45ED-8EBF-8BC1B5E66F8B}" type="presParOf" srcId="{1A494449-619A-4F32-95B3-8ED8D32FEDFE}" destId="{28D12998-9433-406B-9C60-66B1D395740E}" srcOrd="1" destOrd="0" presId="urn:diagrams.loki3.com/BracketList"/>
    <dgm:cxn modelId="{18C9BC96-90D3-4C61-8333-A1F06E37C250}" type="presParOf" srcId="{1A494449-619A-4F32-95B3-8ED8D32FEDFE}" destId="{D2FAB267-CF6F-4D9B-A4B3-7874055CD8C6}" srcOrd="2" destOrd="0" presId="urn:diagrams.loki3.com/BracketList"/>
    <dgm:cxn modelId="{0FCB5CB5-90E9-4C34-9982-ECD42CAE0C4D}" type="presParOf" srcId="{1A494449-619A-4F32-95B3-8ED8D32FEDFE}" destId="{765E5420-7446-467A-B99B-480557A163A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1D113-33AC-4790-A0DC-F2737EB31839}">
      <dsp:nvSpPr>
        <dsp:cNvPr id="0" name=""/>
        <dsp:cNvSpPr/>
      </dsp:nvSpPr>
      <dsp:spPr>
        <a:xfrm>
          <a:off x="0" y="824435"/>
          <a:ext cx="2099429" cy="37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Traditional</a:t>
          </a:r>
          <a:endParaRPr lang="en-US" sz="2000" kern="1200" dirty="0"/>
        </a:p>
      </dsp:txBody>
      <dsp:txXfrm>
        <a:off x="0" y="824435"/>
        <a:ext cx="2099429" cy="375016"/>
      </dsp:txXfrm>
    </dsp:sp>
    <dsp:sp modelId="{3BFFBD60-41BD-4860-92FB-03F74B0A8110}">
      <dsp:nvSpPr>
        <dsp:cNvPr id="0" name=""/>
        <dsp:cNvSpPr/>
      </dsp:nvSpPr>
      <dsp:spPr>
        <a:xfrm>
          <a:off x="2099429" y="4087"/>
          <a:ext cx="419885" cy="201571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6BE89-D654-41D7-B743-16E08895F409}">
      <dsp:nvSpPr>
        <dsp:cNvPr id="0" name=""/>
        <dsp:cNvSpPr/>
      </dsp:nvSpPr>
      <dsp:spPr>
        <a:xfrm>
          <a:off x="2687269" y="4087"/>
          <a:ext cx="5710447" cy="20157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One hot encoding</a:t>
          </a:r>
          <a:endParaRPr lang="en-US" sz="2000" kern="1200" dirty="0"/>
        </a:p>
        <a:p>
          <a:pPr marL="228600" lvl="1" indent="-228600" algn="l" defTabSz="889000">
            <a:lnSpc>
              <a:spcPct val="90000"/>
            </a:lnSpc>
            <a:spcBef>
              <a:spcPct val="0"/>
            </a:spcBef>
            <a:spcAft>
              <a:spcPct val="15000"/>
            </a:spcAft>
            <a:buChar char="••"/>
          </a:pPr>
          <a:r>
            <a:rPr lang="en-US" sz="2000" kern="1200" dirty="0" smtClean="0"/>
            <a:t>Count / frequency encoding</a:t>
          </a:r>
          <a:endParaRPr lang="en-US" sz="2000" kern="1200" dirty="0"/>
        </a:p>
        <a:p>
          <a:pPr marL="228600" lvl="1" indent="-228600" algn="l" defTabSz="889000">
            <a:lnSpc>
              <a:spcPct val="90000"/>
            </a:lnSpc>
            <a:spcBef>
              <a:spcPct val="0"/>
            </a:spcBef>
            <a:spcAft>
              <a:spcPct val="15000"/>
            </a:spcAft>
            <a:buChar char="••"/>
          </a:pPr>
          <a:r>
            <a:rPr lang="en-US" sz="2000" kern="1200" dirty="0" smtClean="0"/>
            <a:t>Label Encoding</a:t>
          </a:r>
          <a:endParaRPr lang="en-US" sz="2000" kern="1200" dirty="0"/>
        </a:p>
        <a:p>
          <a:pPr marL="228600" lvl="1" indent="-228600" algn="l" defTabSz="889000">
            <a:lnSpc>
              <a:spcPct val="90000"/>
            </a:lnSpc>
            <a:spcBef>
              <a:spcPct val="0"/>
            </a:spcBef>
            <a:spcAft>
              <a:spcPct val="15000"/>
            </a:spcAft>
            <a:buChar char="••"/>
          </a:pPr>
          <a:r>
            <a:rPr lang="en-US" sz="2000" kern="1200" dirty="0" smtClean="0"/>
            <a:t>Ordinal Encoding</a:t>
          </a:r>
          <a:endParaRPr lang="en-US" sz="2000" kern="1200" dirty="0"/>
        </a:p>
        <a:p>
          <a:pPr marL="228600" lvl="1" indent="-228600" algn="l" defTabSz="889000">
            <a:lnSpc>
              <a:spcPct val="90000"/>
            </a:lnSpc>
            <a:spcBef>
              <a:spcPct val="0"/>
            </a:spcBef>
            <a:spcAft>
              <a:spcPct val="15000"/>
            </a:spcAft>
            <a:buChar char="••"/>
          </a:pPr>
          <a:r>
            <a:rPr lang="en-US" sz="2000" kern="1200" dirty="0" err="1" smtClean="0"/>
            <a:t>Helmert</a:t>
          </a:r>
          <a:r>
            <a:rPr lang="en-US" sz="2000" kern="1200" dirty="0" smtClean="0"/>
            <a:t> Encoding</a:t>
          </a:r>
          <a:endParaRPr lang="en-US" sz="2000" kern="1200" dirty="0"/>
        </a:p>
        <a:p>
          <a:pPr marL="228600" lvl="1" indent="-228600" algn="l" defTabSz="889000">
            <a:lnSpc>
              <a:spcPct val="90000"/>
            </a:lnSpc>
            <a:spcBef>
              <a:spcPct val="0"/>
            </a:spcBef>
            <a:spcAft>
              <a:spcPct val="15000"/>
            </a:spcAft>
            <a:buChar char="••"/>
          </a:pPr>
          <a:r>
            <a:rPr lang="en-US" sz="2000" kern="1200" dirty="0" smtClean="0"/>
            <a:t>Frequency Encoding</a:t>
          </a:r>
          <a:endParaRPr lang="en-US" sz="2000" kern="1200" dirty="0"/>
        </a:p>
      </dsp:txBody>
      <dsp:txXfrm>
        <a:off x="2687269" y="4087"/>
        <a:ext cx="5710447" cy="2015713"/>
      </dsp:txXfrm>
    </dsp:sp>
    <dsp:sp modelId="{63AF6B0A-096A-4977-A211-DFBDFA0B94B9}">
      <dsp:nvSpPr>
        <dsp:cNvPr id="0" name=""/>
        <dsp:cNvSpPr/>
      </dsp:nvSpPr>
      <dsp:spPr>
        <a:xfrm>
          <a:off x="0" y="2088432"/>
          <a:ext cx="2099429" cy="65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Monotonic relationship</a:t>
          </a:r>
          <a:endParaRPr lang="en-US" sz="2000" kern="1200" dirty="0"/>
        </a:p>
      </dsp:txBody>
      <dsp:txXfrm>
        <a:off x="0" y="2088432"/>
        <a:ext cx="2099429" cy="653254"/>
      </dsp:txXfrm>
    </dsp:sp>
    <dsp:sp modelId="{6FB071EF-F0E4-4B8F-BAF8-4CB23AA4FD37}">
      <dsp:nvSpPr>
        <dsp:cNvPr id="0" name=""/>
        <dsp:cNvSpPr/>
      </dsp:nvSpPr>
      <dsp:spPr>
        <a:xfrm>
          <a:off x="2099429" y="2037396"/>
          <a:ext cx="419885" cy="75532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887DDF-8E83-46C1-9BC3-77565F6CAFF9}">
      <dsp:nvSpPr>
        <dsp:cNvPr id="0" name=""/>
        <dsp:cNvSpPr/>
      </dsp:nvSpPr>
      <dsp:spPr>
        <a:xfrm>
          <a:off x="2687269" y="2037396"/>
          <a:ext cx="5710447" cy="755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Ordered label encoding</a:t>
          </a:r>
          <a:endParaRPr lang="en-US" sz="2000" kern="1200" dirty="0"/>
        </a:p>
        <a:p>
          <a:pPr marL="228600" lvl="1" indent="-228600" algn="l" defTabSz="889000">
            <a:lnSpc>
              <a:spcPct val="90000"/>
            </a:lnSpc>
            <a:spcBef>
              <a:spcPct val="0"/>
            </a:spcBef>
            <a:spcAft>
              <a:spcPct val="15000"/>
            </a:spcAft>
            <a:buChar char="••"/>
          </a:pPr>
          <a:r>
            <a:rPr lang="en-US" sz="2000" kern="1200" dirty="0" smtClean="0"/>
            <a:t>Mean encoding</a:t>
          </a:r>
          <a:endParaRPr lang="en-US" sz="2000" kern="1200" dirty="0"/>
        </a:p>
      </dsp:txBody>
      <dsp:txXfrm>
        <a:off x="2687269" y="2037396"/>
        <a:ext cx="5710447" cy="755325"/>
      </dsp:txXfrm>
    </dsp:sp>
    <dsp:sp modelId="{10E903C4-6FB7-495B-A706-144AA3EB16F6}">
      <dsp:nvSpPr>
        <dsp:cNvPr id="0" name=""/>
        <dsp:cNvSpPr/>
      </dsp:nvSpPr>
      <dsp:spPr>
        <a:xfrm>
          <a:off x="0" y="3958806"/>
          <a:ext cx="2099429" cy="37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kern="1200" dirty="0" smtClean="0"/>
            <a:t>Alternatives</a:t>
          </a:r>
          <a:endParaRPr lang="en-US" sz="2000" kern="1200" dirty="0"/>
        </a:p>
      </dsp:txBody>
      <dsp:txXfrm>
        <a:off x="0" y="3958806"/>
        <a:ext cx="2099429" cy="375016"/>
      </dsp:txXfrm>
    </dsp:sp>
    <dsp:sp modelId="{28D12998-9433-406B-9C60-66B1D395740E}">
      <dsp:nvSpPr>
        <dsp:cNvPr id="0" name=""/>
        <dsp:cNvSpPr/>
      </dsp:nvSpPr>
      <dsp:spPr>
        <a:xfrm>
          <a:off x="2099429" y="2810318"/>
          <a:ext cx="419885" cy="267199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E5420-7446-467A-B99B-480557A163AB}">
      <dsp:nvSpPr>
        <dsp:cNvPr id="0" name=""/>
        <dsp:cNvSpPr/>
      </dsp:nvSpPr>
      <dsp:spPr>
        <a:xfrm>
          <a:off x="2687269" y="2810318"/>
          <a:ext cx="5710447" cy="26719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Binary encoding</a:t>
          </a:r>
          <a:endParaRPr lang="en-US" sz="2000" kern="1200" dirty="0"/>
        </a:p>
        <a:p>
          <a:pPr marL="228600" lvl="1" indent="-228600" algn="l" defTabSz="889000">
            <a:lnSpc>
              <a:spcPct val="90000"/>
            </a:lnSpc>
            <a:spcBef>
              <a:spcPct val="0"/>
            </a:spcBef>
            <a:spcAft>
              <a:spcPct val="15000"/>
            </a:spcAft>
            <a:buChar char="••"/>
          </a:pPr>
          <a:r>
            <a:rPr lang="en-US" sz="2000" kern="1200" dirty="0" smtClean="0"/>
            <a:t>Feature hashing</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Weight of Evidence Encoding</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Probability Ratio Encoding</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Backward Difference Encoding</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Leave One Out Encoding</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James-Stein Encoding</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M-estimator Encoding</a:t>
          </a:r>
          <a:endParaRPr lang="en-US" sz="2000" kern="1200" dirty="0"/>
        </a:p>
      </dsp:txBody>
      <dsp:txXfrm>
        <a:off x="2687269" y="2810318"/>
        <a:ext cx="5710447" cy="267199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emf"/><Relationship Id="rId1" Type="http://schemas.openxmlformats.org/officeDocument/2006/relationships/image" Target="../media/image5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 Id="rId5" Type="http://schemas.openxmlformats.org/officeDocument/2006/relationships/image" Target="../media/image52.wmf"/><Relationship Id="rId4"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9/12/2020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68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C259DD-B700-421E-AB08-52081D7755B7}" type="slidenum">
              <a:rPr lang="en-US" altLang="en-US"/>
              <a:pPr>
                <a:spcBef>
                  <a:spcPct val="0"/>
                </a:spcBef>
              </a:pPr>
              <a:t>69</a:t>
            </a:fld>
            <a:endParaRPr lang="en-US" altLang="en-US"/>
          </a:p>
        </p:txBody>
      </p:sp>
      <p:sp>
        <p:nvSpPr>
          <p:cNvPr id="131075" name="Rectangle 2"/>
          <p:cNvSpPr>
            <a:spLocks noGrp="1" noRot="1" noChangeAspect="1" noChangeArrowheads="1" noTextEdit="1"/>
          </p:cNvSpPr>
          <p:nvPr>
            <p:ph type="sldImg"/>
          </p:nvPr>
        </p:nvSpPr>
        <p:spPr>
          <a:xfrm>
            <a:off x="1128713" y="704850"/>
            <a:ext cx="4629150" cy="3471863"/>
          </a:xfrm>
          <a:ln/>
        </p:spPr>
      </p:sp>
      <p:sp>
        <p:nvSpPr>
          <p:cNvPr id="131076"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9233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960BBCE-1ACE-4022-BE94-47E7925F8D74}" type="slidenum">
              <a:rPr lang="en-US" altLang="en-US"/>
              <a:pPr>
                <a:spcBef>
                  <a:spcPct val="0"/>
                </a:spcBef>
              </a:pPr>
              <a:t>70</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32923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52ED6E-9C88-4DB7-90E6-92586D383E0E}" type="slidenum">
              <a:rPr lang="en-US" altLang="en-US"/>
              <a:pPr>
                <a:spcBef>
                  <a:spcPct val="0"/>
                </a:spcBef>
              </a:pPr>
              <a:t>72</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 </a:t>
            </a:r>
          </a:p>
          <a:p>
            <a:endParaRPr lang="en-US" altLang="en-US" smtClean="0"/>
          </a:p>
        </p:txBody>
      </p:sp>
    </p:spTree>
    <p:extLst>
      <p:ext uri="{BB962C8B-B14F-4D97-AF65-F5344CB8AC3E}">
        <p14:creationId xmlns:p14="http://schemas.microsoft.com/office/powerpoint/2010/main" val="169669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D338EE-DEAD-4D8D-98C0-8A1D9C71D5CA}" type="slidenum">
              <a:rPr lang="en-US" altLang="en-US"/>
              <a:pPr>
                <a:spcBef>
                  <a:spcPct val="0"/>
                </a:spcBef>
              </a:pPr>
              <a:t>73</a:t>
            </a:fld>
            <a:endParaRPr lang="en-US" altLang="en-US"/>
          </a:p>
        </p:txBody>
      </p:sp>
      <p:sp>
        <p:nvSpPr>
          <p:cNvPr id="134147" name="Rectangle 2"/>
          <p:cNvSpPr>
            <a:spLocks noGrp="1" noRot="1" noChangeAspect="1" noChangeArrowheads="1" noTextEdit="1"/>
          </p:cNvSpPr>
          <p:nvPr>
            <p:ph type="sldImg"/>
          </p:nvPr>
        </p:nvSpPr>
        <p:spPr>
          <a:xfrm>
            <a:off x="1128713" y="704850"/>
            <a:ext cx="4629150" cy="3471863"/>
          </a:xfrm>
          <a:ln/>
        </p:spPr>
      </p:sp>
      <p:sp>
        <p:nvSpPr>
          <p:cNvPr id="134148"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48165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4DB7960-70B5-47FA-AFAC-B2993E50867E}" type="slidenum">
              <a:rPr lang="en-US" altLang="en-US"/>
              <a:pPr>
                <a:spcBef>
                  <a:spcPct val="0"/>
                </a:spcBef>
              </a:pPr>
              <a:t>74</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0788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F971158-D10E-44FE-9F76-E8993A2A3A0C}" type="slidenum">
              <a:rPr lang="en-US" altLang="en-US"/>
              <a:pPr>
                <a:spcBef>
                  <a:spcPct val="0"/>
                </a:spcBef>
              </a:pPr>
              <a:t>75</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MK: Machine learning used the term “feature VECTORS” &gt;  I made some changes to the wording of this slide because it implied that our previous data were not vectors, but they were all feature vectors.  I also changed the example since the one used was from Tan’s book (see next slide).</a:t>
            </a:r>
          </a:p>
          <a:p>
            <a:endParaRPr lang="en-US" altLang="en-US" smtClean="0"/>
          </a:p>
          <a:p>
            <a:r>
              <a:rPr lang="en-US" altLang="en-US" smtClean="0"/>
              <a:t>Chapter 3: Statistics Methods</a:t>
            </a:r>
          </a:p>
          <a:p>
            <a:endParaRPr lang="en-US" altLang="en-US" smtClean="0"/>
          </a:p>
          <a:p>
            <a:r>
              <a:rPr lang="en-US" altLang="en-US" smtClean="0"/>
              <a:t>Co-variance distance</a:t>
            </a:r>
          </a:p>
          <a:p>
            <a:endParaRPr lang="en-US" altLang="en-US" smtClean="0"/>
          </a:p>
          <a:p>
            <a:r>
              <a:rPr lang="en-US" altLang="en-US" smtClean="0"/>
              <a:t>K-L divergence</a:t>
            </a:r>
          </a:p>
        </p:txBody>
      </p:sp>
    </p:spTree>
    <p:extLst>
      <p:ext uri="{BB962C8B-B14F-4D97-AF65-F5344CB8AC3E}">
        <p14:creationId xmlns:p14="http://schemas.microsoft.com/office/powerpoint/2010/main" val="389919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EA6BC6-8C50-45C7-878E-D267B4FA77A4}" type="slidenum">
              <a:rPr lang="en-US" altLang="en-US"/>
              <a:pPr>
                <a:spcBef>
                  <a:spcPct val="0"/>
                </a:spcBef>
              </a:pPr>
              <a:t>76</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09/09/25MK: New example (previous one was from Tan’s book).</a:t>
            </a:r>
          </a:p>
          <a:p>
            <a:endParaRPr lang="en-US" altLang="en-US" smtClean="0"/>
          </a:p>
          <a:p>
            <a:r>
              <a:rPr lang="en-US" altLang="en-US" smtClean="0"/>
              <a:t>Chapter 3: Statistics Methods</a:t>
            </a:r>
          </a:p>
          <a:p>
            <a:endParaRPr lang="en-US" altLang="en-US" smtClean="0"/>
          </a:p>
          <a:p>
            <a:r>
              <a:rPr lang="en-US" altLang="en-US" smtClean="0"/>
              <a:t>Co-variance distance</a:t>
            </a:r>
          </a:p>
          <a:p>
            <a:endParaRPr lang="en-US" altLang="en-US" smtClean="0"/>
          </a:p>
          <a:p>
            <a:r>
              <a:rPr lang="en-US" altLang="en-US" smtClean="0"/>
              <a:t>K-L divergence</a:t>
            </a:r>
          </a:p>
        </p:txBody>
      </p:sp>
    </p:spTree>
    <p:extLst>
      <p:ext uri="{BB962C8B-B14F-4D97-AF65-F5344CB8AC3E}">
        <p14:creationId xmlns:p14="http://schemas.microsoft.com/office/powerpoint/2010/main" val="161894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4282B7-2807-4F22-8474-699028824903}" type="slidenum">
              <a:rPr lang="en-US" altLang="en-US"/>
              <a:pPr>
                <a:spcBef>
                  <a:spcPct val="0"/>
                </a:spcBef>
              </a:pPr>
              <a:t>58</a:t>
            </a:fld>
            <a:endParaRPr lang="en-US" altLang="en-US" dirty="0"/>
          </a:p>
        </p:txBody>
      </p:sp>
      <p:sp>
        <p:nvSpPr>
          <p:cNvPr id="124931" name="Rectangle 2"/>
          <p:cNvSpPr>
            <a:spLocks noGrp="1" noRot="1" noChangeAspect="1" noChangeArrowheads="1" noTextEdit="1"/>
          </p:cNvSpPr>
          <p:nvPr>
            <p:ph type="sldImg"/>
          </p:nvPr>
        </p:nvSpPr>
        <p:spPr>
          <a:xfrm>
            <a:off x="1128713" y="704850"/>
            <a:ext cx="4629150" cy="3471863"/>
          </a:xfrm>
          <a:ln/>
        </p:spPr>
      </p:sp>
      <p:sp>
        <p:nvSpPr>
          <p:cNvPr id="124932"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Keep here because keeping it in clustering chapter seems far away. 08.11.02</a:t>
            </a:r>
          </a:p>
        </p:txBody>
      </p:sp>
    </p:spTree>
    <p:extLst>
      <p:ext uri="{BB962C8B-B14F-4D97-AF65-F5344CB8AC3E}">
        <p14:creationId xmlns:p14="http://schemas.microsoft.com/office/powerpoint/2010/main" val="274215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C974EB-2214-43A1-ABA5-64BE3F206CB7}" type="slidenum">
              <a:rPr lang="en-US" altLang="en-US"/>
              <a:pPr>
                <a:spcBef>
                  <a:spcPct val="0"/>
                </a:spcBef>
              </a:pPr>
              <a:t>59</a:t>
            </a:fld>
            <a:endParaRPr lang="en-US" altLang="en-US" dirty="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Distance is just once way of measuring dissimilarity (wiki).  Changed “register only the distance” to “registers only the difference” or “</a:t>
            </a:r>
            <a:r>
              <a:rPr lang="en-US" altLang="en-US" dirty="0" err="1" smtClean="0"/>
              <a:t>dissimiarity</a:t>
            </a:r>
            <a:r>
              <a:rPr lang="en-US" altLang="en-US" dirty="0" smtClean="0"/>
              <a:t>”?</a:t>
            </a:r>
          </a:p>
        </p:txBody>
      </p:sp>
    </p:spTree>
    <p:extLst>
      <p:ext uri="{BB962C8B-B14F-4D97-AF65-F5344CB8AC3E}">
        <p14:creationId xmlns:p14="http://schemas.microsoft.com/office/powerpoint/2010/main" val="314293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F559E47-DF8D-4150-A15E-6F2C53BB0FC6}" type="slidenum">
              <a:rPr lang="en-US" altLang="en-US"/>
              <a:pPr/>
              <a:t>60</a:t>
            </a:fld>
            <a:endParaRPr lang="en-US" altLang="en-US"/>
          </a:p>
        </p:txBody>
      </p:sp>
    </p:spTree>
    <p:extLst>
      <p:ext uri="{BB962C8B-B14F-4D97-AF65-F5344CB8AC3E}">
        <p14:creationId xmlns:p14="http://schemas.microsoft.com/office/powerpoint/2010/main" val="123264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866B37-DF11-41B1-8A74-4C59E76E77EE}" type="slidenum">
              <a:rPr lang="en-US" altLang="en-US"/>
              <a:pPr>
                <a:spcBef>
                  <a:spcPct val="0"/>
                </a:spcBef>
              </a:pPr>
              <a:t>61</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4525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8A72355-FD01-4C6C-8CC0-4F1A2A3E48B7}" type="slidenum">
              <a:rPr lang="en-US" altLang="en-US"/>
              <a:pPr>
                <a:spcBef>
                  <a:spcPct val="0"/>
                </a:spcBef>
              </a:pPr>
              <a:t>62</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821293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E9EC5A-BA37-4096-B2D5-18E14E32E31C}" type="slidenum">
              <a:rPr lang="en-US" altLang="en-US"/>
              <a:pPr>
                <a:spcBef>
                  <a:spcPct val="0"/>
                </a:spcBef>
              </a:pPr>
              <a:t>63</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6952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8CF9593-3EC6-4760-9591-06563E0D76C5}" type="slidenum">
              <a:rPr lang="en-US" altLang="en-US"/>
              <a:pPr>
                <a:spcBef>
                  <a:spcPct val="0"/>
                </a:spcBef>
              </a:pPr>
              <a:t>66</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MK: For lecture, this may be OK here, but I think discussion of standardization/normalization is better kept all together in Chapter 3</a:t>
            </a:r>
          </a:p>
        </p:txBody>
      </p:sp>
    </p:spTree>
    <p:extLst>
      <p:ext uri="{BB962C8B-B14F-4D97-AF65-F5344CB8AC3E}">
        <p14:creationId xmlns:p14="http://schemas.microsoft.com/office/powerpoint/2010/main" val="315948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FD355A-D145-4F9C-8945-A4A2B427C62A}" type="slidenum">
              <a:rPr lang="en-US" altLang="en-US"/>
              <a:pPr>
                <a:spcBef>
                  <a:spcPct val="0"/>
                </a:spcBef>
              </a:pPr>
              <a:t>67</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2233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30436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smtClean="0"/>
              <a:t>Click to edit Master title style</a:t>
            </a:r>
            <a:endParaRPr lang="en-US"/>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smtClean="0"/>
              <a:t>Click to edit Master text styles</a:t>
            </a:r>
          </a:p>
        </p:txBody>
      </p:sp>
    </p:spTree>
    <p:extLst>
      <p:ext uri="{BB962C8B-B14F-4D97-AF65-F5344CB8AC3E}">
        <p14:creationId xmlns:p14="http://schemas.microsoft.com/office/powerpoint/2010/main" val="27323256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9/12/2020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767427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9/12/2020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269046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9/12/2020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989192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9/12/2020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69607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9/12/2020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33525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9/12/2020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85630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9/12/2020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879584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9/12/2020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133621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9/12/2020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71162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9/12/2020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855455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9/12/2020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02655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212832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E6B7A1-1A60-4CB5-83B3-0CE23619970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E6B7A1-1A60-4CB5-83B3-0CE236199703}"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E6B7A1-1A60-4CB5-83B3-0CE236199703}"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9/12/2020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6"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9/12/2020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20007993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http://vita.had.co.nz/papers/tidy-data.html"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hyperlink" Target="https://measuringu.com/handle-missing-data/" TargetMode="External"/><Relationship Id="rId2" Type="http://schemas.openxmlformats.org/officeDocument/2006/relationships/hyperlink" Target="https://towardsdatascience.com/6-different-ways-to-compensate-for-missing-values-data-imputation-with-examples-6022d9ca0779" TargetMode="Externa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owardsdatascience.com/all-about-categorical-variable-encoding-305f3361fd02" TargetMode="Externa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4.wmf"/><Relationship Id="rId4" Type="http://schemas.openxmlformats.org/officeDocument/2006/relationships/oleObject" Target="../embeddings/oleObject3.bin"/></Relationships>
</file>

<file path=ppt/slides/_rels/slide6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s://www.statisticshowto.datasciencecentral.com/jaccard-index/"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tps://en.wikipedia.org/wiki/Jaccard_index" TargetMode="External"/><Relationship Id="rId5" Type="http://schemas.openxmlformats.org/officeDocument/2006/relationships/image" Target="../media/image38.w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8.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46.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48.wmf"/><Relationship Id="rId4" Type="http://schemas.openxmlformats.org/officeDocument/2006/relationships/oleObject" Target="../embeddings/oleObject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hyperlink" Target="https://en.wikipedia.org/wiki/Distance" TargetMode="External"/><Relationship Id="rId18" Type="http://schemas.openxmlformats.org/officeDocument/2006/relationships/hyperlink" Target="https://en.wikipedia.org/wiki/Metric_(mathematics)" TargetMode="External"/><Relationship Id="rId3" Type="http://schemas.openxmlformats.org/officeDocument/2006/relationships/notesSlide" Target="../notesSlides/notesSlide10.xml"/><Relationship Id="rId7" Type="http://schemas.openxmlformats.org/officeDocument/2006/relationships/image" Target="../media/image51.emf"/><Relationship Id="rId12" Type="http://schemas.openxmlformats.org/officeDocument/2006/relationships/hyperlink" Target="https://en.wikipedia.org/wiki/Straight_line" TargetMode="External"/><Relationship Id="rId17" Type="http://schemas.openxmlformats.org/officeDocument/2006/relationships/hyperlink" Target="https://en.wikipedia.org/wiki/Norm_(mathematics)#Euclidean_norm" TargetMode="External"/><Relationship Id="rId2" Type="http://schemas.openxmlformats.org/officeDocument/2006/relationships/slideLayout" Target="../slideLayouts/slideLayout2.xml"/><Relationship Id="rId16" Type="http://schemas.openxmlformats.org/officeDocument/2006/relationships/hyperlink" Target="https://en.wikipedia.org/wiki/Norm_(mathematics)" TargetMode="External"/><Relationship Id="rId20" Type="http://schemas.openxmlformats.org/officeDocument/2006/relationships/hyperlink" Target="https://en.wikipedia.org/wiki/Lp_space" TargetMode="Externa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53.png"/><Relationship Id="rId5" Type="http://schemas.openxmlformats.org/officeDocument/2006/relationships/image" Target="../media/image50.emf"/><Relationship Id="rId15" Type="http://schemas.openxmlformats.org/officeDocument/2006/relationships/hyperlink" Target="https://en.wikipedia.org/wiki/Metric_space" TargetMode="External"/><Relationship Id="rId10" Type="http://schemas.openxmlformats.org/officeDocument/2006/relationships/hyperlink" Target="https://en.wikipedia.org/wiki/Euclidean_distance" TargetMode="External"/><Relationship Id="rId19" Type="http://schemas.openxmlformats.org/officeDocument/2006/relationships/hyperlink" Target="https://en.wikipedia.org/wiki/Generalized" TargetMode="External"/><Relationship Id="rId4" Type="http://schemas.openxmlformats.org/officeDocument/2006/relationships/oleObject" Target="../embeddings/oleObject11.bin"/><Relationship Id="rId9" Type="http://schemas.openxmlformats.org/officeDocument/2006/relationships/image" Target="../media/image52.wmf"/><Relationship Id="rId14" Type="http://schemas.openxmlformats.org/officeDocument/2006/relationships/hyperlink" Target="https://en.wikipedia.org/wiki/Euclidean_space"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3" Type="http://schemas.openxmlformats.org/officeDocument/2006/relationships/hyperlink" Target="https://iq.opengenus.org/minkowski-distan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hyperlink" Target="https://iq.opengenus.org/manhattan-distance/" TargetMode="External"/><Relationship Id="rId4" Type="http://schemas.openxmlformats.org/officeDocument/2006/relationships/hyperlink" Target="https://iq.opengenus.org/euclidean-distance/" TargetMode="Externa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52.wmf"/><Relationship Id="rId3" Type="http://schemas.openxmlformats.org/officeDocument/2006/relationships/notesSlide" Target="../notesSlides/notesSlide13.xml"/><Relationship Id="rId7" Type="http://schemas.openxmlformats.org/officeDocument/2006/relationships/image" Target="../media/image60.e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62.emf"/><Relationship Id="rId5" Type="http://schemas.openxmlformats.org/officeDocument/2006/relationships/image" Target="../media/image59.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61.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63.wmf"/><Relationship Id="rId4" Type="http://schemas.openxmlformats.org/officeDocument/2006/relationships/oleObject" Target="../embeddings/oleObject19.bin"/></Relationships>
</file>

<file path=ppt/slides/_rels/slide7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79.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6.png"/><Relationship Id="rId7" Type="http://schemas.openxmlformats.org/officeDocument/2006/relationships/image" Target="../media/image77.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t>Data wrangling and Feature Engineering </a:t>
            </a:r>
            <a:endParaRPr lang="en-US" dirty="0"/>
          </a:p>
        </p:txBody>
      </p:sp>
      <p:sp>
        <p:nvSpPr>
          <p:cNvPr id="7" name="Subtitle 6"/>
          <p:cNvSpPr>
            <a:spLocks noGrp="1"/>
          </p:cNvSpPr>
          <p:nvPr>
            <p:ph type="subTitle" idx="1"/>
          </p:nvPr>
        </p:nvSpPr>
        <p:spPr/>
        <p:txBody>
          <a:bodyPr/>
          <a:lstStyle/>
          <a:p>
            <a:r>
              <a:rPr lang="en-US" dirty="0" smtClean="0"/>
              <a:t>Lecture -9</a:t>
            </a:r>
          </a:p>
          <a:p>
            <a:r>
              <a:rPr lang="en-US" dirty="0" smtClean="0"/>
              <a:t>Sumita Narang</a:t>
            </a:r>
            <a:endParaRPr lang="en-US" dirty="0"/>
          </a:p>
        </p:txBody>
      </p:sp>
    </p:spTree>
    <p:extLst>
      <p:ext uri="{BB962C8B-B14F-4D97-AF65-F5344CB8AC3E}">
        <p14:creationId xmlns:p14="http://schemas.microsoft.com/office/powerpoint/2010/main" val="1970334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hot </a:t>
            </a:r>
            <a:r>
              <a:rPr lang="en-IN" dirty="0" smtClean="0"/>
              <a:t>encoding (k-1 variables)</a:t>
            </a:r>
            <a:endParaRPr lang="en-IN" dirty="0"/>
          </a:p>
        </p:txBody>
      </p:sp>
      <p:sp>
        <p:nvSpPr>
          <p:cNvPr id="3" name="Text Placeholder 2"/>
          <p:cNvSpPr>
            <a:spLocks noGrp="1"/>
          </p:cNvSpPr>
          <p:nvPr>
            <p:ph type="body" sz="quarter" idx="13"/>
          </p:nvPr>
        </p:nvSpPr>
        <p:spPr>
          <a:xfrm>
            <a:off x="643304" y="2057401"/>
            <a:ext cx="7620000" cy="3314699"/>
          </a:xfrm>
        </p:spPr>
        <p:txBody>
          <a:bodyPr>
            <a:normAutofit/>
          </a:bodyPr>
          <a:lstStyle/>
          <a:p>
            <a:r>
              <a:rPr lang="en-US" sz="1600" dirty="0"/>
              <a:t>More generally, a categorical variable should be encoded by creating k-1 binary variables, where k is the number of distinct categories. </a:t>
            </a:r>
          </a:p>
          <a:p>
            <a:pPr lvl="1">
              <a:buFont typeface="Wingdings" panose="05000000000000000000" pitchFamily="2" charset="2"/>
              <a:buChar char="ü"/>
            </a:pPr>
            <a:r>
              <a:rPr lang="en-US" sz="1600" dirty="0"/>
              <a:t>In the case of binary variables, like gender where k=2 (male / female)we need to create only 1 (k - 1 = 1) binary variable.</a:t>
            </a:r>
          </a:p>
          <a:p>
            <a:r>
              <a:rPr lang="en-US" sz="1600" dirty="0"/>
              <a:t>One hot encoding into k-1 binary variables takes into account that we can use 1 less dimension and still represent the whole information: </a:t>
            </a:r>
          </a:p>
          <a:p>
            <a:pPr lvl="1">
              <a:buFont typeface="Wingdings" panose="05000000000000000000" pitchFamily="2" charset="2"/>
              <a:buChar char="ü"/>
            </a:pPr>
            <a:r>
              <a:rPr lang="en-US" sz="1600" dirty="0"/>
              <a:t>if the observation is 0 in all the binary variables, then it must be 1 in the final (not present) binary variable.</a:t>
            </a:r>
            <a:endParaRPr lang="en-IN" sz="1600" dirty="0"/>
          </a:p>
        </p:txBody>
      </p:sp>
      <p:sp>
        <p:nvSpPr>
          <p:cNvPr id="4" name="Text Placeholder 3"/>
          <p:cNvSpPr>
            <a:spLocks noGrp="1"/>
          </p:cNvSpPr>
          <p:nvPr>
            <p:ph type="body" sz="quarter" idx="14"/>
          </p:nvPr>
        </p:nvSpPr>
        <p:spPr/>
        <p:txBody>
          <a:bodyPr/>
          <a:lstStyle/>
          <a:p>
            <a:r>
              <a:rPr lang="en-IN" dirty="0" smtClean="0"/>
              <a:t>Using “k-1” fields</a:t>
            </a:r>
            <a:endParaRPr lang="en-IN" dirty="0"/>
          </a:p>
        </p:txBody>
      </p:sp>
      <p:pic>
        <p:nvPicPr>
          <p:cNvPr id="6" name="Picture 5"/>
          <p:cNvPicPr>
            <a:picLocks noChangeAspect="1"/>
          </p:cNvPicPr>
          <p:nvPr/>
        </p:nvPicPr>
        <p:blipFill>
          <a:blip r:embed="rId2"/>
          <a:stretch>
            <a:fillRect/>
          </a:stretch>
        </p:blipFill>
        <p:spPr>
          <a:xfrm>
            <a:off x="438758" y="4343400"/>
            <a:ext cx="2851888" cy="1352550"/>
          </a:xfrm>
          <a:prstGeom prst="rect">
            <a:avLst/>
          </a:prstGeom>
        </p:spPr>
      </p:pic>
      <p:graphicFrame>
        <p:nvGraphicFramePr>
          <p:cNvPr id="5" name="Table 4"/>
          <p:cNvGraphicFramePr>
            <a:graphicFrameLocks noGrp="1"/>
          </p:cNvGraphicFramePr>
          <p:nvPr>
            <p:extLst/>
          </p:nvPr>
        </p:nvGraphicFramePr>
        <p:xfrm>
          <a:off x="3484306" y="4440059"/>
          <a:ext cx="4135694" cy="1304610"/>
        </p:xfrm>
        <a:graphic>
          <a:graphicData uri="http://schemas.openxmlformats.org/drawingml/2006/table">
            <a:tbl>
              <a:tblPr firstRow="1" firstCol="1" bandRow="1">
                <a:tableStyleId>{5C22544A-7EE6-4342-B048-85BDC9FD1C3A}</a:tableStyleId>
              </a:tblPr>
              <a:tblGrid>
                <a:gridCol w="1378368">
                  <a:extLst>
                    <a:ext uri="{9D8B030D-6E8A-4147-A177-3AD203B41FA5}">
                      <a16:colId xmlns:a16="http://schemas.microsoft.com/office/drawing/2014/main" val="20000"/>
                    </a:ext>
                  </a:extLst>
                </a:gridCol>
                <a:gridCol w="1378368">
                  <a:extLst>
                    <a:ext uri="{9D8B030D-6E8A-4147-A177-3AD203B41FA5}">
                      <a16:colId xmlns:a16="http://schemas.microsoft.com/office/drawing/2014/main" val="20001"/>
                    </a:ext>
                  </a:extLst>
                </a:gridCol>
                <a:gridCol w="1378958">
                  <a:extLst>
                    <a:ext uri="{9D8B030D-6E8A-4147-A177-3AD203B41FA5}">
                      <a16:colId xmlns:a16="http://schemas.microsoft.com/office/drawing/2014/main" val="20002"/>
                    </a:ext>
                  </a:extLst>
                </a:gridCol>
              </a:tblGrid>
              <a:tr h="251178">
                <a:tc>
                  <a:txBody>
                    <a:bodyPr/>
                    <a:lstStyle/>
                    <a:p>
                      <a:pPr marL="0" marR="0">
                        <a:lnSpc>
                          <a:spcPct val="107000"/>
                        </a:lnSpc>
                        <a:spcBef>
                          <a:spcPts val="0"/>
                        </a:spcBef>
                        <a:spcAft>
                          <a:spcPts val="0"/>
                        </a:spcAft>
                      </a:pPr>
                      <a:r>
                        <a:rPr lang="en-US" sz="1600" dirty="0">
                          <a:effectLst/>
                        </a:rPr>
                        <a:t>Pune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Nashik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Mumbai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251178">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251178">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251178">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251178">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213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hot encoding into k -1 variables</a:t>
            </a:r>
            <a:endParaRPr lang="en-IN" dirty="0"/>
          </a:p>
        </p:txBody>
      </p:sp>
      <p:sp>
        <p:nvSpPr>
          <p:cNvPr id="3" name="Text Placeholder 2"/>
          <p:cNvSpPr>
            <a:spLocks noGrp="1"/>
          </p:cNvSpPr>
          <p:nvPr>
            <p:ph type="body" sz="quarter" idx="13"/>
          </p:nvPr>
        </p:nvSpPr>
        <p:spPr>
          <a:xfrm>
            <a:off x="628650" y="1762889"/>
            <a:ext cx="7620000" cy="2728913"/>
          </a:xfrm>
        </p:spPr>
        <p:txBody>
          <a:bodyPr>
            <a:normAutofit/>
          </a:bodyPr>
          <a:lstStyle/>
          <a:p>
            <a:r>
              <a:rPr lang="en-US" sz="1800" dirty="0"/>
              <a:t>Most machine learning algorithms, consider the entire data set while being fit. </a:t>
            </a:r>
          </a:p>
          <a:p>
            <a:r>
              <a:rPr lang="en-US" sz="1800" dirty="0"/>
              <a:t>Therefore, encoding categorical variables into k - 1 binary variables, is better, as it avoids introducing redundant information.</a:t>
            </a:r>
            <a:endParaRPr lang="en-IN" sz="1800" dirty="0"/>
          </a:p>
        </p:txBody>
      </p:sp>
      <p:sp>
        <p:nvSpPr>
          <p:cNvPr id="4" name="Text Placeholder 3"/>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569427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hot encoding into k variables</a:t>
            </a:r>
            <a:endParaRPr lang="en-IN" dirty="0"/>
          </a:p>
        </p:txBody>
      </p:sp>
      <p:sp>
        <p:nvSpPr>
          <p:cNvPr id="3" name="Text Placeholder 2"/>
          <p:cNvSpPr>
            <a:spLocks noGrp="1"/>
          </p:cNvSpPr>
          <p:nvPr>
            <p:ph type="body" sz="quarter" idx="13"/>
          </p:nvPr>
        </p:nvSpPr>
        <p:spPr>
          <a:xfrm>
            <a:off x="643304" y="2057401"/>
            <a:ext cx="7620000" cy="2857499"/>
          </a:xfrm>
        </p:spPr>
        <p:txBody>
          <a:bodyPr>
            <a:normAutofit/>
          </a:bodyPr>
          <a:lstStyle/>
          <a:p>
            <a:r>
              <a:rPr lang="en-US" sz="1800" dirty="0"/>
              <a:t>There are a few occasions when it is better to encode variables into k dummy variables:</a:t>
            </a:r>
          </a:p>
          <a:p>
            <a:pPr lvl="1">
              <a:buFont typeface="Wingdings" panose="05000000000000000000" pitchFamily="2" charset="2"/>
              <a:buChar char="ü"/>
            </a:pPr>
            <a:r>
              <a:rPr lang="en-US" sz="1800" dirty="0"/>
              <a:t>when building tree based algorithms </a:t>
            </a:r>
          </a:p>
          <a:p>
            <a:pPr lvl="1">
              <a:buFont typeface="Wingdings" panose="05000000000000000000" pitchFamily="2" charset="2"/>
              <a:buChar char="ü"/>
            </a:pPr>
            <a:r>
              <a:rPr lang="en-US" sz="1800" dirty="0"/>
              <a:t>when doing feature selection by recursive algorithms </a:t>
            </a:r>
          </a:p>
          <a:p>
            <a:pPr lvl="1">
              <a:buFont typeface="Wingdings" panose="05000000000000000000" pitchFamily="2" charset="2"/>
              <a:buChar char="ü"/>
            </a:pPr>
            <a:r>
              <a:rPr lang="en-US" sz="1800" dirty="0"/>
              <a:t>when interested in determine the importance of each single category</a:t>
            </a:r>
            <a:endParaRPr lang="en-IN" sz="1800" dirty="0"/>
          </a:p>
        </p:txBody>
      </p:sp>
      <p:sp>
        <p:nvSpPr>
          <p:cNvPr id="4" name="Text Placeholder 3"/>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1672753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hot encoding: Advantages &amp; Disadvantages</a:t>
            </a:r>
            <a:endParaRPr lang="en-IN" dirty="0"/>
          </a:p>
        </p:txBody>
      </p:sp>
      <p:sp>
        <p:nvSpPr>
          <p:cNvPr id="3" name="Text Placeholder 2"/>
          <p:cNvSpPr>
            <a:spLocks noGrp="1"/>
          </p:cNvSpPr>
          <p:nvPr>
            <p:ph type="body" sz="quarter" idx="13"/>
          </p:nvPr>
        </p:nvSpPr>
        <p:spPr>
          <a:xfrm>
            <a:off x="643304" y="2057401"/>
            <a:ext cx="7620000" cy="3581399"/>
          </a:xfrm>
        </p:spPr>
        <p:txBody>
          <a:bodyPr>
            <a:noAutofit/>
          </a:bodyPr>
          <a:lstStyle/>
          <a:p>
            <a:r>
              <a:rPr lang="en-US" sz="1800" dirty="0"/>
              <a:t>Advantages</a:t>
            </a:r>
          </a:p>
          <a:p>
            <a:pPr lvl="1">
              <a:buFont typeface="Wingdings" panose="05000000000000000000" pitchFamily="2" charset="2"/>
              <a:buChar char="ü"/>
            </a:pPr>
            <a:r>
              <a:rPr lang="en-US" sz="1800" dirty="0"/>
              <a:t>Makes no assumption about the distribution or categories of the categorical variable </a:t>
            </a:r>
          </a:p>
          <a:p>
            <a:pPr lvl="1">
              <a:buFont typeface="Wingdings" panose="05000000000000000000" pitchFamily="2" charset="2"/>
              <a:buChar char="ü"/>
            </a:pPr>
            <a:r>
              <a:rPr lang="en-US" sz="1800" dirty="0"/>
              <a:t>Keeps all the information of the categorical variable </a:t>
            </a:r>
          </a:p>
          <a:p>
            <a:pPr lvl="1">
              <a:buFont typeface="Wingdings" panose="05000000000000000000" pitchFamily="2" charset="2"/>
              <a:buChar char="ü"/>
            </a:pPr>
            <a:r>
              <a:rPr lang="en-US" sz="1800" dirty="0"/>
              <a:t>Suitable for linear models</a:t>
            </a:r>
          </a:p>
          <a:p>
            <a:endParaRPr lang="en-US" sz="1800" dirty="0"/>
          </a:p>
          <a:p>
            <a:r>
              <a:rPr lang="en-US" sz="1800" dirty="0"/>
              <a:t>Disadvantages</a:t>
            </a:r>
          </a:p>
          <a:p>
            <a:pPr lvl="1">
              <a:buFont typeface="Wingdings" panose="05000000000000000000" pitchFamily="2" charset="2"/>
              <a:buChar char="ü"/>
            </a:pPr>
            <a:r>
              <a:rPr lang="en-US" sz="1800" dirty="0"/>
              <a:t>Expands the feature space</a:t>
            </a:r>
          </a:p>
          <a:p>
            <a:pPr lvl="1">
              <a:buFont typeface="Wingdings" panose="05000000000000000000" pitchFamily="2" charset="2"/>
              <a:buChar char="ü"/>
            </a:pPr>
            <a:r>
              <a:rPr lang="en-US" sz="1800" dirty="0"/>
              <a:t>Does not add extra information while encoding</a:t>
            </a:r>
          </a:p>
          <a:p>
            <a:pPr lvl="1">
              <a:buFont typeface="Wingdings" panose="05000000000000000000" pitchFamily="2" charset="2"/>
              <a:buChar char="ü"/>
            </a:pPr>
            <a:r>
              <a:rPr lang="en-US" sz="1800" dirty="0"/>
              <a:t>Many dummy variables may be identical, introducing redundant information</a:t>
            </a:r>
            <a:endParaRPr lang="en-IN" sz="1800" dirty="0"/>
          </a:p>
        </p:txBody>
      </p:sp>
      <p:sp>
        <p:nvSpPr>
          <p:cNvPr id="4" name="Text Placeholder 3"/>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471615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Label / integers encoding</a:t>
            </a:r>
          </a:p>
        </p:txBody>
      </p:sp>
      <p:sp>
        <p:nvSpPr>
          <p:cNvPr id="3" name="Text Placeholder 2"/>
          <p:cNvSpPr>
            <a:spLocks noGrp="1"/>
          </p:cNvSpPr>
          <p:nvPr>
            <p:ph type="body" sz="quarter" idx="13"/>
          </p:nvPr>
        </p:nvSpPr>
        <p:spPr>
          <a:xfrm>
            <a:off x="643304" y="2057401"/>
            <a:ext cx="7620000" cy="3143249"/>
          </a:xfrm>
        </p:spPr>
        <p:txBody>
          <a:bodyPr>
            <a:normAutofit/>
          </a:bodyPr>
          <a:lstStyle/>
          <a:p>
            <a:r>
              <a:rPr lang="en-US" sz="1600" dirty="0"/>
              <a:t>Integer encoding consist in replacing the categories by digits from 1 to n (or 0 to n-1, depending the implementation), where n is the number of distinct categories of the variable.</a:t>
            </a:r>
          </a:p>
          <a:p>
            <a:r>
              <a:rPr lang="en-US" sz="1600" dirty="0"/>
              <a:t>The numbers are assigned arbitrarily. </a:t>
            </a:r>
          </a:p>
          <a:p>
            <a:r>
              <a:rPr lang="en-US" sz="1600" dirty="0"/>
              <a:t>This encoding method allows for quick benchmarking of machine learning models.</a:t>
            </a:r>
          </a:p>
          <a:p>
            <a:endParaRPr lang="en-IN" sz="1600" dirty="0"/>
          </a:p>
        </p:txBody>
      </p:sp>
      <p:sp>
        <p:nvSpPr>
          <p:cNvPr id="4" name="Text Placeholder 3"/>
          <p:cNvSpPr>
            <a:spLocks noGrp="1"/>
          </p:cNvSpPr>
          <p:nvPr>
            <p:ph type="body" sz="quarter" idx="14"/>
          </p:nvPr>
        </p:nvSpPr>
        <p:spPr/>
        <p:txBody>
          <a:bodyPr/>
          <a:lstStyle/>
          <a:p>
            <a:r>
              <a:rPr lang="en-IN" dirty="0" smtClean="0"/>
              <a:t>Defined</a:t>
            </a:r>
            <a:endParaRPr lang="en-IN" dirty="0"/>
          </a:p>
        </p:txBody>
      </p:sp>
      <p:graphicFrame>
        <p:nvGraphicFramePr>
          <p:cNvPr id="5" name="Table 4"/>
          <p:cNvGraphicFramePr>
            <a:graphicFrameLocks noGrp="1"/>
          </p:cNvGraphicFramePr>
          <p:nvPr>
            <p:extLst/>
          </p:nvPr>
        </p:nvGraphicFramePr>
        <p:xfrm>
          <a:off x="1066800" y="4152354"/>
          <a:ext cx="2133600" cy="1715045"/>
        </p:xfrm>
        <a:graphic>
          <a:graphicData uri="http://schemas.openxmlformats.org/drawingml/2006/table">
            <a:tbl>
              <a:tblPr firstRow="1" firstCol="1" bandRow="1">
                <a:tableStyleId>{5C22544A-7EE6-4342-B048-85BDC9FD1C3A}</a:tableStyleId>
              </a:tblPr>
              <a:tblGrid>
                <a:gridCol w="2133600">
                  <a:extLst>
                    <a:ext uri="{9D8B030D-6E8A-4147-A177-3AD203B41FA5}">
                      <a16:colId xmlns:a16="http://schemas.microsoft.com/office/drawing/2014/main" val="20000"/>
                    </a:ext>
                  </a:extLst>
                </a:gridCol>
              </a:tblGrid>
              <a:tr h="343009">
                <a:tc>
                  <a:txBody>
                    <a:bodyPr/>
                    <a:lstStyle/>
                    <a:p>
                      <a:pPr marL="0" marR="0">
                        <a:lnSpc>
                          <a:spcPct val="107000"/>
                        </a:lnSpc>
                        <a:spcBef>
                          <a:spcPts val="0"/>
                        </a:spcBef>
                        <a:spcAft>
                          <a:spcPts val="0"/>
                        </a:spcAft>
                      </a:pPr>
                      <a:r>
                        <a:rPr lang="en-US" sz="1800" dirty="0">
                          <a:effectLst/>
                        </a:rPr>
                        <a:t>City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343009">
                <a:tc>
                  <a:txBody>
                    <a:bodyPr/>
                    <a:lstStyle/>
                    <a:p>
                      <a:pPr marL="0" marR="0">
                        <a:lnSpc>
                          <a:spcPct val="107000"/>
                        </a:lnSpc>
                        <a:spcBef>
                          <a:spcPts val="0"/>
                        </a:spcBef>
                        <a:spcAft>
                          <a:spcPts val="0"/>
                        </a:spcAft>
                      </a:pPr>
                      <a:r>
                        <a:rPr lang="en-US" sz="1800">
                          <a:effectLst/>
                        </a:rPr>
                        <a:t>Pune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343009">
                <a:tc>
                  <a:txBody>
                    <a:bodyPr/>
                    <a:lstStyle/>
                    <a:p>
                      <a:pPr marL="0" marR="0">
                        <a:lnSpc>
                          <a:spcPct val="107000"/>
                        </a:lnSpc>
                        <a:spcBef>
                          <a:spcPts val="0"/>
                        </a:spcBef>
                        <a:spcAft>
                          <a:spcPts val="0"/>
                        </a:spcAft>
                      </a:pPr>
                      <a:r>
                        <a:rPr lang="en-US" sz="1800">
                          <a:effectLst/>
                        </a:rPr>
                        <a:t>Nashik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43009">
                <a:tc>
                  <a:txBody>
                    <a:bodyPr/>
                    <a:lstStyle/>
                    <a:p>
                      <a:pPr marL="0" marR="0">
                        <a:lnSpc>
                          <a:spcPct val="107000"/>
                        </a:lnSpc>
                        <a:spcBef>
                          <a:spcPts val="0"/>
                        </a:spcBef>
                        <a:spcAft>
                          <a:spcPts val="0"/>
                        </a:spcAft>
                      </a:pPr>
                      <a:r>
                        <a:rPr lang="en-US" sz="1800">
                          <a:effectLst/>
                        </a:rPr>
                        <a:t>Mumbai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343009">
                <a:tc>
                  <a:txBody>
                    <a:bodyPr/>
                    <a:lstStyle/>
                    <a:p>
                      <a:pPr marL="0" marR="0">
                        <a:lnSpc>
                          <a:spcPct val="107000"/>
                        </a:lnSpc>
                        <a:spcBef>
                          <a:spcPts val="0"/>
                        </a:spcBef>
                        <a:spcAft>
                          <a:spcPts val="0"/>
                        </a:spcAft>
                      </a:pPr>
                      <a:r>
                        <a:rPr lang="en-US" sz="1800" dirty="0">
                          <a:effectLst/>
                        </a:rPr>
                        <a:t>Aurangabad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nvPr>
        </p:nvGraphicFramePr>
        <p:xfrm>
          <a:off x="4024018" y="4141811"/>
          <a:ext cx="1690982" cy="1725590"/>
        </p:xfrm>
        <a:graphic>
          <a:graphicData uri="http://schemas.openxmlformats.org/drawingml/2006/table">
            <a:tbl>
              <a:tblPr firstRow="1" firstCol="1" bandRow="1">
                <a:tableStyleId>{5C22544A-7EE6-4342-B048-85BDC9FD1C3A}</a:tableStyleId>
              </a:tblPr>
              <a:tblGrid>
                <a:gridCol w="1690982">
                  <a:extLst>
                    <a:ext uri="{9D8B030D-6E8A-4147-A177-3AD203B41FA5}">
                      <a16:colId xmlns:a16="http://schemas.microsoft.com/office/drawing/2014/main" val="20000"/>
                    </a:ext>
                  </a:extLst>
                </a:gridCol>
              </a:tblGrid>
              <a:tr h="345118">
                <a:tc>
                  <a:txBody>
                    <a:bodyPr/>
                    <a:lstStyle/>
                    <a:p>
                      <a:pPr marL="0" marR="0">
                        <a:lnSpc>
                          <a:spcPct val="107000"/>
                        </a:lnSpc>
                        <a:spcBef>
                          <a:spcPts val="0"/>
                        </a:spcBef>
                        <a:spcAft>
                          <a:spcPts val="0"/>
                        </a:spcAft>
                      </a:pPr>
                      <a:r>
                        <a:rPr lang="en-US" sz="2000" dirty="0">
                          <a:effectLst/>
                        </a:rPr>
                        <a:t>City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345118">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345118">
                <a:tc>
                  <a:txBody>
                    <a:bodyPr/>
                    <a:lstStyle/>
                    <a:p>
                      <a:pPr marL="0" marR="0">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45118">
                <a:tc>
                  <a:txBody>
                    <a:bodyPr/>
                    <a:lstStyle/>
                    <a:p>
                      <a:pPr marL="0" marR="0">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345118">
                <a:tc>
                  <a:txBody>
                    <a:bodyPr/>
                    <a:lstStyle/>
                    <a:p>
                      <a:pPr marL="0" marR="0">
                        <a:lnSpc>
                          <a:spcPct val="107000"/>
                        </a:lnSpc>
                        <a:spcBef>
                          <a:spcPts val="0"/>
                        </a:spcBef>
                        <a:spcAft>
                          <a:spcPts val="0"/>
                        </a:spcAft>
                      </a:pPr>
                      <a:r>
                        <a:rPr lang="en-US" sz="2000" dirty="0">
                          <a:effectLst/>
                        </a:rPr>
                        <a:t>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1047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Label / integers </a:t>
            </a:r>
            <a:r>
              <a:rPr lang="en-IN" dirty="0" smtClean="0"/>
              <a:t>encoding (2)</a:t>
            </a:r>
            <a:endParaRPr lang="en-IN" dirty="0"/>
          </a:p>
        </p:txBody>
      </p:sp>
      <p:sp>
        <p:nvSpPr>
          <p:cNvPr id="3" name="Text Placeholder 2"/>
          <p:cNvSpPr>
            <a:spLocks noGrp="1"/>
          </p:cNvSpPr>
          <p:nvPr>
            <p:ph type="body" sz="quarter" idx="13"/>
          </p:nvPr>
        </p:nvSpPr>
        <p:spPr>
          <a:xfrm>
            <a:off x="643304" y="2057401"/>
            <a:ext cx="7620000" cy="3314699"/>
          </a:xfrm>
        </p:spPr>
        <p:txBody>
          <a:bodyPr>
            <a:normAutofit/>
          </a:bodyPr>
          <a:lstStyle/>
          <a:p>
            <a:r>
              <a:rPr lang="en-US" sz="1800" dirty="0"/>
              <a:t>Advantages</a:t>
            </a:r>
          </a:p>
          <a:p>
            <a:pPr lvl="1">
              <a:buFont typeface="Wingdings" panose="05000000000000000000" pitchFamily="2" charset="2"/>
              <a:buChar char="ü"/>
            </a:pPr>
            <a:r>
              <a:rPr lang="en-US" sz="1800" dirty="0"/>
              <a:t>Straightforward to implement</a:t>
            </a:r>
          </a:p>
          <a:p>
            <a:pPr lvl="1">
              <a:buFont typeface="Wingdings" panose="05000000000000000000" pitchFamily="2" charset="2"/>
              <a:buChar char="ü"/>
            </a:pPr>
            <a:r>
              <a:rPr lang="en-US" sz="1800" dirty="0"/>
              <a:t>Does not expand the feature space</a:t>
            </a:r>
          </a:p>
          <a:p>
            <a:pPr lvl="1">
              <a:buFont typeface="Wingdings" panose="05000000000000000000" pitchFamily="2" charset="2"/>
              <a:buChar char="ü"/>
            </a:pPr>
            <a:r>
              <a:rPr lang="en-US" sz="1800" dirty="0"/>
              <a:t>Can work well enough with tree based algorithms</a:t>
            </a:r>
          </a:p>
          <a:p>
            <a:endParaRPr lang="en-US" sz="1800" dirty="0"/>
          </a:p>
          <a:p>
            <a:r>
              <a:rPr lang="en-US" sz="1800" dirty="0"/>
              <a:t>Limitations</a:t>
            </a:r>
          </a:p>
          <a:p>
            <a:pPr lvl="1">
              <a:buFont typeface="Wingdings" panose="05000000000000000000" pitchFamily="2" charset="2"/>
              <a:buChar char="ü"/>
            </a:pPr>
            <a:r>
              <a:rPr lang="en-US" sz="1800" dirty="0"/>
              <a:t>Does not add extra information while encoding</a:t>
            </a:r>
          </a:p>
          <a:p>
            <a:pPr lvl="1">
              <a:buFont typeface="Wingdings" panose="05000000000000000000" pitchFamily="2" charset="2"/>
              <a:buChar char="ü"/>
            </a:pPr>
            <a:r>
              <a:rPr lang="en-US" sz="1800" dirty="0"/>
              <a:t>Not suitable for linear models</a:t>
            </a:r>
          </a:p>
          <a:p>
            <a:pPr lvl="1">
              <a:buFont typeface="Wingdings" panose="05000000000000000000" pitchFamily="2" charset="2"/>
              <a:buChar char="ü"/>
            </a:pPr>
            <a:r>
              <a:rPr lang="en-US" sz="1800" dirty="0"/>
              <a:t>Does not handle new categories in test set automatically</a:t>
            </a:r>
            <a:endParaRPr lang="en-IN" sz="1800" dirty="0"/>
          </a:p>
        </p:txBody>
      </p:sp>
      <p:sp>
        <p:nvSpPr>
          <p:cNvPr id="4" name="Text Placeholder 3"/>
          <p:cNvSpPr>
            <a:spLocks noGrp="1"/>
          </p:cNvSpPr>
          <p:nvPr>
            <p:ph type="body" sz="quarter" idx="14"/>
          </p:nvPr>
        </p:nvSpPr>
        <p:spPr/>
        <p:txBody>
          <a:bodyPr/>
          <a:lstStyle/>
          <a:p>
            <a:r>
              <a:rPr lang="en-IN" dirty="0" smtClean="0"/>
              <a:t>Advantages and Limitations</a:t>
            </a:r>
            <a:endParaRPr lang="en-IN" dirty="0"/>
          </a:p>
        </p:txBody>
      </p:sp>
    </p:spTree>
    <p:extLst>
      <p:ext uri="{BB962C8B-B14F-4D97-AF65-F5344CB8AC3E}">
        <p14:creationId xmlns:p14="http://schemas.microsoft.com/office/powerpoint/2010/main" val="3554087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5122" name="Picture 2" descr="https://miro.medium.com/max/845/1*3woaQcawwYqzAwjCxv_s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79" y="1143002"/>
            <a:ext cx="80486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3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Text Placeholder 3"/>
          <p:cNvSpPr>
            <a:spLocks noGrp="1"/>
          </p:cNvSpPr>
          <p:nvPr>
            <p:ph type="body" sz="quarter" idx="14"/>
          </p:nvPr>
        </p:nvSpPr>
        <p:spPr/>
        <p:txBody>
          <a:bodyPr/>
          <a:lstStyle/>
          <a:p>
            <a:endParaRPr lang="en-US"/>
          </a:p>
        </p:txBody>
      </p:sp>
      <p:pic>
        <p:nvPicPr>
          <p:cNvPr id="6146" name="Picture 2" descr="https://miro.medium.com/max/977/1*t2LWlhWBgd2ySx4nyqUc8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5" y="1143002"/>
            <a:ext cx="9124406"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131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 / frequency </a:t>
            </a:r>
            <a:r>
              <a:rPr lang="en-IN" dirty="0" smtClean="0"/>
              <a:t>encoding </a:t>
            </a:r>
            <a:endParaRPr lang="en-IN" dirty="0"/>
          </a:p>
        </p:txBody>
      </p:sp>
      <p:sp>
        <p:nvSpPr>
          <p:cNvPr id="3" name="Text Placeholder 2"/>
          <p:cNvSpPr>
            <a:spLocks noGrp="1"/>
          </p:cNvSpPr>
          <p:nvPr>
            <p:ph type="body" sz="quarter" idx="13"/>
          </p:nvPr>
        </p:nvSpPr>
        <p:spPr>
          <a:xfrm>
            <a:off x="643304" y="2057401"/>
            <a:ext cx="7620000" cy="3143249"/>
          </a:xfrm>
        </p:spPr>
        <p:txBody>
          <a:bodyPr>
            <a:normAutofit/>
          </a:bodyPr>
          <a:lstStyle/>
          <a:p>
            <a:r>
              <a:rPr lang="en-US" sz="1600" dirty="0"/>
              <a:t>Categories are replaced by the count or percentage of observations that show that category in the dataset.</a:t>
            </a:r>
          </a:p>
          <a:p>
            <a:r>
              <a:rPr lang="en-US" sz="1600" dirty="0"/>
              <a:t>Captures the representation of each label in a dataset</a:t>
            </a:r>
          </a:p>
          <a:p>
            <a:r>
              <a:rPr lang="en-US" sz="1600" dirty="0"/>
              <a:t>Very popular encoding method in </a:t>
            </a:r>
            <a:r>
              <a:rPr lang="en-US" sz="1600" dirty="0" err="1"/>
              <a:t>Kaggle</a:t>
            </a:r>
            <a:r>
              <a:rPr lang="en-US" sz="1600" dirty="0"/>
              <a:t> competitions.</a:t>
            </a:r>
          </a:p>
          <a:p>
            <a:r>
              <a:rPr lang="en-US" sz="1600" dirty="0"/>
              <a:t>Assumption: the number observations shown by each category is predictive of the target.</a:t>
            </a:r>
            <a:endParaRPr lang="en-IN" sz="1600" dirty="0"/>
          </a:p>
        </p:txBody>
      </p:sp>
      <p:sp>
        <p:nvSpPr>
          <p:cNvPr id="4" name="Text Placeholder 3"/>
          <p:cNvSpPr>
            <a:spLocks noGrp="1"/>
          </p:cNvSpPr>
          <p:nvPr>
            <p:ph type="body" sz="quarter" idx="14"/>
          </p:nvPr>
        </p:nvSpPr>
        <p:spPr/>
        <p:txBody>
          <a:bodyPr/>
          <a:lstStyle/>
          <a:p>
            <a:r>
              <a:rPr lang="en-IN" dirty="0" smtClean="0"/>
              <a:t>Defined</a:t>
            </a:r>
            <a:endParaRPr lang="en-IN" dirty="0"/>
          </a:p>
        </p:txBody>
      </p:sp>
      <p:graphicFrame>
        <p:nvGraphicFramePr>
          <p:cNvPr id="5" name="Table 4"/>
          <p:cNvGraphicFramePr>
            <a:graphicFrameLocks noGrp="1"/>
          </p:cNvGraphicFramePr>
          <p:nvPr>
            <p:extLst/>
          </p:nvPr>
        </p:nvGraphicFramePr>
        <p:xfrm>
          <a:off x="857249" y="3943350"/>
          <a:ext cx="2188555" cy="2076452"/>
        </p:xfrm>
        <a:graphic>
          <a:graphicData uri="http://schemas.openxmlformats.org/drawingml/2006/table">
            <a:tbl>
              <a:tblPr firstRow="1" firstCol="1" bandRow="1">
                <a:tableStyleId>{5C22544A-7EE6-4342-B048-85BDC9FD1C3A}</a:tableStyleId>
              </a:tblPr>
              <a:tblGrid>
                <a:gridCol w="2188555">
                  <a:extLst>
                    <a:ext uri="{9D8B030D-6E8A-4147-A177-3AD203B41FA5}">
                      <a16:colId xmlns:a16="http://schemas.microsoft.com/office/drawing/2014/main" val="20000"/>
                    </a:ext>
                  </a:extLst>
                </a:gridCol>
              </a:tblGrid>
              <a:tr h="296636">
                <a:tc>
                  <a:txBody>
                    <a:bodyPr/>
                    <a:lstStyle/>
                    <a:p>
                      <a:pPr marL="0" marR="0">
                        <a:lnSpc>
                          <a:spcPct val="107000"/>
                        </a:lnSpc>
                        <a:spcBef>
                          <a:spcPts val="0"/>
                        </a:spcBef>
                        <a:spcAft>
                          <a:spcPts val="0"/>
                        </a:spcAft>
                      </a:pPr>
                      <a:r>
                        <a:rPr lang="en-US" sz="1400">
                          <a:effectLst/>
                        </a:rPr>
                        <a:t>City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296636">
                <a:tc>
                  <a:txBody>
                    <a:bodyPr/>
                    <a:lstStyle/>
                    <a:p>
                      <a:pPr marL="0" marR="0">
                        <a:lnSpc>
                          <a:spcPct val="107000"/>
                        </a:lnSpc>
                        <a:spcBef>
                          <a:spcPts val="0"/>
                        </a:spcBef>
                        <a:spcAft>
                          <a:spcPts val="0"/>
                        </a:spcAft>
                      </a:pPr>
                      <a:r>
                        <a:rPr lang="en-US" sz="1400">
                          <a:effectLst/>
                        </a:rPr>
                        <a:t>Pune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296636">
                <a:tc>
                  <a:txBody>
                    <a:bodyPr/>
                    <a:lstStyle/>
                    <a:p>
                      <a:pPr marL="0" marR="0">
                        <a:lnSpc>
                          <a:spcPct val="107000"/>
                        </a:lnSpc>
                        <a:spcBef>
                          <a:spcPts val="0"/>
                        </a:spcBef>
                        <a:spcAft>
                          <a:spcPts val="0"/>
                        </a:spcAft>
                      </a:pPr>
                      <a:r>
                        <a:rPr lang="en-US" sz="1400">
                          <a:effectLst/>
                        </a:rPr>
                        <a:t>Nashik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296636">
                <a:tc>
                  <a:txBody>
                    <a:bodyPr/>
                    <a:lstStyle/>
                    <a:p>
                      <a:pPr marL="0" marR="0">
                        <a:lnSpc>
                          <a:spcPct val="107000"/>
                        </a:lnSpc>
                        <a:spcBef>
                          <a:spcPts val="0"/>
                        </a:spcBef>
                        <a:spcAft>
                          <a:spcPts val="0"/>
                        </a:spcAft>
                      </a:pPr>
                      <a:r>
                        <a:rPr lang="en-US" sz="1400">
                          <a:effectLst/>
                        </a:rPr>
                        <a:t>Mumbai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296636">
                <a:tc>
                  <a:txBody>
                    <a:bodyPr/>
                    <a:lstStyle/>
                    <a:p>
                      <a:pPr marL="0" marR="0">
                        <a:lnSpc>
                          <a:spcPct val="107000"/>
                        </a:lnSpc>
                        <a:spcBef>
                          <a:spcPts val="0"/>
                        </a:spcBef>
                        <a:spcAft>
                          <a:spcPts val="0"/>
                        </a:spcAft>
                      </a:pPr>
                      <a:r>
                        <a:rPr lang="en-US" sz="1400">
                          <a:effectLst/>
                        </a:rPr>
                        <a:t>Aurangabad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r h="296636">
                <a:tc>
                  <a:txBody>
                    <a:bodyPr/>
                    <a:lstStyle/>
                    <a:p>
                      <a:pPr marL="0" marR="0">
                        <a:lnSpc>
                          <a:spcPct val="107000"/>
                        </a:lnSpc>
                        <a:spcBef>
                          <a:spcPts val="0"/>
                        </a:spcBef>
                        <a:spcAft>
                          <a:spcPts val="0"/>
                        </a:spcAft>
                      </a:pPr>
                      <a:r>
                        <a:rPr lang="en-US" sz="1400">
                          <a:effectLst/>
                        </a:rPr>
                        <a:t>Pune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5"/>
                  </a:ext>
                </a:extLst>
              </a:tr>
              <a:tr h="296636">
                <a:tc>
                  <a:txBody>
                    <a:bodyPr/>
                    <a:lstStyle/>
                    <a:p>
                      <a:pPr marL="0" marR="0">
                        <a:lnSpc>
                          <a:spcPct val="107000"/>
                        </a:lnSpc>
                        <a:spcBef>
                          <a:spcPts val="0"/>
                        </a:spcBef>
                        <a:spcAft>
                          <a:spcPts val="0"/>
                        </a:spcAft>
                      </a:pPr>
                      <a:r>
                        <a:rPr lang="en-US" sz="1400" dirty="0">
                          <a:effectLst/>
                        </a:rPr>
                        <a:t>Mumbai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nvPr>
        </p:nvGraphicFramePr>
        <p:xfrm>
          <a:off x="3771900" y="3943350"/>
          <a:ext cx="1790700" cy="2076452"/>
        </p:xfrm>
        <a:graphic>
          <a:graphicData uri="http://schemas.openxmlformats.org/drawingml/2006/table">
            <a:tbl>
              <a:tblPr firstRow="1" firstCol="1" bandRow="1">
                <a:tableStyleId>{5C22544A-7EE6-4342-B048-85BDC9FD1C3A}</a:tableStyleId>
              </a:tblPr>
              <a:tblGrid>
                <a:gridCol w="1790700">
                  <a:extLst>
                    <a:ext uri="{9D8B030D-6E8A-4147-A177-3AD203B41FA5}">
                      <a16:colId xmlns:a16="http://schemas.microsoft.com/office/drawing/2014/main" val="20000"/>
                    </a:ext>
                  </a:extLst>
                </a:gridCol>
              </a:tblGrid>
              <a:tr h="296636">
                <a:tc>
                  <a:txBody>
                    <a:bodyPr/>
                    <a:lstStyle/>
                    <a:p>
                      <a:pPr marL="0" marR="0">
                        <a:lnSpc>
                          <a:spcPct val="107000"/>
                        </a:lnSpc>
                        <a:spcBef>
                          <a:spcPts val="0"/>
                        </a:spcBef>
                        <a:spcAft>
                          <a:spcPts val="0"/>
                        </a:spcAft>
                      </a:pPr>
                      <a:r>
                        <a:rPr lang="en-US" sz="1800">
                          <a:effectLst/>
                        </a:rPr>
                        <a:t>City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296636">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296636">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296636">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296636">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r h="296636">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5"/>
                  </a:ext>
                </a:extLst>
              </a:tr>
              <a:tr h="296636">
                <a:tc>
                  <a:txBody>
                    <a:bodyPr/>
                    <a:lstStyle/>
                    <a:p>
                      <a:pPr marL="0" marR="0">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nvPr>
        </p:nvGraphicFramePr>
        <p:xfrm>
          <a:off x="5981776" y="3943348"/>
          <a:ext cx="1638224" cy="2076452"/>
        </p:xfrm>
        <a:graphic>
          <a:graphicData uri="http://schemas.openxmlformats.org/drawingml/2006/table">
            <a:tbl>
              <a:tblPr firstRow="1" firstCol="1" bandRow="1">
                <a:tableStyleId>{5C22544A-7EE6-4342-B048-85BDC9FD1C3A}</a:tableStyleId>
              </a:tblPr>
              <a:tblGrid>
                <a:gridCol w="1638224">
                  <a:extLst>
                    <a:ext uri="{9D8B030D-6E8A-4147-A177-3AD203B41FA5}">
                      <a16:colId xmlns:a16="http://schemas.microsoft.com/office/drawing/2014/main" val="20000"/>
                    </a:ext>
                  </a:extLst>
                </a:gridCol>
              </a:tblGrid>
              <a:tr h="296636">
                <a:tc>
                  <a:txBody>
                    <a:bodyPr/>
                    <a:lstStyle/>
                    <a:p>
                      <a:pPr marL="0" marR="0">
                        <a:lnSpc>
                          <a:spcPct val="107000"/>
                        </a:lnSpc>
                        <a:spcBef>
                          <a:spcPts val="0"/>
                        </a:spcBef>
                        <a:spcAft>
                          <a:spcPts val="0"/>
                        </a:spcAft>
                      </a:pPr>
                      <a:r>
                        <a:rPr lang="en-US" sz="1400">
                          <a:effectLst/>
                        </a:rPr>
                        <a:t>City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296636">
                <a:tc>
                  <a:txBody>
                    <a:bodyPr/>
                    <a:lstStyle/>
                    <a:p>
                      <a:pPr marL="0" marR="0">
                        <a:lnSpc>
                          <a:spcPct val="107000"/>
                        </a:lnSpc>
                        <a:spcBef>
                          <a:spcPts val="0"/>
                        </a:spcBef>
                        <a:spcAft>
                          <a:spcPts val="0"/>
                        </a:spcAft>
                      </a:pPr>
                      <a:r>
                        <a:rPr lang="en-US" sz="1400">
                          <a:effectLst/>
                        </a:rPr>
                        <a:t>2 / 6 = 0.33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296636">
                <a:tc>
                  <a:txBody>
                    <a:bodyPr/>
                    <a:lstStyle/>
                    <a:p>
                      <a:pPr marL="0" marR="0">
                        <a:lnSpc>
                          <a:spcPct val="107000"/>
                        </a:lnSpc>
                        <a:spcBef>
                          <a:spcPts val="0"/>
                        </a:spcBef>
                        <a:spcAft>
                          <a:spcPts val="0"/>
                        </a:spcAft>
                      </a:pPr>
                      <a:r>
                        <a:rPr lang="en-US" sz="1400">
                          <a:effectLst/>
                        </a:rPr>
                        <a:t>1 / 6 = 0.166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296636">
                <a:tc>
                  <a:txBody>
                    <a:bodyPr/>
                    <a:lstStyle/>
                    <a:p>
                      <a:pPr marL="0" marR="0">
                        <a:lnSpc>
                          <a:spcPct val="107000"/>
                        </a:lnSpc>
                        <a:spcBef>
                          <a:spcPts val="0"/>
                        </a:spcBef>
                        <a:spcAft>
                          <a:spcPts val="0"/>
                        </a:spcAft>
                      </a:pPr>
                      <a:r>
                        <a:rPr lang="en-US" sz="1400">
                          <a:effectLst/>
                        </a:rPr>
                        <a:t>2 / 6 = 0.33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296636">
                <a:tc>
                  <a:txBody>
                    <a:bodyPr/>
                    <a:lstStyle/>
                    <a:p>
                      <a:pPr marL="0" marR="0">
                        <a:lnSpc>
                          <a:spcPct val="107000"/>
                        </a:lnSpc>
                        <a:spcBef>
                          <a:spcPts val="0"/>
                        </a:spcBef>
                        <a:spcAft>
                          <a:spcPts val="0"/>
                        </a:spcAft>
                      </a:pPr>
                      <a:r>
                        <a:rPr lang="en-US" sz="1400">
                          <a:effectLst/>
                        </a:rPr>
                        <a:t>1 / 6 = 0.166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r h="296636">
                <a:tc>
                  <a:txBody>
                    <a:bodyPr/>
                    <a:lstStyle/>
                    <a:p>
                      <a:pPr marL="0" marR="0">
                        <a:lnSpc>
                          <a:spcPct val="107000"/>
                        </a:lnSpc>
                        <a:spcBef>
                          <a:spcPts val="0"/>
                        </a:spcBef>
                        <a:spcAft>
                          <a:spcPts val="0"/>
                        </a:spcAft>
                      </a:pPr>
                      <a:r>
                        <a:rPr lang="en-US" sz="1400">
                          <a:effectLst/>
                        </a:rPr>
                        <a:t>2 / 6 = 0.33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5"/>
                  </a:ext>
                </a:extLst>
              </a:tr>
              <a:tr h="296636">
                <a:tc>
                  <a:txBody>
                    <a:bodyPr/>
                    <a:lstStyle/>
                    <a:p>
                      <a:pPr marL="0" marR="0">
                        <a:lnSpc>
                          <a:spcPct val="107000"/>
                        </a:lnSpc>
                        <a:spcBef>
                          <a:spcPts val="0"/>
                        </a:spcBef>
                        <a:spcAft>
                          <a:spcPts val="0"/>
                        </a:spcAft>
                      </a:pPr>
                      <a:r>
                        <a:rPr lang="en-US" sz="1400" dirty="0">
                          <a:effectLst/>
                        </a:rPr>
                        <a:t>2 / 6 = 0.166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6"/>
                  </a:ext>
                </a:extLst>
              </a:tr>
            </a:tbl>
          </a:graphicData>
        </a:graphic>
      </p:graphicFrame>
      <p:sp>
        <p:nvSpPr>
          <p:cNvPr id="8" name="TextBox 7"/>
          <p:cNvSpPr txBox="1"/>
          <p:nvPr/>
        </p:nvSpPr>
        <p:spPr>
          <a:xfrm>
            <a:off x="3771900" y="3543300"/>
            <a:ext cx="1485900" cy="300082"/>
          </a:xfrm>
          <a:prstGeom prst="rect">
            <a:avLst/>
          </a:prstGeom>
          <a:noFill/>
        </p:spPr>
        <p:txBody>
          <a:bodyPr wrap="square" rtlCol="0">
            <a:spAutoFit/>
          </a:bodyPr>
          <a:lstStyle/>
          <a:p>
            <a:r>
              <a:rPr lang="en-US" sz="1350" dirty="0">
                <a:solidFill>
                  <a:schemeClr val="accent2"/>
                </a:solidFill>
              </a:rPr>
              <a:t>Count Encoding</a:t>
            </a:r>
          </a:p>
        </p:txBody>
      </p:sp>
      <p:sp>
        <p:nvSpPr>
          <p:cNvPr id="9" name="TextBox 8"/>
          <p:cNvSpPr txBox="1"/>
          <p:nvPr/>
        </p:nvSpPr>
        <p:spPr>
          <a:xfrm>
            <a:off x="5981776" y="3543300"/>
            <a:ext cx="2019224" cy="300082"/>
          </a:xfrm>
          <a:prstGeom prst="rect">
            <a:avLst/>
          </a:prstGeom>
          <a:noFill/>
        </p:spPr>
        <p:txBody>
          <a:bodyPr wrap="square" rtlCol="0">
            <a:spAutoFit/>
          </a:bodyPr>
          <a:lstStyle/>
          <a:p>
            <a:r>
              <a:rPr lang="en-US" sz="1350" dirty="0">
                <a:solidFill>
                  <a:schemeClr val="accent2"/>
                </a:solidFill>
              </a:rPr>
              <a:t>Frequency Encoding</a:t>
            </a:r>
          </a:p>
        </p:txBody>
      </p:sp>
    </p:spTree>
    <p:extLst>
      <p:ext uri="{BB962C8B-B14F-4D97-AF65-F5344CB8AC3E}">
        <p14:creationId xmlns:p14="http://schemas.microsoft.com/office/powerpoint/2010/main" val="275700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 / frequency </a:t>
            </a:r>
            <a:r>
              <a:rPr lang="en-IN" dirty="0" smtClean="0"/>
              <a:t>encoding (2) </a:t>
            </a:r>
            <a:endParaRPr lang="en-IN" dirty="0"/>
          </a:p>
        </p:txBody>
      </p:sp>
      <p:sp>
        <p:nvSpPr>
          <p:cNvPr id="3" name="Text Placeholder 2"/>
          <p:cNvSpPr>
            <a:spLocks noGrp="1"/>
          </p:cNvSpPr>
          <p:nvPr>
            <p:ph type="body" sz="quarter" idx="13"/>
          </p:nvPr>
        </p:nvSpPr>
        <p:spPr>
          <a:xfrm>
            <a:off x="643304" y="2057401"/>
            <a:ext cx="7620000" cy="3886199"/>
          </a:xfrm>
        </p:spPr>
        <p:txBody>
          <a:bodyPr>
            <a:noAutofit/>
          </a:bodyPr>
          <a:lstStyle/>
          <a:p>
            <a:r>
              <a:rPr lang="en-US" sz="1800" dirty="0"/>
              <a:t>Advantages</a:t>
            </a:r>
          </a:p>
          <a:p>
            <a:pPr lvl="1">
              <a:buFont typeface="Wingdings" panose="05000000000000000000" pitchFamily="2" charset="2"/>
              <a:buChar char="ü"/>
            </a:pPr>
            <a:r>
              <a:rPr lang="en-US" sz="1800" dirty="0"/>
              <a:t>Straightforward to implement</a:t>
            </a:r>
          </a:p>
          <a:p>
            <a:pPr lvl="1">
              <a:buFont typeface="Wingdings" panose="05000000000000000000" pitchFamily="2" charset="2"/>
              <a:buChar char="ü"/>
            </a:pPr>
            <a:r>
              <a:rPr lang="en-US" sz="1800" dirty="0"/>
              <a:t>Does not expand the feature space</a:t>
            </a:r>
          </a:p>
          <a:p>
            <a:pPr lvl="1">
              <a:buFont typeface="Wingdings" panose="05000000000000000000" pitchFamily="2" charset="2"/>
              <a:buChar char="ü"/>
            </a:pPr>
            <a:r>
              <a:rPr lang="en-US" sz="1800" dirty="0"/>
              <a:t>Can work well enough with tree based algorithms</a:t>
            </a:r>
          </a:p>
          <a:p>
            <a:endParaRPr lang="en-US" sz="1800" dirty="0"/>
          </a:p>
          <a:p>
            <a:r>
              <a:rPr lang="en-US" sz="1800" dirty="0"/>
              <a:t>Limitations</a:t>
            </a:r>
          </a:p>
          <a:p>
            <a:pPr lvl="1">
              <a:buFont typeface="Wingdings" panose="05000000000000000000" pitchFamily="2" charset="2"/>
              <a:buChar char="ü"/>
            </a:pPr>
            <a:r>
              <a:rPr lang="en-US" sz="1800" dirty="0"/>
              <a:t>Not suitable for linear models</a:t>
            </a:r>
          </a:p>
          <a:p>
            <a:pPr lvl="1">
              <a:buFont typeface="Wingdings" panose="05000000000000000000" pitchFamily="2" charset="2"/>
              <a:buChar char="ü"/>
            </a:pPr>
            <a:r>
              <a:rPr lang="en-US" sz="1800" dirty="0"/>
              <a:t>Does not handle new categories in test set automatically</a:t>
            </a:r>
          </a:p>
          <a:p>
            <a:pPr lvl="1">
              <a:buFont typeface="Wingdings" panose="05000000000000000000" pitchFamily="2" charset="2"/>
              <a:buChar char="ü"/>
            </a:pPr>
            <a:r>
              <a:rPr lang="en-US" sz="1800" dirty="0"/>
              <a:t>If 2 different categories appear the same amount of times in the dataset, that is, they appear in the same number of observations, they will be replaced by the </a:t>
            </a:r>
            <a:r>
              <a:rPr lang="en-US" sz="1800" dirty="0" smtClean="0"/>
              <a:t>same number</a:t>
            </a:r>
            <a:r>
              <a:rPr lang="en-US" sz="1800" dirty="0"/>
              <a:t>: </a:t>
            </a:r>
          </a:p>
          <a:p>
            <a:pPr lvl="1">
              <a:buFont typeface="Wingdings" panose="05000000000000000000" pitchFamily="2" charset="2"/>
              <a:buChar char="ü"/>
            </a:pPr>
            <a:r>
              <a:rPr lang="en-US" sz="1800" dirty="0"/>
              <a:t>may lose valuable information.</a:t>
            </a:r>
            <a:endParaRPr lang="en-IN" sz="1800" dirty="0"/>
          </a:p>
        </p:txBody>
      </p:sp>
      <p:sp>
        <p:nvSpPr>
          <p:cNvPr id="4" name="Text Placeholder 3"/>
          <p:cNvSpPr>
            <a:spLocks noGrp="1"/>
          </p:cNvSpPr>
          <p:nvPr>
            <p:ph type="body" sz="quarter" idx="14"/>
          </p:nvPr>
        </p:nvSpPr>
        <p:spPr/>
        <p:txBody>
          <a:bodyPr/>
          <a:lstStyle/>
          <a:p>
            <a:r>
              <a:rPr lang="en-IN" dirty="0" smtClean="0"/>
              <a:t>Advantage / Limitations</a:t>
            </a:r>
            <a:endParaRPr lang="en-IN" dirty="0"/>
          </a:p>
        </p:txBody>
      </p:sp>
    </p:spTree>
    <p:extLst>
      <p:ext uri="{BB962C8B-B14F-4D97-AF65-F5344CB8AC3E}">
        <p14:creationId xmlns:p14="http://schemas.microsoft.com/office/powerpoint/2010/main" val="3242192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2971800"/>
            <a:ext cx="5936226" cy="1219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Content Placeholder 1"/>
          <p:cNvSpPr>
            <a:spLocks noGrp="1"/>
          </p:cNvSpPr>
          <p:nvPr>
            <p:ph idx="1"/>
          </p:nvPr>
        </p:nvSpPr>
        <p:spPr>
          <a:xfrm>
            <a:off x="533400" y="1524000"/>
            <a:ext cx="8229600" cy="4983163"/>
          </a:xfrm>
        </p:spPr>
        <p:txBody>
          <a:bodyPr>
            <a:normAutofit fontScale="70000" lnSpcReduction="20000"/>
          </a:bodyPr>
          <a:lstStyle/>
          <a:p>
            <a:pPr lvl="0"/>
            <a:r>
              <a:rPr lang="en-IN" dirty="0"/>
              <a:t>Data cleaning </a:t>
            </a:r>
            <a:endParaRPr lang="en-US" dirty="0"/>
          </a:p>
          <a:p>
            <a:pPr lvl="0"/>
            <a:r>
              <a:rPr lang="en-IN" dirty="0"/>
              <a:t>Data </a:t>
            </a:r>
            <a:r>
              <a:rPr lang="en-IN" dirty="0" smtClean="0"/>
              <a:t>Integration/ Aggregation</a:t>
            </a:r>
          </a:p>
          <a:p>
            <a:pPr lvl="0"/>
            <a:r>
              <a:rPr lang="en-IN" dirty="0" smtClean="0"/>
              <a:t>Data Sampling</a:t>
            </a:r>
            <a:endParaRPr lang="en-US" dirty="0"/>
          </a:p>
          <a:p>
            <a:pPr lvl="0"/>
            <a:r>
              <a:rPr lang="en-IN" dirty="0"/>
              <a:t>Handling Numeric Data</a:t>
            </a:r>
            <a:endParaRPr lang="en-US" dirty="0"/>
          </a:p>
          <a:p>
            <a:pPr lvl="1"/>
            <a:r>
              <a:rPr lang="en-IN" dirty="0"/>
              <a:t>Discretization, Binarization</a:t>
            </a:r>
            <a:endParaRPr lang="en-US" dirty="0"/>
          </a:p>
          <a:p>
            <a:pPr lvl="1"/>
            <a:r>
              <a:rPr lang="en-IN" dirty="0"/>
              <a:t>Normalization</a:t>
            </a:r>
            <a:endParaRPr lang="en-US" dirty="0"/>
          </a:p>
          <a:p>
            <a:pPr lvl="1"/>
            <a:r>
              <a:rPr lang="en-IN" dirty="0"/>
              <a:t>Data Smoothening</a:t>
            </a:r>
            <a:endParaRPr lang="en-US" dirty="0"/>
          </a:p>
          <a:p>
            <a:pPr lvl="0"/>
            <a:r>
              <a:rPr lang="en-IN" dirty="0" smtClean="0"/>
              <a:t>Managing </a:t>
            </a:r>
            <a:r>
              <a:rPr lang="en-IN" dirty="0"/>
              <a:t>Categorical Attributes</a:t>
            </a:r>
            <a:endParaRPr lang="en-US" dirty="0"/>
          </a:p>
          <a:p>
            <a:pPr lvl="1"/>
            <a:r>
              <a:rPr lang="en-IN" dirty="0"/>
              <a:t>Transforming Categorical to Numerical Values</a:t>
            </a:r>
            <a:endParaRPr lang="en-US" dirty="0"/>
          </a:p>
          <a:p>
            <a:pPr lvl="1"/>
            <a:r>
              <a:rPr lang="en-IN" dirty="0"/>
              <a:t>Encoding </a:t>
            </a:r>
            <a:r>
              <a:rPr lang="en-IN" dirty="0" smtClean="0"/>
              <a:t>techniques</a:t>
            </a:r>
          </a:p>
          <a:p>
            <a:r>
              <a:rPr lang="en-IN" sz="2500" dirty="0"/>
              <a:t>Dealing with textual </a:t>
            </a:r>
            <a:r>
              <a:rPr lang="en-IN" sz="2500" dirty="0" smtClean="0"/>
              <a:t>Data</a:t>
            </a:r>
            <a:endParaRPr lang="en-US" sz="2500" dirty="0"/>
          </a:p>
          <a:p>
            <a:r>
              <a:rPr lang="en-US" sz="2500" dirty="0" smtClean="0"/>
              <a:t>Data Similarity</a:t>
            </a:r>
            <a:endParaRPr lang="en-US" sz="2600" dirty="0"/>
          </a:p>
          <a:p>
            <a:pPr lvl="0"/>
            <a:r>
              <a:rPr lang="en-IN" dirty="0" smtClean="0"/>
              <a:t>Feature </a:t>
            </a:r>
            <a:r>
              <a:rPr lang="en-IN" dirty="0"/>
              <a:t>Engineering</a:t>
            </a:r>
            <a:endParaRPr lang="en-US" dirty="0"/>
          </a:p>
          <a:p>
            <a:pPr lvl="1"/>
            <a:r>
              <a:rPr lang="en-IN" dirty="0"/>
              <a:t>Feature Extraction (Dimensionality Reduction)</a:t>
            </a:r>
            <a:endParaRPr lang="en-US" dirty="0"/>
          </a:p>
          <a:p>
            <a:pPr lvl="1"/>
            <a:r>
              <a:rPr lang="en-IN" dirty="0"/>
              <a:t>Feature Construction</a:t>
            </a:r>
            <a:endParaRPr lang="en-US" dirty="0"/>
          </a:p>
          <a:p>
            <a:pPr lvl="1"/>
            <a:r>
              <a:rPr lang="en-IN" dirty="0"/>
              <a:t>Feature Subset selection</a:t>
            </a:r>
            <a:endParaRPr lang="en-US" dirty="0"/>
          </a:p>
          <a:p>
            <a:pPr lvl="2"/>
            <a:r>
              <a:rPr lang="en-IN" dirty="0"/>
              <a:t>Filter methods</a:t>
            </a:r>
            <a:endParaRPr lang="en-US" dirty="0"/>
          </a:p>
          <a:p>
            <a:pPr lvl="2"/>
            <a:r>
              <a:rPr lang="en-IN" dirty="0"/>
              <a:t>Wrapper methods</a:t>
            </a:r>
            <a:endParaRPr lang="en-US" dirty="0"/>
          </a:p>
          <a:p>
            <a:pPr lvl="2"/>
            <a:r>
              <a:rPr lang="en-IN" dirty="0"/>
              <a:t>Embedded methods</a:t>
            </a:r>
            <a:endParaRPr lang="en-US" dirty="0"/>
          </a:p>
          <a:p>
            <a:pPr lvl="1"/>
            <a:r>
              <a:rPr lang="en-IN" dirty="0"/>
              <a:t>Feature Learning </a:t>
            </a:r>
            <a:endParaRPr lang="en-US" dirty="0"/>
          </a:p>
          <a:p>
            <a:r>
              <a:rPr lang="en-US" dirty="0"/>
              <a:t> </a:t>
            </a:r>
            <a:r>
              <a:rPr lang="en-US" dirty="0" smtClean="0"/>
              <a:t>Case </a:t>
            </a:r>
            <a:r>
              <a:rPr lang="en-US" dirty="0"/>
              <a:t>Study involving FE tasks</a:t>
            </a:r>
          </a:p>
        </p:txBody>
      </p:sp>
      <p:sp>
        <p:nvSpPr>
          <p:cNvPr id="3" name="Content Placeholder 2"/>
          <p:cNvSpPr>
            <a:spLocks noGrp="1"/>
          </p:cNvSpPr>
          <p:nvPr>
            <p:ph sz="quarter" idx="10"/>
          </p:nvPr>
        </p:nvSpPr>
        <p:spPr/>
        <p:txBody>
          <a:bodyPr/>
          <a:lstStyle/>
          <a:p>
            <a:r>
              <a:rPr lang="en-US" dirty="0" smtClean="0"/>
              <a:t>Objectives</a:t>
            </a:r>
            <a:endParaRPr lang="en-US" dirty="0"/>
          </a:p>
        </p:txBody>
      </p:sp>
    </p:spTree>
    <p:extLst>
      <p:ext uri="{BB962C8B-B14F-4D97-AF65-F5344CB8AC3E}">
        <p14:creationId xmlns:p14="http://schemas.microsoft.com/office/powerpoint/2010/main" val="3781348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Ordinal Encoding</a:t>
            </a:r>
            <a:endParaRPr lang="en-US" dirty="0"/>
          </a:p>
        </p:txBody>
      </p:sp>
      <p:sp>
        <p:nvSpPr>
          <p:cNvPr id="3" name="Text Placeholder 2"/>
          <p:cNvSpPr>
            <a:spLocks noGrp="1"/>
          </p:cNvSpPr>
          <p:nvPr>
            <p:ph type="body" sz="quarter" idx="13"/>
          </p:nvPr>
        </p:nvSpPr>
        <p:spPr/>
        <p:txBody>
          <a:bodyPr/>
          <a:lstStyle/>
          <a:p>
            <a:r>
              <a:rPr lang="en-US" dirty="0"/>
              <a:t>Ordinal encoding is done to ensure encoding of variable retains ordinal nature of the variable. This is reasonable only for ordinal variables as I mentioned in the beginning of this article. This encoding looks almost similar to Label Encoding but slightly different as Label coding would not consider whether variable is ordinal or not and it will assign sequence of integers</a:t>
            </a:r>
          </a:p>
          <a:p>
            <a:r>
              <a:rPr lang="en-US" dirty="0"/>
              <a:t>as per the order of data (Pandas assigned Hot (0), Cold (1) , “Very Hot” (2) and Warm (3)) or</a:t>
            </a:r>
          </a:p>
          <a:p>
            <a:r>
              <a:rPr lang="en-US" dirty="0"/>
              <a:t>as per alphabetical sorted order (</a:t>
            </a:r>
            <a:r>
              <a:rPr lang="en-US" dirty="0" err="1"/>
              <a:t>scikit</a:t>
            </a:r>
            <a:r>
              <a:rPr lang="en-US" dirty="0"/>
              <a:t>-learn assigned Cold(0), Hot(1) , “Very Hot” (2) and Warm (3)) .</a:t>
            </a:r>
          </a:p>
          <a:p>
            <a:endParaRPr lang="en-US" dirty="0"/>
          </a:p>
        </p:txBody>
      </p:sp>
      <p:sp>
        <p:nvSpPr>
          <p:cNvPr id="4" name="Text Placeholder 3"/>
          <p:cNvSpPr>
            <a:spLocks noGrp="1"/>
          </p:cNvSpPr>
          <p:nvPr>
            <p:ph type="body" sz="quarter" idx="14"/>
          </p:nvPr>
        </p:nvSpPr>
        <p:spPr/>
        <p:txBody>
          <a:bodyPr/>
          <a:lstStyle/>
          <a:p>
            <a:endParaRPr lang="en-US"/>
          </a:p>
        </p:txBody>
      </p:sp>
      <p:pic>
        <p:nvPicPr>
          <p:cNvPr id="7170" name="Picture 2" descr="https://miro.medium.com/max/534/1*V4azn28p16AVCzb3xoKy4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969" y="2988607"/>
            <a:ext cx="3614712" cy="37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213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Ordered ordinal </a:t>
            </a:r>
            <a:r>
              <a:rPr lang="en-IN" dirty="0" smtClean="0"/>
              <a:t>encoding </a:t>
            </a:r>
            <a:endParaRPr lang="en-IN" dirty="0"/>
          </a:p>
        </p:txBody>
      </p:sp>
      <p:sp>
        <p:nvSpPr>
          <p:cNvPr id="3" name="Text Placeholder 2"/>
          <p:cNvSpPr>
            <a:spLocks noGrp="1"/>
          </p:cNvSpPr>
          <p:nvPr>
            <p:ph type="body" sz="quarter" idx="13"/>
          </p:nvPr>
        </p:nvSpPr>
        <p:spPr>
          <a:xfrm>
            <a:off x="643304" y="1828800"/>
            <a:ext cx="8001348" cy="4724399"/>
          </a:xfrm>
        </p:spPr>
        <p:txBody>
          <a:bodyPr>
            <a:normAutofit/>
          </a:bodyPr>
          <a:lstStyle/>
          <a:p>
            <a:r>
              <a:rPr lang="en-US" sz="1600" dirty="0"/>
              <a:t>Categories are replaced by integers from 1 to k, where k is the number of distinct categories in the variable, but this numbering is informed by the </a:t>
            </a:r>
            <a:r>
              <a:rPr lang="en-US" sz="1600" dirty="0" smtClean="0"/>
              <a:t>SUM </a:t>
            </a:r>
            <a:r>
              <a:rPr lang="en-US" sz="1600" dirty="0"/>
              <a:t>of the target for each </a:t>
            </a:r>
            <a:r>
              <a:rPr lang="en-US" sz="1600" dirty="0" smtClean="0"/>
              <a:t>category</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Note- Feature Category with smallest sum of targets, gets highest order number; while the category with largest sum of targets, gets the lowest order number. Reason: Optimal in memory</a:t>
            </a:r>
          </a:p>
          <a:p>
            <a:endParaRPr lang="en-IN" sz="1600" dirty="0"/>
          </a:p>
        </p:txBody>
      </p:sp>
      <p:sp>
        <p:nvSpPr>
          <p:cNvPr id="4" name="Text Placeholder 3"/>
          <p:cNvSpPr>
            <a:spLocks noGrp="1"/>
          </p:cNvSpPr>
          <p:nvPr>
            <p:ph type="body" sz="quarter" idx="14"/>
          </p:nvPr>
        </p:nvSpPr>
        <p:spPr/>
        <p:txBody>
          <a:bodyPr/>
          <a:lstStyle/>
          <a:p>
            <a:r>
              <a:rPr lang="en-IN" dirty="0" smtClean="0"/>
              <a:t>Defined</a:t>
            </a:r>
            <a:endParaRPr lang="en-IN" dirty="0"/>
          </a:p>
        </p:txBody>
      </p:sp>
      <p:pic>
        <p:nvPicPr>
          <p:cNvPr id="5" name="Picture 4"/>
          <p:cNvPicPr>
            <a:picLocks noChangeAspect="1"/>
          </p:cNvPicPr>
          <p:nvPr/>
        </p:nvPicPr>
        <p:blipFill rotWithShape="1">
          <a:blip r:embed="rId2"/>
          <a:srcRect t="8371" b="5125"/>
          <a:stretch/>
        </p:blipFill>
        <p:spPr>
          <a:xfrm>
            <a:off x="968532" y="2971801"/>
            <a:ext cx="6311585" cy="2362200"/>
          </a:xfrm>
          <a:prstGeom prst="rect">
            <a:avLst/>
          </a:prstGeom>
        </p:spPr>
      </p:pic>
      <p:sp>
        <p:nvSpPr>
          <p:cNvPr id="6" name="TextBox 5"/>
          <p:cNvSpPr txBox="1"/>
          <p:nvPr/>
        </p:nvSpPr>
        <p:spPr>
          <a:xfrm>
            <a:off x="707868" y="3505200"/>
            <a:ext cx="587532" cy="338554"/>
          </a:xfrm>
          <a:prstGeom prst="rect">
            <a:avLst/>
          </a:prstGeom>
          <a:noFill/>
        </p:spPr>
        <p:txBody>
          <a:bodyPr wrap="square" rtlCol="0">
            <a:spAutoFit/>
          </a:bodyPr>
          <a:lstStyle/>
          <a:p>
            <a:r>
              <a:rPr lang="en-US" sz="1600" dirty="0" smtClean="0"/>
              <a:t>0+1</a:t>
            </a:r>
            <a:endParaRPr lang="en-US" sz="1600" dirty="0"/>
          </a:p>
        </p:txBody>
      </p:sp>
      <p:sp>
        <p:nvSpPr>
          <p:cNvPr id="7" name="TextBox 6"/>
          <p:cNvSpPr txBox="1"/>
          <p:nvPr/>
        </p:nvSpPr>
        <p:spPr>
          <a:xfrm>
            <a:off x="707868" y="3875379"/>
            <a:ext cx="587532" cy="338554"/>
          </a:xfrm>
          <a:prstGeom prst="rect">
            <a:avLst/>
          </a:prstGeom>
          <a:noFill/>
        </p:spPr>
        <p:txBody>
          <a:bodyPr wrap="square" rtlCol="0">
            <a:spAutoFit/>
          </a:bodyPr>
          <a:lstStyle/>
          <a:p>
            <a:r>
              <a:rPr lang="en-US" sz="1600" dirty="0" smtClean="0"/>
              <a:t>0+1</a:t>
            </a:r>
            <a:endParaRPr lang="en-US" sz="1600" dirty="0"/>
          </a:p>
        </p:txBody>
      </p:sp>
      <p:sp>
        <p:nvSpPr>
          <p:cNvPr id="8" name="TextBox 7"/>
          <p:cNvSpPr txBox="1"/>
          <p:nvPr/>
        </p:nvSpPr>
        <p:spPr>
          <a:xfrm>
            <a:off x="707868" y="4234511"/>
            <a:ext cx="587532" cy="338554"/>
          </a:xfrm>
          <a:prstGeom prst="rect">
            <a:avLst/>
          </a:prstGeom>
          <a:noFill/>
        </p:spPr>
        <p:txBody>
          <a:bodyPr wrap="square" rtlCol="0">
            <a:spAutoFit/>
          </a:bodyPr>
          <a:lstStyle/>
          <a:p>
            <a:r>
              <a:rPr lang="en-US" sz="1600" dirty="0" smtClean="0"/>
              <a:t>1+1</a:t>
            </a:r>
            <a:endParaRPr lang="en-US" sz="1600" dirty="0"/>
          </a:p>
        </p:txBody>
      </p:sp>
      <p:sp>
        <p:nvSpPr>
          <p:cNvPr id="9" name="TextBox 8"/>
          <p:cNvSpPr txBox="1"/>
          <p:nvPr/>
        </p:nvSpPr>
        <p:spPr>
          <a:xfrm>
            <a:off x="707868" y="4525022"/>
            <a:ext cx="587532" cy="338554"/>
          </a:xfrm>
          <a:prstGeom prst="rect">
            <a:avLst/>
          </a:prstGeom>
          <a:noFill/>
        </p:spPr>
        <p:txBody>
          <a:bodyPr wrap="square" rtlCol="0">
            <a:spAutoFit/>
          </a:bodyPr>
          <a:lstStyle/>
          <a:p>
            <a:r>
              <a:rPr lang="en-US" sz="1600" dirty="0" smtClean="0"/>
              <a:t>0</a:t>
            </a:r>
            <a:endParaRPr lang="en-US" sz="1600" dirty="0"/>
          </a:p>
        </p:txBody>
      </p:sp>
      <p:sp>
        <p:nvSpPr>
          <p:cNvPr id="10" name="TextBox 9"/>
          <p:cNvSpPr txBox="1"/>
          <p:nvPr/>
        </p:nvSpPr>
        <p:spPr>
          <a:xfrm>
            <a:off x="676406" y="4860458"/>
            <a:ext cx="587532" cy="338554"/>
          </a:xfrm>
          <a:prstGeom prst="rect">
            <a:avLst/>
          </a:prstGeom>
          <a:noFill/>
        </p:spPr>
        <p:txBody>
          <a:bodyPr wrap="square" rtlCol="0">
            <a:spAutoFit/>
          </a:bodyPr>
          <a:lstStyle/>
          <a:p>
            <a:r>
              <a:rPr lang="en-US" sz="1600" dirty="0" smtClean="0"/>
              <a:t>1+1</a:t>
            </a:r>
            <a:endParaRPr lang="en-US" sz="1600" dirty="0"/>
          </a:p>
        </p:txBody>
      </p:sp>
    </p:spTree>
    <p:extLst>
      <p:ext uri="{BB962C8B-B14F-4D97-AF65-F5344CB8AC3E}">
        <p14:creationId xmlns:p14="http://schemas.microsoft.com/office/powerpoint/2010/main" val="3427944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Ordered ordinal </a:t>
            </a:r>
            <a:r>
              <a:rPr lang="en-IN" dirty="0" smtClean="0"/>
              <a:t>encoding (2)</a:t>
            </a:r>
            <a:endParaRPr lang="en-IN" dirty="0"/>
          </a:p>
        </p:txBody>
      </p:sp>
      <p:sp>
        <p:nvSpPr>
          <p:cNvPr id="3" name="Text Placeholder 2"/>
          <p:cNvSpPr>
            <a:spLocks noGrp="1"/>
          </p:cNvSpPr>
          <p:nvPr>
            <p:ph type="body" sz="quarter" idx="13"/>
          </p:nvPr>
        </p:nvSpPr>
        <p:spPr>
          <a:xfrm>
            <a:off x="643304" y="2057401"/>
            <a:ext cx="7620000" cy="3371849"/>
          </a:xfrm>
        </p:spPr>
        <p:txBody>
          <a:bodyPr>
            <a:noAutofit/>
          </a:bodyPr>
          <a:lstStyle/>
          <a:p>
            <a:r>
              <a:rPr lang="en-US" sz="1800" dirty="0"/>
              <a:t>Advantages</a:t>
            </a:r>
          </a:p>
          <a:p>
            <a:pPr lvl="1">
              <a:buFont typeface="Wingdings" panose="05000000000000000000" pitchFamily="2" charset="2"/>
              <a:buChar char="ü"/>
            </a:pPr>
            <a:r>
              <a:rPr lang="en-US" sz="1800" dirty="0"/>
              <a:t>Straightforward to implement</a:t>
            </a:r>
          </a:p>
          <a:p>
            <a:pPr lvl="1">
              <a:buFont typeface="Wingdings" panose="05000000000000000000" pitchFamily="2" charset="2"/>
              <a:buChar char="ü"/>
            </a:pPr>
            <a:r>
              <a:rPr lang="en-US" sz="1800" dirty="0"/>
              <a:t>Does not expand the feature space</a:t>
            </a:r>
          </a:p>
          <a:p>
            <a:pPr lvl="1">
              <a:buFont typeface="Wingdings" panose="05000000000000000000" pitchFamily="2" charset="2"/>
              <a:buChar char="ü"/>
            </a:pPr>
            <a:r>
              <a:rPr lang="en-US" sz="1800" dirty="0"/>
              <a:t>Creates monotonic relationship between categories and target</a:t>
            </a:r>
          </a:p>
          <a:p>
            <a:endParaRPr lang="en-US" sz="1800" dirty="0"/>
          </a:p>
          <a:p>
            <a:r>
              <a:rPr lang="en-US" sz="1800" dirty="0"/>
              <a:t>Limitations</a:t>
            </a:r>
          </a:p>
          <a:p>
            <a:pPr lvl="1"/>
            <a:r>
              <a:rPr lang="en-US" sz="1800" dirty="0"/>
              <a:t>May lead to over-fitting</a:t>
            </a:r>
          </a:p>
          <a:p>
            <a:pPr lvl="1"/>
            <a:r>
              <a:rPr lang="en-US" sz="1800" dirty="0"/>
              <a:t>Difficult to implement together with </a:t>
            </a:r>
            <a:r>
              <a:rPr lang="en-US" sz="1800" dirty="0" smtClean="0"/>
              <a:t>cross validation </a:t>
            </a:r>
            <a:r>
              <a:rPr lang="en-US" sz="1800" dirty="0"/>
              <a:t>with current libraries</a:t>
            </a:r>
            <a:endParaRPr lang="en-IN" sz="1800" dirty="0"/>
          </a:p>
        </p:txBody>
      </p:sp>
      <p:sp>
        <p:nvSpPr>
          <p:cNvPr id="4" name="Text Placeholder 3"/>
          <p:cNvSpPr>
            <a:spLocks noGrp="1"/>
          </p:cNvSpPr>
          <p:nvPr>
            <p:ph type="body" sz="quarter" idx="14"/>
          </p:nvPr>
        </p:nvSpPr>
        <p:spPr/>
        <p:txBody>
          <a:bodyPr/>
          <a:lstStyle/>
          <a:p>
            <a:r>
              <a:rPr lang="en-IN" dirty="0" smtClean="0"/>
              <a:t>Advantages &amp; Limitations</a:t>
            </a:r>
            <a:endParaRPr lang="en-IN" dirty="0"/>
          </a:p>
        </p:txBody>
      </p:sp>
    </p:spTree>
    <p:extLst>
      <p:ext uri="{BB962C8B-B14F-4D97-AF65-F5344CB8AC3E}">
        <p14:creationId xmlns:p14="http://schemas.microsoft.com/office/powerpoint/2010/main" val="3378382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Ordered ordinal encoding </a:t>
            </a:r>
            <a:r>
              <a:rPr lang="en-IN" dirty="0" smtClean="0"/>
              <a:t>(3)</a:t>
            </a:r>
            <a:endParaRPr lang="en-IN" dirty="0"/>
          </a:p>
        </p:txBody>
      </p:sp>
      <p:pic>
        <p:nvPicPr>
          <p:cNvPr id="5" name="Picture 4"/>
          <p:cNvPicPr>
            <a:picLocks noChangeAspect="1"/>
          </p:cNvPicPr>
          <p:nvPr/>
        </p:nvPicPr>
        <p:blipFill>
          <a:blip r:embed="rId2"/>
          <a:stretch>
            <a:fillRect/>
          </a:stretch>
        </p:blipFill>
        <p:spPr>
          <a:xfrm>
            <a:off x="643305" y="1692803"/>
            <a:ext cx="7808119" cy="4286250"/>
          </a:xfrm>
          <a:prstGeom prst="rect">
            <a:avLst/>
          </a:prstGeom>
        </p:spPr>
      </p:pic>
      <p:sp>
        <p:nvSpPr>
          <p:cNvPr id="3" name="Text Placeholder 2"/>
          <p:cNvSpPr>
            <a:spLocks noGrp="1"/>
          </p:cNvSpPr>
          <p:nvPr>
            <p:ph type="body" sz="quarter" idx="13"/>
          </p:nvPr>
        </p:nvSpPr>
        <p:spPr>
          <a:xfrm>
            <a:off x="643304" y="2057401"/>
            <a:ext cx="7620000" cy="3371849"/>
          </a:xfrm>
        </p:spPr>
        <p:txBody>
          <a:bodyPr/>
          <a:lstStyle/>
          <a:p>
            <a:endParaRPr lang="en-IN" dirty="0"/>
          </a:p>
        </p:txBody>
      </p:sp>
      <p:sp>
        <p:nvSpPr>
          <p:cNvPr id="4" name="Text Placeholder 3"/>
          <p:cNvSpPr>
            <a:spLocks noGrp="1"/>
          </p:cNvSpPr>
          <p:nvPr>
            <p:ph type="body" sz="quarter" idx="14"/>
          </p:nvPr>
        </p:nvSpPr>
        <p:spPr/>
        <p:txBody>
          <a:bodyPr/>
          <a:lstStyle/>
          <a:p>
            <a:endParaRPr lang="en-IN" dirty="0"/>
          </a:p>
        </p:txBody>
      </p:sp>
    </p:spTree>
    <p:extLst>
      <p:ext uri="{BB962C8B-B14F-4D97-AF65-F5344CB8AC3E}">
        <p14:creationId xmlns:p14="http://schemas.microsoft.com/office/powerpoint/2010/main" val="4007856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 or </a:t>
            </a:r>
            <a:r>
              <a:rPr lang="en-IN" dirty="0" smtClean="0"/>
              <a:t>Target </a:t>
            </a:r>
            <a:r>
              <a:rPr lang="en-IN" dirty="0"/>
              <a:t>encoding </a:t>
            </a:r>
          </a:p>
        </p:txBody>
      </p:sp>
      <p:sp>
        <p:nvSpPr>
          <p:cNvPr id="3" name="Text Placeholder 2"/>
          <p:cNvSpPr>
            <a:spLocks noGrp="1"/>
          </p:cNvSpPr>
          <p:nvPr>
            <p:ph type="body" sz="quarter" idx="13"/>
          </p:nvPr>
        </p:nvSpPr>
        <p:spPr>
          <a:xfrm>
            <a:off x="643304" y="2057401"/>
            <a:ext cx="7620000" cy="3200399"/>
          </a:xfrm>
        </p:spPr>
        <p:txBody>
          <a:bodyPr>
            <a:normAutofit/>
          </a:bodyPr>
          <a:lstStyle/>
          <a:p>
            <a:r>
              <a:rPr lang="en-US" sz="1600" dirty="0"/>
              <a:t>Mean encoding implies replacing the category by the average target value for that category</a:t>
            </a:r>
            <a:endParaRPr lang="en-IN" sz="1600" dirty="0"/>
          </a:p>
        </p:txBody>
      </p:sp>
      <p:sp>
        <p:nvSpPr>
          <p:cNvPr id="4" name="Text Placeholder 3"/>
          <p:cNvSpPr>
            <a:spLocks noGrp="1"/>
          </p:cNvSpPr>
          <p:nvPr>
            <p:ph type="body" sz="quarter" idx="14"/>
          </p:nvPr>
        </p:nvSpPr>
        <p:spPr/>
        <p:txBody>
          <a:bodyPr/>
          <a:lstStyle/>
          <a:p>
            <a:r>
              <a:rPr lang="en-IN" dirty="0" smtClean="0"/>
              <a:t>Defined</a:t>
            </a:r>
            <a:endParaRPr lang="en-IN" dirty="0"/>
          </a:p>
        </p:txBody>
      </p:sp>
      <p:pic>
        <p:nvPicPr>
          <p:cNvPr id="5" name="Picture 4"/>
          <p:cNvPicPr>
            <a:picLocks noChangeAspect="1"/>
          </p:cNvPicPr>
          <p:nvPr/>
        </p:nvPicPr>
        <p:blipFill>
          <a:blip r:embed="rId2"/>
          <a:stretch>
            <a:fillRect/>
          </a:stretch>
        </p:blipFill>
        <p:spPr>
          <a:xfrm>
            <a:off x="1097756" y="2940844"/>
            <a:ext cx="6522244" cy="2393156"/>
          </a:xfrm>
          <a:prstGeom prst="rect">
            <a:avLst/>
          </a:prstGeom>
        </p:spPr>
      </p:pic>
      <p:sp>
        <p:nvSpPr>
          <p:cNvPr id="11" name="TextBox 10"/>
          <p:cNvSpPr txBox="1"/>
          <p:nvPr/>
        </p:nvSpPr>
        <p:spPr>
          <a:xfrm>
            <a:off x="707868" y="3429000"/>
            <a:ext cx="587532" cy="338554"/>
          </a:xfrm>
          <a:prstGeom prst="rect">
            <a:avLst/>
          </a:prstGeom>
          <a:noFill/>
        </p:spPr>
        <p:txBody>
          <a:bodyPr wrap="square" rtlCol="0">
            <a:spAutoFit/>
          </a:bodyPr>
          <a:lstStyle/>
          <a:p>
            <a:r>
              <a:rPr lang="en-US" sz="1600" dirty="0" smtClean="0"/>
              <a:t>0+1</a:t>
            </a:r>
            <a:endParaRPr lang="en-US" sz="1600" dirty="0"/>
          </a:p>
        </p:txBody>
      </p:sp>
      <p:sp>
        <p:nvSpPr>
          <p:cNvPr id="12" name="TextBox 11"/>
          <p:cNvSpPr txBox="1"/>
          <p:nvPr/>
        </p:nvSpPr>
        <p:spPr>
          <a:xfrm>
            <a:off x="707868" y="3799179"/>
            <a:ext cx="587532" cy="338554"/>
          </a:xfrm>
          <a:prstGeom prst="rect">
            <a:avLst/>
          </a:prstGeom>
          <a:noFill/>
        </p:spPr>
        <p:txBody>
          <a:bodyPr wrap="square" rtlCol="0">
            <a:spAutoFit/>
          </a:bodyPr>
          <a:lstStyle/>
          <a:p>
            <a:r>
              <a:rPr lang="en-US" sz="1600" dirty="0" smtClean="0"/>
              <a:t>0+1</a:t>
            </a:r>
            <a:endParaRPr lang="en-US" sz="1600" dirty="0"/>
          </a:p>
        </p:txBody>
      </p:sp>
      <p:sp>
        <p:nvSpPr>
          <p:cNvPr id="13" name="TextBox 12"/>
          <p:cNvSpPr txBox="1"/>
          <p:nvPr/>
        </p:nvSpPr>
        <p:spPr>
          <a:xfrm>
            <a:off x="707868" y="4158311"/>
            <a:ext cx="587532" cy="338554"/>
          </a:xfrm>
          <a:prstGeom prst="rect">
            <a:avLst/>
          </a:prstGeom>
          <a:noFill/>
        </p:spPr>
        <p:txBody>
          <a:bodyPr wrap="square" rtlCol="0">
            <a:spAutoFit/>
          </a:bodyPr>
          <a:lstStyle/>
          <a:p>
            <a:r>
              <a:rPr lang="en-US" sz="1600" dirty="0" smtClean="0"/>
              <a:t>1+1</a:t>
            </a:r>
            <a:endParaRPr lang="en-US" sz="1600" dirty="0"/>
          </a:p>
        </p:txBody>
      </p:sp>
      <p:sp>
        <p:nvSpPr>
          <p:cNvPr id="14" name="TextBox 13"/>
          <p:cNvSpPr txBox="1"/>
          <p:nvPr/>
        </p:nvSpPr>
        <p:spPr>
          <a:xfrm>
            <a:off x="707868" y="4448822"/>
            <a:ext cx="587532" cy="338554"/>
          </a:xfrm>
          <a:prstGeom prst="rect">
            <a:avLst/>
          </a:prstGeom>
          <a:noFill/>
        </p:spPr>
        <p:txBody>
          <a:bodyPr wrap="square" rtlCol="0">
            <a:spAutoFit/>
          </a:bodyPr>
          <a:lstStyle/>
          <a:p>
            <a:r>
              <a:rPr lang="en-US" sz="1600" dirty="0" smtClean="0"/>
              <a:t>0</a:t>
            </a:r>
            <a:endParaRPr lang="en-US" sz="1600" dirty="0"/>
          </a:p>
        </p:txBody>
      </p:sp>
      <p:sp>
        <p:nvSpPr>
          <p:cNvPr id="15" name="TextBox 14"/>
          <p:cNvSpPr txBox="1"/>
          <p:nvPr/>
        </p:nvSpPr>
        <p:spPr>
          <a:xfrm>
            <a:off x="676406" y="4784258"/>
            <a:ext cx="587532" cy="338554"/>
          </a:xfrm>
          <a:prstGeom prst="rect">
            <a:avLst/>
          </a:prstGeom>
          <a:noFill/>
        </p:spPr>
        <p:txBody>
          <a:bodyPr wrap="square" rtlCol="0">
            <a:spAutoFit/>
          </a:bodyPr>
          <a:lstStyle/>
          <a:p>
            <a:r>
              <a:rPr lang="en-US" sz="1600" dirty="0" smtClean="0"/>
              <a:t>1+1</a:t>
            </a:r>
            <a:endParaRPr lang="en-US" sz="1600" dirty="0"/>
          </a:p>
        </p:txBody>
      </p:sp>
    </p:spTree>
    <p:extLst>
      <p:ext uri="{BB962C8B-B14F-4D97-AF65-F5344CB8AC3E}">
        <p14:creationId xmlns:p14="http://schemas.microsoft.com/office/powerpoint/2010/main" val="4185123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8194" name="Picture 2" descr="https://miro.medium.com/max/8375/1*iiM9g-qCa-Vff_HAFk-pp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935" y="924933"/>
            <a:ext cx="8668465" cy="549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34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 or target encoding </a:t>
            </a:r>
            <a:r>
              <a:rPr lang="en-IN" dirty="0" smtClean="0"/>
              <a:t>(2)</a:t>
            </a:r>
            <a:endParaRPr lang="en-IN" dirty="0"/>
          </a:p>
        </p:txBody>
      </p:sp>
      <p:sp>
        <p:nvSpPr>
          <p:cNvPr id="3" name="Text Placeholder 2"/>
          <p:cNvSpPr>
            <a:spLocks noGrp="1"/>
          </p:cNvSpPr>
          <p:nvPr>
            <p:ph type="body" sz="quarter" idx="13"/>
          </p:nvPr>
        </p:nvSpPr>
        <p:spPr>
          <a:xfrm>
            <a:off x="643304" y="2057401"/>
            <a:ext cx="7620000" cy="3200399"/>
          </a:xfrm>
        </p:spPr>
        <p:txBody>
          <a:bodyPr>
            <a:normAutofit/>
          </a:bodyPr>
          <a:lstStyle/>
          <a:p>
            <a:r>
              <a:rPr lang="en-US" sz="1600" dirty="0"/>
              <a:t>Advantages</a:t>
            </a:r>
          </a:p>
          <a:p>
            <a:pPr lvl="1">
              <a:buFont typeface="Wingdings" panose="05000000000000000000" pitchFamily="2" charset="2"/>
              <a:buChar char="ü"/>
            </a:pPr>
            <a:r>
              <a:rPr lang="en-US" sz="1600" dirty="0"/>
              <a:t>Straightforward to implement</a:t>
            </a:r>
          </a:p>
          <a:p>
            <a:pPr lvl="1">
              <a:buFont typeface="Wingdings" panose="05000000000000000000" pitchFamily="2" charset="2"/>
              <a:buChar char="ü"/>
            </a:pPr>
            <a:r>
              <a:rPr lang="en-US" sz="1600" dirty="0"/>
              <a:t>Does not expand the feature space</a:t>
            </a:r>
          </a:p>
          <a:p>
            <a:pPr lvl="1">
              <a:buFont typeface="Wingdings" panose="05000000000000000000" pitchFamily="2" charset="2"/>
              <a:buChar char="ü"/>
            </a:pPr>
            <a:r>
              <a:rPr lang="en-US" sz="1600" dirty="0"/>
              <a:t>Creates monotonic relationship between categories and target</a:t>
            </a:r>
          </a:p>
          <a:p>
            <a:endParaRPr lang="en-US" sz="1600" dirty="0"/>
          </a:p>
          <a:p>
            <a:r>
              <a:rPr lang="en-US" sz="1600" dirty="0"/>
              <a:t>Limitations</a:t>
            </a:r>
          </a:p>
          <a:p>
            <a:pPr lvl="1">
              <a:buFont typeface="Wingdings" panose="05000000000000000000" pitchFamily="2" charset="2"/>
              <a:buChar char="ü"/>
            </a:pPr>
            <a:r>
              <a:rPr lang="en-US" sz="1600" dirty="0"/>
              <a:t>May lead to over-fitting</a:t>
            </a:r>
          </a:p>
          <a:p>
            <a:pPr lvl="1">
              <a:buFont typeface="Wingdings" panose="05000000000000000000" pitchFamily="2" charset="2"/>
              <a:buChar char="ü"/>
            </a:pPr>
            <a:r>
              <a:rPr lang="en-US" sz="1600" dirty="0"/>
              <a:t>Difficult to implement together with cross-validation with current libraries</a:t>
            </a:r>
          </a:p>
          <a:p>
            <a:pPr lvl="1">
              <a:buFont typeface="Wingdings" panose="05000000000000000000" pitchFamily="2" charset="2"/>
              <a:buChar char="ü"/>
            </a:pPr>
            <a:r>
              <a:rPr lang="en-US" sz="1600" dirty="0"/>
              <a:t>If 2 categories show the same mean of target, they will be replaced by the same number =&gt; potential loss of value</a:t>
            </a:r>
            <a:endParaRPr lang="en-IN" sz="1600" dirty="0"/>
          </a:p>
        </p:txBody>
      </p:sp>
      <p:sp>
        <p:nvSpPr>
          <p:cNvPr id="4" name="Text Placeholder 3"/>
          <p:cNvSpPr>
            <a:spLocks noGrp="1"/>
          </p:cNvSpPr>
          <p:nvPr>
            <p:ph type="body" sz="quarter" idx="14"/>
          </p:nvPr>
        </p:nvSpPr>
        <p:spPr/>
        <p:txBody>
          <a:bodyPr/>
          <a:lstStyle/>
          <a:p>
            <a:r>
              <a:rPr lang="en-IN" dirty="0" smtClean="0"/>
              <a:t>Advantages and Limitations</a:t>
            </a:r>
            <a:endParaRPr lang="en-IN" dirty="0"/>
          </a:p>
        </p:txBody>
      </p:sp>
    </p:spTree>
    <p:extLst>
      <p:ext uri="{BB962C8B-B14F-4D97-AF65-F5344CB8AC3E}">
        <p14:creationId xmlns:p14="http://schemas.microsoft.com/office/powerpoint/2010/main" val="1786967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 or target encoding </a:t>
            </a:r>
            <a:r>
              <a:rPr lang="en-IN" dirty="0" smtClean="0"/>
              <a:t>(3)</a:t>
            </a:r>
            <a:endParaRPr lang="en-IN" dirty="0"/>
          </a:p>
        </p:txBody>
      </p:sp>
      <p:sp>
        <p:nvSpPr>
          <p:cNvPr id="3" name="Text Placeholder 2"/>
          <p:cNvSpPr>
            <a:spLocks noGrp="1"/>
          </p:cNvSpPr>
          <p:nvPr>
            <p:ph type="body" sz="quarter" idx="13"/>
          </p:nvPr>
        </p:nvSpPr>
        <p:spPr>
          <a:xfrm>
            <a:off x="643304" y="2057401"/>
            <a:ext cx="7620000" cy="3371849"/>
          </a:xfrm>
        </p:spPr>
        <p:txBody>
          <a:bodyPr/>
          <a:lstStyle/>
          <a:p>
            <a:endParaRPr lang="en-IN" dirty="0"/>
          </a:p>
        </p:txBody>
      </p:sp>
      <p:sp>
        <p:nvSpPr>
          <p:cNvPr id="4" name="Text Placeholder 3"/>
          <p:cNvSpPr>
            <a:spLocks noGrp="1"/>
          </p:cNvSpPr>
          <p:nvPr>
            <p:ph type="body" sz="quarter" idx="14"/>
          </p:nvPr>
        </p:nvSpPr>
        <p:spPr/>
        <p:txBody>
          <a:bodyPr/>
          <a:lstStyle/>
          <a:p>
            <a:endParaRPr lang="en-IN"/>
          </a:p>
        </p:txBody>
      </p:sp>
      <p:pic>
        <p:nvPicPr>
          <p:cNvPr id="5" name="Picture 4"/>
          <p:cNvPicPr>
            <a:picLocks noChangeAspect="1"/>
          </p:cNvPicPr>
          <p:nvPr/>
        </p:nvPicPr>
        <p:blipFill>
          <a:blip r:embed="rId2"/>
          <a:stretch>
            <a:fillRect/>
          </a:stretch>
        </p:blipFill>
        <p:spPr>
          <a:xfrm>
            <a:off x="405179" y="1559480"/>
            <a:ext cx="7858125" cy="4307681"/>
          </a:xfrm>
          <a:prstGeom prst="rect">
            <a:avLst/>
          </a:prstGeom>
        </p:spPr>
      </p:pic>
    </p:spTree>
    <p:extLst>
      <p:ext uri="{BB962C8B-B14F-4D97-AF65-F5344CB8AC3E}">
        <p14:creationId xmlns:p14="http://schemas.microsoft.com/office/powerpoint/2010/main" val="1984325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encoding</a:t>
            </a:r>
          </a:p>
        </p:txBody>
      </p:sp>
      <p:sp>
        <p:nvSpPr>
          <p:cNvPr id="3" name="Text Placeholder 2"/>
          <p:cNvSpPr>
            <a:spLocks noGrp="1"/>
          </p:cNvSpPr>
          <p:nvPr>
            <p:ph type="body" sz="quarter" idx="13"/>
          </p:nvPr>
        </p:nvSpPr>
        <p:spPr>
          <a:xfrm>
            <a:off x="643304" y="2057401"/>
            <a:ext cx="7620000" cy="3371849"/>
          </a:xfrm>
        </p:spPr>
        <p:txBody>
          <a:bodyPr/>
          <a:lstStyle/>
          <a:p>
            <a:r>
              <a:rPr lang="en-US" dirty="0"/>
              <a:t>Use binary code, a collection of 0s and 1s, to encode the meaning of the variable. </a:t>
            </a:r>
          </a:p>
          <a:p>
            <a:r>
              <a:rPr lang="en-US" dirty="0"/>
              <a:t>Individually derived variable lack human readable meaning.</a:t>
            </a:r>
          </a:p>
          <a:p>
            <a:endParaRPr lang="en-IN" dirty="0"/>
          </a:p>
        </p:txBody>
      </p:sp>
      <p:sp>
        <p:nvSpPr>
          <p:cNvPr id="4" name="Text Placeholder 3"/>
          <p:cNvSpPr>
            <a:spLocks noGrp="1"/>
          </p:cNvSpPr>
          <p:nvPr>
            <p:ph type="body" sz="quarter" idx="14"/>
          </p:nvPr>
        </p:nvSpPr>
        <p:spPr/>
        <p:txBody>
          <a:bodyPr/>
          <a:lstStyle/>
          <a:p>
            <a:r>
              <a:rPr lang="en-IN" dirty="0" smtClean="0"/>
              <a:t>Definition</a:t>
            </a:r>
            <a:endParaRPr lang="en-IN" dirty="0"/>
          </a:p>
        </p:txBody>
      </p:sp>
      <p:pic>
        <p:nvPicPr>
          <p:cNvPr id="5" name="Picture 4"/>
          <p:cNvPicPr>
            <a:picLocks noChangeAspect="1"/>
          </p:cNvPicPr>
          <p:nvPr/>
        </p:nvPicPr>
        <p:blipFill>
          <a:blip r:embed="rId2"/>
          <a:stretch>
            <a:fillRect/>
          </a:stretch>
        </p:blipFill>
        <p:spPr>
          <a:xfrm>
            <a:off x="1828801" y="3028951"/>
            <a:ext cx="4336256" cy="1678781"/>
          </a:xfrm>
          <a:prstGeom prst="rect">
            <a:avLst/>
          </a:prstGeom>
        </p:spPr>
      </p:pic>
    </p:spTree>
    <p:extLst>
      <p:ext uri="{BB962C8B-B14F-4D97-AF65-F5344CB8AC3E}">
        <p14:creationId xmlns:p14="http://schemas.microsoft.com/office/powerpoint/2010/main" val="412864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6" name="Picture 2" descr="https://miro.medium.com/max/3217/1*VuNZWUX6b7GUGB0zRu2z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346" y="924933"/>
            <a:ext cx="8612803" cy="41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53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8207" y="4341556"/>
            <a:ext cx="6858000" cy="442337"/>
          </a:xfrm>
        </p:spPr>
        <p:txBody>
          <a:bodyPr>
            <a:normAutofit fontScale="90000"/>
          </a:bodyPr>
          <a:lstStyle/>
          <a:p>
            <a:r>
              <a:rPr lang="en-IN" sz="3600" b="1" dirty="0" smtClean="0">
                <a:latin typeface="+mn-lt"/>
              </a:rPr>
              <a:t>Handling </a:t>
            </a:r>
            <a:r>
              <a:rPr lang="en-US" sz="3600" b="1" dirty="0">
                <a:latin typeface="+mn-lt"/>
              </a:rPr>
              <a:t>Categorical</a:t>
            </a:r>
            <a:r>
              <a:rPr lang="en-IN" sz="3600" b="1" dirty="0">
                <a:latin typeface="+mn-lt"/>
              </a:rPr>
              <a:t> Data</a:t>
            </a:r>
            <a:endParaRPr lang="en-US" sz="3600" b="1" dirty="0">
              <a:latin typeface="+mn-lt"/>
            </a:endParaRPr>
          </a:p>
        </p:txBody>
      </p:sp>
      <p:sp>
        <p:nvSpPr>
          <p:cNvPr id="4" name="TextBox 2"/>
          <p:cNvSpPr txBox="1">
            <a:spLocks noChangeArrowheads="1"/>
          </p:cNvSpPr>
          <p:nvPr/>
        </p:nvSpPr>
        <p:spPr bwMode="auto">
          <a:xfrm>
            <a:off x="45461" y="5673439"/>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Tree>
    <p:extLst>
      <p:ext uri="{BB962C8B-B14F-4D97-AF65-F5344CB8AC3E}">
        <p14:creationId xmlns:p14="http://schemas.microsoft.com/office/powerpoint/2010/main" val="4181297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a:t>
            </a:r>
            <a:r>
              <a:rPr lang="en-IN" dirty="0" smtClean="0"/>
              <a:t>encoding (2)</a:t>
            </a:r>
            <a:endParaRPr lang="en-US" dirty="0"/>
          </a:p>
        </p:txBody>
      </p:sp>
      <p:pic>
        <p:nvPicPr>
          <p:cNvPr id="5" name="Picture 4"/>
          <p:cNvPicPr>
            <a:picLocks noChangeAspect="1"/>
          </p:cNvPicPr>
          <p:nvPr/>
        </p:nvPicPr>
        <p:blipFill>
          <a:blip r:embed="rId2"/>
          <a:stretch>
            <a:fillRect/>
          </a:stretch>
        </p:blipFill>
        <p:spPr>
          <a:xfrm>
            <a:off x="415735" y="1573980"/>
            <a:ext cx="7850981" cy="4300538"/>
          </a:xfrm>
          <a:prstGeom prst="rect">
            <a:avLst/>
          </a:prstGeom>
        </p:spPr>
      </p:pic>
      <p:sp>
        <p:nvSpPr>
          <p:cNvPr id="3" name="Text Placeholder 2"/>
          <p:cNvSpPr>
            <a:spLocks noGrp="1"/>
          </p:cNvSpPr>
          <p:nvPr>
            <p:ph type="body" sz="quarter" idx="13"/>
          </p:nvPr>
        </p:nvSpPr>
        <p:spPr/>
        <p:txBody>
          <a:bodyPr/>
          <a:lstStyle/>
          <a:p>
            <a:endParaRPr lang="en-US" dirty="0"/>
          </a:p>
        </p:txBody>
      </p:sp>
      <p:sp>
        <p:nvSpPr>
          <p:cNvPr id="4" name="Text Placeholder 3"/>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0859436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Hashing</a:t>
            </a:r>
          </a:p>
        </p:txBody>
      </p:sp>
      <p:sp>
        <p:nvSpPr>
          <p:cNvPr id="3" name="Text Placeholder 2"/>
          <p:cNvSpPr>
            <a:spLocks noGrp="1"/>
          </p:cNvSpPr>
          <p:nvPr>
            <p:ph type="body" sz="quarter" idx="13"/>
          </p:nvPr>
        </p:nvSpPr>
        <p:spPr>
          <a:xfrm>
            <a:off x="643304" y="2057401"/>
            <a:ext cx="7620000" cy="3028949"/>
          </a:xfrm>
        </p:spPr>
        <p:txBody>
          <a:bodyPr/>
          <a:lstStyle/>
          <a:p>
            <a:r>
              <a:rPr lang="en-US" dirty="0"/>
              <a:t>Use a hashing method, any of choice, to encode the variables</a:t>
            </a:r>
          </a:p>
          <a:p>
            <a:r>
              <a:rPr lang="en-US" dirty="0"/>
              <a:t>May lead to different labels taking the same value</a:t>
            </a:r>
          </a:p>
          <a:p>
            <a:endParaRPr lang="en-IN" dirty="0"/>
          </a:p>
        </p:txBody>
      </p:sp>
      <p:sp>
        <p:nvSpPr>
          <p:cNvPr id="4" name="Text Placeholder 3"/>
          <p:cNvSpPr>
            <a:spLocks noGrp="1"/>
          </p:cNvSpPr>
          <p:nvPr>
            <p:ph type="body" sz="quarter" idx="14"/>
          </p:nvPr>
        </p:nvSpPr>
        <p:spPr/>
        <p:txBody>
          <a:bodyPr/>
          <a:lstStyle/>
          <a:p>
            <a:r>
              <a:rPr lang="en-IN" dirty="0" smtClean="0"/>
              <a:t>Defined</a:t>
            </a:r>
            <a:endParaRPr lang="en-IN" dirty="0"/>
          </a:p>
        </p:txBody>
      </p:sp>
      <p:pic>
        <p:nvPicPr>
          <p:cNvPr id="5" name="Picture 4"/>
          <p:cNvPicPr>
            <a:picLocks noChangeAspect="1"/>
          </p:cNvPicPr>
          <p:nvPr/>
        </p:nvPicPr>
        <p:blipFill>
          <a:blip r:embed="rId2"/>
          <a:stretch>
            <a:fillRect/>
          </a:stretch>
        </p:blipFill>
        <p:spPr>
          <a:xfrm>
            <a:off x="1223251" y="2857500"/>
            <a:ext cx="6386513" cy="1743075"/>
          </a:xfrm>
          <a:prstGeom prst="rect">
            <a:avLst/>
          </a:prstGeom>
        </p:spPr>
      </p:pic>
    </p:spTree>
    <p:extLst>
      <p:ext uri="{BB962C8B-B14F-4D97-AF65-F5344CB8AC3E}">
        <p14:creationId xmlns:p14="http://schemas.microsoft.com/office/powerpoint/2010/main" val="2303845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a:t>
            </a:r>
            <a:r>
              <a:rPr lang="en-IN" dirty="0" smtClean="0"/>
              <a:t>Hashing (2)</a:t>
            </a:r>
            <a:endParaRPr lang="en-US" dirty="0"/>
          </a:p>
        </p:txBody>
      </p:sp>
      <p:pic>
        <p:nvPicPr>
          <p:cNvPr id="5" name="Picture 4"/>
          <p:cNvPicPr>
            <a:picLocks noChangeAspect="1"/>
          </p:cNvPicPr>
          <p:nvPr/>
        </p:nvPicPr>
        <p:blipFill>
          <a:blip r:embed="rId2"/>
          <a:stretch>
            <a:fillRect/>
          </a:stretch>
        </p:blipFill>
        <p:spPr>
          <a:xfrm>
            <a:off x="534957" y="1550950"/>
            <a:ext cx="7836694" cy="4293394"/>
          </a:xfrm>
          <a:prstGeom prst="rect">
            <a:avLst/>
          </a:prstGeom>
        </p:spPr>
      </p:pic>
      <p:sp>
        <p:nvSpPr>
          <p:cNvPr id="3" name="Text Placeholder 2"/>
          <p:cNvSpPr>
            <a:spLocks noGrp="1"/>
          </p:cNvSpPr>
          <p:nvPr>
            <p:ph type="body" sz="quarter" idx="13"/>
          </p:nvPr>
        </p:nvSpPr>
        <p:spPr>
          <a:xfrm>
            <a:off x="643304" y="2057401"/>
            <a:ext cx="7620000" cy="3600449"/>
          </a:xfrm>
        </p:spPr>
        <p:txBody>
          <a:bodyPr/>
          <a:lstStyle/>
          <a:p>
            <a:endParaRPr lang="en-US" dirty="0"/>
          </a:p>
        </p:txBody>
      </p:sp>
      <p:sp>
        <p:nvSpPr>
          <p:cNvPr id="4" name="Text Placeholder 3"/>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01404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3 different ways for aggregating categorical columns:</a:t>
            </a:r>
          </a:p>
          <a:p>
            <a:pPr marL="457200" indent="-457200">
              <a:buFont typeface="+mj-lt"/>
              <a:buAutoNum type="arabicPeriod"/>
            </a:pPr>
            <a:r>
              <a:rPr lang="en-US" dirty="0" smtClean="0"/>
              <a:t>The first option is to select the label with the highest frequency. In other words, this is the max operation for categorical columns, but ordinary max functions generally do not return this value, you need to use a lambda function for this purpose.</a:t>
            </a:r>
          </a:p>
          <a:p>
            <a:pPr marL="800100" lvl="1" indent="-342900">
              <a:buFont typeface="+mj-lt"/>
              <a:buAutoNum type="arabicPeriod"/>
            </a:pPr>
            <a:r>
              <a:rPr lang="en-US" dirty="0" err="1" smtClean="0"/>
              <a:t>data.groupby</a:t>
            </a:r>
            <a:r>
              <a:rPr lang="en-US" dirty="0" smtClean="0"/>
              <a:t>('id').</a:t>
            </a:r>
            <a:r>
              <a:rPr lang="en-US" dirty="0" err="1" smtClean="0"/>
              <a:t>agg</a:t>
            </a:r>
            <a:r>
              <a:rPr lang="en-US" dirty="0" smtClean="0"/>
              <a:t>(lambda x: </a:t>
            </a:r>
            <a:r>
              <a:rPr lang="en-US" dirty="0" err="1" smtClean="0"/>
              <a:t>x.value_counts</a:t>
            </a:r>
            <a:r>
              <a:rPr lang="en-US" dirty="0" smtClean="0"/>
              <a:t>().index[0])</a:t>
            </a:r>
          </a:p>
          <a:p>
            <a:pPr marL="457200" indent="-457200">
              <a:buFont typeface="+mj-lt"/>
              <a:buAutoNum type="arabicPeriod"/>
            </a:pPr>
            <a:r>
              <a:rPr lang="en-US" dirty="0" smtClean="0"/>
              <a:t>Second option is to make a pivot table. </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Last categorical grouping option is to apply a group by function after applying one-hot encoding. This method preserves all the data -in the first option you lose some-, and in addition, you transform the encoded column from categorical to numerical in the meantime. </a:t>
            </a:r>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Categorical Column Grouping</a:t>
            </a:r>
            <a:endParaRPr lang="en-US" dirty="0"/>
          </a:p>
        </p:txBody>
      </p:sp>
      <p:pic>
        <p:nvPicPr>
          <p:cNvPr id="3074" name="Picture 2" descr="https://miro.medium.com/max/1070/1*VWBbZRkTrHJQrQfWlPQW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3352800"/>
            <a:ext cx="5772150" cy="155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644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06963"/>
          </a:xfrm>
        </p:spPr>
        <p:txBody>
          <a:bodyPr>
            <a:noAutofit/>
          </a:bodyPr>
          <a:lstStyle/>
          <a:p>
            <a:r>
              <a:rPr lang="en-US" sz="1800" dirty="0"/>
              <a:t>Splitting features is a good way to make them useful in terms of machine learning. Most of the time the dataset contains string columns that violates </a:t>
            </a:r>
            <a:r>
              <a:rPr lang="en-US" sz="1800" dirty="0">
                <a:hlinkClick r:id="rId2"/>
              </a:rPr>
              <a:t>tidy data</a:t>
            </a:r>
            <a:r>
              <a:rPr lang="en-US" sz="1800" dirty="0"/>
              <a:t> principles. By extracting the utilizable parts of a column into new features</a:t>
            </a:r>
            <a:r>
              <a:rPr lang="en-US" sz="1800" dirty="0" smtClean="0"/>
              <a:t>:</a:t>
            </a:r>
          </a:p>
          <a:p>
            <a:pPr>
              <a:buFont typeface="Arial" panose="020B0604020202020204" pitchFamily="34" charset="0"/>
              <a:buChar char="•"/>
            </a:pPr>
            <a:r>
              <a:rPr lang="en-US" sz="1800" dirty="0"/>
              <a:t>We enable machine learning algorithms to comprehend them.</a:t>
            </a:r>
          </a:p>
          <a:p>
            <a:pPr>
              <a:buFont typeface="Arial" panose="020B0604020202020204" pitchFamily="34" charset="0"/>
              <a:buChar char="•"/>
            </a:pPr>
            <a:r>
              <a:rPr lang="en-US" sz="1800" dirty="0"/>
              <a:t>Make possible to bin and group them.</a:t>
            </a:r>
          </a:p>
          <a:p>
            <a:pPr>
              <a:buFont typeface="Arial" panose="020B0604020202020204" pitchFamily="34" charset="0"/>
              <a:buChar char="•"/>
            </a:pPr>
            <a:r>
              <a:rPr lang="en-US" sz="1800" dirty="0"/>
              <a:t>Improve model performance by uncovering potential information.</a:t>
            </a:r>
          </a:p>
          <a:p>
            <a:endParaRPr lang="en-US" sz="1800" b="1" dirty="0" smtClean="0"/>
          </a:p>
          <a:p>
            <a:r>
              <a:rPr lang="en-US" sz="1800" b="1" dirty="0" smtClean="0"/>
              <a:t>Split</a:t>
            </a:r>
            <a:r>
              <a:rPr lang="en-US" sz="1800" dirty="0"/>
              <a:t> function is a good </a:t>
            </a:r>
            <a:r>
              <a:rPr lang="en-US" sz="1800" dirty="0" smtClean="0"/>
              <a:t>option</a:t>
            </a:r>
          </a:p>
        </p:txBody>
      </p:sp>
      <p:sp>
        <p:nvSpPr>
          <p:cNvPr id="3" name="Content Placeholder 2"/>
          <p:cNvSpPr>
            <a:spLocks noGrp="1"/>
          </p:cNvSpPr>
          <p:nvPr>
            <p:ph sz="quarter" idx="10"/>
          </p:nvPr>
        </p:nvSpPr>
        <p:spPr/>
        <p:txBody>
          <a:bodyPr/>
          <a:lstStyle/>
          <a:p>
            <a:r>
              <a:rPr lang="en-US" dirty="0" smtClean="0"/>
              <a:t>Feature Split</a:t>
            </a:r>
            <a:endParaRPr lang="en-US" dirty="0"/>
          </a:p>
        </p:txBody>
      </p:sp>
      <p:sp>
        <p:nvSpPr>
          <p:cNvPr id="5" name="Rectangle 4"/>
          <p:cNvSpPr/>
          <p:nvPr/>
        </p:nvSpPr>
        <p:spPr>
          <a:xfrm>
            <a:off x="3505200" y="3977798"/>
            <a:ext cx="5638800" cy="2492990"/>
          </a:xfrm>
          <a:prstGeom prst="rect">
            <a:avLst/>
          </a:prstGeom>
        </p:spPr>
        <p:txBody>
          <a:bodyPr wrap="square">
            <a:spAutoFit/>
          </a:bodyPr>
          <a:lstStyle/>
          <a:p>
            <a:r>
              <a:rPr lang="en-US" sz="1200" b="1" i="1" dirty="0">
                <a:solidFill>
                  <a:schemeClr val="accent1">
                    <a:lumMod val="75000"/>
                  </a:schemeClr>
                </a:solidFill>
              </a:rPr>
              <a:t>#String extraction example</a:t>
            </a:r>
          </a:p>
          <a:p>
            <a:r>
              <a:rPr lang="en-US" sz="1200" b="1" i="1" dirty="0" err="1">
                <a:solidFill>
                  <a:schemeClr val="accent1">
                    <a:lumMod val="75000"/>
                  </a:schemeClr>
                </a:solidFill>
              </a:rPr>
              <a:t>data.title.head</a:t>
            </a:r>
            <a:r>
              <a:rPr lang="en-US" sz="1200" b="1" i="1" dirty="0">
                <a:solidFill>
                  <a:schemeClr val="accent1">
                    <a:lumMod val="75000"/>
                  </a:schemeClr>
                </a:solidFill>
              </a:rPr>
              <a:t>()</a:t>
            </a:r>
          </a:p>
          <a:p>
            <a:r>
              <a:rPr lang="en-US" sz="1200" b="1" i="1" dirty="0">
                <a:solidFill>
                  <a:schemeClr val="accent1">
                    <a:lumMod val="75000"/>
                  </a:schemeClr>
                </a:solidFill>
              </a:rPr>
              <a:t>0                      Toy Story (1995)</a:t>
            </a:r>
          </a:p>
          <a:p>
            <a:r>
              <a:rPr lang="en-US" sz="1200" b="1" i="1" dirty="0">
                <a:solidFill>
                  <a:schemeClr val="accent1">
                    <a:lumMod val="75000"/>
                  </a:schemeClr>
                </a:solidFill>
              </a:rPr>
              <a:t>1                        </a:t>
            </a:r>
            <a:r>
              <a:rPr lang="en-US" sz="1200" b="1" i="1" dirty="0" err="1">
                <a:solidFill>
                  <a:schemeClr val="accent1">
                    <a:lumMod val="75000"/>
                  </a:schemeClr>
                </a:solidFill>
              </a:rPr>
              <a:t>Jumanji</a:t>
            </a:r>
            <a:r>
              <a:rPr lang="en-US" sz="1200" b="1" i="1" dirty="0">
                <a:solidFill>
                  <a:schemeClr val="accent1">
                    <a:lumMod val="75000"/>
                  </a:schemeClr>
                </a:solidFill>
              </a:rPr>
              <a:t> (1995)</a:t>
            </a:r>
          </a:p>
          <a:p>
            <a:r>
              <a:rPr lang="en-US" sz="1200" b="1" i="1" dirty="0">
                <a:solidFill>
                  <a:schemeClr val="accent1">
                    <a:lumMod val="75000"/>
                  </a:schemeClr>
                </a:solidFill>
              </a:rPr>
              <a:t>2               Grumpier Old Men (1995)</a:t>
            </a:r>
          </a:p>
          <a:p>
            <a:r>
              <a:rPr lang="en-US" sz="1200" b="1" i="1" dirty="0">
                <a:solidFill>
                  <a:schemeClr val="accent1">
                    <a:lumMod val="75000"/>
                  </a:schemeClr>
                </a:solidFill>
              </a:rPr>
              <a:t>3              Waiting to Exhale (1995)</a:t>
            </a:r>
          </a:p>
          <a:p>
            <a:r>
              <a:rPr lang="en-US" sz="1200" b="1" i="1" dirty="0">
                <a:solidFill>
                  <a:schemeClr val="accent1">
                    <a:lumMod val="75000"/>
                  </a:schemeClr>
                </a:solidFill>
              </a:rPr>
              <a:t>4    Father of the Bride Part II (1995)</a:t>
            </a:r>
          </a:p>
          <a:p>
            <a:r>
              <a:rPr lang="en-US" sz="1200" b="1" i="1" dirty="0" err="1">
                <a:solidFill>
                  <a:schemeClr val="accent1">
                    <a:lumMod val="75000"/>
                  </a:schemeClr>
                </a:solidFill>
              </a:rPr>
              <a:t>data.title.str.split</a:t>
            </a:r>
            <a:r>
              <a:rPr lang="en-US" sz="1200" b="1" i="1" dirty="0">
                <a:solidFill>
                  <a:schemeClr val="accent1">
                    <a:lumMod val="75000"/>
                  </a:schemeClr>
                </a:solidFill>
              </a:rPr>
              <a:t>("(", n=1, expand=True)[1].</a:t>
            </a:r>
            <a:r>
              <a:rPr lang="en-US" sz="1200" b="1" i="1" dirty="0" err="1">
                <a:solidFill>
                  <a:schemeClr val="accent1">
                    <a:lumMod val="75000"/>
                  </a:schemeClr>
                </a:solidFill>
              </a:rPr>
              <a:t>str.split</a:t>
            </a:r>
            <a:r>
              <a:rPr lang="en-US" sz="1200" b="1" i="1" dirty="0">
                <a:solidFill>
                  <a:schemeClr val="accent1">
                    <a:lumMod val="75000"/>
                  </a:schemeClr>
                </a:solidFill>
              </a:rPr>
              <a:t>(")", n=1, expand=True)[0]</a:t>
            </a:r>
          </a:p>
          <a:p>
            <a:r>
              <a:rPr lang="en-US" sz="1200" b="1" i="1" dirty="0">
                <a:solidFill>
                  <a:schemeClr val="accent1">
                    <a:lumMod val="75000"/>
                  </a:schemeClr>
                </a:solidFill>
              </a:rPr>
              <a:t>0    1995</a:t>
            </a:r>
          </a:p>
          <a:p>
            <a:r>
              <a:rPr lang="en-US" sz="1200" b="1" i="1" dirty="0">
                <a:solidFill>
                  <a:schemeClr val="accent1">
                    <a:lumMod val="75000"/>
                  </a:schemeClr>
                </a:solidFill>
              </a:rPr>
              <a:t>1    1995</a:t>
            </a:r>
          </a:p>
          <a:p>
            <a:r>
              <a:rPr lang="en-US" sz="1200" b="1" i="1" dirty="0">
                <a:solidFill>
                  <a:schemeClr val="accent1">
                    <a:lumMod val="75000"/>
                  </a:schemeClr>
                </a:solidFill>
              </a:rPr>
              <a:t>2    1995</a:t>
            </a:r>
          </a:p>
          <a:p>
            <a:r>
              <a:rPr lang="en-US" sz="1200" b="1" i="1" dirty="0">
                <a:solidFill>
                  <a:schemeClr val="accent1">
                    <a:lumMod val="75000"/>
                  </a:schemeClr>
                </a:solidFill>
              </a:rPr>
              <a:t>3    1995</a:t>
            </a:r>
          </a:p>
          <a:p>
            <a:r>
              <a:rPr lang="en-US" sz="1200" b="1" i="1" dirty="0">
                <a:solidFill>
                  <a:schemeClr val="accent1">
                    <a:lumMod val="75000"/>
                  </a:schemeClr>
                </a:solidFill>
              </a:rPr>
              <a:t>4    1995</a:t>
            </a:r>
          </a:p>
        </p:txBody>
      </p:sp>
    </p:spTree>
    <p:extLst>
      <p:ext uri="{BB962C8B-B14F-4D97-AF65-F5344CB8AC3E}">
        <p14:creationId xmlns:p14="http://schemas.microsoft.com/office/powerpoint/2010/main" val="1627245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Data Quality – Handling Missing Data</a:t>
            </a:r>
          </a:p>
        </p:txBody>
      </p:sp>
    </p:spTree>
    <p:extLst>
      <p:ext uri="{BB962C8B-B14F-4D97-AF65-F5344CB8AC3E}">
        <p14:creationId xmlns:p14="http://schemas.microsoft.com/office/powerpoint/2010/main" val="1931529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Text Placeholder 2"/>
          <p:cNvSpPr>
            <a:spLocks noGrp="1"/>
          </p:cNvSpPr>
          <p:nvPr>
            <p:ph type="body" sz="quarter" idx="13"/>
          </p:nvPr>
        </p:nvSpPr>
        <p:spPr>
          <a:xfrm>
            <a:off x="628650" y="1828800"/>
            <a:ext cx="7620000" cy="2046685"/>
          </a:xfrm>
        </p:spPr>
        <p:txBody>
          <a:bodyPr>
            <a:normAutofit/>
          </a:bodyPr>
          <a:lstStyle/>
          <a:p>
            <a:pPr algn="just">
              <a:lnSpc>
                <a:spcPct val="160000"/>
              </a:lnSpc>
              <a:buFont typeface="Wingdings" panose="05000000000000000000" pitchFamily="2" charset="2"/>
              <a:buChar char="Ø"/>
            </a:pPr>
            <a:r>
              <a:rPr lang="en-IN" sz="1800" dirty="0"/>
              <a:t>Understanding reasons for missing values</a:t>
            </a:r>
          </a:p>
          <a:p>
            <a:pPr algn="just">
              <a:lnSpc>
                <a:spcPct val="160000"/>
              </a:lnSpc>
              <a:buFont typeface="Wingdings" panose="05000000000000000000" pitchFamily="2" charset="2"/>
              <a:buChar char="Ø"/>
            </a:pPr>
            <a:r>
              <a:rPr lang="en-IN" sz="1800" dirty="0"/>
              <a:t>Identify and impute missing values</a:t>
            </a:r>
          </a:p>
          <a:p>
            <a:pPr algn="just">
              <a:lnSpc>
                <a:spcPct val="160000"/>
              </a:lnSpc>
              <a:buFont typeface="Wingdings" panose="05000000000000000000" pitchFamily="2" charset="2"/>
              <a:buChar char="Ø"/>
            </a:pPr>
            <a:r>
              <a:rPr lang="en-IN" sz="1800" dirty="0"/>
              <a:t>List different type Imputation techniques</a:t>
            </a:r>
          </a:p>
          <a:p>
            <a:pPr algn="just">
              <a:lnSpc>
                <a:spcPct val="160000"/>
              </a:lnSpc>
              <a:buFont typeface="Wingdings" panose="05000000000000000000" pitchFamily="2" charset="2"/>
              <a:buChar char="Ø"/>
            </a:pPr>
            <a:r>
              <a:rPr lang="en-IN" sz="1800" dirty="0"/>
              <a:t>Choose appropriate techniques to impute missing values</a:t>
            </a:r>
          </a:p>
          <a:p>
            <a:pPr algn="just">
              <a:lnSpc>
                <a:spcPct val="160000"/>
              </a:lnSpc>
              <a:buFont typeface="Wingdings" panose="05000000000000000000" pitchFamily="2" charset="2"/>
              <a:buChar char="Ø"/>
            </a:pPr>
            <a:endParaRPr lang="en-IN" sz="1800" dirty="0"/>
          </a:p>
        </p:txBody>
      </p:sp>
    </p:spTree>
    <p:extLst>
      <p:ext uri="{BB962C8B-B14F-4D97-AF65-F5344CB8AC3E}">
        <p14:creationId xmlns:p14="http://schemas.microsoft.com/office/powerpoint/2010/main" val="1285794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issue with real word data sets</a:t>
            </a:r>
            <a:endParaRPr lang="en-US" dirty="0"/>
          </a:p>
        </p:txBody>
      </p:sp>
      <p:sp>
        <p:nvSpPr>
          <p:cNvPr id="4" name="Text Placeholder 3"/>
          <p:cNvSpPr>
            <a:spLocks noGrp="1"/>
          </p:cNvSpPr>
          <p:nvPr>
            <p:ph type="body" sz="quarter" idx="14"/>
          </p:nvPr>
        </p:nvSpPr>
        <p:spPr>
          <a:xfrm>
            <a:off x="457200" y="1710419"/>
            <a:ext cx="8397717" cy="296465"/>
          </a:xfrm>
        </p:spPr>
        <p:txBody>
          <a:bodyPr>
            <a:noAutofit/>
          </a:bodyPr>
          <a:lstStyle/>
          <a:p>
            <a:pPr marL="257175" indent="-257175">
              <a:buFont typeface="Wingdings" panose="05000000000000000000" pitchFamily="2" charset="2"/>
              <a:buChar char="Ø"/>
            </a:pPr>
            <a:r>
              <a:rPr lang="en-US" sz="1800" dirty="0"/>
              <a:t>Real world data is often dirty</a:t>
            </a:r>
          </a:p>
        </p:txBody>
      </p:sp>
      <p:pic>
        <p:nvPicPr>
          <p:cNvPr id="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2166352"/>
            <a:ext cx="4519076" cy="301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743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graphicFrame>
        <p:nvGraphicFramePr>
          <p:cNvPr id="5" name="Table 4"/>
          <p:cNvGraphicFramePr>
            <a:graphicFrameLocks noGrp="1"/>
          </p:cNvGraphicFramePr>
          <p:nvPr>
            <p:extLst/>
          </p:nvPr>
        </p:nvGraphicFramePr>
        <p:xfrm>
          <a:off x="971551" y="2228850"/>
          <a:ext cx="6096000" cy="2057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820054"/>
                    </a:ext>
                  </a:extLst>
                </a:gridCol>
                <a:gridCol w="2032000">
                  <a:extLst>
                    <a:ext uri="{9D8B030D-6E8A-4147-A177-3AD203B41FA5}">
                      <a16:colId xmlns:a16="http://schemas.microsoft.com/office/drawing/2014/main" val="4266737908"/>
                    </a:ext>
                  </a:extLst>
                </a:gridCol>
                <a:gridCol w="2032000">
                  <a:extLst>
                    <a:ext uri="{9D8B030D-6E8A-4147-A177-3AD203B41FA5}">
                      <a16:colId xmlns:a16="http://schemas.microsoft.com/office/drawing/2014/main" val="304497888"/>
                    </a:ext>
                  </a:extLst>
                </a:gridCol>
              </a:tblGrid>
              <a:tr h="342900">
                <a:tc>
                  <a:txBody>
                    <a:bodyPr/>
                    <a:lstStyle/>
                    <a:p>
                      <a:r>
                        <a:rPr lang="en-US" sz="1800" dirty="0" smtClean="0">
                          <a:latin typeface="Helvetica" panose="020B0604020202020204" pitchFamily="34" charset="0"/>
                          <a:cs typeface="Helvetica" panose="020B0604020202020204" pitchFamily="34" charset="0"/>
                        </a:rPr>
                        <a:t>Customer Name</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Age</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Income</a:t>
                      </a:r>
                      <a:endParaRPr lang="en-US" sz="18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697709021"/>
                  </a:ext>
                </a:extLst>
              </a:tr>
              <a:tr h="342900">
                <a:tc>
                  <a:txBody>
                    <a:bodyPr/>
                    <a:lstStyle/>
                    <a:p>
                      <a:r>
                        <a:rPr lang="en-US" sz="1800" dirty="0" smtClean="0">
                          <a:latin typeface="Helvetica" panose="020B0604020202020204" pitchFamily="34" charset="0"/>
                          <a:cs typeface="Helvetica" panose="020B0604020202020204" pitchFamily="34" charset="0"/>
                        </a:rPr>
                        <a:t>Rahul</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35</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12,00,000</a:t>
                      </a:r>
                      <a:endParaRPr lang="en-US" sz="18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725483177"/>
                  </a:ext>
                </a:extLst>
              </a:tr>
              <a:tr h="342900">
                <a:tc>
                  <a:txBody>
                    <a:bodyPr/>
                    <a:lstStyle/>
                    <a:p>
                      <a:r>
                        <a:rPr lang="en-US" sz="1800" dirty="0" err="1" smtClean="0">
                          <a:latin typeface="Helvetica" panose="020B0604020202020204" pitchFamily="34" charset="0"/>
                          <a:cs typeface="Helvetica" panose="020B0604020202020204" pitchFamily="34" charset="0"/>
                        </a:rPr>
                        <a:t>Shravya</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solidFill>
                            <a:srgbClr val="FF0000"/>
                          </a:solidFill>
                          <a:latin typeface="Helvetica" panose="020B0604020202020204" pitchFamily="34" charset="0"/>
                          <a:cs typeface="Helvetica" panose="020B0604020202020204" pitchFamily="34" charset="0"/>
                        </a:rPr>
                        <a:t>--</a:t>
                      </a:r>
                      <a:endParaRPr lang="en-US" sz="1800" dirty="0">
                        <a:solidFill>
                          <a:srgbClr val="FF0000"/>
                        </a:solidFill>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8,00,000</a:t>
                      </a:r>
                      <a:endParaRPr lang="en-US" sz="18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293660123"/>
                  </a:ext>
                </a:extLst>
              </a:tr>
              <a:tr h="342900">
                <a:tc>
                  <a:txBody>
                    <a:bodyPr/>
                    <a:lstStyle/>
                    <a:p>
                      <a:r>
                        <a:rPr lang="en-US" sz="1800" dirty="0" err="1" smtClean="0">
                          <a:latin typeface="Helvetica" panose="020B0604020202020204" pitchFamily="34" charset="0"/>
                          <a:cs typeface="Helvetica" panose="020B0604020202020204" pitchFamily="34" charset="0"/>
                        </a:rPr>
                        <a:t>Mehul</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40</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22,00,000</a:t>
                      </a:r>
                      <a:endParaRPr lang="en-US" sz="18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642925402"/>
                  </a:ext>
                </a:extLst>
              </a:tr>
              <a:tr h="342900">
                <a:tc>
                  <a:txBody>
                    <a:bodyPr/>
                    <a:lstStyle/>
                    <a:p>
                      <a:r>
                        <a:rPr lang="en-US" sz="1800" dirty="0" err="1" smtClean="0">
                          <a:latin typeface="Helvetica" panose="020B0604020202020204" pitchFamily="34" charset="0"/>
                          <a:cs typeface="Helvetica" panose="020B0604020202020204" pitchFamily="34" charset="0"/>
                        </a:rPr>
                        <a:t>Vaishali</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25</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solidFill>
                            <a:srgbClr val="FF0000"/>
                          </a:solidFill>
                          <a:latin typeface="Helvetica" panose="020B0604020202020204" pitchFamily="34" charset="0"/>
                          <a:cs typeface="Helvetica" panose="020B0604020202020204" pitchFamily="34" charset="0"/>
                        </a:rPr>
                        <a:t>--</a:t>
                      </a:r>
                      <a:endParaRPr lang="en-US" sz="1800" dirty="0">
                        <a:solidFill>
                          <a:srgbClr val="FF0000"/>
                        </a:solidFill>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112479921"/>
                  </a:ext>
                </a:extLst>
              </a:tr>
              <a:tr h="342900">
                <a:tc>
                  <a:txBody>
                    <a:bodyPr/>
                    <a:lstStyle/>
                    <a:p>
                      <a:r>
                        <a:rPr lang="en-US" sz="1800" dirty="0" smtClean="0">
                          <a:latin typeface="Helvetica" panose="020B0604020202020204" pitchFamily="34" charset="0"/>
                          <a:cs typeface="Helvetica" panose="020B0604020202020204" pitchFamily="34" charset="0"/>
                        </a:rPr>
                        <a:t>Shiva</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latin typeface="Helvetica" panose="020B0604020202020204" pitchFamily="34" charset="0"/>
                          <a:cs typeface="Helvetica" panose="020B0604020202020204" pitchFamily="34" charset="0"/>
                        </a:rPr>
                        <a:t>65</a:t>
                      </a:r>
                      <a:endParaRPr lang="en-US" sz="18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800" dirty="0" smtClean="0">
                          <a:solidFill>
                            <a:srgbClr val="FF0000"/>
                          </a:solidFill>
                          <a:latin typeface="Helvetica" panose="020B0604020202020204" pitchFamily="34" charset="0"/>
                          <a:cs typeface="Helvetica" panose="020B0604020202020204" pitchFamily="34" charset="0"/>
                        </a:rPr>
                        <a:t>--</a:t>
                      </a:r>
                      <a:endParaRPr lang="en-US" sz="1800" dirty="0">
                        <a:solidFill>
                          <a:srgbClr val="FF0000"/>
                        </a:solidFill>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300106074"/>
                  </a:ext>
                </a:extLst>
              </a:tr>
            </a:tbl>
          </a:graphicData>
        </a:graphic>
      </p:graphicFrame>
    </p:spTree>
    <p:extLst>
      <p:ext uri="{BB962C8B-B14F-4D97-AF65-F5344CB8AC3E}">
        <p14:creationId xmlns:p14="http://schemas.microsoft.com/office/powerpoint/2010/main" val="3725853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Missing data</a:t>
            </a:r>
            <a:endParaRPr lang="en-US" dirty="0"/>
          </a:p>
        </p:txBody>
      </p:sp>
      <p:sp>
        <p:nvSpPr>
          <p:cNvPr id="3" name="Text Placeholder 2"/>
          <p:cNvSpPr>
            <a:spLocks noGrp="1"/>
          </p:cNvSpPr>
          <p:nvPr>
            <p:ph type="body" sz="quarter" idx="13"/>
          </p:nvPr>
        </p:nvSpPr>
        <p:spPr>
          <a:xfrm>
            <a:off x="606878" y="1943100"/>
            <a:ext cx="7620000" cy="2046685"/>
          </a:xfrm>
        </p:spPr>
        <p:txBody>
          <a:bodyPr>
            <a:normAutofit/>
          </a:bodyPr>
          <a:lstStyle/>
          <a:p>
            <a:pPr>
              <a:lnSpc>
                <a:spcPct val="150000"/>
              </a:lnSpc>
              <a:buFont typeface="Wingdings" panose="05000000000000000000" pitchFamily="2" charset="2"/>
              <a:buChar char="Ø"/>
            </a:pPr>
            <a:r>
              <a:rPr lang="en-US" sz="1800" dirty="0"/>
              <a:t>Incompatible in </a:t>
            </a:r>
            <a:r>
              <a:rPr lang="en-US" sz="1800" dirty="0" err="1"/>
              <a:t>Scikitlearn</a:t>
            </a:r>
            <a:endParaRPr lang="en-US" sz="1800" dirty="0"/>
          </a:p>
          <a:p>
            <a:pPr>
              <a:lnSpc>
                <a:spcPct val="150000"/>
              </a:lnSpc>
              <a:buFont typeface="Wingdings" panose="05000000000000000000" pitchFamily="2" charset="2"/>
              <a:buChar char="Ø"/>
            </a:pPr>
            <a:r>
              <a:rPr lang="en-US" sz="1800" dirty="0"/>
              <a:t>Missing data imputation may distort variable distribution</a:t>
            </a:r>
          </a:p>
          <a:p>
            <a:pPr>
              <a:lnSpc>
                <a:spcPct val="150000"/>
              </a:lnSpc>
              <a:buFont typeface="Wingdings" panose="05000000000000000000" pitchFamily="2" charset="2"/>
              <a:buChar char="Ø"/>
            </a:pPr>
            <a:r>
              <a:rPr lang="en-US" sz="1800" dirty="0"/>
              <a:t>Affect the performance of Machine Learning Models</a:t>
            </a:r>
          </a:p>
          <a:p>
            <a:pPr>
              <a:lnSpc>
                <a:spcPct val="150000"/>
              </a:lnSpc>
              <a:buFont typeface="Wingdings" panose="05000000000000000000" pitchFamily="2" charset="2"/>
              <a:buChar char="Ø"/>
            </a:pPr>
            <a:endParaRPr lang="en-US" sz="1800" dirty="0"/>
          </a:p>
        </p:txBody>
      </p:sp>
    </p:spTree>
    <p:extLst>
      <p:ext uri="{BB962C8B-B14F-4D97-AF65-F5344CB8AC3E}">
        <p14:creationId xmlns:p14="http://schemas.microsoft.com/office/powerpoint/2010/main" val="3809682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Text Placeholder 2"/>
          <p:cNvSpPr>
            <a:spLocks noGrp="1"/>
          </p:cNvSpPr>
          <p:nvPr>
            <p:ph type="body" sz="quarter" idx="13"/>
          </p:nvPr>
        </p:nvSpPr>
        <p:spPr/>
        <p:txBody>
          <a:bodyPr>
            <a:normAutofit/>
          </a:bodyPr>
          <a:lstStyle/>
          <a:p>
            <a:pPr>
              <a:lnSpc>
                <a:spcPct val="150000"/>
              </a:lnSpc>
              <a:buFont typeface="Wingdings" panose="05000000000000000000" pitchFamily="2" charset="2"/>
              <a:buChar char="Ø"/>
            </a:pPr>
            <a:r>
              <a:rPr lang="en-US" sz="1800" dirty="0"/>
              <a:t>Articulate the need for categorical encoding</a:t>
            </a:r>
          </a:p>
          <a:p>
            <a:pPr>
              <a:lnSpc>
                <a:spcPct val="150000"/>
              </a:lnSpc>
              <a:buFont typeface="Wingdings" panose="05000000000000000000" pitchFamily="2" charset="2"/>
              <a:buChar char="Ø"/>
            </a:pPr>
            <a:r>
              <a:rPr lang="en-IN" sz="1800" dirty="0"/>
              <a:t>List and define various data encoding methods</a:t>
            </a:r>
          </a:p>
          <a:p>
            <a:pPr>
              <a:lnSpc>
                <a:spcPct val="150000"/>
              </a:lnSpc>
              <a:buFont typeface="Wingdings" panose="05000000000000000000" pitchFamily="2" charset="2"/>
              <a:buChar char="Ø"/>
            </a:pPr>
            <a:r>
              <a:rPr lang="en-US" sz="1800" dirty="0"/>
              <a:t>Make the calculations that are necessary to get meaningful encodings</a:t>
            </a:r>
            <a:endParaRPr lang="en-IN" sz="1800" dirty="0"/>
          </a:p>
        </p:txBody>
      </p:sp>
    </p:spTree>
    <p:extLst>
      <p:ext uri="{BB962C8B-B14F-4D97-AF65-F5344CB8AC3E}">
        <p14:creationId xmlns:p14="http://schemas.microsoft.com/office/powerpoint/2010/main" val="9322492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 Mechanism</a:t>
            </a:r>
            <a:endParaRPr lang="en-US" dirty="0"/>
          </a:p>
        </p:txBody>
      </p:sp>
      <p:sp>
        <p:nvSpPr>
          <p:cNvPr id="3" name="Text Placeholder 2"/>
          <p:cNvSpPr>
            <a:spLocks noGrp="1"/>
          </p:cNvSpPr>
          <p:nvPr>
            <p:ph type="body" sz="quarter" idx="13"/>
          </p:nvPr>
        </p:nvSpPr>
        <p:spPr>
          <a:xfrm>
            <a:off x="628650" y="2628900"/>
            <a:ext cx="8401050" cy="2046685"/>
          </a:xfrm>
        </p:spPr>
        <p:txBody>
          <a:bodyPr>
            <a:noAutofit/>
          </a:bodyPr>
          <a:lstStyle/>
          <a:p>
            <a:pPr algn="just">
              <a:lnSpc>
                <a:spcPct val="150000"/>
              </a:lnSpc>
              <a:buFont typeface="Wingdings" panose="05000000000000000000" pitchFamily="2" charset="2"/>
              <a:buChar char="ü"/>
            </a:pPr>
            <a:r>
              <a:rPr lang="en-US" sz="1800" b="1" dirty="0"/>
              <a:t>Missing completely at random (MCAR)</a:t>
            </a:r>
          </a:p>
          <a:p>
            <a:pPr algn="just">
              <a:lnSpc>
                <a:spcPct val="150000"/>
              </a:lnSpc>
              <a:buFont typeface="Wingdings" panose="05000000000000000000" pitchFamily="2" charset="2"/>
              <a:buChar char="ü"/>
            </a:pPr>
            <a:r>
              <a:rPr lang="en-US" sz="1800" b="1" dirty="0"/>
              <a:t>Missing at random (MAR)</a:t>
            </a:r>
          </a:p>
          <a:p>
            <a:pPr algn="just">
              <a:lnSpc>
                <a:spcPct val="150000"/>
              </a:lnSpc>
              <a:buFont typeface="Wingdings" panose="05000000000000000000" pitchFamily="2" charset="2"/>
              <a:buChar char="ü"/>
            </a:pPr>
            <a:r>
              <a:rPr lang="en-US" sz="1800" b="1" dirty="0"/>
              <a:t>Not missing at random (NMAR):</a:t>
            </a:r>
          </a:p>
        </p:txBody>
      </p:sp>
      <p:sp>
        <p:nvSpPr>
          <p:cNvPr id="4" name="Text Placeholder 3"/>
          <p:cNvSpPr>
            <a:spLocks noGrp="1"/>
          </p:cNvSpPr>
          <p:nvPr>
            <p:ph type="body" sz="quarter" idx="14"/>
          </p:nvPr>
        </p:nvSpPr>
        <p:spPr>
          <a:xfrm>
            <a:off x="285750" y="1657351"/>
            <a:ext cx="8637134" cy="1142999"/>
          </a:xfrm>
        </p:spPr>
        <p:txBody>
          <a:bodyPr>
            <a:normAutofit/>
          </a:bodyPr>
          <a:lstStyle/>
          <a:p>
            <a:pPr marL="257175" indent="-257175">
              <a:lnSpc>
                <a:spcPct val="150000"/>
              </a:lnSpc>
              <a:buFont typeface="Wingdings" panose="05000000000000000000" pitchFamily="2" charset="2"/>
              <a:buChar char="Ø"/>
            </a:pPr>
            <a:r>
              <a:rPr lang="en-US" sz="1800" dirty="0">
                <a:solidFill>
                  <a:srgbClr val="FF0000"/>
                </a:solidFill>
              </a:rPr>
              <a:t>Understanding the mechanism of missing data will help us choose appropriate imputation method.</a:t>
            </a:r>
          </a:p>
        </p:txBody>
      </p:sp>
      <p:pic>
        <p:nvPicPr>
          <p:cNvPr id="1030" name="Picture 6" descr="Image result for puzzle missing pie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616" y="2415183"/>
            <a:ext cx="3779384" cy="264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54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Missing completely at random (MCAR</a:t>
            </a:r>
            <a:r>
              <a:rPr lang="en-US" dirty="0" smtClean="0"/>
              <a:t>)</a:t>
            </a:r>
            <a:endParaRPr lang="en-US" dirty="0"/>
          </a:p>
        </p:txBody>
      </p:sp>
      <p:sp>
        <p:nvSpPr>
          <p:cNvPr id="3" name="Text Placeholder 2"/>
          <p:cNvSpPr>
            <a:spLocks noGrp="1"/>
          </p:cNvSpPr>
          <p:nvPr>
            <p:ph type="body" sz="quarter" idx="13"/>
          </p:nvPr>
        </p:nvSpPr>
        <p:spPr>
          <a:xfrm>
            <a:off x="643304" y="2057401"/>
            <a:ext cx="7814896" cy="3028949"/>
          </a:xfrm>
        </p:spPr>
        <p:txBody>
          <a:bodyPr/>
          <a:lstStyle/>
          <a:p>
            <a:pPr algn="just">
              <a:lnSpc>
                <a:spcPct val="150000"/>
              </a:lnSpc>
              <a:buFont typeface="Wingdings" panose="05000000000000000000" pitchFamily="2" charset="2"/>
              <a:buChar char="Ø"/>
            </a:pPr>
            <a:r>
              <a:rPr lang="en-US" sz="1800" b="1" dirty="0"/>
              <a:t>The </a:t>
            </a:r>
            <a:r>
              <a:rPr lang="en-US" sz="1800" b="1" dirty="0">
                <a:solidFill>
                  <a:srgbClr val="FF0000"/>
                </a:solidFill>
              </a:rPr>
              <a:t>probability of missing is same for all the observations.</a:t>
            </a:r>
          </a:p>
          <a:p>
            <a:pPr algn="just">
              <a:lnSpc>
                <a:spcPct val="150000"/>
              </a:lnSpc>
              <a:buFont typeface="Wingdings" panose="05000000000000000000" pitchFamily="2" charset="2"/>
              <a:buChar char="Ø"/>
            </a:pPr>
            <a:r>
              <a:rPr lang="en-US" sz="1800" b="1" dirty="0"/>
              <a:t>There is no relationship between the missing values and any other values in the dataset.</a:t>
            </a:r>
          </a:p>
          <a:p>
            <a:pPr algn="just">
              <a:lnSpc>
                <a:spcPct val="150000"/>
              </a:lnSpc>
              <a:buFont typeface="Wingdings" panose="05000000000000000000" pitchFamily="2" charset="2"/>
              <a:buChar char="Ø"/>
            </a:pPr>
            <a:r>
              <a:rPr lang="en-US" sz="1800" b="1" dirty="0">
                <a:solidFill>
                  <a:srgbClr val="FF0000"/>
                </a:solidFill>
              </a:rPr>
              <a:t>Removing such missing values will not effect the inferences made.</a:t>
            </a:r>
          </a:p>
          <a:p>
            <a:pPr algn="just">
              <a:lnSpc>
                <a:spcPct val="150000"/>
              </a:lnSpc>
            </a:pPr>
            <a:endParaRPr lang="en-US" dirty="0"/>
          </a:p>
        </p:txBody>
      </p:sp>
    </p:spTree>
    <p:extLst>
      <p:ext uri="{BB962C8B-B14F-4D97-AF65-F5344CB8AC3E}">
        <p14:creationId xmlns:p14="http://schemas.microsoft.com/office/powerpoint/2010/main" val="1267969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at Random(MAR)</a:t>
            </a:r>
            <a:endParaRPr lang="en-US" dirty="0"/>
          </a:p>
        </p:txBody>
      </p:sp>
      <p:sp>
        <p:nvSpPr>
          <p:cNvPr id="3" name="Text Placeholder 2"/>
          <p:cNvSpPr>
            <a:spLocks noGrp="1"/>
          </p:cNvSpPr>
          <p:nvPr>
            <p:ph type="body" sz="quarter" idx="13"/>
          </p:nvPr>
        </p:nvSpPr>
        <p:spPr>
          <a:xfrm>
            <a:off x="628650" y="1885950"/>
            <a:ext cx="3965122" cy="2038350"/>
          </a:xfrm>
        </p:spPr>
        <p:txBody>
          <a:bodyPr>
            <a:normAutofit/>
          </a:bodyPr>
          <a:lstStyle/>
          <a:p>
            <a:pPr>
              <a:lnSpc>
                <a:spcPct val="150000"/>
              </a:lnSpc>
              <a:buFont typeface="Wingdings" panose="05000000000000000000" pitchFamily="2" charset="2"/>
              <a:buChar char="Ø"/>
            </a:pPr>
            <a:r>
              <a:rPr lang="en-US" sz="1800" b="1" dirty="0"/>
              <a:t>The </a:t>
            </a:r>
            <a:r>
              <a:rPr lang="en-US" sz="1800" b="1" dirty="0">
                <a:solidFill>
                  <a:srgbClr val="FF0000"/>
                </a:solidFill>
              </a:rPr>
              <a:t>probability of a missing values depends on available information </a:t>
            </a:r>
            <a:r>
              <a:rPr lang="en-US" sz="1800" b="1" dirty="0" err="1"/>
              <a:t>i.e</a:t>
            </a:r>
            <a:r>
              <a:rPr lang="en-US" sz="1800" b="1" dirty="0"/>
              <a:t> it depends on other variables in the dataset.</a:t>
            </a:r>
          </a:p>
        </p:txBody>
      </p:sp>
      <p:graphicFrame>
        <p:nvGraphicFramePr>
          <p:cNvPr id="6" name="Table 5"/>
          <p:cNvGraphicFramePr>
            <a:graphicFrameLocks noGrp="1"/>
          </p:cNvGraphicFramePr>
          <p:nvPr>
            <p:extLst/>
          </p:nvPr>
        </p:nvGraphicFramePr>
        <p:xfrm>
          <a:off x="4857750" y="1602392"/>
          <a:ext cx="2057400" cy="425958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1782268960"/>
                    </a:ext>
                  </a:extLst>
                </a:gridCol>
                <a:gridCol w="857250">
                  <a:extLst>
                    <a:ext uri="{9D8B030D-6E8A-4147-A177-3AD203B41FA5}">
                      <a16:colId xmlns:a16="http://schemas.microsoft.com/office/drawing/2014/main" val="1803680618"/>
                    </a:ext>
                  </a:extLst>
                </a:gridCol>
              </a:tblGrid>
              <a:tr h="320040">
                <a:tc>
                  <a:txBody>
                    <a:bodyPr/>
                    <a:lstStyle/>
                    <a:p>
                      <a:r>
                        <a:rPr lang="en-US" sz="1700" dirty="0" smtClean="0">
                          <a:latin typeface="Helvetica" panose="020B0604020202020204" pitchFamily="34" charset="0"/>
                          <a:cs typeface="Helvetica" panose="020B0604020202020204" pitchFamily="34" charset="0"/>
                        </a:rPr>
                        <a:t>Gender</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Age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651104696"/>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44166873"/>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35446314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24178712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034462368"/>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79502773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57</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196017182"/>
                  </a:ext>
                </a:extLst>
              </a:tr>
              <a:tr h="320040">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11933912"/>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8238748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570231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085992545"/>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83428569"/>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065321903"/>
                  </a:ext>
                </a:extLst>
              </a:tr>
            </a:tbl>
          </a:graphicData>
        </a:graphic>
      </p:graphicFrame>
      <p:sp>
        <p:nvSpPr>
          <p:cNvPr id="8" name="Right Brace 7"/>
          <p:cNvSpPr/>
          <p:nvPr/>
        </p:nvSpPr>
        <p:spPr>
          <a:xfrm>
            <a:off x="6915150" y="1885950"/>
            <a:ext cx="342900" cy="1943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 name="TextBox 8"/>
          <p:cNvSpPr txBox="1"/>
          <p:nvPr/>
        </p:nvSpPr>
        <p:spPr>
          <a:xfrm>
            <a:off x="7372350" y="2719001"/>
            <a:ext cx="1390124" cy="369332"/>
          </a:xfrm>
          <a:prstGeom prst="rect">
            <a:avLst/>
          </a:prstGeom>
          <a:noFill/>
        </p:spPr>
        <p:txBody>
          <a:bodyPr wrap="none" rtlCol="0">
            <a:spAutoFit/>
          </a:bodyPr>
          <a:lstStyle/>
          <a:p>
            <a:r>
              <a:rPr lang="en-US" dirty="0">
                <a:solidFill>
                  <a:srgbClr val="FF0000"/>
                </a:solidFill>
                <a:latin typeface="Helvetica" panose="020B0604020202020204" pitchFamily="34" charset="0"/>
                <a:cs typeface="Helvetica" panose="020B0604020202020204" pitchFamily="34" charset="0"/>
              </a:rPr>
              <a:t>33% males </a:t>
            </a:r>
          </a:p>
        </p:txBody>
      </p:sp>
      <p:sp>
        <p:nvSpPr>
          <p:cNvPr id="10" name="Right Brace 9"/>
          <p:cNvSpPr/>
          <p:nvPr/>
        </p:nvSpPr>
        <p:spPr>
          <a:xfrm>
            <a:off x="6915150" y="3802660"/>
            <a:ext cx="342900" cy="1943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1" name="TextBox 10"/>
          <p:cNvSpPr txBox="1"/>
          <p:nvPr/>
        </p:nvSpPr>
        <p:spPr>
          <a:xfrm>
            <a:off x="7372350" y="4635710"/>
            <a:ext cx="1659429" cy="369332"/>
          </a:xfrm>
          <a:prstGeom prst="rect">
            <a:avLst/>
          </a:prstGeom>
          <a:noFill/>
        </p:spPr>
        <p:txBody>
          <a:bodyPr wrap="none" rtlCol="0">
            <a:spAutoFit/>
          </a:bodyPr>
          <a:lstStyle/>
          <a:p>
            <a:r>
              <a:rPr lang="en-US" dirty="0">
                <a:solidFill>
                  <a:srgbClr val="FF0000"/>
                </a:solidFill>
                <a:latin typeface="Helvetica" panose="020B0604020202020204" pitchFamily="34" charset="0"/>
                <a:cs typeface="Helvetica" panose="020B0604020202020204" pitchFamily="34" charset="0"/>
              </a:rPr>
              <a:t>50% Females </a:t>
            </a:r>
          </a:p>
        </p:txBody>
      </p:sp>
    </p:spTree>
    <p:extLst>
      <p:ext uri="{BB962C8B-B14F-4D97-AF65-F5344CB8AC3E}">
        <p14:creationId xmlns:p14="http://schemas.microsoft.com/office/powerpoint/2010/main" val="4196481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a:t>
            </a:r>
            <a:r>
              <a:rPr lang="en-US" dirty="0"/>
              <a:t>D</a:t>
            </a:r>
            <a:r>
              <a:rPr lang="en-US" dirty="0" smtClean="0"/>
              <a:t>ata </a:t>
            </a:r>
            <a:r>
              <a:rPr lang="en-US" dirty="0"/>
              <a:t>N</a:t>
            </a:r>
            <a:r>
              <a:rPr lang="en-US" dirty="0" smtClean="0"/>
              <a:t>ot at Random(MNAR)</a:t>
            </a:r>
            <a:endParaRPr lang="en-US" dirty="0"/>
          </a:p>
        </p:txBody>
      </p:sp>
      <p:sp>
        <p:nvSpPr>
          <p:cNvPr id="3" name="Text Placeholder 2"/>
          <p:cNvSpPr>
            <a:spLocks noGrp="1"/>
          </p:cNvSpPr>
          <p:nvPr>
            <p:ph type="body" sz="quarter" idx="13"/>
          </p:nvPr>
        </p:nvSpPr>
        <p:spPr>
          <a:xfrm>
            <a:off x="314325" y="1763315"/>
            <a:ext cx="3000375" cy="2046685"/>
          </a:xfrm>
        </p:spPr>
        <p:txBody>
          <a:bodyPr>
            <a:normAutofit/>
          </a:bodyPr>
          <a:lstStyle/>
          <a:p>
            <a:pPr>
              <a:lnSpc>
                <a:spcPct val="150000"/>
              </a:lnSpc>
              <a:buFont typeface="Wingdings" panose="05000000000000000000" pitchFamily="2" charset="2"/>
              <a:buChar char="Ø"/>
            </a:pPr>
            <a:r>
              <a:rPr lang="en-US" sz="1800" b="1" dirty="0"/>
              <a:t>The missing values exist as an indication of a certain class.</a:t>
            </a:r>
          </a:p>
        </p:txBody>
      </p:sp>
      <p:graphicFrame>
        <p:nvGraphicFramePr>
          <p:cNvPr id="5" name="Table 4"/>
          <p:cNvGraphicFramePr>
            <a:graphicFrameLocks noGrp="1"/>
          </p:cNvGraphicFramePr>
          <p:nvPr>
            <p:extLst/>
          </p:nvPr>
        </p:nvGraphicFramePr>
        <p:xfrm>
          <a:off x="3600450" y="1550950"/>
          <a:ext cx="4800600" cy="4518660"/>
        </p:xfrm>
        <a:graphic>
          <a:graphicData uri="http://schemas.openxmlformats.org/drawingml/2006/table">
            <a:tbl>
              <a:tblPr firstRow="1" bandRow="1">
                <a:tableStyleId>{5C22544A-7EE6-4342-B048-85BDC9FD1C3A}</a:tableStyleId>
              </a:tblPr>
              <a:tblGrid>
                <a:gridCol w="1428749">
                  <a:extLst>
                    <a:ext uri="{9D8B030D-6E8A-4147-A177-3AD203B41FA5}">
                      <a16:colId xmlns:a16="http://schemas.microsoft.com/office/drawing/2014/main" val="2396333884"/>
                    </a:ext>
                  </a:extLst>
                </a:gridCol>
                <a:gridCol w="2114550">
                  <a:extLst>
                    <a:ext uri="{9D8B030D-6E8A-4147-A177-3AD203B41FA5}">
                      <a16:colId xmlns:a16="http://schemas.microsoft.com/office/drawing/2014/main" val="4165967019"/>
                    </a:ext>
                  </a:extLst>
                </a:gridCol>
                <a:gridCol w="1257301">
                  <a:extLst>
                    <a:ext uri="{9D8B030D-6E8A-4147-A177-3AD203B41FA5}">
                      <a16:colId xmlns:a16="http://schemas.microsoft.com/office/drawing/2014/main" val="134180336"/>
                    </a:ext>
                  </a:extLst>
                </a:gridCol>
              </a:tblGrid>
              <a:tr h="571500">
                <a:tc>
                  <a:txBody>
                    <a:bodyPr/>
                    <a:lstStyle/>
                    <a:p>
                      <a:pPr marL="0" algn="l" defTabSz="914400" rtl="0" eaLnBrk="1" latinLnBrk="0" hangingPunct="1"/>
                      <a:r>
                        <a:rPr kumimoji="0" lang="en-US" sz="1700" b="0" i="0" u="none" strike="noStrike" kern="1200" cap="none" spc="0" normalizeH="0" baseline="0" dirty="0" smtClean="0">
                          <a:ln>
                            <a:noFill/>
                          </a:ln>
                          <a:solidFill>
                            <a:schemeClr val="bg1"/>
                          </a:solidFill>
                          <a:effectLst/>
                          <a:uLnTx/>
                          <a:uFillTx/>
                          <a:latin typeface="Helvetica" panose="020B0604020202020204" pitchFamily="34" charset="0"/>
                          <a:ea typeface="+mn-ea"/>
                          <a:cs typeface="Helvetica" panose="020B0604020202020204" pitchFamily="34" charset="0"/>
                        </a:rPr>
                        <a:t>No of clinical visits</a:t>
                      </a:r>
                      <a:endParaRPr kumimoji="0" lang="en-US" sz="1700" b="0" i="0" u="none" strike="noStrike" kern="1200" cap="none" spc="0" normalizeH="0" baseline="0" dirty="0">
                        <a:ln>
                          <a:noFill/>
                        </a:ln>
                        <a:solidFill>
                          <a:schemeClr val="bg1"/>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schemeClr val="bg1"/>
                          </a:solidFill>
                          <a:effectLst/>
                          <a:uLnTx/>
                          <a:uFillTx/>
                          <a:latin typeface="Helvetica" panose="020B0604020202020204" pitchFamily="34" charset="0"/>
                          <a:ea typeface="+mn-ea"/>
                          <a:cs typeface="Helvetica" panose="020B0604020202020204" pitchFamily="34" charset="0"/>
                        </a:rPr>
                        <a:t>No of sports classes attended</a:t>
                      </a:r>
                      <a:endParaRPr kumimoji="0" lang="en-US" sz="1700" b="0" i="0" u="none" strike="noStrike" kern="1200" cap="none" spc="0" normalizeH="0" baseline="0" dirty="0">
                        <a:ln>
                          <a:noFill/>
                        </a:ln>
                        <a:solidFill>
                          <a:schemeClr val="bg1"/>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schemeClr val="bg1"/>
                          </a:solidFill>
                          <a:effectLst/>
                          <a:uLnTx/>
                          <a:uFillTx/>
                          <a:latin typeface="Helvetica" panose="020B0604020202020204" pitchFamily="34" charset="0"/>
                          <a:ea typeface="+mn-ea"/>
                          <a:cs typeface="Helvetica" panose="020B0604020202020204" pitchFamily="34" charset="0"/>
                        </a:rPr>
                        <a:t>Depression</a:t>
                      </a:r>
                      <a:endParaRPr kumimoji="0" lang="en-US" sz="1700" b="0" i="0" u="none" strike="noStrike" kern="1200" cap="none" spc="0" normalizeH="0" baseline="0" dirty="0">
                        <a:ln>
                          <a:noFill/>
                        </a:ln>
                        <a:solidFill>
                          <a:schemeClr val="bg1"/>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836983685"/>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1</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Yes</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4176461823"/>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Yes</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728452987"/>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0</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Yes</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1395545488"/>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4</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2</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Yes</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818087538"/>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1</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Yes</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33774493"/>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3</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Yes</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831191328"/>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0</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0</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No</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902840429"/>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5</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No</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3652665256"/>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1</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2</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No</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32322600"/>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1</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1</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No</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1748313856"/>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2</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1</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No</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4257681605"/>
                  </a:ext>
                </a:extLst>
              </a:tr>
              <a:tr h="320040">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kumimoji="0" lang="en-US" sz="1700" b="0" i="0" u="none" strike="noStrike" kern="1200" cap="none" spc="0" normalizeH="0" baseline="0" dirty="0" smtClean="0">
                          <a:ln>
                            <a:noFill/>
                          </a:ln>
                          <a:solidFill>
                            <a:prstClr val="black"/>
                          </a:solidFill>
                          <a:effectLst/>
                          <a:uLnTx/>
                          <a:uFillTx/>
                          <a:latin typeface="Helvetica" panose="020B0604020202020204" pitchFamily="34" charset="0"/>
                          <a:ea typeface="+mn-ea"/>
                          <a:cs typeface="Helvetica" panose="020B0604020202020204" pitchFamily="34" charset="0"/>
                        </a:rPr>
                        <a:t>2</a:t>
                      </a:r>
                      <a:endParaRPr kumimoji="0" lang="en-US" sz="1700" b="0" i="0" u="none" strike="noStrike" kern="1200" cap="none" spc="0" normalizeH="0" baseline="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No</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182112091"/>
                  </a:ext>
                </a:extLst>
              </a:tr>
            </a:tbl>
          </a:graphicData>
        </a:graphic>
      </p:graphicFrame>
    </p:spTree>
    <p:extLst>
      <p:ext uri="{BB962C8B-B14F-4D97-AF65-F5344CB8AC3E}">
        <p14:creationId xmlns:p14="http://schemas.microsoft.com/office/powerpoint/2010/main" val="1249144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Missing Values </a:t>
            </a:r>
            <a:r>
              <a:rPr lang="en-US" dirty="0" smtClean="0"/>
              <a:t>Handling</a:t>
            </a:r>
            <a:endParaRPr lang="en-US" dirty="0"/>
          </a:p>
        </p:txBody>
      </p:sp>
      <p:sp>
        <p:nvSpPr>
          <p:cNvPr id="5" name="Text Placeholder 4"/>
          <p:cNvSpPr>
            <a:spLocks noGrp="1"/>
          </p:cNvSpPr>
          <p:nvPr>
            <p:ph type="body" sz="quarter" idx="13"/>
          </p:nvPr>
        </p:nvSpPr>
        <p:spPr>
          <a:xfrm>
            <a:off x="381000" y="1600202"/>
            <a:ext cx="8382000" cy="3505198"/>
          </a:xfrm>
        </p:spPr>
        <p:txBody>
          <a:bodyPr>
            <a:normAutofit/>
          </a:bodyPr>
          <a:lstStyle/>
          <a:p>
            <a:r>
              <a:rPr lang="en-US" sz="1800" b="1" dirty="0"/>
              <a:t>Dropping</a:t>
            </a:r>
            <a:r>
              <a:rPr lang="en-US" sz="1800" dirty="0"/>
              <a:t> missing values rows or columns; define a threshold e.g. 70% rows/columns with more than threshold missing values need to be dropped</a:t>
            </a:r>
          </a:p>
          <a:p>
            <a:r>
              <a:rPr lang="en-US" sz="1800" b="1" dirty="0"/>
              <a:t>Imputation</a:t>
            </a:r>
            <a:r>
              <a:rPr lang="en-US" sz="1800" dirty="0"/>
              <a:t> – Missing data is imputed, preserves the data size</a:t>
            </a:r>
          </a:p>
          <a:p>
            <a:pPr lvl="1">
              <a:buFont typeface="Arial" panose="020B0604020202020204" pitchFamily="34" charset="0"/>
              <a:buChar char="•"/>
            </a:pPr>
            <a:r>
              <a:rPr lang="en-US" sz="1600" b="1" dirty="0"/>
              <a:t>Numerical Imputation </a:t>
            </a:r>
            <a:r>
              <a:rPr lang="en-US" sz="1600" dirty="0"/>
              <a:t>– Use mean or medians to impute values. However; if your data has classes then applying mean/median for every class. Mean is more impacted by outliers.</a:t>
            </a:r>
          </a:p>
          <a:p>
            <a:pPr lvl="1">
              <a:buFont typeface="Arial" panose="020B0604020202020204" pitchFamily="34" charset="0"/>
              <a:buChar char="•"/>
            </a:pPr>
            <a:r>
              <a:rPr lang="en-US" sz="1600" b="1" dirty="0"/>
              <a:t>Categorical Imputation </a:t>
            </a:r>
            <a:r>
              <a:rPr lang="en-US" sz="1600" dirty="0"/>
              <a:t>– Replacing missing value with maximum occurred values; define a new category as “others”</a:t>
            </a:r>
          </a:p>
          <a:p>
            <a:endParaRPr lang="en-US" sz="2400" dirty="0"/>
          </a:p>
          <a:p>
            <a:endParaRPr lang="en-US" sz="1100" dirty="0"/>
          </a:p>
        </p:txBody>
      </p:sp>
      <p:sp>
        <p:nvSpPr>
          <p:cNvPr id="6" name="Text Placeholder 5"/>
          <p:cNvSpPr>
            <a:spLocks noGrp="1"/>
          </p:cNvSpPr>
          <p:nvPr>
            <p:ph type="body" sz="quarter" idx="14"/>
          </p:nvPr>
        </p:nvSpPr>
        <p:spPr/>
        <p:txBody>
          <a:bodyPr/>
          <a:lstStyle/>
          <a:p>
            <a:r>
              <a:rPr lang="en-US" dirty="0" smtClean="0"/>
              <a:t>Techniques for Numerical and Categorical Data</a:t>
            </a:r>
            <a:endParaRPr lang="en-US" dirty="0"/>
          </a:p>
        </p:txBody>
      </p:sp>
    </p:spTree>
    <p:extLst>
      <p:ext uri="{BB962C8B-B14F-4D97-AF65-F5344CB8AC3E}">
        <p14:creationId xmlns:p14="http://schemas.microsoft.com/office/powerpoint/2010/main" val="27084557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Imputation Techniques for numeric values</a:t>
            </a:r>
            <a:endParaRPr lang="en-US" dirty="0"/>
          </a:p>
        </p:txBody>
      </p:sp>
      <p:sp>
        <p:nvSpPr>
          <p:cNvPr id="3" name="Text Placeholder 2"/>
          <p:cNvSpPr>
            <a:spLocks noGrp="1"/>
          </p:cNvSpPr>
          <p:nvPr>
            <p:ph type="body" sz="quarter" idx="13"/>
          </p:nvPr>
        </p:nvSpPr>
        <p:spPr>
          <a:xfrm>
            <a:off x="620486" y="1657350"/>
            <a:ext cx="7829550" cy="4078064"/>
          </a:xfrm>
        </p:spPr>
        <p:txBody>
          <a:bodyPr>
            <a:normAutofit/>
          </a:bodyPr>
          <a:lstStyle/>
          <a:p>
            <a:pPr>
              <a:lnSpc>
                <a:spcPct val="150000"/>
              </a:lnSpc>
              <a:buFont typeface="Wingdings" panose="05000000000000000000" pitchFamily="2" charset="2"/>
              <a:buChar char="Ø"/>
            </a:pPr>
            <a:r>
              <a:rPr lang="en-US" sz="1800" b="1" dirty="0"/>
              <a:t>Mean / Median Imputation</a:t>
            </a:r>
          </a:p>
          <a:p>
            <a:pPr>
              <a:lnSpc>
                <a:spcPct val="150000"/>
              </a:lnSpc>
              <a:buFont typeface="Wingdings" panose="05000000000000000000" pitchFamily="2" charset="2"/>
              <a:buChar char="Ø"/>
            </a:pPr>
            <a:r>
              <a:rPr lang="en-US" sz="1800" b="1" dirty="0"/>
              <a:t>Random Sampling Imputation</a:t>
            </a:r>
          </a:p>
          <a:p>
            <a:pPr>
              <a:lnSpc>
                <a:spcPct val="150000"/>
              </a:lnSpc>
              <a:buFont typeface="Wingdings" panose="05000000000000000000" pitchFamily="2" charset="2"/>
              <a:buChar char="Ø"/>
            </a:pPr>
            <a:r>
              <a:rPr lang="en-US" sz="1800" b="1" dirty="0"/>
              <a:t>Adding a new variable to indicate </a:t>
            </a:r>
            <a:r>
              <a:rPr lang="en-US" sz="1800" b="1" dirty="0" err="1"/>
              <a:t>missingness</a:t>
            </a:r>
            <a:endParaRPr lang="en-US" sz="1800" b="1" dirty="0"/>
          </a:p>
          <a:p>
            <a:pPr>
              <a:lnSpc>
                <a:spcPct val="150000"/>
              </a:lnSpc>
              <a:buFont typeface="Wingdings" panose="05000000000000000000" pitchFamily="2" charset="2"/>
              <a:buChar char="Ø"/>
            </a:pPr>
            <a:r>
              <a:rPr lang="en-US" sz="1800" b="1" dirty="0"/>
              <a:t>Imputation of NA by values at the end of distribution</a:t>
            </a:r>
          </a:p>
          <a:p>
            <a:pPr>
              <a:lnSpc>
                <a:spcPct val="150000"/>
              </a:lnSpc>
              <a:buFont typeface="Wingdings" panose="05000000000000000000" pitchFamily="2" charset="2"/>
              <a:buChar char="Ø"/>
            </a:pPr>
            <a:r>
              <a:rPr lang="en-US" sz="1800" b="1" dirty="0"/>
              <a:t>Imputation of NA by arbitrary values</a:t>
            </a:r>
          </a:p>
          <a:p>
            <a:pPr>
              <a:lnSpc>
                <a:spcPct val="150000"/>
              </a:lnSpc>
              <a:buFont typeface="Wingdings" panose="05000000000000000000" pitchFamily="2" charset="2"/>
              <a:buChar char="Ø"/>
            </a:pPr>
            <a:endParaRPr lang="en-US" sz="1800" b="1" dirty="0"/>
          </a:p>
          <a:p>
            <a:pPr>
              <a:lnSpc>
                <a:spcPct val="150000"/>
              </a:lnSpc>
              <a:buFont typeface="Wingdings" panose="05000000000000000000" pitchFamily="2" charset="2"/>
              <a:buChar char="Ø"/>
            </a:pPr>
            <a:endParaRPr lang="en-US" sz="1800" b="1" dirty="0"/>
          </a:p>
          <a:p>
            <a:pPr>
              <a:lnSpc>
                <a:spcPct val="150000"/>
              </a:lnSpc>
              <a:buFont typeface="Wingdings" panose="05000000000000000000" pitchFamily="2" charset="2"/>
              <a:buChar char="Ø"/>
            </a:pPr>
            <a:endParaRPr lang="en-US" sz="1800" b="1" dirty="0"/>
          </a:p>
          <a:p>
            <a:endParaRPr lang="en-US" dirty="0" smtClean="0"/>
          </a:p>
          <a:p>
            <a:endParaRPr lang="en-US" dirty="0" smtClean="0"/>
          </a:p>
          <a:p>
            <a:endParaRPr lang="en-US" dirty="0"/>
          </a:p>
        </p:txBody>
      </p:sp>
    </p:spTree>
    <p:extLst>
      <p:ext uri="{BB962C8B-B14F-4D97-AF65-F5344CB8AC3E}">
        <p14:creationId xmlns:p14="http://schemas.microsoft.com/office/powerpoint/2010/main" val="27755102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Imputation Techniques for </a:t>
            </a:r>
            <a:r>
              <a:rPr lang="en-US" dirty="0" smtClean="0"/>
              <a:t>Numeric </a:t>
            </a:r>
            <a:r>
              <a:rPr lang="en-US" dirty="0"/>
              <a:t>values</a:t>
            </a:r>
          </a:p>
        </p:txBody>
      </p:sp>
      <p:sp>
        <p:nvSpPr>
          <p:cNvPr id="4" name="Text Placeholder 3"/>
          <p:cNvSpPr>
            <a:spLocks noGrp="1"/>
          </p:cNvSpPr>
          <p:nvPr>
            <p:ph type="body" sz="quarter" idx="14"/>
          </p:nvPr>
        </p:nvSpPr>
        <p:spPr>
          <a:xfrm>
            <a:off x="246935" y="1714501"/>
            <a:ext cx="8397717" cy="628649"/>
          </a:xfrm>
        </p:spPr>
        <p:txBody>
          <a:bodyPr>
            <a:normAutofit/>
          </a:bodyPr>
          <a:lstStyle/>
          <a:p>
            <a:r>
              <a:rPr lang="en-US" sz="1800" dirty="0"/>
              <a:t>Mean / Median Imputation</a:t>
            </a:r>
          </a:p>
          <a:p>
            <a:endParaRPr lang="en-US" dirty="0"/>
          </a:p>
          <a:p>
            <a:endParaRPr lang="en-US" dirty="0"/>
          </a:p>
        </p:txBody>
      </p:sp>
      <p:sp>
        <p:nvSpPr>
          <p:cNvPr id="5" name="Text Placeholder 2"/>
          <p:cNvSpPr>
            <a:spLocks noGrp="1"/>
          </p:cNvSpPr>
          <p:nvPr>
            <p:ph type="body" sz="quarter" idx="13"/>
          </p:nvPr>
        </p:nvSpPr>
        <p:spPr>
          <a:xfrm>
            <a:off x="628650" y="2177239"/>
            <a:ext cx="7620000" cy="1137461"/>
          </a:xfrm>
        </p:spPr>
        <p:txBody>
          <a:bodyPr>
            <a:normAutofit/>
          </a:bodyPr>
          <a:lstStyle/>
          <a:p>
            <a:pPr algn="just">
              <a:lnSpc>
                <a:spcPct val="160000"/>
              </a:lnSpc>
              <a:buFont typeface="Wingdings" panose="05000000000000000000" pitchFamily="2" charset="2"/>
              <a:buChar char="Ø"/>
            </a:pPr>
            <a:r>
              <a:rPr lang="en-IN" sz="1800" b="1" dirty="0"/>
              <a:t>Used when MCAR / MAR</a:t>
            </a:r>
          </a:p>
          <a:p>
            <a:pPr algn="just">
              <a:lnSpc>
                <a:spcPct val="160000"/>
              </a:lnSpc>
              <a:buFont typeface="Wingdings" panose="05000000000000000000" pitchFamily="2" charset="2"/>
              <a:buChar char="Ø"/>
            </a:pPr>
            <a:r>
              <a:rPr lang="en-IN" sz="1800" b="1" dirty="0"/>
              <a:t>Assumes that the feature follows normal distribution</a:t>
            </a:r>
          </a:p>
        </p:txBody>
      </p:sp>
      <p:sp>
        <p:nvSpPr>
          <p:cNvPr id="7" name="Text Placeholder 2"/>
          <p:cNvSpPr txBox="1">
            <a:spLocks/>
          </p:cNvSpPr>
          <p:nvPr/>
        </p:nvSpPr>
        <p:spPr>
          <a:xfrm>
            <a:off x="628650" y="3967673"/>
            <a:ext cx="4914900" cy="186162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Helvetica" panose="020B0604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anose="020B0604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anose="020B0604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Helvetica" panose="020B0604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Helvetica" panose="020B0604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60000"/>
              </a:lnSpc>
            </a:pPr>
            <a:r>
              <a:rPr lang="en-IN" sz="1650" b="1" dirty="0"/>
              <a:t>Mean age = 33.14</a:t>
            </a:r>
          </a:p>
          <a:p>
            <a:pPr lvl="1" algn="just">
              <a:lnSpc>
                <a:spcPct val="160000"/>
              </a:lnSpc>
            </a:pPr>
            <a:r>
              <a:rPr lang="en-IN" sz="1650" b="1" dirty="0"/>
              <a:t>Median age = 32</a:t>
            </a:r>
          </a:p>
        </p:txBody>
      </p:sp>
      <p:graphicFrame>
        <p:nvGraphicFramePr>
          <p:cNvPr id="8" name="Table 7"/>
          <p:cNvGraphicFramePr>
            <a:graphicFrameLocks noGrp="1"/>
          </p:cNvGraphicFramePr>
          <p:nvPr>
            <p:extLst/>
          </p:nvPr>
        </p:nvGraphicFramePr>
        <p:xfrm>
          <a:off x="6858000" y="1602657"/>
          <a:ext cx="2057400" cy="425958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1782268960"/>
                    </a:ext>
                  </a:extLst>
                </a:gridCol>
                <a:gridCol w="857250">
                  <a:extLst>
                    <a:ext uri="{9D8B030D-6E8A-4147-A177-3AD203B41FA5}">
                      <a16:colId xmlns:a16="http://schemas.microsoft.com/office/drawing/2014/main" val="1803680618"/>
                    </a:ext>
                  </a:extLst>
                </a:gridCol>
              </a:tblGrid>
              <a:tr h="320040">
                <a:tc>
                  <a:txBody>
                    <a:bodyPr/>
                    <a:lstStyle/>
                    <a:p>
                      <a:r>
                        <a:rPr lang="en-US" sz="1700" dirty="0" smtClean="0">
                          <a:latin typeface="Helvetica" panose="020B0604020202020204" pitchFamily="34" charset="0"/>
                          <a:cs typeface="Helvetica" panose="020B0604020202020204" pitchFamily="34" charset="0"/>
                        </a:rPr>
                        <a:t>Gender</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Age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651104696"/>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44166873"/>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35446314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24178712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034462368"/>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79502773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57</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196017182"/>
                  </a:ext>
                </a:extLst>
              </a:tr>
              <a:tr h="320040">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11933912"/>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8238748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570231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085992545"/>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83428569"/>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065321903"/>
                  </a:ext>
                </a:extLst>
              </a:tr>
            </a:tbl>
          </a:graphicData>
        </a:graphic>
      </p:graphicFrame>
    </p:spTree>
    <p:extLst>
      <p:ext uri="{BB962C8B-B14F-4D97-AF65-F5344CB8AC3E}">
        <p14:creationId xmlns:p14="http://schemas.microsoft.com/office/powerpoint/2010/main" val="1909661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mean/median imputation</a:t>
            </a:r>
            <a:endParaRPr lang="en-US" dirty="0"/>
          </a:p>
        </p:txBody>
      </p:sp>
      <p:sp>
        <p:nvSpPr>
          <p:cNvPr id="3" name="Text Placeholder 2"/>
          <p:cNvSpPr>
            <a:spLocks noGrp="1"/>
          </p:cNvSpPr>
          <p:nvPr>
            <p:ph type="body" sz="quarter" idx="13"/>
          </p:nvPr>
        </p:nvSpPr>
        <p:spPr>
          <a:xfrm>
            <a:off x="457200" y="1771650"/>
            <a:ext cx="8686800" cy="4114800"/>
          </a:xfrm>
        </p:spPr>
        <p:txBody>
          <a:bodyPr>
            <a:normAutofit/>
          </a:bodyPr>
          <a:lstStyle/>
          <a:p>
            <a:pPr algn="just">
              <a:lnSpc>
                <a:spcPct val="160000"/>
              </a:lnSpc>
              <a:buFont typeface="Wingdings" panose="05000000000000000000" pitchFamily="2" charset="2"/>
              <a:buChar char="Ø"/>
            </a:pPr>
            <a:r>
              <a:rPr lang="en-IN" sz="1800" b="1" dirty="0"/>
              <a:t>Advantages</a:t>
            </a:r>
          </a:p>
          <a:p>
            <a:pPr lvl="1" algn="just">
              <a:lnSpc>
                <a:spcPct val="160000"/>
              </a:lnSpc>
              <a:buFont typeface="Wingdings" panose="05000000000000000000" pitchFamily="2" charset="2"/>
              <a:buChar char="ü"/>
            </a:pPr>
            <a:r>
              <a:rPr lang="en-IN" sz="1650" b="1" dirty="0"/>
              <a:t>Easy to implement</a:t>
            </a:r>
          </a:p>
          <a:p>
            <a:pPr lvl="1" algn="just">
              <a:lnSpc>
                <a:spcPct val="160000"/>
              </a:lnSpc>
              <a:buFont typeface="Wingdings" panose="05000000000000000000" pitchFamily="2" charset="2"/>
              <a:buChar char="ü"/>
            </a:pPr>
            <a:r>
              <a:rPr lang="en-IN" sz="1650" b="1" dirty="0"/>
              <a:t>Faster way of obtaining complete dataset</a:t>
            </a:r>
          </a:p>
          <a:p>
            <a:pPr marL="0" indent="0" algn="just">
              <a:lnSpc>
                <a:spcPct val="160000"/>
              </a:lnSpc>
              <a:buNone/>
            </a:pPr>
            <a:endParaRPr lang="en-IN" sz="1800" b="1" dirty="0"/>
          </a:p>
          <a:p>
            <a:pPr algn="just">
              <a:lnSpc>
                <a:spcPct val="160000"/>
              </a:lnSpc>
              <a:buFont typeface="Wingdings" panose="05000000000000000000" pitchFamily="2" charset="2"/>
              <a:buChar char="Ø"/>
            </a:pPr>
            <a:r>
              <a:rPr lang="en-IN" sz="1800" b="1" dirty="0"/>
              <a:t>Disadvantages</a:t>
            </a:r>
          </a:p>
          <a:p>
            <a:pPr lvl="1" algn="just" fontAlgn="base">
              <a:lnSpc>
                <a:spcPct val="160000"/>
              </a:lnSpc>
              <a:buFont typeface="Wingdings" panose="05000000000000000000" pitchFamily="2" charset="2"/>
              <a:buChar char="ü"/>
            </a:pPr>
            <a:r>
              <a:rPr lang="en-US" sz="1650" b="1" dirty="0"/>
              <a:t>Mean imputation </a:t>
            </a:r>
            <a:r>
              <a:rPr lang="en-US" sz="1650" b="1" dirty="0">
                <a:solidFill>
                  <a:srgbClr val="FF0000"/>
                </a:solidFill>
              </a:rPr>
              <a:t>reduces the variance of the imputed variables.</a:t>
            </a:r>
          </a:p>
          <a:p>
            <a:pPr lvl="1" algn="just" fontAlgn="base">
              <a:lnSpc>
                <a:spcPct val="160000"/>
              </a:lnSpc>
              <a:buFont typeface="Wingdings" panose="05000000000000000000" pitchFamily="2" charset="2"/>
              <a:buChar char="ü"/>
            </a:pPr>
            <a:r>
              <a:rPr lang="en-US" sz="1650" b="1" dirty="0"/>
              <a:t>Mean imputation </a:t>
            </a:r>
            <a:r>
              <a:rPr lang="en-US" sz="1650" b="1" dirty="0">
                <a:solidFill>
                  <a:srgbClr val="FF0000"/>
                </a:solidFill>
              </a:rPr>
              <a:t>does not preserve relationships between variables </a:t>
            </a:r>
            <a:r>
              <a:rPr lang="en-US" sz="1650" b="1" dirty="0"/>
              <a:t>such as correlations</a:t>
            </a:r>
            <a:r>
              <a:rPr lang="en-US" b="1" dirty="0"/>
              <a:t>.</a:t>
            </a:r>
          </a:p>
          <a:p>
            <a:pPr algn="just">
              <a:lnSpc>
                <a:spcPct val="160000"/>
              </a:lnSpc>
              <a:buFont typeface="Wingdings" panose="05000000000000000000" pitchFamily="2" charset="2"/>
              <a:buChar char="Ø"/>
            </a:pPr>
            <a:endParaRPr lang="en-IN" b="1" dirty="0"/>
          </a:p>
          <a:p>
            <a:pPr algn="just">
              <a:lnSpc>
                <a:spcPct val="160000"/>
              </a:lnSpc>
              <a:buFont typeface="Wingdings" panose="05000000000000000000" pitchFamily="2" charset="2"/>
              <a:buChar char="Ø"/>
            </a:pPr>
            <a:endParaRPr lang="en-IN" b="1" dirty="0" smtClean="0"/>
          </a:p>
          <a:p>
            <a:pPr algn="just">
              <a:lnSpc>
                <a:spcPct val="160000"/>
              </a:lnSpc>
              <a:buFont typeface="Wingdings" panose="05000000000000000000" pitchFamily="2" charset="2"/>
              <a:buChar char="ü"/>
            </a:pPr>
            <a:endParaRPr lang="en-IN" b="1" dirty="0" smtClean="0"/>
          </a:p>
          <a:p>
            <a:endParaRPr lang="en-US" dirty="0"/>
          </a:p>
        </p:txBody>
      </p:sp>
    </p:spTree>
    <p:extLst>
      <p:ext uri="{BB962C8B-B14F-4D97-AF65-F5344CB8AC3E}">
        <p14:creationId xmlns:p14="http://schemas.microsoft.com/office/powerpoint/2010/main" val="30968525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Sampling </a:t>
            </a:r>
            <a:r>
              <a:rPr lang="en-US" dirty="0" smtClean="0"/>
              <a:t>Imputation</a:t>
            </a:r>
            <a:endParaRPr lang="en-US" dirty="0"/>
          </a:p>
        </p:txBody>
      </p:sp>
      <p:sp>
        <p:nvSpPr>
          <p:cNvPr id="3" name="Text Placeholder 2"/>
          <p:cNvSpPr>
            <a:spLocks noGrp="1"/>
          </p:cNvSpPr>
          <p:nvPr>
            <p:ph type="body" sz="quarter" idx="13"/>
          </p:nvPr>
        </p:nvSpPr>
        <p:spPr>
          <a:xfrm>
            <a:off x="314326" y="1943100"/>
            <a:ext cx="4572000" cy="2571750"/>
          </a:xfrm>
        </p:spPr>
        <p:txBody>
          <a:bodyPr/>
          <a:lstStyle/>
          <a:p>
            <a:pPr algn="just">
              <a:lnSpc>
                <a:spcPct val="150000"/>
              </a:lnSpc>
              <a:buFont typeface="Wingdings" panose="05000000000000000000" pitchFamily="2" charset="2"/>
              <a:buChar char="Ø"/>
            </a:pPr>
            <a:r>
              <a:rPr lang="en-IN" sz="1800" b="1" dirty="0"/>
              <a:t>Used when MCAR / MAR</a:t>
            </a:r>
          </a:p>
          <a:p>
            <a:pPr lvl="1" algn="just">
              <a:lnSpc>
                <a:spcPct val="150000"/>
              </a:lnSpc>
              <a:buFont typeface="Wingdings" panose="05000000000000000000" pitchFamily="2" charset="2"/>
              <a:buChar char="ü"/>
            </a:pPr>
            <a:r>
              <a:rPr lang="en-IN" sz="1650" b="1" dirty="0"/>
              <a:t>Aim to preserve the statistical parameters of the feature</a:t>
            </a:r>
          </a:p>
          <a:p>
            <a:pPr lvl="1" algn="just">
              <a:lnSpc>
                <a:spcPct val="150000"/>
              </a:lnSpc>
              <a:buFont typeface="Wingdings" panose="05000000000000000000" pitchFamily="2" charset="2"/>
              <a:buChar char="ü"/>
            </a:pPr>
            <a:r>
              <a:rPr lang="en-IN" sz="1650" b="1" dirty="0"/>
              <a:t>Number of random samples are at least as many as missing values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07535691"/>
              </p:ext>
            </p:extLst>
          </p:nvPr>
        </p:nvGraphicFramePr>
        <p:xfrm>
          <a:off x="5105400" y="1752600"/>
          <a:ext cx="3657600" cy="4259580"/>
        </p:xfrm>
        <a:graphic>
          <a:graphicData uri="http://schemas.openxmlformats.org/drawingml/2006/table">
            <a:tbl>
              <a:tblPr firstRow="1" bandRow="1">
                <a:tableStyleId>{5C22544A-7EE6-4342-B048-85BDC9FD1C3A}</a:tableStyleId>
              </a:tblPr>
              <a:tblGrid>
                <a:gridCol w="1506070">
                  <a:extLst>
                    <a:ext uri="{9D8B030D-6E8A-4147-A177-3AD203B41FA5}">
                      <a16:colId xmlns:a16="http://schemas.microsoft.com/office/drawing/2014/main" val="1782268960"/>
                    </a:ext>
                  </a:extLst>
                </a:gridCol>
                <a:gridCol w="703730">
                  <a:extLst>
                    <a:ext uri="{9D8B030D-6E8A-4147-A177-3AD203B41FA5}">
                      <a16:colId xmlns:a16="http://schemas.microsoft.com/office/drawing/2014/main" val="1803680618"/>
                    </a:ext>
                  </a:extLst>
                </a:gridCol>
                <a:gridCol w="1447800">
                  <a:extLst>
                    <a:ext uri="{9D8B030D-6E8A-4147-A177-3AD203B41FA5}">
                      <a16:colId xmlns:a16="http://schemas.microsoft.com/office/drawing/2014/main" val="2318036077"/>
                    </a:ext>
                  </a:extLst>
                </a:gridCol>
              </a:tblGrid>
              <a:tr h="320040">
                <a:tc>
                  <a:txBody>
                    <a:bodyPr/>
                    <a:lstStyle/>
                    <a:p>
                      <a:r>
                        <a:rPr lang="en-US" sz="1700" dirty="0" smtClean="0">
                          <a:latin typeface="Helvetica" panose="020B0604020202020204" pitchFamily="34" charset="0"/>
                          <a:cs typeface="Helvetica" panose="020B0604020202020204" pitchFamily="34" charset="0"/>
                        </a:rPr>
                        <a:t>Gender</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Age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Imputed Age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651104696"/>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42</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44166873"/>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35446314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24178712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034462368"/>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79502773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57</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57</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196017182"/>
                  </a:ext>
                </a:extLst>
              </a:tr>
              <a:tr h="320040">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11933912"/>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8238748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570231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085992545"/>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83428569"/>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065321903"/>
                  </a:ext>
                </a:extLst>
              </a:tr>
            </a:tbl>
          </a:graphicData>
        </a:graphic>
      </p:graphicFrame>
      <p:sp>
        <p:nvSpPr>
          <p:cNvPr id="4" name="Rectangle 3"/>
          <p:cNvSpPr/>
          <p:nvPr/>
        </p:nvSpPr>
        <p:spPr>
          <a:xfrm>
            <a:off x="314325" y="4114800"/>
            <a:ext cx="4572000" cy="2308324"/>
          </a:xfrm>
          <a:prstGeom prst="rect">
            <a:avLst/>
          </a:prstGeom>
        </p:spPr>
        <p:txBody>
          <a:bodyPr>
            <a:spAutoFit/>
          </a:bodyPr>
          <a:lstStyle/>
          <a:p>
            <a:r>
              <a:rPr lang="en-US" dirty="0"/>
              <a:t>https://feature-engine.readthedocs.io/en/latest/imputers/RandomSampleImputer.html#:~:text=The%20RandomSampleImputer()%20replaces%20missing,both%20numerical%20and%20categorical%20variables.&amp;text=In%20this%20case%2C%20the%20observations,the%20variables%20as%20a%20seed.</a:t>
            </a:r>
          </a:p>
        </p:txBody>
      </p:sp>
    </p:spTree>
    <p:extLst>
      <p:ext uri="{BB962C8B-B14F-4D97-AF65-F5344CB8AC3E}">
        <p14:creationId xmlns:p14="http://schemas.microsoft.com/office/powerpoint/2010/main" val="12290054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 new variable to indicate </a:t>
            </a:r>
            <a:r>
              <a:rPr lang="en-US" dirty="0" err="1" smtClean="0"/>
              <a:t>missingness</a:t>
            </a:r>
            <a:endParaRPr lang="en-US" dirty="0"/>
          </a:p>
        </p:txBody>
      </p:sp>
      <p:sp>
        <p:nvSpPr>
          <p:cNvPr id="4" name="Text Placeholder 3"/>
          <p:cNvSpPr>
            <a:spLocks noGrp="1"/>
          </p:cNvSpPr>
          <p:nvPr>
            <p:ph type="body" sz="quarter" idx="14"/>
          </p:nvPr>
        </p:nvSpPr>
        <p:spPr>
          <a:xfrm>
            <a:off x="246935" y="1714501"/>
            <a:ext cx="8397717" cy="514349"/>
          </a:xfrm>
        </p:spPr>
        <p:txBody>
          <a:bodyPr>
            <a:normAutofit/>
          </a:bodyPr>
          <a:lstStyle/>
          <a:p>
            <a:pPr marL="257175" indent="-257175">
              <a:buFont typeface="Wingdings" panose="05000000000000000000" pitchFamily="2" charset="2"/>
              <a:buChar char="Ø"/>
            </a:pPr>
            <a:r>
              <a:rPr lang="en-IN" sz="1800" dirty="0">
                <a:solidFill>
                  <a:schemeClr val="tx1"/>
                </a:solidFill>
              </a:rPr>
              <a:t>Used when MCAR / MAR</a:t>
            </a:r>
          </a:p>
          <a:p>
            <a:endParaRPr lang="en-US" dirty="0"/>
          </a:p>
        </p:txBody>
      </p:sp>
      <p:graphicFrame>
        <p:nvGraphicFramePr>
          <p:cNvPr id="6" name="Table 5"/>
          <p:cNvGraphicFramePr>
            <a:graphicFrameLocks noGrp="1"/>
          </p:cNvGraphicFramePr>
          <p:nvPr>
            <p:extLst/>
          </p:nvPr>
        </p:nvGraphicFramePr>
        <p:xfrm>
          <a:off x="5143501" y="1668237"/>
          <a:ext cx="3695700" cy="4259580"/>
        </p:xfrm>
        <a:graphic>
          <a:graphicData uri="http://schemas.openxmlformats.org/drawingml/2006/table">
            <a:tbl>
              <a:tblPr firstRow="1" bandRow="1">
                <a:tableStyleId>{5C22544A-7EE6-4342-B048-85BDC9FD1C3A}</a:tableStyleId>
              </a:tblPr>
              <a:tblGrid>
                <a:gridCol w="1216596">
                  <a:extLst>
                    <a:ext uri="{9D8B030D-6E8A-4147-A177-3AD203B41FA5}">
                      <a16:colId xmlns:a16="http://schemas.microsoft.com/office/drawing/2014/main" val="2210548086"/>
                    </a:ext>
                  </a:extLst>
                </a:gridCol>
                <a:gridCol w="895232">
                  <a:extLst>
                    <a:ext uri="{9D8B030D-6E8A-4147-A177-3AD203B41FA5}">
                      <a16:colId xmlns:a16="http://schemas.microsoft.com/office/drawing/2014/main" val="1013252039"/>
                    </a:ext>
                  </a:extLst>
                </a:gridCol>
                <a:gridCol w="1583872">
                  <a:extLst>
                    <a:ext uri="{9D8B030D-6E8A-4147-A177-3AD203B41FA5}">
                      <a16:colId xmlns:a16="http://schemas.microsoft.com/office/drawing/2014/main" val="2033377470"/>
                    </a:ext>
                  </a:extLst>
                </a:gridCol>
              </a:tblGrid>
              <a:tr h="320040">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Gender</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Age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algn="l" defTabSz="914400" rtl="0" eaLnBrk="1" latinLnBrk="0" hangingPunct="1"/>
                      <a:r>
                        <a:rPr lang="en-US" sz="1700" kern="1200" dirty="0" smtClean="0">
                          <a:solidFill>
                            <a:schemeClr val="dk1"/>
                          </a:solidFill>
                          <a:latin typeface="Helvetica" panose="020B0604020202020204" pitchFamily="34" charset="0"/>
                          <a:ea typeface="+mn-ea"/>
                          <a:cs typeface="Helvetica" panose="020B0604020202020204" pitchFamily="34" charset="0"/>
                        </a:rPr>
                        <a:t>Age Missing?</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4092963266"/>
                  </a:ext>
                </a:extLst>
              </a:tr>
              <a:tr h="320040">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Male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42</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0</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978676397"/>
                  </a:ext>
                </a:extLst>
              </a:tr>
              <a:tr h="320040">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Male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NA</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1</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723691794"/>
                  </a:ext>
                </a:extLst>
              </a:tr>
              <a:tr h="320040">
                <a:tc>
                  <a:txBody>
                    <a:bodyPr/>
                    <a:lstStyle/>
                    <a:p>
                      <a:r>
                        <a:rPr lang="en-US" sz="1700" kern="1200" noProof="0" dirty="0" smtClean="0">
                          <a:solidFill>
                            <a:schemeClr val="dk1"/>
                          </a:solidFill>
                          <a:latin typeface="Helvetica" panose="020B0604020202020204" pitchFamily="34" charset="0"/>
                          <a:ea typeface="+mn-ea"/>
                          <a:cs typeface="Helvetica" panose="020B0604020202020204" pitchFamily="34" charset="0"/>
                        </a:rPr>
                        <a:t>Male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24</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0</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4067627470"/>
                  </a:ext>
                </a:extLst>
              </a:tr>
              <a:tr h="320040">
                <a:tc>
                  <a:txBody>
                    <a:bodyPr/>
                    <a:lstStyle/>
                    <a:p>
                      <a:r>
                        <a:rPr lang="en-US" sz="1700" kern="1200" noProof="0" dirty="0" smtClean="0">
                          <a:solidFill>
                            <a:schemeClr val="dk1"/>
                          </a:solidFill>
                          <a:latin typeface="Helvetica" panose="020B0604020202020204" pitchFamily="34" charset="0"/>
                          <a:ea typeface="+mn-ea"/>
                          <a:cs typeface="Helvetica" panose="020B0604020202020204" pitchFamily="34" charset="0"/>
                        </a:rPr>
                        <a:t>Male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NA</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1</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926117300"/>
                  </a:ext>
                </a:extLst>
              </a:tr>
              <a:tr h="320040">
                <a:tc>
                  <a:txBody>
                    <a:bodyPr/>
                    <a:lstStyle/>
                    <a:p>
                      <a:r>
                        <a:rPr lang="en-US" sz="1700" kern="1200" noProof="0" dirty="0" smtClean="0">
                          <a:solidFill>
                            <a:schemeClr val="dk1"/>
                          </a:solidFill>
                          <a:latin typeface="Helvetica" panose="020B0604020202020204" pitchFamily="34" charset="0"/>
                          <a:ea typeface="+mn-ea"/>
                          <a:cs typeface="Helvetica" panose="020B0604020202020204" pitchFamily="34" charset="0"/>
                        </a:rPr>
                        <a:t>Male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36</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0</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1165869481"/>
                  </a:ext>
                </a:extLst>
              </a:tr>
              <a:tr h="320040">
                <a:tc>
                  <a:txBody>
                    <a:bodyPr/>
                    <a:lstStyle/>
                    <a:p>
                      <a:r>
                        <a:rPr lang="en-US" sz="1700" kern="1200" noProof="0" dirty="0" smtClean="0">
                          <a:solidFill>
                            <a:schemeClr val="dk1"/>
                          </a:solidFill>
                          <a:latin typeface="Helvetica" panose="020B0604020202020204" pitchFamily="34" charset="0"/>
                          <a:ea typeface="+mn-ea"/>
                          <a:cs typeface="Helvetica" panose="020B0604020202020204" pitchFamily="34" charset="0"/>
                        </a:rPr>
                        <a:t>Male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57</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0</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314296934"/>
                  </a:ext>
                </a:extLst>
              </a:tr>
              <a:tr h="320040">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Female</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32</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0</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3109313613"/>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noProof="0" dirty="0" smtClean="0">
                          <a:solidFill>
                            <a:schemeClr val="dk1"/>
                          </a:solidFill>
                          <a:latin typeface="Helvetica" panose="020B0604020202020204" pitchFamily="34" charset="0"/>
                          <a:ea typeface="+mn-ea"/>
                          <a:cs typeface="Helvetica" panose="020B0604020202020204" pitchFamily="34" charset="0"/>
                        </a:rPr>
                        <a:t>Female</a:t>
                      </a:r>
                      <a:endParaRPr lang="en-US" sz="1700" kern="1200" noProof="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NA</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1</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1474625260"/>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noProof="0" smtClean="0">
                          <a:solidFill>
                            <a:schemeClr val="dk1"/>
                          </a:solidFill>
                          <a:latin typeface="Helvetica" panose="020B0604020202020204" pitchFamily="34" charset="0"/>
                          <a:ea typeface="+mn-ea"/>
                          <a:cs typeface="Helvetica" panose="020B0604020202020204" pitchFamily="34" charset="0"/>
                        </a:rPr>
                        <a:t>Female</a:t>
                      </a:r>
                      <a:endParaRPr lang="en-US" sz="1700" kern="1200" noProof="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NA</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1</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4200804580"/>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noProof="0" dirty="0" smtClean="0">
                          <a:solidFill>
                            <a:schemeClr val="dk1"/>
                          </a:solidFill>
                          <a:latin typeface="Helvetica" panose="020B0604020202020204" pitchFamily="34" charset="0"/>
                          <a:ea typeface="+mn-ea"/>
                          <a:cs typeface="Helvetica" panose="020B0604020202020204" pitchFamily="34" charset="0"/>
                        </a:rPr>
                        <a:t>Female</a:t>
                      </a:r>
                      <a:endParaRPr lang="en-US" sz="1700" kern="1200" noProof="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18</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1</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70054723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noProof="0" smtClean="0">
                          <a:solidFill>
                            <a:schemeClr val="dk1"/>
                          </a:solidFill>
                          <a:latin typeface="Helvetica" panose="020B0604020202020204" pitchFamily="34" charset="0"/>
                          <a:ea typeface="+mn-ea"/>
                          <a:cs typeface="Helvetica" panose="020B0604020202020204" pitchFamily="34" charset="0"/>
                        </a:rPr>
                        <a:t>Female</a:t>
                      </a:r>
                      <a:endParaRPr lang="en-US" sz="1700" kern="1200" noProof="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NA</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0</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856427180"/>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noProof="0" dirty="0" smtClean="0">
                          <a:solidFill>
                            <a:schemeClr val="dk1"/>
                          </a:solidFill>
                          <a:latin typeface="Helvetica" panose="020B0604020202020204" pitchFamily="34" charset="0"/>
                          <a:ea typeface="+mn-ea"/>
                          <a:cs typeface="Helvetica" panose="020B0604020202020204" pitchFamily="34" charset="0"/>
                        </a:rPr>
                        <a:t>Female</a:t>
                      </a:r>
                      <a:endParaRPr lang="en-US" sz="1700" kern="1200" noProof="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23</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kern="1200" dirty="0" smtClean="0">
                          <a:solidFill>
                            <a:schemeClr val="dk1"/>
                          </a:solidFill>
                          <a:latin typeface="Helvetica" panose="020B0604020202020204" pitchFamily="34" charset="0"/>
                          <a:ea typeface="+mn-ea"/>
                          <a:cs typeface="Helvetica" panose="020B0604020202020204" pitchFamily="34" charset="0"/>
                        </a:rPr>
                        <a:t>1</a:t>
                      </a:r>
                      <a:endParaRPr lang="en-US" sz="1700" kern="1200" dirty="0">
                        <a:solidFill>
                          <a:schemeClr val="dk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108714344"/>
                  </a:ext>
                </a:extLst>
              </a:tr>
            </a:tbl>
          </a:graphicData>
        </a:graphic>
      </p:graphicFrame>
    </p:spTree>
    <p:extLst>
      <p:ext uri="{BB962C8B-B14F-4D97-AF65-F5344CB8AC3E}">
        <p14:creationId xmlns:p14="http://schemas.microsoft.com/office/powerpoint/2010/main" val="168087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smtClean="0">
                <a:cs typeface="Humanoid straight" panose="00000400000000000000" pitchFamily="2" charset="0"/>
              </a:rPr>
              <a:t>Four Levels of data</a:t>
            </a:r>
            <a:endParaRPr lang="en-IN" dirty="0"/>
          </a:p>
        </p:txBody>
      </p:sp>
      <p:sp>
        <p:nvSpPr>
          <p:cNvPr id="3" name="Text Placeholder 2"/>
          <p:cNvSpPr>
            <a:spLocks noGrp="1"/>
          </p:cNvSpPr>
          <p:nvPr>
            <p:ph type="body" sz="quarter" idx="13"/>
          </p:nvPr>
        </p:nvSpPr>
        <p:spPr>
          <a:xfrm>
            <a:off x="4322810" y="1585136"/>
            <a:ext cx="4286250" cy="2338343"/>
          </a:xfrm>
        </p:spPr>
        <p:txBody>
          <a:bodyPr>
            <a:noAutofit/>
          </a:bodyPr>
          <a:lstStyle/>
          <a:p>
            <a:pPr algn="just">
              <a:lnSpc>
                <a:spcPct val="150000"/>
              </a:lnSpc>
              <a:buFont typeface="Wingdings" panose="05000000000000000000" pitchFamily="2" charset="2"/>
              <a:buChar char="Ø"/>
            </a:pPr>
            <a:r>
              <a:rPr lang="en-US" sz="1400" dirty="0"/>
              <a:t>Used for </a:t>
            </a:r>
            <a:r>
              <a:rPr lang="en-US" sz="1400" dirty="0">
                <a:solidFill>
                  <a:srgbClr val="FF0000"/>
                </a:solidFill>
              </a:rPr>
              <a:t>names</a:t>
            </a:r>
            <a:r>
              <a:rPr lang="en-US" sz="1400" dirty="0"/>
              <a:t> or </a:t>
            </a:r>
            <a:r>
              <a:rPr lang="en-US" sz="1400" dirty="0">
                <a:solidFill>
                  <a:srgbClr val="FF0000"/>
                </a:solidFill>
              </a:rPr>
              <a:t>label</a:t>
            </a:r>
            <a:r>
              <a:rPr lang="en-US" sz="1400" dirty="0"/>
              <a:t> a series of values</a:t>
            </a:r>
            <a:r>
              <a:rPr lang="en-US" sz="1400" dirty="0" smtClean="0"/>
              <a:t>.</a:t>
            </a:r>
          </a:p>
          <a:p>
            <a:pPr marL="0" indent="0">
              <a:lnSpc>
                <a:spcPct val="150000"/>
              </a:lnSpc>
              <a:buNone/>
            </a:pPr>
            <a:r>
              <a:rPr lang="en-US" sz="1400" dirty="0" smtClean="0"/>
              <a:t>   Ex: Gender(dichotomous</a:t>
            </a:r>
            <a:r>
              <a:rPr lang="en-US" sz="1400" dirty="0"/>
              <a:t>),Hair color, Country </a:t>
            </a:r>
            <a:r>
              <a:rPr lang="en-US" sz="1400" dirty="0" smtClean="0"/>
              <a:t>names</a:t>
            </a:r>
          </a:p>
          <a:p>
            <a:pPr algn="just">
              <a:lnSpc>
                <a:spcPct val="150000"/>
              </a:lnSpc>
              <a:buFont typeface="Wingdings" panose="05000000000000000000" pitchFamily="2" charset="2"/>
              <a:buChar char="Ø"/>
            </a:pPr>
            <a:r>
              <a:rPr lang="en-US" sz="1400" dirty="0" smtClean="0"/>
              <a:t>Ordinal </a:t>
            </a:r>
            <a:r>
              <a:rPr lang="en-US" sz="1400" dirty="0"/>
              <a:t>values represent discrete and </a:t>
            </a:r>
            <a:r>
              <a:rPr lang="en-US" sz="1400" dirty="0">
                <a:solidFill>
                  <a:srgbClr val="FF0000"/>
                </a:solidFill>
              </a:rPr>
              <a:t>ordered units.</a:t>
            </a:r>
          </a:p>
          <a:p>
            <a:pPr marL="0" indent="0" algn="just">
              <a:lnSpc>
                <a:spcPct val="150000"/>
              </a:lnSpc>
              <a:buNone/>
            </a:pPr>
            <a:r>
              <a:rPr lang="en-US" sz="1400" dirty="0" smtClean="0"/>
              <a:t>   Ex</a:t>
            </a:r>
            <a:r>
              <a:rPr lang="en-US" sz="1400" dirty="0"/>
              <a:t>: Shirt size, letter grades, food quality </a:t>
            </a:r>
            <a:endParaRPr lang="en-US" sz="1400" dirty="0" smtClean="0"/>
          </a:p>
          <a:p>
            <a:pPr marL="0" indent="0" algn="just">
              <a:lnSpc>
                <a:spcPct val="150000"/>
              </a:lnSpc>
              <a:buNone/>
            </a:pPr>
            <a:endParaRPr lang="en-US" sz="1400" dirty="0" smtClean="0"/>
          </a:p>
          <a:p>
            <a:pPr marL="0" indent="0" algn="just">
              <a:buNone/>
            </a:pPr>
            <a:endParaRPr lang="en-US" sz="1400" dirty="0" smtClean="0">
              <a:solidFill>
                <a:srgbClr val="FF0000"/>
              </a:solidFill>
            </a:endParaRPr>
          </a:p>
          <a:p>
            <a:pPr algn="just"/>
            <a:endParaRPr lang="en-US" sz="2000" dirty="0"/>
          </a:p>
          <a:p>
            <a:endParaRPr lang="en-IN" sz="1400" dirty="0"/>
          </a:p>
        </p:txBody>
      </p:sp>
      <p:grpSp>
        <p:nvGrpSpPr>
          <p:cNvPr id="5" name="Group 4"/>
          <p:cNvGrpSpPr/>
          <p:nvPr/>
        </p:nvGrpSpPr>
        <p:grpSpPr>
          <a:xfrm>
            <a:off x="605774" y="2286001"/>
            <a:ext cx="3574564" cy="2638409"/>
            <a:chOff x="859205" y="1174424"/>
            <a:chExt cx="4766084" cy="3517879"/>
          </a:xfrm>
        </p:grpSpPr>
        <p:sp>
          <p:nvSpPr>
            <p:cNvPr id="6" name="TextBox 5"/>
            <p:cNvSpPr txBox="1"/>
            <p:nvPr/>
          </p:nvSpPr>
          <p:spPr>
            <a:xfrm>
              <a:off x="859205" y="2477781"/>
              <a:ext cx="681556" cy="400109"/>
            </a:xfrm>
            <a:prstGeom prst="rect">
              <a:avLst/>
            </a:prstGeom>
            <a:solidFill>
              <a:schemeClr val="accent1">
                <a:lumMod val="60000"/>
                <a:lumOff val="40000"/>
              </a:schemeClr>
            </a:solidFill>
          </p:spPr>
          <p:txBody>
            <a:bodyPr wrap="none" rtlCol="0">
              <a:spAutoFit/>
            </a:bodyPr>
            <a:lstStyle/>
            <a:p>
              <a:pPr algn="ctr"/>
              <a:r>
                <a:rPr lang="en-US" sz="1350" dirty="0"/>
                <a:t>Data</a:t>
              </a:r>
            </a:p>
          </p:txBody>
        </p:sp>
        <p:sp>
          <p:nvSpPr>
            <p:cNvPr id="7" name="TextBox 6"/>
            <p:cNvSpPr txBox="1"/>
            <p:nvPr/>
          </p:nvSpPr>
          <p:spPr>
            <a:xfrm>
              <a:off x="2295037" y="1733549"/>
              <a:ext cx="1380377" cy="677108"/>
            </a:xfrm>
            <a:prstGeom prst="rect">
              <a:avLst/>
            </a:prstGeom>
            <a:solidFill>
              <a:schemeClr val="accent1"/>
            </a:solidFill>
          </p:spPr>
          <p:txBody>
            <a:bodyPr wrap="none" rtlCol="0">
              <a:spAutoFit/>
            </a:bodyPr>
            <a:lstStyle/>
            <a:p>
              <a:pPr algn="ctr"/>
              <a:r>
                <a:rPr lang="en-US" sz="1350" dirty="0"/>
                <a:t>Categorical</a:t>
              </a:r>
            </a:p>
            <a:p>
              <a:pPr algn="ctr"/>
              <a:r>
                <a:rPr lang="en-US" sz="1350" dirty="0"/>
                <a:t>(qualitative)</a:t>
              </a:r>
            </a:p>
          </p:txBody>
        </p:sp>
        <p:sp>
          <p:nvSpPr>
            <p:cNvPr id="8" name="TextBox 7"/>
            <p:cNvSpPr txBox="1"/>
            <p:nvPr/>
          </p:nvSpPr>
          <p:spPr>
            <a:xfrm>
              <a:off x="2259864" y="3360512"/>
              <a:ext cx="1523580" cy="677108"/>
            </a:xfrm>
            <a:prstGeom prst="rect">
              <a:avLst/>
            </a:prstGeom>
            <a:solidFill>
              <a:schemeClr val="accent5">
                <a:lumMod val="60000"/>
                <a:lumOff val="40000"/>
              </a:schemeClr>
            </a:solidFill>
          </p:spPr>
          <p:txBody>
            <a:bodyPr wrap="none" rtlCol="0">
              <a:spAutoFit/>
            </a:bodyPr>
            <a:lstStyle/>
            <a:p>
              <a:pPr algn="ctr"/>
              <a:r>
                <a:rPr lang="en-US" sz="1350" dirty="0"/>
                <a:t>Numerical</a:t>
              </a:r>
            </a:p>
            <a:p>
              <a:pPr algn="ctr"/>
              <a:r>
                <a:rPr lang="en-US" sz="1350" dirty="0"/>
                <a:t>(quantitative)</a:t>
              </a:r>
            </a:p>
          </p:txBody>
        </p:sp>
        <p:sp>
          <p:nvSpPr>
            <p:cNvPr id="9" name="TextBox 8"/>
            <p:cNvSpPr txBox="1"/>
            <p:nvPr/>
          </p:nvSpPr>
          <p:spPr>
            <a:xfrm>
              <a:off x="4582651" y="1174424"/>
              <a:ext cx="1041312" cy="400109"/>
            </a:xfrm>
            <a:prstGeom prst="rect">
              <a:avLst/>
            </a:prstGeom>
            <a:solidFill>
              <a:schemeClr val="accent4">
                <a:lumMod val="60000"/>
                <a:lumOff val="40000"/>
              </a:schemeClr>
            </a:solidFill>
          </p:spPr>
          <p:txBody>
            <a:bodyPr wrap="none" rtlCol="0">
              <a:spAutoFit/>
            </a:bodyPr>
            <a:lstStyle/>
            <a:p>
              <a:pPr algn="ctr"/>
              <a:r>
                <a:rPr lang="en-US" sz="1350" dirty="0"/>
                <a:t>Nominal</a:t>
              </a:r>
            </a:p>
          </p:txBody>
        </p:sp>
        <p:sp>
          <p:nvSpPr>
            <p:cNvPr id="10" name="TextBox 9"/>
            <p:cNvSpPr txBox="1"/>
            <p:nvPr/>
          </p:nvSpPr>
          <p:spPr>
            <a:xfrm>
              <a:off x="4685458" y="1989077"/>
              <a:ext cx="939831" cy="400109"/>
            </a:xfrm>
            <a:prstGeom prst="rect">
              <a:avLst/>
            </a:prstGeom>
            <a:solidFill>
              <a:schemeClr val="accent4">
                <a:lumMod val="60000"/>
                <a:lumOff val="40000"/>
              </a:schemeClr>
            </a:solidFill>
          </p:spPr>
          <p:txBody>
            <a:bodyPr wrap="none" rtlCol="0">
              <a:spAutoFit/>
            </a:bodyPr>
            <a:lstStyle/>
            <a:p>
              <a:pPr algn="ctr"/>
              <a:r>
                <a:rPr lang="en-US" sz="1350" dirty="0"/>
                <a:t>Ordinal</a:t>
              </a:r>
            </a:p>
          </p:txBody>
        </p:sp>
        <p:sp>
          <p:nvSpPr>
            <p:cNvPr id="11" name="TextBox 10"/>
            <p:cNvSpPr txBox="1"/>
            <p:nvPr/>
          </p:nvSpPr>
          <p:spPr>
            <a:xfrm>
              <a:off x="4607349" y="3173062"/>
              <a:ext cx="962742" cy="400109"/>
            </a:xfrm>
            <a:prstGeom prst="rect">
              <a:avLst/>
            </a:prstGeom>
            <a:solidFill>
              <a:schemeClr val="accent6">
                <a:lumMod val="40000"/>
                <a:lumOff val="60000"/>
              </a:schemeClr>
            </a:solidFill>
          </p:spPr>
          <p:txBody>
            <a:bodyPr wrap="none" rtlCol="0">
              <a:spAutoFit/>
            </a:bodyPr>
            <a:lstStyle/>
            <a:p>
              <a:pPr algn="ctr"/>
              <a:r>
                <a:rPr lang="en-US" sz="1350" dirty="0"/>
                <a:t>Interval</a:t>
              </a:r>
            </a:p>
          </p:txBody>
        </p:sp>
        <p:sp>
          <p:nvSpPr>
            <p:cNvPr id="12" name="TextBox 11"/>
            <p:cNvSpPr txBox="1"/>
            <p:nvPr/>
          </p:nvSpPr>
          <p:spPr>
            <a:xfrm>
              <a:off x="4873179" y="4292194"/>
              <a:ext cx="733534" cy="400109"/>
            </a:xfrm>
            <a:prstGeom prst="rect">
              <a:avLst/>
            </a:prstGeom>
            <a:solidFill>
              <a:schemeClr val="accent6">
                <a:lumMod val="40000"/>
                <a:lumOff val="60000"/>
              </a:schemeClr>
            </a:solidFill>
          </p:spPr>
          <p:txBody>
            <a:bodyPr wrap="none" rtlCol="0">
              <a:spAutoFit/>
            </a:bodyPr>
            <a:lstStyle/>
            <a:p>
              <a:pPr algn="ctr"/>
              <a:r>
                <a:rPr lang="en-US" sz="1350" dirty="0"/>
                <a:t>Ratio</a:t>
              </a:r>
            </a:p>
          </p:txBody>
        </p:sp>
        <p:cxnSp>
          <p:nvCxnSpPr>
            <p:cNvPr id="13" name="Straight Connector 12"/>
            <p:cNvCxnSpPr>
              <a:stCxn id="6" idx="3"/>
              <a:endCxn id="7" idx="1"/>
            </p:cNvCxnSpPr>
            <p:nvPr/>
          </p:nvCxnSpPr>
          <p:spPr>
            <a:xfrm flipV="1">
              <a:off x="1510260" y="2056716"/>
              <a:ext cx="817157" cy="605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8" idx="1"/>
            </p:cNvCxnSpPr>
            <p:nvPr/>
          </p:nvCxnSpPr>
          <p:spPr>
            <a:xfrm>
              <a:off x="1510260" y="2662447"/>
              <a:ext cx="781707" cy="1021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9" idx="1"/>
            </p:cNvCxnSpPr>
            <p:nvPr/>
          </p:nvCxnSpPr>
          <p:spPr>
            <a:xfrm flipV="1">
              <a:off x="3643034" y="1359090"/>
              <a:ext cx="971196" cy="69762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3"/>
              <a:endCxn id="10" idx="1"/>
            </p:cNvCxnSpPr>
            <p:nvPr/>
          </p:nvCxnSpPr>
          <p:spPr>
            <a:xfrm>
              <a:off x="3643034" y="2056716"/>
              <a:ext cx="1075327" cy="117027"/>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1"/>
            </p:cNvCxnSpPr>
            <p:nvPr/>
          </p:nvCxnSpPr>
          <p:spPr>
            <a:xfrm flipV="1">
              <a:off x="3751341" y="3357728"/>
              <a:ext cx="888122" cy="32595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1"/>
            </p:cNvCxnSpPr>
            <p:nvPr/>
          </p:nvCxnSpPr>
          <p:spPr>
            <a:xfrm>
              <a:off x="3752448" y="3999085"/>
              <a:ext cx="1152567" cy="477774"/>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4305466" y="3975098"/>
            <a:ext cx="4572000" cy="2677656"/>
          </a:xfrm>
          <a:prstGeom prst="rect">
            <a:avLst/>
          </a:prstGeom>
        </p:spPr>
        <p:txBody>
          <a:bodyPr>
            <a:spAutoFit/>
          </a:bodyPr>
          <a:lstStyle/>
          <a:p>
            <a:pPr algn="just">
              <a:lnSpc>
                <a:spcPct val="150000"/>
              </a:lnSpc>
              <a:buFont typeface="Wingdings" panose="05000000000000000000" pitchFamily="2" charset="2"/>
              <a:buChar char="Ø"/>
            </a:pPr>
            <a:r>
              <a:rPr lang="en-US" sz="1600" dirty="0">
                <a:latin typeface="Helvetica" panose="020B0604020202020204" pitchFamily="34" charset="0"/>
                <a:cs typeface="Helvetica" panose="020B0604020202020204" pitchFamily="34" charset="0"/>
              </a:rPr>
              <a:t>Interval values represent </a:t>
            </a:r>
            <a:r>
              <a:rPr lang="en-US" sz="1600" dirty="0">
                <a:solidFill>
                  <a:srgbClr val="FF0000"/>
                </a:solidFill>
                <a:latin typeface="Helvetica" panose="020B0604020202020204" pitchFamily="34" charset="0"/>
                <a:cs typeface="Helvetica" panose="020B0604020202020204" pitchFamily="34" charset="0"/>
              </a:rPr>
              <a:t>ordered units that have the same difference. </a:t>
            </a:r>
          </a:p>
          <a:p>
            <a:pPr algn="just">
              <a:lnSpc>
                <a:spcPct val="150000"/>
              </a:lnSpc>
            </a:pPr>
            <a:r>
              <a:rPr lang="en-US" sz="1600" dirty="0">
                <a:solidFill>
                  <a:srgbClr val="FF0000"/>
                </a:solidFill>
                <a:latin typeface="Helvetica" panose="020B0604020202020204" pitchFamily="34" charset="0"/>
                <a:cs typeface="Helvetica" panose="020B0604020202020204" pitchFamily="34" charset="0"/>
              </a:rPr>
              <a:t>   Ex: </a:t>
            </a:r>
            <a:r>
              <a:rPr lang="en-US" sz="1600" dirty="0">
                <a:latin typeface="Helvetica" panose="020B0604020202020204" pitchFamily="34" charset="0"/>
                <a:cs typeface="Helvetica" panose="020B0604020202020204" pitchFamily="34" charset="0"/>
              </a:rPr>
              <a:t>temperature of a given place</a:t>
            </a:r>
          </a:p>
          <a:p>
            <a:pPr algn="just">
              <a:lnSpc>
                <a:spcPct val="150000"/>
              </a:lnSpc>
              <a:buFont typeface="Wingdings" panose="05000000000000000000" pitchFamily="2" charset="2"/>
              <a:buChar char="Ø"/>
            </a:pPr>
            <a:r>
              <a:rPr lang="en-US" sz="1600" dirty="0">
                <a:latin typeface="Helvetica" panose="020B0604020202020204" pitchFamily="34" charset="0"/>
                <a:cs typeface="Helvetica" panose="020B0604020202020204" pitchFamily="34" charset="0"/>
              </a:rPr>
              <a:t>Ratio values represent </a:t>
            </a:r>
            <a:r>
              <a:rPr lang="en-US" sz="1600" dirty="0">
                <a:solidFill>
                  <a:srgbClr val="FF0000"/>
                </a:solidFill>
                <a:latin typeface="Helvetica" panose="020B0604020202020204" pitchFamily="34" charset="0"/>
                <a:cs typeface="Helvetica" panose="020B0604020202020204" pitchFamily="34" charset="0"/>
              </a:rPr>
              <a:t>ordered units that have the same difference. </a:t>
            </a:r>
            <a:r>
              <a:rPr lang="en-US" sz="1600" dirty="0">
                <a:latin typeface="Helvetica" panose="020B0604020202020204" pitchFamily="34" charset="0"/>
                <a:cs typeface="Helvetica" panose="020B0604020202020204" pitchFamily="34" charset="0"/>
              </a:rPr>
              <a:t>There’s a value that means “nothing/none.” </a:t>
            </a:r>
          </a:p>
          <a:p>
            <a:pPr algn="just">
              <a:lnSpc>
                <a:spcPct val="150000"/>
              </a:lnSpc>
            </a:pPr>
            <a:r>
              <a:rPr lang="en-US" sz="1600" dirty="0">
                <a:latin typeface="Helvetica" panose="020B0604020202020204" pitchFamily="34" charset="0"/>
                <a:cs typeface="Helvetica" panose="020B0604020202020204" pitchFamily="34" charset="0"/>
              </a:rPr>
              <a:t>    Ex: Age, weight, test score</a:t>
            </a:r>
            <a:endParaRPr lang="en-US" sz="1600" dirty="0">
              <a:solidFill>
                <a:srgbClr val="FF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467156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Imputation of NA by values at the end of </a:t>
            </a:r>
            <a:r>
              <a:rPr lang="en-US" dirty="0" smtClean="0"/>
              <a:t>distribution</a:t>
            </a:r>
            <a:endParaRPr lang="en-US" dirty="0"/>
          </a:p>
        </p:txBody>
      </p:sp>
      <p:sp>
        <p:nvSpPr>
          <p:cNvPr id="4" name="Text Placeholder 3"/>
          <p:cNvSpPr>
            <a:spLocks noGrp="1"/>
          </p:cNvSpPr>
          <p:nvPr>
            <p:ph type="body" sz="quarter" idx="14"/>
          </p:nvPr>
        </p:nvSpPr>
        <p:spPr>
          <a:xfrm>
            <a:off x="246935" y="1714501"/>
            <a:ext cx="8397717" cy="628649"/>
          </a:xfrm>
        </p:spPr>
        <p:txBody>
          <a:bodyPr>
            <a:normAutofit/>
          </a:bodyPr>
          <a:lstStyle/>
          <a:p>
            <a:pPr marL="257175" indent="-257175">
              <a:buFont typeface="Wingdings" panose="05000000000000000000" pitchFamily="2" charset="2"/>
              <a:buChar char="Ø"/>
            </a:pPr>
            <a:r>
              <a:rPr lang="en-IN" sz="1800" dirty="0">
                <a:solidFill>
                  <a:schemeClr val="tx1"/>
                </a:solidFill>
              </a:rPr>
              <a:t>Used when </a:t>
            </a:r>
            <a:r>
              <a:rPr lang="en-US" sz="1800" dirty="0">
                <a:solidFill>
                  <a:schemeClr val="tx1"/>
                </a:solidFill>
              </a:rPr>
              <a:t>NMAR</a:t>
            </a:r>
          </a:p>
        </p:txBody>
      </p:sp>
      <p:graphicFrame>
        <p:nvGraphicFramePr>
          <p:cNvPr id="5" name="Table 4"/>
          <p:cNvGraphicFramePr>
            <a:graphicFrameLocks noGrp="1"/>
          </p:cNvGraphicFramePr>
          <p:nvPr>
            <p:extLst/>
          </p:nvPr>
        </p:nvGraphicFramePr>
        <p:xfrm>
          <a:off x="6858000" y="1602657"/>
          <a:ext cx="2057400" cy="425958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1782268960"/>
                    </a:ext>
                  </a:extLst>
                </a:gridCol>
                <a:gridCol w="857250">
                  <a:extLst>
                    <a:ext uri="{9D8B030D-6E8A-4147-A177-3AD203B41FA5}">
                      <a16:colId xmlns:a16="http://schemas.microsoft.com/office/drawing/2014/main" val="1803680618"/>
                    </a:ext>
                  </a:extLst>
                </a:gridCol>
              </a:tblGrid>
              <a:tr h="320040">
                <a:tc>
                  <a:txBody>
                    <a:bodyPr/>
                    <a:lstStyle/>
                    <a:p>
                      <a:r>
                        <a:rPr lang="en-US" sz="1700" dirty="0" smtClean="0">
                          <a:latin typeface="Helvetica" panose="020B0604020202020204" pitchFamily="34" charset="0"/>
                          <a:cs typeface="Helvetica" panose="020B0604020202020204" pitchFamily="34" charset="0"/>
                        </a:rPr>
                        <a:t>Gender</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Age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651104696"/>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44166873"/>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35446314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24178712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034462368"/>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79502773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57</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196017182"/>
                  </a:ext>
                </a:extLst>
              </a:tr>
              <a:tr h="320040">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11933912"/>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8238748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570231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085992545"/>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83428569"/>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065321903"/>
                  </a:ext>
                </a:extLst>
              </a:tr>
            </a:tbl>
          </a:graphicData>
        </a:graphic>
      </p:graphicFrame>
      <p:sp>
        <p:nvSpPr>
          <p:cNvPr id="6" name="Text Placeholder 2"/>
          <p:cNvSpPr txBox="1">
            <a:spLocks/>
          </p:cNvSpPr>
          <p:nvPr/>
        </p:nvSpPr>
        <p:spPr>
          <a:xfrm>
            <a:off x="342900" y="3200400"/>
            <a:ext cx="4914900" cy="186162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Helvetica" panose="020B0604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anose="020B0604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anose="020B0604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Helvetica" panose="020B0604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Helvetica" panose="020B0604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60000"/>
              </a:lnSpc>
            </a:pPr>
            <a:r>
              <a:rPr lang="en-IN" sz="1650" b="1" dirty="0"/>
              <a:t>Imputed value can be 18 or 57 depending on other feature observation</a:t>
            </a:r>
          </a:p>
        </p:txBody>
      </p:sp>
    </p:spTree>
    <p:extLst>
      <p:ext uri="{BB962C8B-B14F-4D97-AF65-F5344CB8AC3E}">
        <p14:creationId xmlns:p14="http://schemas.microsoft.com/office/powerpoint/2010/main" val="3423101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Imputation of NA by arbitrary </a:t>
            </a:r>
            <a:r>
              <a:rPr lang="en-US" dirty="0" smtClean="0"/>
              <a:t>values</a:t>
            </a:r>
            <a:endParaRPr lang="en-US" dirty="0"/>
          </a:p>
        </p:txBody>
      </p:sp>
      <p:graphicFrame>
        <p:nvGraphicFramePr>
          <p:cNvPr id="5" name="Table 4"/>
          <p:cNvGraphicFramePr>
            <a:graphicFrameLocks noGrp="1"/>
          </p:cNvGraphicFramePr>
          <p:nvPr>
            <p:extLst/>
          </p:nvPr>
        </p:nvGraphicFramePr>
        <p:xfrm>
          <a:off x="6858000" y="1602657"/>
          <a:ext cx="2057400" cy="425958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1782268960"/>
                    </a:ext>
                  </a:extLst>
                </a:gridCol>
                <a:gridCol w="857250">
                  <a:extLst>
                    <a:ext uri="{9D8B030D-6E8A-4147-A177-3AD203B41FA5}">
                      <a16:colId xmlns:a16="http://schemas.microsoft.com/office/drawing/2014/main" val="1803680618"/>
                    </a:ext>
                  </a:extLst>
                </a:gridCol>
              </a:tblGrid>
              <a:tr h="320040">
                <a:tc>
                  <a:txBody>
                    <a:bodyPr/>
                    <a:lstStyle/>
                    <a:p>
                      <a:r>
                        <a:rPr lang="en-US" sz="1700" dirty="0" smtClean="0">
                          <a:latin typeface="Helvetica" panose="020B0604020202020204" pitchFamily="34" charset="0"/>
                          <a:cs typeface="Helvetica" panose="020B0604020202020204" pitchFamily="34" charset="0"/>
                        </a:rPr>
                        <a:t>Gender</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Age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651104696"/>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44166873"/>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35446314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24178712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034462368"/>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79502773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57</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196017182"/>
                  </a:ext>
                </a:extLst>
              </a:tr>
              <a:tr h="320040">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11933912"/>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8238748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570231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085992545"/>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83428569"/>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065321903"/>
                  </a:ext>
                </a:extLst>
              </a:tr>
            </a:tbl>
          </a:graphicData>
        </a:graphic>
      </p:graphicFrame>
      <p:sp>
        <p:nvSpPr>
          <p:cNvPr id="6" name="Text Placeholder 3"/>
          <p:cNvSpPr>
            <a:spLocks noGrp="1"/>
          </p:cNvSpPr>
          <p:nvPr>
            <p:ph type="body" sz="quarter" idx="14"/>
          </p:nvPr>
        </p:nvSpPr>
        <p:spPr>
          <a:xfrm>
            <a:off x="246935" y="1714501"/>
            <a:ext cx="8397717" cy="1657349"/>
          </a:xfrm>
        </p:spPr>
        <p:txBody>
          <a:bodyPr>
            <a:normAutofit/>
          </a:bodyPr>
          <a:lstStyle/>
          <a:p>
            <a:pPr marL="257175" indent="-257175">
              <a:lnSpc>
                <a:spcPct val="160000"/>
              </a:lnSpc>
              <a:buFont typeface="Wingdings" panose="05000000000000000000" pitchFamily="2" charset="2"/>
              <a:buChar char="Ø"/>
            </a:pPr>
            <a:r>
              <a:rPr lang="en-IN" sz="1800" dirty="0">
                <a:solidFill>
                  <a:schemeClr val="tx1"/>
                </a:solidFill>
              </a:rPr>
              <a:t>Used when </a:t>
            </a:r>
            <a:r>
              <a:rPr lang="en-US" sz="1800" dirty="0">
                <a:solidFill>
                  <a:schemeClr val="tx1"/>
                </a:solidFill>
              </a:rPr>
              <a:t>NMAR</a:t>
            </a:r>
          </a:p>
          <a:p>
            <a:pPr marL="257175" indent="-257175">
              <a:lnSpc>
                <a:spcPct val="160000"/>
              </a:lnSpc>
              <a:buFont typeface="Wingdings" panose="05000000000000000000" pitchFamily="2" charset="2"/>
              <a:buChar char="Ø"/>
            </a:pPr>
            <a:r>
              <a:rPr lang="en-US" sz="1800" dirty="0">
                <a:solidFill>
                  <a:schemeClr val="tx1"/>
                </a:solidFill>
              </a:rPr>
              <a:t>Use any value except mean/median value </a:t>
            </a:r>
          </a:p>
        </p:txBody>
      </p:sp>
    </p:spTree>
    <p:extLst>
      <p:ext uri="{BB962C8B-B14F-4D97-AF65-F5344CB8AC3E}">
        <p14:creationId xmlns:p14="http://schemas.microsoft.com/office/powerpoint/2010/main" val="19909758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Imputation Techniques for </a:t>
            </a:r>
            <a:r>
              <a:rPr lang="en-US" dirty="0" smtClean="0"/>
              <a:t> categorical values</a:t>
            </a:r>
            <a:endParaRPr lang="en-US" dirty="0"/>
          </a:p>
        </p:txBody>
      </p:sp>
      <p:sp>
        <p:nvSpPr>
          <p:cNvPr id="3" name="Text Placeholder 2"/>
          <p:cNvSpPr>
            <a:spLocks noGrp="1"/>
          </p:cNvSpPr>
          <p:nvPr>
            <p:ph type="body" sz="quarter" idx="13"/>
          </p:nvPr>
        </p:nvSpPr>
        <p:spPr>
          <a:xfrm>
            <a:off x="628650" y="1828800"/>
            <a:ext cx="7620000" cy="2046685"/>
          </a:xfrm>
        </p:spPr>
        <p:txBody>
          <a:bodyPr/>
          <a:lstStyle/>
          <a:p>
            <a:pPr>
              <a:lnSpc>
                <a:spcPct val="150000"/>
              </a:lnSpc>
              <a:buFont typeface="Wingdings" panose="05000000000000000000" pitchFamily="2" charset="2"/>
              <a:buChar char="Ø"/>
            </a:pPr>
            <a:r>
              <a:rPr lang="en-US" sz="1800" b="1" dirty="0"/>
              <a:t>Imputation by most frequent category</a:t>
            </a:r>
          </a:p>
          <a:p>
            <a:pPr>
              <a:lnSpc>
                <a:spcPct val="150000"/>
              </a:lnSpc>
              <a:buFont typeface="Wingdings" panose="05000000000000000000" pitchFamily="2" charset="2"/>
              <a:buChar char="Ø"/>
            </a:pPr>
            <a:r>
              <a:rPr lang="en-US" sz="1800" b="1" dirty="0"/>
              <a:t>In categorical variables treating NA as an additional category</a:t>
            </a:r>
          </a:p>
          <a:p>
            <a:endParaRPr lang="en-US" dirty="0"/>
          </a:p>
        </p:txBody>
      </p:sp>
    </p:spTree>
    <p:extLst>
      <p:ext uri="{BB962C8B-B14F-4D97-AF65-F5344CB8AC3E}">
        <p14:creationId xmlns:p14="http://schemas.microsoft.com/office/powerpoint/2010/main" val="3530604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Imputation by most frequent </a:t>
            </a:r>
            <a:r>
              <a:rPr lang="en-US" dirty="0" smtClean="0"/>
              <a:t>category for categorical values</a:t>
            </a:r>
            <a:endParaRPr lang="en-US" dirty="0"/>
          </a:p>
        </p:txBody>
      </p:sp>
      <p:graphicFrame>
        <p:nvGraphicFramePr>
          <p:cNvPr id="5" name="Table 4"/>
          <p:cNvGraphicFramePr>
            <a:graphicFrameLocks noGrp="1"/>
          </p:cNvGraphicFramePr>
          <p:nvPr>
            <p:extLst/>
          </p:nvPr>
        </p:nvGraphicFramePr>
        <p:xfrm>
          <a:off x="6858000" y="1602657"/>
          <a:ext cx="2057400" cy="425958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1782268960"/>
                    </a:ext>
                  </a:extLst>
                </a:gridCol>
                <a:gridCol w="857250">
                  <a:extLst>
                    <a:ext uri="{9D8B030D-6E8A-4147-A177-3AD203B41FA5}">
                      <a16:colId xmlns:a16="http://schemas.microsoft.com/office/drawing/2014/main" val="1803680618"/>
                    </a:ext>
                  </a:extLst>
                </a:gridCol>
              </a:tblGrid>
              <a:tr h="320040">
                <a:tc>
                  <a:txBody>
                    <a:bodyPr/>
                    <a:lstStyle/>
                    <a:p>
                      <a:r>
                        <a:rPr lang="en-US" sz="1700" dirty="0" smtClean="0">
                          <a:latin typeface="Helvetica" panose="020B0604020202020204" pitchFamily="34" charset="0"/>
                          <a:cs typeface="Helvetica" panose="020B0604020202020204" pitchFamily="34" charset="0"/>
                        </a:rPr>
                        <a:t>Gender</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Age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651104696"/>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44166873"/>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35446314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24</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24178712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63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034462368"/>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36</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79502773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57</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196017182"/>
                  </a:ext>
                </a:extLst>
              </a:tr>
              <a:tr h="320040">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32</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11933912"/>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33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198238748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45</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570231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18</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085992545"/>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55</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2483428569"/>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23</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065321903"/>
                  </a:ext>
                </a:extLst>
              </a:tr>
            </a:tbl>
          </a:graphicData>
        </a:graphic>
      </p:graphicFrame>
      <p:sp>
        <p:nvSpPr>
          <p:cNvPr id="6" name="Text Placeholder 3"/>
          <p:cNvSpPr>
            <a:spLocks noGrp="1"/>
          </p:cNvSpPr>
          <p:nvPr>
            <p:ph type="body" sz="quarter" idx="14"/>
          </p:nvPr>
        </p:nvSpPr>
        <p:spPr>
          <a:xfrm>
            <a:off x="246935" y="1714501"/>
            <a:ext cx="8397717" cy="628649"/>
          </a:xfrm>
        </p:spPr>
        <p:txBody>
          <a:bodyPr>
            <a:normAutofit/>
          </a:bodyPr>
          <a:lstStyle/>
          <a:p>
            <a:pPr marL="257175" indent="-257175">
              <a:buFont typeface="Wingdings" panose="05000000000000000000" pitchFamily="2" charset="2"/>
              <a:buChar char="Ø"/>
            </a:pPr>
            <a:r>
              <a:rPr lang="en-IN" sz="1800" dirty="0">
                <a:solidFill>
                  <a:schemeClr val="tx1"/>
                </a:solidFill>
              </a:rPr>
              <a:t>Used when </a:t>
            </a:r>
            <a:r>
              <a:rPr lang="en-US" sz="1800" dirty="0">
                <a:solidFill>
                  <a:schemeClr val="tx1"/>
                </a:solidFill>
              </a:rPr>
              <a:t>NMAR</a:t>
            </a:r>
          </a:p>
          <a:p>
            <a:pPr marL="257175" indent="-257175">
              <a:buFont typeface="Wingdings" panose="05000000000000000000" pitchFamily="2" charset="2"/>
              <a:buChar char="Ø"/>
            </a:pPr>
            <a:endParaRPr lang="en-US" sz="1800" dirty="0">
              <a:solidFill>
                <a:schemeClr val="tx1"/>
              </a:solidFill>
            </a:endParaRPr>
          </a:p>
        </p:txBody>
      </p:sp>
      <p:sp>
        <p:nvSpPr>
          <p:cNvPr id="7" name="Text Placeholder 2"/>
          <p:cNvSpPr txBox="1">
            <a:spLocks/>
          </p:cNvSpPr>
          <p:nvPr/>
        </p:nvSpPr>
        <p:spPr>
          <a:xfrm>
            <a:off x="628650" y="3967673"/>
            <a:ext cx="4914900" cy="186162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Helvetica" panose="020B0604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anose="020B0604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anose="020B0604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Helvetica" panose="020B0604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Helvetica" panose="020B0604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60000"/>
              </a:lnSpc>
            </a:pPr>
            <a:r>
              <a:rPr lang="en-IN" sz="1650" b="1" dirty="0"/>
              <a:t>Mode = Male</a:t>
            </a:r>
          </a:p>
        </p:txBody>
      </p:sp>
    </p:spTree>
    <p:extLst>
      <p:ext uri="{BB962C8B-B14F-4D97-AF65-F5344CB8AC3E}">
        <p14:creationId xmlns:p14="http://schemas.microsoft.com/office/powerpoint/2010/main" val="34619441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categorical variables treating NA as an additional </a:t>
            </a:r>
            <a:r>
              <a:rPr lang="en-US" dirty="0" smtClean="0"/>
              <a:t>category</a:t>
            </a:r>
            <a:endParaRPr lang="en-US" dirty="0"/>
          </a:p>
        </p:txBody>
      </p:sp>
      <p:sp>
        <p:nvSpPr>
          <p:cNvPr id="5" name="Text Placeholder 3"/>
          <p:cNvSpPr>
            <a:spLocks noGrp="1"/>
          </p:cNvSpPr>
          <p:nvPr>
            <p:ph type="body" sz="quarter" idx="14"/>
          </p:nvPr>
        </p:nvSpPr>
        <p:spPr>
          <a:xfrm>
            <a:off x="246936" y="1714501"/>
            <a:ext cx="4267915" cy="2343149"/>
          </a:xfrm>
        </p:spPr>
        <p:txBody>
          <a:bodyPr>
            <a:normAutofit/>
          </a:bodyPr>
          <a:lstStyle/>
          <a:p>
            <a:pPr marL="257175" indent="-257175">
              <a:lnSpc>
                <a:spcPct val="150000"/>
              </a:lnSpc>
              <a:buFont typeface="Wingdings" panose="05000000000000000000" pitchFamily="2" charset="2"/>
              <a:buChar char="Ø"/>
            </a:pPr>
            <a:r>
              <a:rPr lang="en-US" sz="1800" dirty="0">
                <a:solidFill>
                  <a:schemeClr val="tx1"/>
                </a:solidFill>
              </a:rPr>
              <a:t>Encode as unique category as unknown or missing</a:t>
            </a:r>
          </a:p>
          <a:p>
            <a:pPr marL="257175" indent="-257175">
              <a:lnSpc>
                <a:spcPct val="150000"/>
              </a:lnSpc>
              <a:buFont typeface="Wingdings" panose="05000000000000000000" pitchFamily="2" charset="2"/>
              <a:buChar char="Ø"/>
            </a:pPr>
            <a:r>
              <a:rPr lang="en-US" sz="1800" dirty="0">
                <a:solidFill>
                  <a:schemeClr val="tx1"/>
                </a:solidFill>
              </a:rPr>
              <a:t>Use mode to fill missing value</a:t>
            </a:r>
          </a:p>
          <a:p>
            <a:pPr marL="257175" indent="-257175">
              <a:buFont typeface="Wingdings" panose="05000000000000000000" pitchFamily="2" charset="2"/>
              <a:buChar char="Ø"/>
            </a:pPr>
            <a:endParaRPr lang="en-US" sz="1800" dirty="0">
              <a:solidFill>
                <a:schemeClr val="tx1"/>
              </a:solidFill>
            </a:endParaRPr>
          </a:p>
        </p:txBody>
      </p:sp>
      <p:graphicFrame>
        <p:nvGraphicFramePr>
          <p:cNvPr id="7" name="Table 6"/>
          <p:cNvGraphicFramePr>
            <a:graphicFrameLocks noGrp="1"/>
          </p:cNvGraphicFramePr>
          <p:nvPr>
            <p:extLst/>
          </p:nvPr>
        </p:nvGraphicFramePr>
        <p:xfrm>
          <a:off x="4457700" y="1602658"/>
          <a:ext cx="4686300" cy="4518660"/>
        </p:xfrm>
        <a:graphic>
          <a:graphicData uri="http://schemas.openxmlformats.org/drawingml/2006/table">
            <a:tbl>
              <a:tblPr firstRow="1" bandRow="1">
                <a:tableStyleId>{5C22544A-7EE6-4342-B048-85BDC9FD1C3A}</a:tableStyleId>
              </a:tblPr>
              <a:tblGrid>
                <a:gridCol w="1112612">
                  <a:extLst>
                    <a:ext uri="{9D8B030D-6E8A-4147-A177-3AD203B41FA5}">
                      <a16:colId xmlns:a16="http://schemas.microsoft.com/office/drawing/2014/main" val="3599442369"/>
                    </a:ext>
                  </a:extLst>
                </a:gridCol>
                <a:gridCol w="1423503">
                  <a:extLst>
                    <a:ext uri="{9D8B030D-6E8A-4147-A177-3AD203B41FA5}">
                      <a16:colId xmlns:a16="http://schemas.microsoft.com/office/drawing/2014/main" val="2157229414"/>
                    </a:ext>
                  </a:extLst>
                </a:gridCol>
                <a:gridCol w="2150185">
                  <a:extLst>
                    <a:ext uri="{9D8B030D-6E8A-4147-A177-3AD203B41FA5}">
                      <a16:colId xmlns:a16="http://schemas.microsoft.com/office/drawing/2014/main" val="1461796517"/>
                    </a:ext>
                  </a:extLst>
                </a:gridCol>
              </a:tblGrid>
              <a:tr h="320040">
                <a:tc>
                  <a:txBody>
                    <a:bodyPr/>
                    <a:lstStyle/>
                    <a:p>
                      <a:r>
                        <a:rPr lang="en-US" sz="1700" b="1" kern="1200" dirty="0" smtClean="0">
                          <a:solidFill>
                            <a:schemeClr val="lt1"/>
                          </a:solidFill>
                          <a:latin typeface="Helvetica" panose="020B0604020202020204" pitchFamily="34" charset="0"/>
                          <a:ea typeface="+mn-ea"/>
                          <a:cs typeface="Helvetica" panose="020B0604020202020204" pitchFamily="34" charset="0"/>
                        </a:rPr>
                        <a:t>Gender</a:t>
                      </a:r>
                      <a:endParaRPr lang="en-US" sz="1700" b="1" kern="1200" dirty="0">
                        <a:solidFill>
                          <a:schemeClr val="lt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r>
                        <a:rPr lang="en-US" sz="1700" b="1" kern="1200" dirty="0" err="1" smtClean="0">
                          <a:solidFill>
                            <a:schemeClr val="lt1"/>
                          </a:solidFill>
                          <a:latin typeface="Helvetica" panose="020B0604020202020204" pitchFamily="34" charset="0"/>
                          <a:ea typeface="+mn-ea"/>
                          <a:cs typeface="Helvetica" panose="020B0604020202020204" pitchFamily="34" charset="0"/>
                        </a:rPr>
                        <a:t>Gender_new</a:t>
                      </a:r>
                      <a:endParaRPr lang="en-US" sz="1700" b="1" kern="1200" dirty="0">
                        <a:solidFill>
                          <a:schemeClr val="lt1"/>
                        </a:solidFill>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kern="1200" dirty="0" err="1" smtClean="0">
                          <a:solidFill>
                            <a:schemeClr val="lt1"/>
                          </a:solidFill>
                          <a:latin typeface="Helvetica" panose="020B0604020202020204" pitchFamily="34" charset="0"/>
                          <a:ea typeface="+mn-ea"/>
                          <a:cs typeface="Helvetica" panose="020B0604020202020204" pitchFamily="34" charset="0"/>
                        </a:rPr>
                        <a:t>Gender_new_value</a:t>
                      </a:r>
                      <a:endParaRPr lang="en-US" sz="1700" b="1" kern="1200" dirty="0">
                        <a:solidFill>
                          <a:schemeClr val="lt1"/>
                        </a:solidFill>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3138442220"/>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611334614"/>
                  </a:ext>
                </a:extLst>
              </a:tr>
              <a:tr h="320040">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890526851"/>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839760768"/>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srgbClr val="FF0000"/>
                          </a:solidFill>
                          <a:effectLst/>
                          <a:uLnTx/>
                          <a:uFillTx/>
                          <a:latin typeface="Helvetica" panose="020B0604020202020204" pitchFamily="34" charset="0"/>
                          <a:ea typeface="+mn-ea"/>
                          <a:cs typeface="Helvetica" panose="020B0604020202020204" pitchFamily="34" charset="0"/>
                        </a:rPr>
                        <a:t>Missing</a:t>
                      </a:r>
                      <a:endParaRPr lang="en-US" sz="1700" dirty="0">
                        <a:solidFill>
                          <a:srgbClr val="FF0000"/>
                        </a:solidFill>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srgbClr val="FF0000"/>
                          </a:solidFill>
                          <a:effectLst/>
                          <a:uLnTx/>
                          <a:uFillTx/>
                          <a:latin typeface="Helvetica" panose="020B0604020202020204" pitchFamily="34" charset="0"/>
                          <a:ea typeface="+mn-ea"/>
                          <a:cs typeface="Helvetica" panose="020B0604020202020204" pitchFamily="34" charset="0"/>
                        </a:rPr>
                        <a:t>Male</a:t>
                      </a:r>
                      <a:endParaRPr lang="en-US" sz="1700" dirty="0">
                        <a:solidFill>
                          <a:srgbClr val="FF0000"/>
                        </a:solidFill>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3025804205"/>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408355982"/>
                  </a:ext>
                </a:extLst>
              </a:tr>
              <a:tr h="320040">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Male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791175265"/>
                  </a:ext>
                </a:extLst>
              </a:tr>
              <a:tr h="320040">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tc>
                  <a:txBody>
                    <a:bodyPr/>
                    <a:lstStyle/>
                    <a:p>
                      <a:r>
                        <a:rPr lang="en-US" sz="1700" dirty="0" smtClean="0">
                          <a:latin typeface="Helvetica" panose="020B0604020202020204" pitchFamily="34" charset="0"/>
                          <a:cs typeface="Helvetica" panose="020B0604020202020204" pitchFamily="34" charset="0"/>
                        </a:rPr>
                        <a:t>Female</a:t>
                      </a:r>
                      <a:endParaRPr lang="en-US" sz="1700" dirty="0">
                        <a:latin typeface="Helvetica" panose="020B0604020202020204" pitchFamily="34" charset="0"/>
                        <a:cs typeface="Helvetica" panose="020B0604020202020204" pitchFamily="34" charset="0"/>
                      </a:endParaRPr>
                    </a:p>
                  </a:txBody>
                  <a:tcPr marL="68580" marR="68580" marT="34290" marB="34290"/>
                </a:tc>
                <a:extLst>
                  <a:ext uri="{0D108BD9-81ED-4DB2-BD59-A6C34878D82A}">
                    <a16:rowId xmlns:a16="http://schemas.microsoft.com/office/drawing/2014/main" val="963929080"/>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FF0000"/>
                          </a:solidFill>
                          <a:effectLst/>
                          <a:uLnTx/>
                          <a:uFillTx/>
                          <a:latin typeface="Helvetica" panose="020B0604020202020204" pitchFamily="34" charset="0"/>
                          <a:ea typeface="+mn-ea"/>
                          <a:cs typeface="Helvetica" panose="020B0604020202020204" pitchFamily="34" charset="0"/>
                        </a:rPr>
                        <a:t>Missing</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FF0000"/>
                          </a:solidFill>
                          <a:effectLst/>
                          <a:uLnTx/>
                          <a:uFillTx/>
                          <a:latin typeface="Helvetica" panose="020B0604020202020204" pitchFamily="34" charset="0"/>
                          <a:ea typeface="+mn-ea"/>
                          <a:cs typeface="Helvetica" panose="020B0604020202020204" pitchFamily="34" charset="0"/>
                        </a:rPr>
                        <a:t>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1360381382"/>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356596143"/>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2381383128"/>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NA</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FF0000"/>
                          </a:solidFill>
                          <a:effectLst/>
                          <a:uLnTx/>
                          <a:uFillTx/>
                          <a:latin typeface="Helvetica" panose="020B0604020202020204" pitchFamily="34" charset="0"/>
                          <a:ea typeface="+mn-ea"/>
                          <a:cs typeface="Helvetica" panose="020B0604020202020204" pitchFamily="34" charset="0"/>
                        </a:rPr>
                        <a:t>Missing</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FF0000"/>
                          </a:solidFill>
                          <a:effectLst/>
                          <a:uLnTx/>
                          <a:uFillTx/>
                          <a:latin typeface="Helvetica" panose="020B0604020202020204" pitchFamily="34" charset="0"/>
                          <a:ea typeface="+mn-ea"/>
                          <a:cs typeface="Helvetica" panose="020B0604020202020204" pitchFamily="34" charset="0"/>
                        </a:rPr>
                        <a:t>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4077478133"/>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Helvetica" panose="020B0604020202020204" pitchFamily="34" charset="0"/>
                          <a:ea typeface="+mn-ea"/>
                          <a:cs typeface="Helvetica" panose="020B0604020202020204" pitchFamily="34" charset="0"/>
                        </a:rPr>
                        <a:t>Female</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68580" marR="68580" marT="34290" marB="34290"/>
                </a:tc>
                <a:extLst>
                  <a:ext uri="{0D108BD9-81ED-4DB2-BD59-A6C34878D82A}">
                    <a16:rowId xmlns:a16="http://schemas.microsoft.com/office/drawing/2014/main" val="4216476379"/>
                  </a:ext>
                </a:extLst>
              </a:tr>
            </a:tbl>
          </a:graphicData>
        </a:graphic>
      </p:graphicFrame>
    </p:spTree>
    <p:extLst>
      <p:ext uri="{BB962C8B-B14F-4D97-AF65-F5344CB8AC3E}">
        <p14:creationId xmlns:p14="http://schemas.microsoft.com/office/powerpoint/2010/main" val="5937088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u="sng" dirty="0" smtClean="0">
                <a:hlinkClick r:id="rId2"/>
              </a:rPr>
              <a:t>https</a:t>
            </a:r>
            <a:r>
              <a:rPr lang="en-US" u="sng" dirty="0">
                <a:hlinkClick r:id="rId2"/>
              </a:rPr>
              <a:t>://</a:t>
            </a:r>
            <a:r>
              <a:rPr lang="en-US" u="sng" dirty="0" smtClean="0">
                <a:hlinkClick r:id="rId2"/>
              </a:rPr>
              <a:t>towardsdatascience.com/6-different-ways-to-compensate-for-missing-values-data-imputation-with-examples-6022d9ca0779</a:t>
            </a:r>
            <a:endParaRPr lang="en-US" u="sng" dirty="0" smtClean="0"/>
          </a:p>
          <a:p>
            <a:pPr>
              <a:buFont typeface="Arial" panose="020B0604020202020204" pitchFamily="34" charset="0"/>
              <a:buChar char="•"/>
            </a:pPr>
            <a:endParaRPr lang="en-US" dirty="0"/>
          </a:p>
          <a:p>
            <a:pPr>
              <a:buFont typeface="Arial" panose="020B0604020202020204" pitchFamily="34" charset="0"/>
              <a:buChar char="•"/>
            </a:pPr>
            <a:r>
              <a:rPr lang="en-US" u="sng" dirty="0">
                <a:hlinkClick r:id="rId3"/>
              </a:rPr>
              <a:t>https://measuringu.com/handle-missing-data/</a:t>
            </a:r>
            <a:endParaRPr lang="en-US" dirty="0"/>
          </a:p>
          <a:p>
            <a:endParaRPr lang="en-US" dirty="0"/>
          </a:p>
        </p:txBody>
      </p:sp>
      <p:sp>
        <p:nvSpPr>
          <p:cNvPr id="3" name="Content Placeholder 2"/>
          <p:cNvSpPr>
            <a:spLocks noGrp="1"/>
          </p:cNvSpPr>
          <p:nvPr>
            <p:ph sz="quarter" idx="10"/>
          </p:nvPr>
        </p:nvSpPr>
        <p:spPr/>
        <p:txBody>
          <a:bodyPr/>
          <a:lstStyle/>
          <a:p>
            <a:r>
              <a:rPr lang="en-US" dirty="0"/>
              <a:t>How to compensate for missing values </a:t>
            </a:r>
            <a:r>
              <a:rPr lang="en-US" dirty="0" smtClean="0"/>
              <a:t>?</a:t>
            </a:r>
            <a:endParaRPr lang="en-US" dirty="0"/>
          </a:p>
        </p:txBody>
      </p:sp>
    </p:spTree>
    <p:extLst>
      <p:ext uri="{BB962C8B-B14F-4D97-AF65-F5344CB8AC3E}">
        <p14:creationId xmlns:p14="http://schemas.microsoft.com/office/powerpoint/2010/main" val="2246561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Handling </a:t>
            </a:r>
            <a:r>
              <a:rPr lang="en-US" dirty="0" smtClean="0"/>
              <a:t>Outliers</a:t>
            </a:r>
            <a:endParaRPr lang="en-US" dirty="0"/>
          </a:p>
        </p:txBody>
      </p:sp>
      <p:sp>
        <p:nvSpPr>
          <p:cNvPr id="5" name="Text Placeholder 4"/>
          <p:cNvSpPr>
            <a:spLocks noGrp="1"/>
          </p:cNvSpPr>
          <p:nvPr>
            <p:ph type="body" sz="quarter" idx="13"/>
          </p:nvPr>
        </p:nvSpPr>
        <p:spPr>
          <a:xfrm>
            <a:off x="643304" y="1600202"/>
            <a:ext cx="8001348" cy="4267198"/>
          </a:xfrm>
        </p:spPr>
        <p:txBody>
          <a:bodyPr>
            <a:noAutofit/>
          </a:bodyPr>
          <a:lstStyle/>
          <a:p>
            <a:r>
              <a:rPr lang="en-US" sz="1600" dirty="0" smtClean="0"/>
              <a:t>Standard </a:t>
            </a:r>
            <a:r>
              <a:rPr lang="en-US" sz="1600" dirty="0"/>
              <a:t>Deviation based outlier detection</a:t>
            </a:r>
          </a:p>
          <a:p>
            <a:pPr lvl="1">
              <a:buFont typeface="Arial" panose="020B0604020202020204" pitchFamily="34" charset="0"/>
              <a:buChar char="•"/>
            </a:pPr>
            <a:r>
              <a:rPr lang="en-US" sz="1600" dirty="0"/>
              <a:t>If a value has a distance to the average higher than </a:t>
            </a:r>
            <a:r>
              <a:rPr lang="en-US" sz="1600" b="1" dirty="0"/>
              <a:t>x * standard deviation</a:t>
            </a:r>
            <a:r>
              <a:rPr lang="en-US" sz="1600" dirty="0"/>
              <a:t>, it can be assumed as an outlier. </a:t>
            </a:r>
          </a:p>
          <a:p>
            <a:pPr lvl="1">
              <a:buFont typeface="Arial" panose="020B0604020202020204" pitchFamily="34" charset="0"/>
              <a:buChar char="•"/>
            </a:pPr>
            <a:r>
              <a:rPr lang="en-US" sz="1600" dirty="0"/>
              <a:t>There is no trivial solution for x, but usually, a value between 2 and 4 seems practical.</a:t>
            </a:r>
          </a:p>
          <a:p>
            <a:pPr lvl="1">
              <a:buFont typeface="Arial" panose="020B0604020202020204" pitchFamily="34" charset="0"/>
              <a:buChar char="•"/>
            </a:pPr>
            <a:r>
              <a:rPr lang="en-US" sz="1600" dirty="0"/>
              <a:t>In addition, </a:t>
            </a:r>
            <a:r>
              <a:rPr lang="en-US" sz="1600" b="1" dirty="0"/>
              <a:t>z-score</a:t>
            </a:r>
            <a:r>
              <a:rPr lang="en-US" sz="1600" dirty="0"/>
              <a:t> can be used instead of the formula </a:t>
            </a:r>
            <a:r>
              <a:rPr lang="en-US" sz="1600" b="1" dirty="0"/>
              <a:t>x * standard deviation</a:t>
            </a:r>
            <a:r>
              <a:rPr lang="en-US" sz="1600" dirty="0"/>
              <a:t>. </a:t>
            </a:r>
            <a:r>
              <a:rPr lang="en-US" sz="1600" b="1" dirty="0"/>
              <a:t>Z-score</a:t>
            </a:r>
            <a:r>
              <a:rPr lang="en-US" sz="1600" dirty="0"/>
              <a:t> (or standard score) standardizes the distance between a value and the mean using the standard deviation.</a:t>
            </a:r>
          </a:p>
          <a:p>
            <a:r>
              <a:rPr lang="en-US" sz="1600" dirty="0"/>
              <a:t>Percentiles based outlier detection</a:t>
            </a:r>
          </a:p>
          <a:p>
            <a:pPr lvl="1">
              <a:buFont typeface="Arial" panose="020B0604020202020204" pitchFamily="34" charset="0"/>
              <a:buChar char="•"/>
            </a:pPr>
            <a:r>
              <a:rPr lang="en-US" sz="1600" dirty="0"/>
              <a:t>Can assume a certain percent of the value from the top or the bottom as an outlier.</a:t>
            </a:r>
          </a:p>
          <a:p>
            <a:r>
              <a:rPr lang="en-US" sz="1600" dirty="0" smtClean="0"/>
              <a:t>Another </a:t>
            </a:r>
            <a:r>
              <a:rPr lang="en-US" sz="1600" dirty="0"/>
              <a:t>option for handling outliers is to </a:t>
            </a:r>
            <a:r>
              <a:rPr lang="en-US" sz="1600" b="1" dirty="0"/>
              <a:t>cap</a:t>
            </a:r>
            <a:r>
              <a:rPr lang="en-US" sz="1600" dirty="0"/>
              <a:t> them instead of dropping. So you can keep your data size and at the end of the day, it might be better for the final model performance.</a:t>
            </a:r>
          </a:p>
          <a:p>
            <a:r>
              <a:rPr lang="en-US" sz="1600" dirty="0"/>
              <a:t>On the other hand, capping can affect the distribution of the data, thus it better not to exaggerate it.</a:t>
            </a:r>
          </a:p>
          <a:p>
            <a:endParaRPr lang="en-US" sz="1600" dirty="0"/>
          </a:p>
        </p:txBody>
      </p:sp>
      <p:sp>
        <p:nvSpPr>
          <p:cNvPr id="6" name="Text Placeholder 5"/>
          <p:cNvSpPr>
            <a:spLocks noGrp="1"/>
          </p:cNvSpPr>
          <p:nvPr>
            <p:ph type="body" sz="quarter" idx="14"/>
          </p:nvPr>
        </p:nvSpPr>
        <p:spPr/>
        <p:txBody>
          <a:bodyPr/>
          <a:lstStyle/>
          <a:p>
            <a:r>
              <a:rPr lang="en-US" sz="1400" dirty="0"/>
              <a:t>Outliers can be detected via visualization and statistical </a:t>
            </a:r>
            <a:r>
              <a:rPr lang="en-US" sz="1400" dirty="0" smtClean="0"/>
              <a:t>methodologies</a:t>
            </a:r>
            <a:endParaRPr lang="en-US" sz="1400" dirty="0"/>
          </a:p>
        </p:txBody>
      </p:sp>
    </p:spTree>
    <p:extLst>
      <p:ext uri="{BB962C8B-B14F-4D97-AF65-F5344CB8AC3E}">
        <p14:creationId xmlns:p14="http://schemas.microsoft.com/office/powerpoint/2010/main" val="29317985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8207" y="4341556"/>
            <a:ext cx="6858000" cy="442337"/>
          </a:xfrm>
        </p:spPr>
        <p:txBody>
          <a:bodyPr>
            <a:normAutofit fontScale="90000"/>
          </a:bodyPr>
          <a:lstStyle/>
          <a:p>
            <a:r>
              <a:rPr lang="en-IN" sz="3600" b="1" dirty="0">
                <a:latin typeface="+mn-lt"/>
              </a:rPr>
              <a:t>3.2 Data Similarity/Dissimilarity</a:t>
            </a:r>
            <a:endParaRPr lang="en-US" sz="3600" b="1" dirty="0">
              <a:latin typeface="+mn-lt"/>
            </a:endParaRPr>
          </a:p>
        </p:txBody>
      </p:sp>
      <p:sp>
        <p:nvSpPr>
          <p:cNvPr id="4" name="TextBox 2"/>
          <p:cNvSpPr txBox="1">
            <a:spLocks noChangeArrowheads="1"/>
          </p:cNvSpPr>
          <p:nvPr/>
        </p:nvSpPr>
        <p:spPr bwMode="auto">
          <a:xfrm>
            <a:off x="45461" y="5673439"/>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Tree>
    <p:extLst>
      <p:ext uri="{BB962C8B-B14F-4D97-AF65-F5344CB8AC3E}">
        <p14:creationId xmlns:p14="http://schemas.microsoft.com/office/powerpoint/2010/main" val="31642108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idx="1"/>
          </p:nvPr>
        </p:nvSpPr>
        <p:spPr/>
        <p:txBody>
          <a:bodyPr>
            <a:normAutofit/>
          </a:bodyPr>
          <a:lstStyle/>
          <a:p>
            <a:pPr>
              <a:spcBef>
                <a:spcPts val="900"/>
              </a:spcBef>
            </a:pPr>
            <a:r>
              <a:rPr lang="en-US" altLang="en-US" sz="1800" b="1" dirty="0"/>
              <a:t>Similarity</a:t>
            </a:r>
          </a:p>
          <a:p>
            <a:pPr lvl="1">
              <a:spcBef>
                <a:spcPts val="900"/>
              </a:spcBef>
            </a:pPr>
            <a:r>
              <a:rPr lang="en-US" altLang="en-US" dirty="0"/>
              <a:t>Numerical measure of how alike two data objects are</a:t>
            </a:r>
          </a:p>
          <a:p>
            <a:pPr lvl="1">
              <a:spcBef>
                <a:spcPts val="900"/>
              </a:spcBef>
            </a:pPr>
            <a:r>
              <a:rPr lang="en-US" altLang="en-US" dirty="0"/>
              <a:t>Value is higher when objects are more alike</a:t>
            </a:r>
          </a:p>
          <a:p>
            <a:pPr lvl="1">
              <a:spcBef>
                <a:spcPts val="900"/>
              </a:spcBef>
            </a:pPr>
            <a:r>
              <a:rPr lang="en-US" altLang="en-US" dirty="0"/>
              <a:t>Often falls in the range [0,1]</a:t>
            </a:r>
          </a:p>
          <a:p>
            <a:pPr>
              <a:spcBef>
                <a:spcPts val="900"/>
              </a:spcBef>
            </a:pPr>
            <a:r>
              <a:rPr lang="en-US" altLang="en-US" sz="1800" b="1" dirty="0"/>
              <a:t>Dissimilarity</a:t>
            </a:r>
            <a:r>
              <a:rPr lang="en-US" altLang="en-US" sz="1800" dirty="0"/>
              <a:t> (e.g., distance)</a:t>
            </a:r>
          </a:p>
          <a:p>
            <a:pPr lvl="1">
              <a:spcBef>
                <a:spcPts val="900"/>
              </a:spcBef>
            </a:pPr>
            <a:r>
              <a:rPr lang="en-US" altLang="en-US" dirty="0"/>
              <a:t>Numerical measure of how different two data objects are</a:t>
            </a:r>
          </a:p>
          <a:p>
            <a:pPr lvl="1">
              <a:spcBef>
                <a:spcPts val="900"/>
              </a:spcBef>
            </a:pPr>
            <a:r>
              <a:rPr lang="en-US" altLang="en-US" dirty="0"/>
              <a:t>Lower when objects are more alike</a:t>
            </a:r>
          </a:p>
          <a:p>
            <a:pPr lvl="1">
              <a:spcBef>
                <a:spcPts val="900"/>
              </a:spcBef>
            </a:pPr>
            <a:r>
              <a:rPr lang="en-US" altLang="en-US" dirty="0"/>
              <a:t>Minimum dissimilarity is often 0</a:t>
            </a:r>
          </a:p>
          <a:p>
            <a:pPr lvl="1">
              <a:spcBef>
                <a:spcPts val="900"/>
              </a:spcBef>
            </a:pPr>
            <a:r>
              <a:rPr lang="en-US" altLang="en-US" dirty="0"/>
              <a:t>Upper limit varies</a:t>
            </a:r>
          </a:p>
          <a:p>
            <a:pPr>
              <a:spcBef>
                <a:spcPts val="900"/>
              </a:spcBef>
            </a:pPr>
            <a:r>
              <a:rPr lang="en-US" altLang="en-US" sz="1800" b="1" dirty="0"/>
              <a:t>Proximity</a:t>
            </a:r>
            <a:r>
              <a:rPr lang="en-US" altLang="en-US" sz="1800" dirty="0"/>
              <a:t> refers to a similarity or dissimilarity</a:t>
            </a:r>
          </a:p>
        </p:txBody>
      </p:sp>
      <p:sp>
        <p:nvSpPr>
          <p:cNvPr id="2" name="Content Placeholder 1"/>
          <p:cNvSpPr>
            <a:spLocks noGrp="1"/>
          </p:cNvSpPr>
          <p:nvPr>
            <p:ph sz="quarter" idx="10"/>
          </p:nvPr>
        </p:nvSpPr>
        <p:spPr/>
        <p:txBody>
          <a:bodyPr/>
          <a:lstStyle/>
          <a:p>
            <a:r>
              <a:rPr lang="en-US" altLang="en-US" dirty="0">
                <a:solidFill>
                  <a:srgbClr val="170981"/>
                </a:solidFill>
              </a:rPr>
              <a:t>Similarity and Dissimilarity</a:t>
            </a:r>
            <a:endParaRPr lang="en-US" dirty="0"/>
          </a:p>
        </p:txBody>
      </p:sp>
      <p:sp>
        <p:nvSpPr>
          <p:cNvPr id="55298"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8909817F-5932-4890-A5F1-9C8ED0E10C88}" type="slidenum">
              <a:rPr lang="en-US" altLang="en-US" sz="900"/>
              <a:pPr eaLnBrk="1" hangingPunct="1">
                <a:spcBef>
                  <a:spcPct val="0"/>
                </a:spcBef>
                <a:buClrTx/>
                <a:buSzTx/>
                <a:buFontTx/>
                <a:buNone/>
              </a:pPr>
              <a:t>58</a:t>
            </a:fld>
            <a:endParaRPr lang="en-US" altLang="en-US" sz="900" dirty="0"/>
          </a:p>
        </p:txBody>
      </p:sp>
    </p:spTree>
    <p:extLst>
      <p:ext uri="{BB962C8B-B14F-4D97-AF65-F5344CB8AC3E}">
        <p14:creationId xmlns:p14="http://schemas.microsoft.com/office/powerpoint/2010/main" val="1297008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296138" y="1131094"/>
            <a:ext cx="7886700" cy="994172"/>
          </a:xfrm>
        </p:spPr>
        <p:txBody>
          <a:bodyPr>
            <a:normAutofit fontScale="90000"/>
          </a:bodyPr>
          <a:lstStyle/>
          <a:p>
            <a:pPr eaLnBrk="1" hangingPunct="1"/>
            <a:r>
              <a:rPr lang="en-US" altLang="en-US" b="1" dirty="0"/>
              <a:t>Data Matrix and Dissimilarity Matrix</a:t>
            </a:r>
          </a:p>
        </p:txBody>
      </p:sp>
      <p:sp>
        <p:nvSpPr>
          <p:cNvPr id="56324" name="Rectangle 3"/>
          <p:cNvSpPr>
            <a:spLocks noGrp="1" noChangeArrowheads="1"/>
          </p:cNvSpPr>
          <p:nvPr>
            <p:ph idx="1"/>
          </p:nvPr>
        </p:nvSpPr>
        <p:spPr>
          <a:xfrm>
            <a:off x="410438" y="2226469"/>
            <a:ext cx="7886700" cy="3263504"/>
          </a:xfrm>
        </p:spPr>
        <p:txBody>
          <a:bodyPr>
            <a:normAutofit fontScale="92500" lnSpcReduction="20000"/>
          </a:bodyPr>
          <a:lstStyle/>
          <a:p>
            <a:pPr eaLnBrk="1" hangingPunct="1"/>
            <a:r>
              <a:rPr lang="en-US" altLang="en-US" sz="1800" dirty="0">
                <a:solidFill>
                  <a:schemeClr val="hlink"/>
                </a:solidFill>
              </a:rPr>
              <a:t>Data matrix</a:t>
            </a:r>
          </a:p>
          <a:p>
            <a:pPr lvl="1" eaLnBrk="1" hangingPunct="1"/>
            <a:r>
              <a:rPr lang="en-US" altLang="en-US" dirty="0"/>
              <a:t>n data points with p dimensions</a:t>
            </a:r>
          </a:p>
          <a:p>
            <a:pPr lvl="1" eaLnBrk="1" hangingPunct="1"/>
            <a:r>
              <a:rPr lang="en-US" altLang="en-US" dirty="0"/>
              <a:t>Two modes</a:t>
            </a:r>
          </a:p>
          <a:p>
            <a:pPr eaLnBrk="1" hangingPunct="1"/>
            <a:endParaRPr lang="en-US" altLang="en-US" sz="1800" dirty="0"/>
          </a:p>
          <a:p>
            <a:pPr eaLnBrk="1" hangingPunct="1"/>
            <a:endParaRPr lang="en-US" altLang="en-US" sz="1800" dirty="0"/>
          </a:p>
          <a:p>
            <a:pPr eaLnBrk="1" hangingPunct="1"/>
            <a:r>
              <a:rPr lang="en-US" altLang="en-US" sz="1800" dirty="0">
                <a:solidFill>
                  <a:schemeClr val="hlink"/>
                </a:solidFill>
              </a:rPr>
              <a:t>Dissimilarity matrix</a:t>
            </a:r>
          </a:p>
          <a:p>
            <a:pPr lvl="1" eaLnBrk="1" hangingPunct="1"/>
            <a:r>
              <a:rPr lang="en-US" altLang="en-US" dirty="0"/>
              <a:t>n data points, but registers only the distance </a:t>
            </a:r>
          </a:p>
          <a:p>
            <a:pPr lvl="1" eaLnBrk="1" hangingPunct="1"/>
            <a:r>
              <a:rPr lang="en-US" altLang="en-US" dirty="0"/>
              <a:t>A triangular matrix</a:t>
            </a:r>
          </a:p>
          <a:p>
            <a:pPr lvl="1" eaLnBrk="1" hangingPunct="1"/>
            <a:r>
              <a:rPr lang="en-US" altLang="en-US" dirty="0"/>
              <a:t>Single mode</a:t>
            </a:r>
          </a:p>
        </p:txBody>
      </p:sp>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E7CCACFD-7CD1-437B-BD52-1A2CAE29C9A6}" type="slidenum">
              <a:rPr lang="en-US" altLang="en-US" sz="900"/>
              <a:pPr eaLnBrk="1" hangingPunct="1">
                <a:spcBef>
                  <a:spcPct val="0"/>
                </a:spcBef>
                <a:buClrTx/>
                <a:buSzTx/>
                <a:buFontTx/>
                <a:buNone/>
              </a:pPr>
              <a:t>59</a:t>
            </a:fld>
            <a:endParaRPr lang="en-US" altLang="en-US" sz="900" dirty="0"/>
          </a:p>
        </p:txBody>
      </p:sp>
      <p:graphicFrame>
        <p:nvGraphicFramePr>
          <p:cNvPr id="56325" name="Object 4"/>
          <p:cNvGraphicFramePr>
            <a:graphicFrameLocks noChangeAspect="1"/>
          </p:cNvGraphicFramePr>
          <p:nvPr>
            <p:extLst>
              <p:ext uri="{D42A27DB-BD31-4B8C-83A1-F6EECF244321}">
                <p14:modId xmlns:p14="http://schemas.microsoft.com/office/powerpoint/2010/main" val="2829704183"/>
              </p:ext>
            </p:extLst>
          </p:nvPr>
        </p:nvGraphicFramePr>
        <p:xfrm>
          <a:off x="5961362" y="2219522"/>
          <a:ext cx="2343150" cy="1544241"/>
        </p:xfrm>
        <a:graphic>
          <a:graphicData uri="http://schemas.openxmlformats.org/presentationml/2006/ole">
            <mc:AlternateContent xmlns:mc="http://schemas.openxmlformats.org/markup-compatibility/2006">
              <mc:Choice xmlns:v="urn:schemas-microsoft-com:vml" Requires="v">
                <p:oleObj spid="_x0000_s29714" name="Equation" r:id="rId4" imgW="1778000" imgH="1244600" progId="Equation.3">
                  <p:embed/>
                </p:oleObj>
              </mc:Choice>
              <mc:Fallback>
                <p:oleObj name="Equation" r:id="rId4" imgW="1778000" imgH="1244600" progId="Equation.3">
                  <p:embed/>
                  <p:pic>
                    <p:nvPicPr>
                      <p:cNvPr id="5632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362" y="2219522"/>
                        <a:ext cx="2343150" cy="1544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p:cNvGraphicFramePr>
            <a:graphicFrameLocks noChangeAspect="1"/>
          </p:cNvGraphicFramePr>
          <p:nvPr>
            <p:extLst>
              <p:ext uri="{D42A27DB-BD31-4B8C-83A1-F6EECF244321}">
                <p14:modId xmlns:p14="http://schemas.microsoft.com/office/powerpoint/2010/main" val="2612250149"/>
              </p:ext>
            </p:extLst>
          </p:nvPr>
        </p:nvGraphicFramePr>
        <p:xfrm>
          <a:off x="5958904" y="4712937"/>
          <a:ext cx="2571750" cy="1477566"/>
        </p:xfrm>
        <a:graphic>
          <a:graphicData uri="http://schemas.openxmlformats.org/presentationml/2006/ole">
            <mc:AlternateContent xmlns:mc="http://schemas.openxmlformats.org/markup-compatibility/2006">
              <mc:Choice xmlns:v="urn:schemas-microsoft-com:vml" Requires="v">
                <p:oleObj spid="_x0000_s29715" name="Equation" r:id="rId6" imgW="1828800" imgH="1143000" progId="Equation.3">
                  <p:embed/>
                </p:oleObj>
              </mc:Choice>
              <mc:Fallback>
                <p:oleObj name="Equation" r:id="rId6" imgW="1828800" imgH="1143000" progId="Equation.3">
                  <p:embed/>
                  <p:pic>
                    <p:nvPicPr>
                      <p:cNvPr id="5632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8904" y="4712937"/>
                        <a:ext cx="2571750" cy="1477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715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mtClean="0"/>
              <a:t/>
            </a:r>
            <a:br>
              <a:rPr lang="en-IN" smtClean="0"/>
            </a:br>
            <a:r>
              <a:rPr lang="en-IN" smtClean="0"/>
              <a:t>Categorical Encoding</a:t>
            </a:r>
            <a:br>
              <a:rPr lang="en-IN" smtClean="0"/>
            </a:br>
            <a:endParaRPr lang="en-IN" dirty="0"/>
          </a:p>
        </p:txBody>
      </p:sp>
      <p:sp>
        <p:nvSpPr>
          <p:cNvPr id="3" name="Text Placeholder 2"/>
          <p:cNvSpPr>
            <a:spLocks noGrp="1"/>
          </p:cNvSpPr>
          <p:nvPr>
            <p:ph type="body" sz="quarter" idx="13"/>
          </p:nvPr>
        </p:nvSpPr>
        <p:spPr>
          <a:xfrm>
            <a:off x="643304" y="1600203"/>
            <a:ext cx="7620000" cy="1600198"/>
          </a:xfrm>
        </p:spPr>
        <p:txBody>
          <a:bodyPr>
            <a:normAutofit/>
          </a:bodyPr>
          <a:lstStyle/>
          <a:p>
            <a:r>
              <a:rPr lang="en-US" sz="1600" dirty="0" smtClean="0"/>
              <a:t>Categorical encoding refers to replacing the category strings by a numerical representation</a:t>
            </a:r>
          </a:p>
          <a:p>
            <a:r>
              <a:rPr lang="en-US" sz="1600" dirty="0" smtClean="0"/>
              <a:t>The goal of categorical encoding is:</a:t>
            </a:r>
          </a:p>
          <a:p>
            <a:pPr lvl="1"/>
            <a:r>
              <a:rPr lang="en-US" sz="1600" dirty="0" smtClean="0"/>
              <a:t>To build predictive features from categories</a:t>
            </a:r>
            <a:endParaRPr lang="en-IN" sz="1600" dirty="0" smtClean="0"/>
          </a:p>
          <a:p>
            <a:pPr lvl="1"/>
            <a:r>
              <a:rPr lang="en-US" sz="1600" dirty="0" smtClean="0"/>
              <a:t>To produce variables that can be used to train machine learning models</a:t>
            </a:r>
            <a:endParaRPr lang="en-US" sz="1600" dirty="0"/>
          </a:p>
        </p:txBody>
      </p:sp>
      <p:sp>
        <p:nvSpPr>
          <p:cNvPr id="4" name="Text Placeholder 3"/>
          <p:cNvSpPr>
            <a:spLocks noGrp="1"/>
          </p:cNvSpPr>
          <p:nvPr>
            <p:ph type="body" sz="quarter" idx="14"/>
          </p:nvPr>
        </p:nvSpPr>
        <p:spPr/>
        <p:txBody>
          <a:bodyPr/>
          <a:lstStyle/>
          <a:p>
            <a:r>
              <a:rPr lang="en-IN" smtClean="0"/>
              <a:t>Defined</a:t>
            </a:r>
            <a:endParaRPr lang="en-IN" dirty="0"/>
          </a:p>
        </p:txBody>
      </p:sp>
      <p:sp>
        <p:nvSpPr>
          <p:cNvPr id="8" name="Rectangle 7"/>
          <p:cNvSpPr/>
          <p:nvPr/>
        </p:nvSpPr>
        <p:spPr>
          <a:xfrm>
            <a:off x="533400" y="3200401"/>
            <a:ext cx="8111252" cy="646331"/>
          </a:xfrm>
          <a:prstGeom prst="rect">
            <a:avLst/>
          </a:prstGeom>
        </p:spPr>
        <p:txBody>
          <a:bodyPr wrap="square">
            <a:spAutoFit/>
          </a:bodyPr>
          <a:lstStyle/>
          <a:p>
            <a:r>
              <a:rPr lang="en-US" dirty="0">
                <a:hlinkClick r:id="rId2"/>
              </a:rPr>
              <a:t>https://towardsdatascience.com/all-about-categorical-variable-encoding-305f3361fd02</a:t>
            </a:r>
            <a:endParaRPr lang="en-US" dirty="0"/>
          </a:p>
        </p:txBody>
      </p:sp>
      <p:pic>
        <p:nvPicPr>
          <p:cNvPr id="11" name="Picture 2" descr="https://miro.medium.com/max/1552/1*xYNQbmdziUenEQYXZKXoC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925" y="3733800"/>
            <a:ext cx="3352800" cy="283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1786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Han: Clustering</a:t>
            </a:r>
          </a:p>
        </p:txBody>
      </p:sp>
      <p:sp>
        <p:nvSpPr>
          <p:cNvPr id="5" name="Slide Number Placeholder 4"/>
          <p:cNvSpPr>
            <a:spLocks noGrp="1"/>
          </p:cNvSpPr>
          <p:nvPr>
            <p:ph type="sldNum" sz="quarter" idx="11"/>
          </p:nvPr>
        </p:nvSpPr>
        <p:spPr/>
        <p:txBody>
          <a:bodyPr/>
          <a:lstStyle/>
          <a:p>
            <a:fld id="{166A52DF-72FE-426D-88F4-3DB56B7089EA}" type="slidenum">
              <a:rPr lang="en-US" altLang="en-US"/>
              <a:pPr/>
              <a:t>60</a:t>
            </a:fld>
            <a:endParaRPr lang="en-US" altLang="en-US"/>
          </a:p>
        </p:txBody>
      </p:sp>
      <p:sp>
        <p:nvSpPr>
          <p:cNvPr id="1443842" name="Rectangle 2"/>
          <p:cNvSpPr>
            <a:spLocks noGrp="1" noChangeArrowheads="1"/>
          </p:cNvSpPr>
          <p:nvPr>
            <p:ph type="title"/>
          </p:nvPr>
        </p:nvSpPr>
        <p:spPr>
          <a:xfrm>
            <a:off x="622589" y="1295400"/>
            <a:ext cx="7297737" cy="442913"/>
          </a:xfrm>
          <a:noFill/>
          <a:ln/>
        </p:spPr>
        <p:txBody>
          <a:bodyPr lIns="92075" tIns="46038" rIns="92075" bIns="46038" anchor="ctr">
            <a:normAutofit fontScale="90000"/>
          </a:bodyPr>
          <a:lstStyle/>
          <a:p>
            <a:r>
              <a:rPr lang="en-US" altLang="en-US" sz="3200" b="1" dirty="0"/>
              <a:t>Type of data in </a:t>
            </a:r>
            <a:r>
              <a:rPr lang="en-US" altLang="en-US" sz="3200" b="1" dirty="0" smtClean="0"/>
              <a:t>Proximity Measure </a:t>
            </a:r>
            <a:r>
              <a:rPr lang="en-US" altLang="en-US" sz="3200" b="1" dirty="0"/>
              <a:t>analysis</a:t>
            </a:r>
          </a:p>
        </p:txBody>
      </p:sp>
      <p:sp>
        <p:nvSpPr>
          <p:cNvPr id="1443843" name="Rectangle 3"/>
          <p:cNvSpPr>
            <a:spLocks noGrp="1" noChangeArrowheads="1"/>
          </p:cNvSpPr>
          <p:nvPr>
            <p:ph type="body" idx="1"/>
          </p:nvPr>
        </p:nvSpPr>
        <p:spPr>
          <a:xfrm>
            <a:off x="622589" y="2286000"/>
            <a:ext cx="7924800" cy="4876800"/>
          </a:xfrm>
          <a:noFill/>
          <a:ln/>
        </p:spPr>
        <p:txBody>
          <a:bodyPr lIns="92075" tIns="46038" rIns="92075" bIns="46038"/>
          <a:lstStyle/>
          <a:p>
            <a:pPr>
              <a:lnSpc>
                <a:spcPct val="140000"/>
              </a:lnSpc>
            </a:pPr>
            <a:r>
              <a:rPr lang="en-US" altLang="en-US" sz="2400" u="sng" dirty="0" smtClean="0"/>
              <a:t>Nominal variables </a:t>
            </a:r>
          </a:p>
          <a:p>
            <a:pPr>
              <a:lnSpc>
                <a:spcPct val="140000"/>
              </a:lnSpc>
            </a:pPr>
            <a:r>
              <a:rPr lang="en-US" altLang="en-US" sz="2400" u="sng" dirty="0" smtClean="0"/>
              <a:t>Binary variables</a:t>
            </a:r>
            <a:endParaRPr lang="en-US" altLang="en-US" sz="2400" u="sng" dirty="0"/>
          </a:p>
          <a:p>
            <a:pPr>
              <a:lnSpc>
                <a:spcPct val="140000"/>
              </a:lnSpc>
            </a:pPr>
            <a:r>
              <a:rPr lang="en-US" altLang="en-US" sz="2400" u="sng" dirty="0" smtClean="0"/>
              <a:t>Numerical: Ordinal , </a:t>
            </a:r>
            <a:r>
              <a:rPr lang="en-US" altLang="en-US" sz="2400" u="sng" dirty="0"/>
              <a:t>Interval-scaled </a:t>
            </a:r>
            <a:r>
              <a:rPr lang="en-US" altLang="en-US" sz="2400" u="sng" dirty="0" smtClean="0"/>
              <a:t>and </a:t>
            </a:r>
            <a:r>
              <a:rPr lang="en-US" altLang="en-US" sz="2400" u="sng" dirty="0"/>
              <a:t>ratio </a:t>
            </a:r>
            <a:r>
              <a:rPr lang="en-US" altLang="en-US" sz="2400" u="sng" dirty="0" smtClean="0"/>
              <a:t>variables</a:t>
            </a:r>
          </a:p>
          <a:p>
            <a:pPr>
              <a:lnSpc>
                <a:spcPct val="140000"/>
              </a:lnSpc>
            </a:pPr>
            <a:r>
              <a:rPr lang="en-US" altLang="en-US" sz="2400" u="sng" dirty="0" smtClean="0"/>
              <a:t>Variables </a:t>
            </a:r>
            <a:r>
              <a:rPr lang="en-US" altLang="en-US" sz="2400" u="sng" dirty="0"/>
              <a:t>of mixed </a:t>
            </a:r>
            <a:r>
              <a:rPr lang="en-US" altLang="en-US" sz="2400" u="sng" dirty="0" smtClean="0"/>
              <a:t>types</a:t>
            </a:r>
            <a:endParaRPr lang="en-US" altLang="en-US" sz="2400" dirty="0"/>
          </a:p>
        </p:txBody>
      </p:sp>
    </p:spTree>
    <p:extLst>
      <p:ext uri="{BB962C8B-B14F-4D97-AF65-F5344CB8AC3E}">
        <p14:creationId xmlns:p14="http://schemas.microsoft.com/office/powerpoint/2010/main" val="2727830945"/>
      </p:ext>
    </p:extLst>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202616" y="1131094"/>
            <a:ext cx="7886700" cy="994172"/>
          </a:xfrm>
          <a:noFill/>
        </p:spPr>
        <p:txBody>
          <a:bodyPr vert="horz" lIns="69056" tIns="34529" rIns="69056" bIns="34529" rtlCol="0" anchor="ctr">
            <a:normAutofit fontScale="90000"/>
          </a:bodyPr>
          <a:lstStyle/>
          <a:p>
            <a:pPr eaLnBrk="1" hangingPunct="1"/>
            <a:r>
              <a:rPr lang="en-US" altLang="en-US" b="1" dirty="0"/>
              <a:t>Proximity Measure for </a:t>
            </a:r>
            <a:r>
              <a:rPr lang="en-US" altLang="en-US" b="1" dirty="0">
                <a:solidFill>
                  <a:srgbClr val="FF0000"/>
                </a:solidFill>
              </a:rPr>
              <a:t>Nominal Attributes</a:t>
            </a:r>
          </a:p>
        </p:txBody>
      </p:sp>
      <p:sp>
        <p:nvSpPr>
          <p:cNvPr id="57348" name="Rectangle 3"/>
          <p:cNvSpPr>
            <a:spLocks noGrp="1" noChangeArrowheads="1"/>
          </p:cNvSpPr>
          <p:nvPr>
            <p:ph idx="1"/>
          </p:nvPr>
        </p:nvSpPr>
        <p:spPr>
          <a:xfrm>
            <a:off x="379268" y="2070605"/>
            <a:ext cx="7886700" cy="3263504"/>
          </a:xfrm>
          <a:noFill/>
        </p:spPr>
        <p:txBody>
          <a:bodyPr vert="horz" lIns="69056" tIns="34529" rIns="69056" bIns="34529" rtlCol="0">
            <a:normAutofit fontScale="62500" lnSpcReduction="20000"/>
          </a:bodyPr>
          <a:lstStyle/>
          <a:p>
            <a:pPr eaLnBrk="1" hangingPunct="1">
              <a:lnSpc>
                <a:spcPct val="120000"/>
              </a:lnSpc>
            </a:pPr>
            <a:r>
              <a:rPr lang="en-US" altLang="en-US" dirty="0" smtClean="0"/>
              <a:t>Can take 2 or more states, e.g., red, yellow, blue, green (generalization of a binary attribute)</a:t>
            </a:r>
          </a:p>
          <a:p>
            <a:pPr eaLnBrk="1" hangingPunct="1">
              <a:lnSpc>
                <a:spcPct val="120000"/>
              </a:lnSpc>
            </a:pPr>
            <a:r>
              <a:rPr lang="en-US" altLang="en-US" u="sng" dirty="0" smtClean="0"/>
              <a:t>Method 1</a:t>
            </a:r>
            <a:r>
              <a:rPr lang="en-US" altLang="en-US" dirty="0" smtClean="0"/>
              <a:t>: Simple matching</a:t>
            </a:r>
            <a:endParaRPr lang="en-US" altLang="en-US" i="1" dirty="0" smtClean="0"/>
          </a:p>
          <a:p>
            <a:pPr lvl="1" eaLnBrk="1" hangingPunct="1">
              <a:lnSpc>
                <a:spcPct val="120000"/>
              </a:lnSpc>
            </a:pPr>
            <a:r>
              <a:rPr lang="en-US" altLang="en-US" i="1" dirty="0" smtClean="0"/>
              <a:t>m</a:t>
            </a:r>
            <a:r>
              <a:rPr lang="en-US" altLang="en-US" dirty="0" smtClean="0"/>
              <a:t>: # of matches,</a:t>
            </a:r>
            <a:r>
              <a:rPr lang="en-US" altLang="en-US" i="1" dirty="0" smtClean="0"/>
              <a:t> p</a:t>
            </a:r>
            <a:r>
              <a:rPr lang="en-US" altLang="en-US" dirty="0" smtClean="0"/>
              <a:t>: total # of variables</a:t>
            </a:r>
          </a:p>
          <a:p>
            <a:pPr eaLnBrk="1" hangingPunct="1">
              <a:lnSpc>
                <a:spcPct val="120000"/>
              </a:lnSpc>
            </a:pPr>
            <a:endParaRPr lang="en-US" altLang="en-US" dirty="0" smtClean="0"/>
          </a:p>
          <a:p>
            <a:pPr eaLnBrk="1" hangingPunct="1">
              <a:lnSpc>
                <a:spcPct val="120000"/>
              </a:lnSpc>
            </a:pPr>
            <a:r>
              <a:rPr lang="en-US" altLang="en-US" u="sng" dirty="0" smtClean="0"/>
              <a:t>Method 2</a:t>
            </a:r>
            <a:r>
              <a:rPr lang="en-US" altLang="en-US" dirty="0" smtClean="0"/>
              <a:t>: Use a large number of binary attributes : One hot-encoding</a:t>
            </a:r>
          </a:p>
          <a:p>
            <a:pPr lvl="1" eaLnBrk="1" hangingPunct="1">
              <a:lnSpc>
                <a:spcPct val="120000"/>
              </a:lnSpc>
            </a:pPr>
            <a:r>
              <a:rPr lang="en-US" altLang="en-US" dirty="0" smtClean="0"/>
              <a:t>creating a new binary attribute for each of the </a:t>
            </a:r>
            <a:r>
              <a:rPr lang="en-US" altLang="en-US" i="1" dirty="0" smtClean="0"/>
              <a:t>M</a:t>
            </a:r>
            <a:r>
              <a:rPr lang="en-US" altLang="en-US" dirty="0" smtClean="0"/>
              <a:t> nominal states</a:t>
            </a:r>
          </a:p>
          <a:p>
            <a:pPr lvl="1" eaLnBrk="1" hangingPunct="1">
              <a:lnSpc>
                <a:spcPct val="120000"/>
              </a:lnSpc>
            </a:pPr>
            <a:r>
              <a:rPr lang="en-US" altLang="en-US" dirty="0" smtClean="0"/>
              <a:t>Then apply Binary Attribute based Similarity Techniques e.g. </a:t>
            </a:r>
            <a:r>
              <a:rPr lang="en-US" altLang="en-US" dirty="0" err="1" smtClean="0"/>
              <a:t>Jaccard</a:t>
            </a:r>
            <a:r>
              <a:rPr lang="en-US" altLang="en-US" dirty="0" smtClean="0"/>
              <a:t> similarity</a:t>
            </a:r>
          </a:p>
        </p:txBody>
      </p:sp>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67958C36-E555-419B-95FC-7ACC50C6D9D0}" type="slidenum">
              <a:rPr lang="en-US" altLang="en-US" sz="900"/>
              <a:pPr eaLnBrk="1" hangingPunct="1">
                <a:spcBef>
                  <a:spcPct val="0"/>
                </a:spcBef>
                <a:buClrTx/>
                <a:buSzTx/>
                <a:buFontTx/>
                <a:buNone/>
              </a:pPr>
              <a:t>61</a:t>
            </a:fld>
            <a:endParaRPr lang="en-US" altLang="en-US" sz="900"/>
          </a:p>
        </p:txBody>
      </p:sp>
      <p:graphicFrame>
        <p:nvGraphicFramePr>
          <p:cNvPr id="57349" name="Object 4"/>
          <p:cNvGraphicFramePr>
            <a:graphicFrameLocks noChangeAspect="1"/>
          </p:cNvGraphicFramePr>
          <p:nvPr>
            <p:extLst>
              <p:ext uri="{D42A27DB-BD31-4B8C-83A1-F6EECF244321}">
                <p14:modId xmlns:p14="http://schemas.microsoft.com/office/powerpoint/2010/main" val="2556567062"/>
              </p:ext>
            </p:extLst>
          </p:nvPr>
        </p:nvGraphicFramePr>
        <p:xfrm>
          <a:off x="4953000" y="3229624"/>
          <a:ext cx="2000250" cy="500063"/>
        </p:xfrm>
        <a:graphic>
          <a:graphicData uri="http://schemas.openxmlformats.org/presentationml/2006/ole">
            <mc:AlternateContent xmlns:mc="http://schemas.openxmlformats.org/markup-compatibility/2006">
              <mc:Choice xmlns:v="urn:schemas-microsoft-com:vml" Requires="v">
                <p:oleObj spid="_x0000_s30730" name="Equation" r:id="rId4" imgW="1384300" imgH="469900" progId="Equation.3">
                  <p:embed/>
                </p:oleObj>
              </mc:Choice>
              <mc:Fallback>
                <p:oleObj name="Equation" r:id="rId4" imgW="1384300" imgH="469900" progId="Equation.3">
                  <p:embed/>
                  <p:pic>
                    <p:nvPicPr>
                      <p:cNvPr id="5734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229624"/>
                        <a:ext cx="200025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8426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244187" y="1131094"/>
            <a:ext cx="7886700" cy="994172"/>
          </a:xfrm>
          <a:noFill/>
        </p:spPr>
        <p:txBody>
          <a:bodyPr vert="horz" lIns="69056" tIns="34529" rIns="69056" bIns="34529" rtlCol="0" anchor="ctr">
            <a:normAutofit/>
          </a:bodyPr>
          <a:lstStyle/>
          <a:p>
            <a:pPr eaLnBrk="1" hangingPunct="1"/>
            <a:r>
              <a:rPr lang="en-US" altLang="en-US" sz="2400" b="1" dirty="0"/>
              <a:t>Proximity Measure for </a:t>
            </a:r>
            <a:r>
              <a:rPr lang="en-US" altLang="en-US" sz="2400" b="1" dirty="0">
                <a:solidFill>
                  <a:srgbClr val="FF0000"/>
                </a:solidFill>
              </a:rPr>
              <a:t>Binary Attributes</a:t>
            </a:r>
          </a:p>
        </p:txBody>
      </p:sp>
      <p:sp>
        <p:nvSpPr>
          <p:cNvPr id="102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13B94054-0B34-4061-A2DF-192F6FA7061F}" type="slidenum">
              <a:rPr lang="en-US" altLang="en-US" sz="900"/>
              <a:pPr eaLnBrk="1" hangingPunct="1">
                <a:spcBef>
                  <a:spcPct val="0"/>
                </a:spcBef>
                <a:buClrTx/>
                <a:buSzTx/>
                <a:buFontTx/>
                <a:buNone/>
              </a:pPr>
              <a:t>62</a:t>
            </a:fld>
            <a:endParaRPr lang="en-US" altLang="en-US" sz="900" dirty="0"/>
          </a:p>
        </p:txBody>
      </p:sp>
      <p:sp>
        <p:nvSpPr>
          <p:cNvPr id="1030" name="Rectangle 3"/>
          <p:cNvSpPr>
            <a:spLocks noGrp="1" noChangeArrowheads="1"/>
          </p:cNvSpPr>
          <p:nvPr>
            <p:ph type="body" sz="half" idx="4294967295"/>
          </p:nvPr>
        </p:nvSpPr>
        <p:spPr>
          <a:xfrm>
            <a:off x="244187" y="2057399"/>
            <a:ext cx="4937413" cy="3165887"/>
          </a:xfrm>
          <a:noFill/>
        </p:spPr>
        <p:txBody>
          <a:bodyPr vert="horz" lIns="69056" tIns="34529" rIns="69056" bIns="34529" rtlCol="0">
            <a:noAutofit/>
          </a:bodyPr>
          <a:lstStyle/>
          <a:p>
            <a:pPr eaLnBrk="1" hangingPunct="1">
              <a:lnSpc>
                <a:spcPct val="130000"/>
              </a:lnSpc>
            </a:pPr>
            <a:r>
              <a:rPr lang="en-US" altLang="en-US" sz="1600" dirty="0">
                <a:latin typeface="Calibri" panose="020F0502020204030204" pitchFamily="34" charset="0"/>
              </a:rPr>
              <a:t>A contingency table for binary data</a:t>
            </a:r>
          </a:p>
          <a:p>
            <a:pPr>
              <a:lnSpc>
                <a:spcPct val="130000"/>
              </a:lnSpc>
            </a:pPr>
            <a:r>
              <a:rPr lang="en-US" altLang="en-US" sz="1600" dirty="0" smtClean="0">
                <a:latin typeface="Calibri" panose="020F0502020204030204" pitchFamily="34" charset="0"/>
              </a:rPr>
              <a:t>Distance </a:t>
            </a:r>
            <a:r>
              <a:rPr lang="en-US" altLang="en-US" sz="1600" dirty="0">
                <a:latin typeface="Calibri" panose="020F0502020204030204" pitchFamily="34" charset="0"/>
              </a:rPr>
              <a:t>measure for </a:t>
            </a:r>
            <a:r>
              <a:rPr lang="en-US" altLang="en-US" sz="1600" b="1" dirty="0">
                <a:latin typeface="Calibri" panose="020F0502020204030204" pitchFamily="34" charset="0"/>
              </a:rPr>
              <a:t>symmetric binary </a:t>
            </a:r>
            <a:r>
              <a:rPr lang="en-US" altLang="en-US" sz="1600" dirty="0">
                <a:latin typeface="Calibri" panose="020F0502020204030204" pitchFamily="34" charset="0"/>
              </a:rPr>
              <a:t>variables: </a:t>
            </a:r>
            <a:endParaRPr lang="en-US" altLang="en-US" sz="1600" dirty="0" smtClean="0">
              <a:latin typeface="Calibri" panose="020F0502020204030204" pitchFamily="34" charset="0"/>
            </a:endParaRPr>
          </a:p>
          <a:p>
            <a:pPr lvl="1">
              <a:lnSpc>
                <a:spcPct val="130000"/>
              </a:lnSpc>
            </a:pPr>
            <a:r>
              <a:rPr lang="en-US" altLang="en-US" sz="1300" dirty="0" smtClean="0">
                <a:latin typeface="Calibri" panose="020F0502020204030204" pitchFamily="34" charset="0"/>
              </a:rPr>
              <a:t>A </a:t>
            </a:r>
            <a:r>
              <a:rPr lang="en-US" altLang="en-US" sz="1300" dirty="0">
                <a:latin typeface="Calibri" panose="020F0502020204030204" pitchFamily="34" charset="0"/>
              </a:rPr>
              <a:t>binary symmetric variable is said to be symmetric if both of its states are of the same value and carry the same weight, and there is no preference as such as which outcome should be mapped to 0 or mapped to </a:t>
            </a:r>
            <a:r>
              <a:rPr lang="en-US" altLang="en-US" sz="1300" dirty="0" smtClean="0">
                <a:latin typeface="Calibri" panose="020F0502020204030204" pitchFamily="34" charset="0"/>
              </a:rPr>
              <a:t>1. e.g. attribute </a:t>
            </a:r>
            <a:r>
              <a:rPr lang="en-US" altLang="en-US" sz="1300" dirty="0">
                <a:latin typeface="Calibri" panose="020F0502020204030204" pitchFamily="34" charset="0"/>
              </a:rPr>
              <a:t>of gender. </a:t>
            </a:r>
          </a:p>
          <a:p>
            <a:pPr eaLnBrk="1" hangingPunct="1">
              <a:lnSpc>
                <a:spcPct val="130000"/>
              </a:lnSpc>
            </a:pPr>
            <a:r>
              <a:rPr lang="en-US" altLang="en-US" sz="1600" dirty="0">
                <a:latin typeface="Calibri" panose="020F0502020204030204" pitchFamily="34" charset="0"/>
              </a:rPr>
              <a:t>Distance measure for </a:t>
            </a:r>
            <a:r>
              <a:rPr lang="en-US" altLang="en-US" sz="1600" b="1" dirty="0">
                <a:latin typeface="Calibri" panose="020F0502020204030204" pitchFamily="34" charset="0"/>
              </a:rPr>
              <a:t>asymmetric binary </a:t>
            </a:r>
            <a:r>
              <a:rPr lang="en-US" altLang="en-US" sz="1600" b="1" dirty="0" smtClean="0">
                <a:latin typeface="Calibri" panose="020F0502020204030204" pitchFamily="34" charset="0"/>
              </a:rPr>
              <a:t>variables</a:t>
            </a:r>
            <a:endParaRPr lang="en-US" altLang="en-US" sz="1600" b="1" dirty="0">
              <a:latin typeface="Calibri" panose="020F0502020204030204" pitchFamily="34" charset="0"/>
            </a:endParaRPr>
          </a:p>
          <a:p>
            <a:pPr eaLnBrk="1" hangingPunct="1">
              <a:lnSpc>
                <a:spcPct val="130000"/>
              </a:lnSpc>
            </a:pPr>
            <a:r>
              <a:rPr lang="en-US" altLang="en-US" sz="1600" dirty="0" err="1">
                <a:latin typeface="Calibri" panose="020F0502020204030204" pitchFamily="34" charset="0"/>
              </a:rPr>
              <a:t>Jaccard</a:t>
            </a:r>
            <a:r>
              <a:rPr lang="en-US" altLang="en-US" sz="1600" dirty="0">
                <a:latin typeface="Calibri" panose="020F0502020204030204" pitchFamily="34" charset="0"/>
              </a:rPr>
              <a:t> coefficient (</a:t>
            </a:r>
            <a:r>
              <a:rPr lang="en-US" altLang="en-US" sz="1600" i="1" dirty="0">
                <a:latin typeface="Calibri" panose="020F0502020204030204" pitchFamily="34" charset="0"/>
              </a:rPr>
              <a:t>similarity</a:t>
            </a:r>
            <a:r>
              <a:rPr lang="en-US" altLang="en-US" sz="1600" dirty="0">
                <a:latin typeface="Calibri" panose="020F0502020204030204" pitchFamily="34" charset="0"/>
              </a:rPr>
              <a:t> measure for </a:t>
            </a:r>
            <a:r>
              <a:rPr lang="en-US" altLang="en-US" sz="1600" b="1" i="1" dirty="0">
                <a:latin typeface="Calibri" panose="020F0502020204030204" pitchFamily="34" charset="0"/>
              </a:rPr>
              <a:t>asymmetric </a:t>
            </a:r>
            <a:r>
              <a:rPr lang="en-US" altLang="en-US" sz="1600" b="1" dirty="0">
                <a:latin typeface="Calibri" panose="020F0502020204030204" pitchFamily="34" charset="0"/>
              </a:rPr>
              <a:t>binary variables</a:t>
            </a:r>
            <a:r>
              <a:rPr lang="en-US" altLang="en-US" sz="1600" dirty="0">
                <a:latin typeface="Calibri" panose="020F0502020204030204" pitchFamily="34" charset="0"/>
              </a:rPr>
              <a:t>): </a:t>
            </a:r>
            <a:r>
              <a:rPr lang="en-US" altLang="en-US" sz="1400" dirty="0" smtClean="0">
                <a:latin typeface="Calibri" panose="020F0502020204030204" pitchFamily="34" charset="0"/>
              </a:rPr>
              <a:t>Note</a:t>
            </a:r>
            <a:r>
              <a:rPr lang="en-US" altLang="en-US" sz="1400" dirty="0">
                <a:latin typeface="Calibri" panose="020F0502020204030204" pitchFamily="34" charset="0"/>
              </a:rPr>
              <a:t>: </a:t>
            </a:r>
            <a:r>
              <a:rPr lang="en-US" altLang="en-US" sz="1400" dirty="0" err="1">
                <a:latin typeface="Calibri" panose="020F0502020204030204" pitchFamily="34" charset="0"/>
              </a:rPr>
              <a:t>Jaccard</a:t>
            </a:r>
            <a:r>
              <a:rPr lang="en-US" altLang="en-US" sz="1400" dirty="0">
                <a:latin typeface="Calibri" panose="020F0502020204030204" pitchFamily="34" charset="0"/>
              </a:rPr>
              <a:t> coefficient is the same as “coherence</a:t>
            </a:r>
            <a:r>
              <a:rPr lang="en-US" altLang="en-US" sz="1400" dirty="0" smtClean="0">
                <a:latin typeface="Calibri" panose="020F0502020204030204" pitchFamily="34" charset="0"/>
              </a:rPr>
              <a:t>”</a:t>
            </a:r>
            <a:endParaRPr lang="en-US" altLang="en-US" sz="1300" dirty="0">
              <a:solidFill>
                <a:srgbClr val="FF0000"/>
              </a:solidFill>
              <a:latin typeface="Calibri" panose="020F0502020204030204" pitchFamily="34" charset="0"/>
            </a:endParaRPr>
          </a:p>
        </p:txBody>
      </p:sp>
      <p:pic>
        <p:nvPicPr>
          <p:cNvPr id="1035" name="Picture 35" descr="eqcoherence"/>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5265596" y="4204615"/>
            <a:ext cx="3738948" cy="657953"/>
          </a:xfrm>
          <a:noFill/>
        </p:spPr>
      </p:pic>
      <p:pic>
        <p:nvPicPr>
          <p:cNvPr id="1032" name="Picture 18" descr="eqjac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937" y="3472708"/>
            <a:ext cx="3257550"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36" descr="eqcontingency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311670"/>
            <a:ext cx="2971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Text Box 37"/>
          <p:cNvSpPr txBox="1">
            <a:spLocks noChangeArrowheads="1"/>
          </p:cNvSpPr>
          <p:nvPr/>
        </p:nvSpPr>
        <p:spPr bwMode="auto">
          <a:xfrm>
            <a:off x="5252652" y="2661161"/>
            <a:ext cx="77457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350" dirty="0"/>
              <a:t>Object </a:t>
            </a:r>
            <a:r>
              <a:rPr lang="en-US" altLang="en-US" sz="1350" i="1" dirty="0" err="1"/>
              <a:t>i</a:t>
            </a:r>
            <a:endParaRPr lang="en-US" altLang="en-US" sz="1350" dirty="0"/>
          </a:p>
        </p:txBody>
      </p:sp>
      <p:sp>
        <p:nvSpPr>
          <p:cNvPr id="1038" name="Text Box 38"/>
          <p:cNvSpPr txBox="1">
            <a:spLocks noChangeArrowheads="1"/>
          </p:cNvSpPr>
          <p:nvPr/>
        </p:nvSpPr>
        <p:spPr bwMode="auto">
          <a:xfrm>
            <a:off x="5963466" y="2028272"/>
            <a:ext cx="78258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350" dirty="0"/>
              <a:t>Object </a:t>
            </a:r>
            <a:r>
              <a:rPr lang="en-US" altLang="en-US" sz="1350" i="1" dirty="0"/>
              <a:t>j</a:t>
            </a:r>
            <a:endParaRPr lang="en-US" altLang="en-US" sz="1350" dirty="0"/>
          </a:p>
        </p:txBody>
      </p:sp>
      <p:sp>
        <p:nvSpPr>
          <p:cNvPr id="2" name="Rectangle 1"/>
          <p:cNvSpPr/>
          <p:nvPr/>
        </p:nvSpPr>
        <p:spPr>
          <a:xfrm>
            <a:off x="394313" y="5410349"/>
            <a:ext cx="4572000" cy="523220"/>
          </a:xfrm>
          <a:prstGeom prst="rect">
            <a:avLst/>
          </a:prstGeom>
        </p:spPr>
        <p:txBody>
          <a:bodyPr>
            <a:spAutoFit/>
          </a:bodyPr>
          <a:lstStyle/>
          <a:p>
            <a:r>
              <a:rPr lang="en-US" sz="1400" b="1" dirty="0" err="1" smtClean="0">
                <a:solidFill>
                  <a:srgbClr val="0070C0"/>
                </a:solidFill>
                <a:latin typeface="pt sans"/>
              </a:rPr>
              <a:t>Jaccard</a:t>
            </a:r>
            <a:r>
              <a:rPr lang="en-US" sz="1400" b="1" dirty="0" smtClean="0">
                <a:solidFill>
                  <a:srgbClr val="0070C0"/>
                </a:solidFill>
                <a:latin typeface="pt sans"/>
              </a:rPr>
              <a:t> Index = (the number in both sets) / (the number in either set) * 100</a:t>
            </a:r>
            <a:endParaRPr lang="en-US" sz="1400" dirty="0">
              <a:solidFill>
                <a:srgbClr val="0070C0"/>
              </a:solidFill>
            </a:endParaRPr>
          </a:p>
        </p:txBody>
      </p:sp>
      <p:sp>
        <p:nvSpPr>
          <p:cNvPr id="3" name="Rectangle 2"/>
          <p:cNvSpPr/>
          <p:nvPr/>
        </p:nvSpPr>
        <p:spPr>
          <a:xfrm>
            <a:off x="394313" y="6068849"/>
            <a:ext cx="1975221" cy="307777"/>
          </a:xfrm>
          <a:prstGeom prst="rect">
            <a:avLst/>
          </a:prstGeom>
        </p:spPr>
        <p:txBody>
          <a:bodyPr wrap="none">
            <a:spAutoFit/>
          </a:bodyPr>
          <a:lstStyle/>
          <a:p>
            <a:r>
              <a:rPr lang="en-US" sz="1400" b="1" dirty="0">
                <a:solidFill>
                  <a:srgbClr val="0070C0"/>
                </a:solidFill>
                <a:latin typeface="pt sans"/>
              </a:rPr>
              <a:t>J(X,Y) = |X∩Y| / |X∪Y|</a:t>
            </a:r>
            <a:endParaRPr lang="en-US" sz="1400" dirty="0">
              <a:solidFill>
                <a:srgbClr val="0070C0"/>
              </a:solidFill>
            </a:endParaRPr>
          </a:p>
        </p:txBody>
      </p:sp>
      <p:sp>
        <p:nvSpPr>
          <p:cNvPr id="4" name="Rectangle 3"/>
          <p:cNvSpPr/>
          <p:nvPr/>
        </p:nvSpPr>
        <p:spPr>
          <a:xfrm>
            <a:off x="5191208" y="5223286"/>
            <a:ext cx="4048417" cy="954107"/>
          </a:xfrm>
          <a:prstGeom prst="rect">
            <a:avLst/>
          </a:prstGeom>
        </p:spPr>
        <p:txBody>
          <a:bodyPr wrap="square">
            <a:spAutoFit/>
          </a:bodyPr>
          <a:lstStyle/>
          <a:p>
            <a:pPr fontAlgn="base"/>
            <a:r>
              <a:rPr lang="en-US" sz="1400" dirty="0">
                <a:solidFill>
                  <a:srgbClr val="777777"/>
                </a:solidFill>
                <a:latin typeface="inherit"/>
              </a:rPr>
              <a:t>A = {0,1,2,5,6}</a:t>
            </a:r>
          </a:p>
          <a:p>
            <a:pPr fontAlgn="base"/>
            <a:r>
              <a:rPr lang="en-US" sz="1400" dirty="0">
                <a:solidFill>
                  <a:srgbClr val="777777"/>
                </a:solidFill>
                <a:latin typeface="inherit"/>
              </a:rPr>
              <a:t>B = {0,2,3,4,5,7,9}</a:t>
            </a:r>
          </a:p>
          <a:p>
            <a:pPr fontAlgn="base"/>
            <a:r>
              <a:rPr lang="en-US" sz="1400" b="1" dirty="0">
                <a:solidFill>
                  <a:srgbClr val="777777"/>
                </a:solidFill>
                <a:latin typeface="inherit"/>
              </a:rPr>
              <a:t>Solution</a:t>
            </a:r>
            <a:r>
              <a:rPr lang="en-US" sz="1400" dirty="0">
                <a:solidFill>
                  <a:srgbClr val="777777"/>
                </a:solidFill>
                <a:latin typeface="pt sans"/>
              </a:rPr>
              <a:t>: J(A,B) = |A∩B| / |A∪B| = |{0,2,5}| / |{0,1,2,3,4,5,6,7,9}| = 3/9 = 0.33.</a:t>
            </a:r>
            <a:endParaRPr lang="en-US" sz="1400" b="0" i="0" dirty="0">
              <a:solidFill>
                <a:srgbClr val="777777"/>
              </a:solidFill>
              <a:effectLst/>
              <a:latin typeface="pt sans"/>
            </a:endParaRPr>
          </a:p>
        </p:txBody>
      </p:sp>
      <p:sp>
        <p:nvSpPr>
          <p:cNvPr id="16" name="Rectangle 15"/>
          <p:cNvSpPr/>
          <p:nvPr/>
        </p:nvSpPr>
        <p:spPr>
          <a:xfrm>
            <a:off x="2514600" y="6222738"/>
            <a:ext cx="5410200" cy="523220"/>
          </a:xfrm>
          <a:prstGeom prst="rect">
            <a:avLst/>
          </a:prstGeom>
        </p:spPr>
        <p:txBody>
          <a:bodyPr wrap="square">
            <a:spAutoFit/>
          </a:bodyPr>
          <a:lstStyle/>
          <a:p>
            <a:r>
              <a:rPr lang="en-US" sz="1400" b="1" dirty="0" smtClean="0">
                <a:solidFill>
                  <a:srgbClr val="0070C0"/>
                </a:solidFill>
                <a:latin typeface="pt sans"/>
              </a:rPr>
              <a:t>Note- Apply </a:t>
            </a:r>
            <a:r>
              <a:rPr lang="en-US" sz="1400" b="1" dirty="0" err="1" smtClean="0">
                <a:solidFill>
                  <a:srgbClr val="0070C0"/>
                </a:solidFill>
                <a:latin typeface="pt sans"/>
              </a:rPr>
              <a:t>jaccard</a:t>
            </a:r>
            <a:r>
              <a:rPr lang="en-US" sz="1400" b="1" dirty="0" smtClean="0">
                <a:solidFill>
                  <a:srgbClr val="0070C0"/>
                </a:solidFill>
                <a:latin typeface="pt sans"/>
              </a:rPr>
              <a:t> similarity where cardinality i.e. number of elements of each type matter.</a:t>
            </a:r>
            <a:endParaRPr lang="en-US" sz="1400" dirty="0">
              <a:solidFill>
                <a:srgbClr val="0070C0"/>
              </a:solidFill>
            </a:endParaRPr>
          </a:p>
        </p:txBody>
      </p:sp>
    </p:spTree>
    <p:extLst>
      <p:ext uri="{BB962C8B-B14F-4D97-AF65-F5344CB8AC3E}">
        <p14:creationId xmlns:p14="http://schemas.microsoft.com/office/powerpoint/2010/main" val="3553027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06529" y="1131094"/>
            <a:ext cx="7886700" cy="994172"/>
          </a:xfrm>
        </p:spPr>
        <p:txBody>
          <a:bodyPr>
            <a:normAutofit fontScale="90000"/>
          </a:bodyPr>
          <a:lstStyle/>
          <a:p>
            <a:pPr eaLnBrk="1" hangingPunct="1"/>
            <a:r>
              <a:rPr lang="en-US" altLang="en-US" b="1" dirty="0"/>
              <a:t>Dissimilarity between Binary Variables</a:t>
            </a:r>
          </a:p>
        </p:txBody>
      </p:sp>
      <p:sp>
        <p:nvSpPr>
          <p:cNvPr id="58372" name="Rectangle 3"/>
          <p:cNvSpPr>
            <a:spLocks noGrp="1" noChangeArrowheads="1"/>
          </p:cNvSpPr>
          <p:nvPr>
            <p:ph idx="1"/>
          </p:nvPr>
        </p:nvSpPr>
        <p:spPr>
          <a:xfrm>
            <a:off x="524741" y="2143342"/>
            <a:ext cx="7886700" cy="3263504"/>
          </a:xfrm>
        </p:spPr>
        <p:txBody>
          <a:bodyPr/>
          <a:lstStyle/>
          <a:p>
            <a:pPr eaLnBrk="1" hangingPunct="1"/>
            <a:r>
              <a:rPr lang="en-US" altLang="en-US" sz="1800" dirty="0"/>
              <a:t>Example</a:t>
            </a:r>
          </a:p>
          <a:p>
            <a:pPr eaLnBrk="1" hangingPunct="1"/>
            <a:endParaRPr lang="en-US" altLang="en-US" sz="1800" dirty="0"/>
          </a:p>
          <a:p>
            <a:pPr eaLnBrk="1" hangingPunct="1"/>
            <a:endParaRPr lang="en-US" altLang="en-US" sz="1800" dirty="0"/>
          </a:p>
          <a:p>
            <a:pPr lvl="1" eaLnBrk="1" hangingPunct="1"/>
            <a:endParaRPr lang="en-US" altLang="en-US" dirty="0"/>
          </a:p>
          <a:p>
            <a:pPr lvl="1" eaLnBrk="1" hangingPunct="1"/>
            <a:r>
              <a:rPr lang="en-US" altLang="en-US" sz="1500" dirty="0" smtClean="0"/>
              <a:t>Gender </a:t>
            </a:r>
            <a:r>
              <a:rPr lang="en-US" altLang="en-US" sz="1500" dirty="0"/>
              <a:t>is a symmetric attribute</a:t>
            </a:r>
          </a:p>
          <a:p>
            <a:pPr lvl="1" eaLnBrk="1" hangingPunct="1"/>
            <a:r>
              <a:rPr lang="en-US" altLang="en-US" sz="1500" dirty="0"/>
              <a:t>The remaining attributes are asymmetric binary</a:t>
            </a:r>
          </a:p>
          <a:p>
            <a:pPr lvl="1" eaLnBrk="1" hangingPunct="1"/>
            <a:r>
              <a:rPr lang="en-US" altLang="en-US" sz="1500" b="1" dirty="0">
                <a:solidFill>
                  <a:schemeClr val="accent1"/>
                </a:solidFill>
              </a:rPr>
              <a:t>Let the values Y and P be 1, and the value N 0</a:t>
            </a:r>
          </a:p>
        </p:txBody>
      </p:sp>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1D2BE39E-5B9B-4210-9E02-7CF4C6C7A5C1}" type="slidenum">
              <a:rPr lang="en-US" altLang="en-US" sz="900"/>
              <a:pPr eaLnBrk="1" hangingPunct="1">
                <a:spcBef>
                  <a:spcPct val="0"/>
                </a:spcBef>
                <a:buClrTx/>
                <a:buSzTx/>
                <a:buFontTx/>
                <a:buNone/>
              </a:pPr>
              <a:t>63</a:t>
            </a:fld>
            <a:endParaRPr lang="en-US" altLang="en-US" sz="900"/>
          </a:p>
        </p:txBody>
      </p:sp>
      <p:graphicFrame>
        <p:nvGraphicFramePr>
          <p:cNvPr id="58373" name="Object 4"/>
          <p:cNvGraphicFramePr>
            <a:graphicFrameLocks noChangeAspect="1"/>
          </p:cNvGraphicFramePr>
          <p:nvPr/>
        </p:nvGraphicFramePr>
        <p:xfrm>
          <a:off x="2000251" y="2343150"/>
          <a:ext cx="5199460" cy="1200150"/>
        </p:xfrm>
        <a:graphic>
          <a:graphicData uri="http://schemas.openxmlformats.org/presentationml/2006/ole">
            <mc:AlternateContent xmlns:mc="http://schemas.openxmlformats.org/markup-compatibility/2006">
              <mc:Choice xmlns:v="urn:schemas-microsoft-com:vml" Requires="v">
                <p:oleObj spid="_x0000_s31758" name="Document" r:id="rId4" imgW="6819900" imgH="1475232" progId="Word.Document.8">
                  <p:embed/>
                </p:oleObj>
              </mc:Choice>
              <mc:Fallback>
                <p:oleObj name="Document" r:id="rId4" imgW="6819900" imgH="1475232" progId="Word.Document.8">
                  <p:embed/>
                  <p:pic>
                    <p:nvPicPr>
                      <p:cNvPr id="5837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1" y="2343150"/>
                        <a:ext cx="519946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6396920" y="4482972"/>
            <a:ext cx="2446159" cy="1477328"/>
          </a:xfrm>
          <a:prstGeom prst="rect">
            <a:avLst/>
          </a:prstGeom>
        </p:spPr>
        <p:txBody>
          <a:bodyPr wrap="square">
            <a:spAutoFit/>
          </a:bodyPr>
          <a:lstStyle/>
          <a:p>
            <a:r>
              <a:rPr lang="en-US" dirty="0">
                <a:hlinkClick r:id="rId6"/>
              </a:rPr>
              <a:t>https://</a:t>
            </a:r>
            <a:r>
              <a:rPr lang="en-US" dirty="0" smtClean="0">
                <a:hlinkClick r:id="rId6"/>
              </a:rPr>
              <a:t>en.wikipedia.org/wiki/Jaccard_index</a:t>
            </a:r>
            <a:endParaRPr lang="en-US" dirty="0" smtClean="0"/>
          </a:p>
          <a:p>
            <a:r>
              <a:rPr lang="en-US" dirty="0">
                <a:hlinkClick r:id="rId7"/>
              </a:rPr>
              <a:t>https://www.statisticshowto.datasciencecentral.com/jaccard-index/</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17734701"/>
              </p:ext>
            </p:extLst>
          </p:nvPr>
        </p:nvGraphicFramePr>
        <p:xfrm>
          <a:off x="1066799" y="4567672"/>
          <a:ext cx="5330120" cy="2042160"/>
        </p:xfrm>
        <a:graphic>
          <a:graphicData uri="http://schemas.openxmlformats.org/drawingml/2006/table">
            <a:tbl>
              <a:tblPr>
                <a:tableStyleId>{5C22544A-7EE6-4342-B048-85BDC9FD1C3A}</a:tableStyleId>
              </a:tblPr>
              <a:tblGrid>
                <a:gridCol w="666265">
                  <a:extLst>
                    <a:ext uri="{9D8B030D-6E8A-4147-A177-3AD203B41FA5}">
                      <a16:colId xmlns:a16="http://schemas.microsoft.com/office/drawing/2014/main" val="3078463923"/>
                    </a:ext>
                  </a:extLst>
                </a:gridCol>
                <a:gridCol w="666265">
                  <a:extLst>
                    <a:ext uri="{9D8B030D-6E8A-4147-A177-3AD203B41FA5}">
                      <a16:colId xmlns:a16="http://schemas.microsoft.com/office/drawing/2014/main" val="530236838"/>
                    </a:ext>
                  </a:extLst>
                </a:gridCol>
                <a:gridCol w="666265">
                  <a:extLst>
                    <a:ext uri="{9D8B030D-6E8A-4147-A177-3AD203B41FA5}">
                      <a16:colId xmlns:a16="http://schemas.microsoft.com/office/drawing/2014/main" val="1114366872"/>
                    </a:ext>
                  </a:extLst>
                </a:gridCol>
                <a:gridCol w="666265">
                  <a:extLst>
                    <a:ext uri="{9D8B030D-6E8A-4147-A177-3AD203B41FA5}">
                      <a16:colId xmlns:a16="http://schemas.microsoft.com/office/drawing/2014/main" val="2040985063"/>
                    </a:ext>
                  </a:extLst>
                </a:gridCol>
                <a:gridCol w="666265">
                  <a:extLst>
                    <a:ext uri="{9D8B030D-6E8A-4147-A177-3AD203B41FA5}">
                      <a16:colId xmlns:a16="http://schemas.microsoft.com/office/drawing/2014/main" val="970173234"/>
                    </a:ext>
                  </a:extLst>
                </a:gridCol>
                <a:gridCol w="666265">
                  <a:extLst>
                    <a:ext uri="{9D8B030D-6E8A-4147-A177-3AD203B41FA5}">
                      <a16:colId xmlns:a16="http://schemas.microsoft.com/office/drawing/2014/main" val="279451836"/>
                    </a:ext>
                  </a:extLst>
                </a:gridCol>
                <a:gridCol w="666265">
                  <a:extLst>
                    <a:ext uri="{9D8B030D-6E8A-4147-A177-3AD203B41FA5}">
                      <a16:colId xmlns:a16="http://schemas.microsoft.com/office/drawing/2014/main" val="3640812458"/>
                    </a:ext>
                  </a:extLst>
                </a:gridCol>
                <a:gridCol w="666265">
                  <a:extLst>
                    <a:ext uri="{9D8B030D-6E8A-4147-A177-3AD203B41FA5}">
                      <a16:colId xmlns:a16="http://schemas.microsoft.com/office/drawing/2014/main" val="3156258247"/>
                    </a:ext>
                  </a:extLst>
                </a:gridCol>
              </a:tblGrid>
              <a:tr h="190500">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Gender</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fever</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Cough</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Test-1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Test-2</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Test-3</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Test-4</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1665050"/>
                  </a:ext>
                </a:extLst>
              </a:tr>
              <a:tr h="190500">
                <a:tc>
                  <a:txBody>
                    <a:bodyPr/>
                    <a:lstStyle/>
                    <a:p>
                      <a:pPr algn="ctr" fontAlgn="b"/>
                      <a:r>
                        <a:rPr lang="en-US" sz="1400" u="none" strike="noStrike">
                          <a:effectLst/>
                        </a:rPr>
                        <a:t>Jack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M</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808930"/>
                  </a:ext>
                </a:extLst>
              </a:tr>
              <a:tr h="190500">
                <a:tc>
                  <a:txBody>
                    <a:bodyPr/>
                    <a:lstStyle/>
                    <a:p>
                      <a:pPr algn="ctr" fontAlgn="b"/>
                      <a:r>
                        <a:rPr lang="en-US" sz="1400" u="none" strike="noStrike">
                          <a:effectLst/>
                        </a:rPr>
                        <a:t>Mary</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F</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612481"/>
                  </a:ext>
                </a:extLst>
              </a:tr>
              <a:tr h="190500">
                <a:tc>
                  <a:txBody>
                    <a:bodyPr/>
                    <a:lstStyle/>
                    <a:p>
                      <a:pPr algn="ctr" fontAlgn="b"/>
                      <a:r>
                        <a:rPr lang="en-US" sz="1400" u="none" strike="noStrike">
                          <a:effectLst/>
                        </a:rPr>
                        <a:t>Jim</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M</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140503"/>
                  </a:ext>
                </a:extLst>
              </a:tr>
              <a:tr h="190500">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36440213"/>
                  </a:ext>
                </a:extLst>
              </a:tr>
              <a:tr h="190500">
                <a:tc>
                  <a:txBody>
                    <a:bodyPr/>
                    <a:lstStyle/>
                    <a:p>
                      <a:pPr algn="ctr" fontAlgn="b"/>
                      <a:endParaRPr lang="en-US"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Mary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226435618"/>
                  </a:ext>
                </a:extLst>
              </a:tr>
              <a:tr h="190500">
                <a:tc>
                  <a:txBody>
                    <a:bodyPr/>
                    <a:lstStyle/>
                    <a:p>
                      <a:pPr algn="ctr" fontAlgn="b"/>
                      <a:r>
                        <a:rPr lang="en-US" sz="1600" b="0" i="0" u="none" strike="noStrike">
                          <a:solidFill>
                            <a:srgbClr val="000000"/>
                          </a:solidFill>
                          <a:effectLst/>
                          <a:latin typeface="Calibri" panose="020F0502020204030204" pitchFamily="34" charset="0"/>
                        </a:rPr>
                        <a:t>Jack</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tcPr>
                </a:tc>
                <a:tc gridSpan="2">
                  <a:txBody>
                    <a:bodyPr/>
                    <a:lstStyle/>
                    <a:p>
                      <a:pPr algn="ctr" fontAlgn="b"/>
                      <a:r>
                        <a:rPr lang="en-US" sz="1400" u="none" strike="noStrike">
                          <a:effectLst/>
                        </a:rPr>
                        <a:t>D(jack,Mary)</a:t>
                      </a:r>
                      <a:endParaRPr lang="en-US" sz="1400" b="0"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tc gridSpan="2">
                  <a:txBody>
                    <a:bodyPr/>
                    <a:lstStyle/>
                    <a:p>
                      <a:pPr algn="l" fontAlgn="b"/>
                      <a:r>
                        <a:rPr lang="en-US" sz="1400" b="0" i="0" u="none" strike="noStrike" dirty="0" smtClean="0">
                          <a:solidFill>
                            <a:schemeClr val="dk1"/>
                          </a:solidFill>
                          <a:effectLst/>
                          <a:latin typeface="+mn-lt"/>
                        </a:rPr>
                        <a:t>q/ </a:t>
                      </a:r>
                      <a:r>
                        <a:rPr lang="en-US" sz="1400" b="0" i="0" u="none" strike="noStrike" dirty="0" err="1" smtClean="0">
                          <a:solidFill>
                            <a:schemeClr val="dk1"/>
                          </a:solidFill>
                          <a:effectLst/>
                          <a:latin typeface="+mn-lt"/>
                        </a:rPr>
                        <a:t>q+r+s</a:t>
                      </a:r>
                      <a:endParaRPr lang="en-US" sz="1400" b="0" i="0" u="none" strike="noStrike" dirty="0" smtClean="0">
                        <a:solidFill>
                          <a:schemeClr val="dk1"/>
                        </a:solidFill>
                        <a:effectLst/>
                        <a:latin typeface="+mn-lt"/>
                      </a:endParaRPr>
                    </a:p>
                  </a:txBody>
                  <a:tcPr marL="0" marR="0" marT="0" marB="0" anchor="ctr"/>
                </a:tc>
                <a:tc hMerge="1">
                  <a:txBody>
                    <a:bodyPr/>
                    <a:lstStyle/>
                    <a:p>
                      <a:endParaRPr lang="en-US"/>
                    </a:p>
                  </a:txBody>
                  <a:tcPr/>
                </a:tc>
                <a:extLst>
                  <a:ext uri="{0D108BD9-81ED-4DB2-BD59-A6C34878D82A}">
                    <a16:rowId xmlns:a16="http://schemas.microsoft.com/office/drawing/2014/main" val="1778674241"/>
                  </a:ext>
                </a:extLst>
              </a:tr>
              <a:tr h="190500">
                <a:tc>
                  <a:txBody>
                    <a:bodyPr/>
                    <a:lstStyle/>
                    <a:p>
                      <a:pPr algn="ctr" fontAlgn="b"/>
                      <a:r>
                        <a:rPr lang="en-US" sz="16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1400" u="none" strike="noStrike" dirty="0" smtClean="0">
                          <a:effectLst/>
                        </a:rPr>
                        <a:t>0.66666</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98953278"/>
                  </a:ext>
                </a:extLst>
              </a:tr>
              <a:tr h="190500">
                <a:tc>
                  <a:txBody>
                    <a:bodyPr/>
                    <a:lstStyle/>
                    <a:p>
                      <a:pPr algn="ctr" fontAlgn="b"/>
                      <a:r>
                        <a:rPr lang="en-US" sz="1600" b="1"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879522875"/>
                  </a:ext>
                </a:extLst>
              </a:tr>
            </a:tbl>
          </a:graphicData>
        </a:graphic>
      </p:graphicFrame>
    </p:spTree>
    <p:extLst>
      <p:ext uri="{BB962C8B-B14F-4D97-AF65-F5344CB8AC3E}">
        <p14:creationId xmlns:p14="http://schemas.microsoft.com/office/powerpoint/2010/main" val="3658290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32" name="object 32"/>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2"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3" name="text 1"/>
          <p:cNvSpPr txBox="1"/>
          <p:nvPr/>
        </p:nvSpPr>
        <p:spPr>
          <a:xfrm>
            <a:off x="4324625" y="6221703"/>
            <a:ext cx="49244" cy="105285"/>
          </a:xfrm>
          <a:prstGeom prst="rect">
            <a:avLst/>
          </a:prstGeom>
        </p:spPr>
        <p:txBody>
          <a:bodyPr vert="horz" wrap="none" lIns="0" tIns="0" rIns="0" bIns="0" rtlCol="0">
            <a:spAutoFit/>
          </a:bodyPr>
          <a:lstStyle/>
          <a:p>
            <a:r>
              <a:rPr sz="684" spc="9" dirty="0">
                <a:latin typeface="Arial"/>
                <a:cs typeface="Arial"/>
              </a:rPr>
              <a:t>8</a:t>
            </a:r>
            <a:endParaRPr sz="684">
              <a:latin typeface="Arial"/>
              <a:cs typeface="Arial"/>
            </a:endParaRPr>
          </a:p>
        </p:txBody>
      </p:sp>
      <p:sp>
        <p:nvSpPr>
          <p:cNvPr id="4" name="text 1"/>
          <p:cNvSpPr txBox="1"/>
          <p:nvPr/>
        </p:nvSpPr>
        <p:spPr>
          <a:xfrm>
            <a:off x="6344879"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5" name="text 1"/>
          <p:cNvSpPr txBox="1"/>
          <p:nvPr/>
        </p:nvSpPr>
        <p:spPr>
          <a:xfrm>
            <a:off x="935813" y="1460313"/>
            <a:ext cx="6457986" cy="473719"/>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Jaccard Similarity Index </a:t>
            </a:r>
            <a:r>
              <a:rPr sz="1539" spc="9" dirty="0">
                <a:latin typeface="Arial"/>
                <a:cs typeface="Arial"/>
              </a:rPr>
              <a:t>compares members for two sets to see which</a:t>
            </a:r>
            <a:endParaRPr sz="1539">
              <a:latin typeface="Arial"/>
              <a:cs typeface="Arial"/>
            </a:endParaRPr>
          </a:p>
          <a:p>
            <a:pPr marL="149869"/>
            <a:r>
              <a:rPr sz="1539" spc="9" dirty="0">
                <a:latin typeface="Arial"/>
                <a:cs typeface="Arial"/>
              </a:rPr>
              <a:t>members are shared and which are distinct.</a:t>
            </a:r>
            <a:endParaRPr sz="1539">
              <a:latin typeface="Arial"/>
              <a:cs typeface="Arial"/>
            </a:endParaRPr>
          </a:p>
        </p:txBody>
      </p:sp>
      <p:sp>
        <p:nvSpPr>
          <p:cNvPr id="6" name="text 1"/>
          <p:cNvSpPr txBox="1"/>
          <p:nvPr/>
        </p:nvSpPr>
        <p:spPr>
          <a:xfrm>
            <a:off x="935812" y="2257897"/>
            <a:ext cx="6712350" cy="473719"/>
          </a:xfrm>
          <a:prstGeom prst="rect">
            <a:avLst/>
          </a:prstGeom>
        </p:spPr>
        <p:txBody>
          <a:bodyPr vert="horz" wrap="none" lIns="0" tIns="0" rIns="0" bIns="0" rtlCol="0">
            <a:spAutoFit/>
          </a:bodyPr>
          <a:lstStyle/>
          <a:p>
            <a:r>
              <a:rPr sz="1539" spc="9" dirty="0">
                <a:latin typeface="Arial"/>
                <a:cs typeface="Arial"/>
              </a:rPr>
              <a:t>• It’s a measure of similarity for the two sets of data, with a range from 0% to</a:t>
            </a:r>
            <a:endParaRPr sz="1539">
              <a:latin typeface="Arial"/>
              <a:cs typeface="Arial"/>
            </a:endParaRPr>
          </a:p>
          <a:p>
            <a:pPr marL="149869"/>
            <a:r>
              <a:rPr sz="1539" spc="9" dirty="0">
                <a:latin typeface="Arial"/>
                <a:cs typeface="Arial"/>
              </a:rPr>
              <a:t>100%. The higher the percentage, the more similar the two populations.</a:t>
            </a:r>
            <a:endParaRPr sz="1539">
              <a:latin typeface="Arial"/>
              <a:cs typeface="Arial"/>
            </a:endParaRPr>
          </a:p>
        </p:txBody>
      </p:sp>
      <p:sp>
        <p:nvSpPr>
          <p:cNvPr id="7" name="text 1"/>
          <p:cNvSpPr txBox="1"/>
          <p:nvPr/>
        </p:nvSpPr>
        <p:spPr>
          <a:xfrm>
            <a:off x="935813" y="3055577"/>
            <a:ext cx="4531112" cy="236860"/>
          </a:xfrm>
          <a:prstGeom prst="rect">
            <a:avLst/>
          </a:prstGeom>
        </p:spPr>
        <p:txBody>
          <a:bodyPr vert="horz" wrap="none" lIns="0" tIns="0" rIns="0" bIns="0" rtlCol="0">
            <a:spAutoFit/>
          </a:bodyPr>
          <a:lstStyle/>
          <a:p>
            <a:r>
              <a:rPr sz="1539" spc="9" dirty="0">
                <a:latin typeface="Arial"/>
                <a:cs typeface="Arial"/>
              </a:rPr>
              <a:t>• The formula to find the Jaccard Similarity Index is:</a:t>
            </a:r>
            <a:endParaRPr sz="1539">
              <a:latin typeface="Arial"/>
              <a:cs typeface="Arial"/>
            </a:endParaRPr>
          </a:p>
        </p:txBody>
      </p:sp>
      <p:sp>
        <p:nvSpPr>
          <p:cNvPr id="8" name="text 1"/>
          <p:cNvSpPr txBox="1"/>
          <p:nvPr/>
        </p:nvSpPr>
        <p:spPr>
          <a:xfrm>
            <a:off x="1278617" y="3337094"/>
            <a:ext cx="6074420" cy="236860"/>
          </a:xfrm>
          <a:prstGeom prst="rect">
            <a:avLst/>
          </a:prstGeom>
        </p:spPr>
        <p:txBody>
          <a:bodyPr vert="horz" wrap="none" lIns="0" tIns="0" rIns="0" bIns="0" rtlCol="0">
            <a:spAutoFit/>
          </a:bodyPr>
          <a:lstStyle/>
          <a:p>
            <a:r>
              <a:rPr sz="1539" i="1" spc="9" dirty="0">
                <a:latin typeface="Arial"/>
                <a:cs typeface="Arial"/>
              </a:rPr>
              <a:t>Jaccard Index = (the number in both sets) / (the number in either set)</a:t>
            </a:r>
            <a:endParaRPr sz="1539">
              <a:latin typeface="Arial"/>
              <a:cs typeface="Arial"/>
            </a:endParaRPr>
          </a:p>
        </p:txBody>
      </p:sp>
      <p:sp>
        <p:nvSpPr>
          <p:cNvPr id="9" name="text 1"/>
          <p:cNvSpPr txBox="1"/>
          <p:nvPr/>
        </p:nvSpPr>
        <p:spPr>
          <a:xfrm>
            <a:off x="870730" y="959575"/>
            <a:ext cx="4274568" cy="368562"/>
          </a:xfrm>
          <a:prstGeom prst="rect">
            <a:avLst/>
          </a:prstGeom>
        </p:spPr>
        <p:txBody>
          <a:bodyPr vert="horz" wrap="none" lIns="0" tIns="0" rIns="0" bIns="0" rtlCol="0">
            <a:spAutoFit/>
          </a:bodyPr>
          <a:lstStyle/>
          <a:p>
            <a:r>
              <a:rPr sz="2395" b="1" spc="9" dirty="0">
                <a:solidFill>
                  <a:srgbClr val="002060"/>
                </a:solidFill>
                <a:latin typeface="Arial"/>
                <a:cs typeface="Arial"/>
              </a:rPr>
              <a:t>Jaccard Similarity Index (1/2)</a:t>
            </a:r>
            <a:endParaRPr sz="2395">
              <a:latin typeface="Arial"/>
              <a:cs typeface="Arial"/>
            </a:endParaRPr>
          </a:p>
        </p:txBody>
      </p:sp>
      <p:sp>
        <p:nvSpPr>
          <p:cNvPr id="10" name="text 1"/>
          <p:cNvSpPr txBox="1"/>
          <p:nvPr/>
        </p:nvSpPr>
        <p:spPr>
          <a:xfrm>
            <a:off x="740327" y="5885394"/>
            <a:ext cx="3818802"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https://www.statisticshowto.datasciencecentral.com/jaccard-index/</a:t>
            </a:r>
            <a:endParaRPr sz="855">
              <a:latin typeface="Arial"/>
              <a:cs typeface="Arial"/>
            </a:endParaRPr>
          </a:p>
        </p:txBody>
      </p:sp>
      <p:pic>
        <p:nvPicPr>
          <p:cNvPr id="1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264" y="6000914"/>
            <a:ext cx="3343160" cy="7820"/>
          </a:xfrm>
          <a:prstGeom prst="rect">
            <a:avLst/>
          </a:prstGeom>
        </p:spPr>
      </p:pic>
      <p:sp>
        <p:nvSpPr>
          <p:cNvPr id="12" name="text 1"/>
          <p:cNvSpPr txBox="1"/>
          <p:nvPr/>
        </p:nvSpPr>
        <p:spPr>
          <a:xfrm>
            <a:off x="1131353" y="6022290"/>
            <a:ext cx="5524269" cy="134204"/>
          </a:xfrm>
          <a:prstGeom prst="rect">
            <a:avLst/>
          </a:prstGeom>
        </p:spPr>
        <p:txBody>
          <a:bodyPr vert="horz" wrap="none" lIns="0" tIns="0" rIns="0" bIns="0" rtlCol="0">
            <a:spAutoFit/>
          </a:bodyPr>
          <a:lstStyle/>
          <a:p>
            <a:r>
              <a:rPr sz="872" i="1" spc="9" dirty="0">
                <a:solidFill>
                  <a:srgbClr val="0000FF"/>
                </a:solidFill>
                <a:latin typeface="Arial"/>
                <a:cs typeface="Arial"/>
              </a:rPr>
              <a:t>http://techinpink.com/2017/08/04/implementing-similarity-measures-cosine-similarity-versus-jaccard-similarity/</a:t>
            </a:r>
            <a:endParaRPr sz="855">
              <a:latin typeface="Arial"/>
              <a:cs typeface="Arial"/>
            </a:endParaRPr>
          </a:p>
        </p:txBody>
      </p:sp>
      <p:pic>
        <p:nvPicPr>
          <p:cNvPr id="3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028" y="6137769"/>
            <a:ext cx="5531529" cy="7820"/>
          </a:xfrm>
          <a:prstGeom prst="rect">
            <a:avLst/>
          </a:prstGeom>
        </p:spPr>
      </p:pic>
      <p:pic>
        <p:nvPicPr>
          <p:cNvPr id="34" name="Ima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7286" y="3815153"/>
            <a:ext cx="3526937" cy="956678"/>
          </a:xfrm>
          <a:prstGeom prst="rect">
            <a:avLst/>
          </a:prstGeom>
        </p:spPr>
      </p:pic>
    </p:spTree>
    <p:extLst>
      <p:ext uri="{BB962C8B-B14F-4D97-AF65-F5344CB8AC3E}">
        <p14:creationId xmlns:p14="http://schemas.microsoft.com/office/powerpoint/2010/main" val="14602855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34" name="object 34"/>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35"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2" name="text 1"/>
          <p:cNvSpPr txBox="1"/>
          <p:nvPr/>
        </p:nvSpPr>
        <p:spPr>
          <a:xfrm>
            <a:off x="4323319" y="6221703"/>
            <a:ext cx="49244" cy="105285"/>
          </a:xfrm>
          <a:prstGeom prst="rect">
            <a:avLst/>
          </a:prstGeom>
        </p:spPr>
        <p:txBody>
          <a:bodyPr vert="horz" wrap="none" lIns="0" tIns="0" rIns="0" bIns="0" rtlCol="0">
            <a:spAutoFit/>
          </a:bodyPr>
          <a:lstStyle/>
          <a:p>
            <a:r>
              <a:rPr sz="684" spc="9" dirty="0">
                <a:latin typeface="Arial"/>
                <a:cs typeface="Arial"/>
              </a:rPr>
              <a:t>9</a:t>
            </a:r>
            <a:endParaRPr sz="684">
              <a:latin typeface="Arial"/>
              <a:cs typeface="Arial"/>
            </a:endParaRPr>
          </a:p>
        </p:txBody>
      </p:sp>
      <p:sp>
        <p:nvSpPr>
          <p:cNvPr id="3" name="text 1"/>
          <p:cNvSpPr txBox="1"/>
          <p:nvPr/>
        </p:nvSpPr>
        <p:spPr>
          <a:xfrm>
            <a:off x="6343547"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4" name="text 1"/>
          <p:cNvSpPr txBox="1"/>
          <p:nvPr/>
        </p:nvSpPr>
        <p:spPr>
          <a:xfrm>
            <a:off x="934477" y="1460312"/>
            <a:ext cx="815993" cy="236860"/>
          </a:xfrm>
          <a:prstGeom prst="rect">
            <a:avLst/>
          </a:prstGeom>
        </p:spPr>
        <p:txBody>
          <a:bodyPr vert="horz" wrap="none" lIns="0" tIns="0" rIns="0" bIns="0" rtlCol="0">
            <a:spAutoFit/>
          </a:bodyPr>
          <a:lstStyle/>
          <a:p>
            <a:r>
              <a:rPr sz="1539" b="1" spc="9" dirty="0">
                <a:latin typeface="Arial"/>
                <a:cs typeface="Arial"/>
              </a:rPr>
              <a:t>Example</a:t>
            </a:r>
            <a:endParaRPr sz="1539">
              <a:latin typeface="Arial"/>
              <a:cs typeface="Arial"/>
            </a:endParaRPr>
          </a:p>
        </p:txBody>
      </p:sp>
      <p:sp>
        <p:nvSpPr>
          <p:cNvPr id="5" name="text 1"/>
          <p:cNvSpPr txBox="1"/>
          <p:nvPr/>
        </p:nvSpPr>
        <p:spPr>
          <a:xfrm>
            <a:off x="934477" y="1741830"/>
            <a:ext cx="2789546" cy="236860"/>
          </a:xfrm>
          <a:prstGeom prst="rect">
            <a:avLst/>
          </a:prstGeom>
        </p:spPr>
        <p:txBody>
          <a:bodyPr vert="horz" wrap="none" lIns="0" tIns="0" rIns="0" bIns="0" rtlCol="0">
            <a:spAutoFit/>
          </a:bodyPr>
          <a:lstStyle/>
          <a:p>
            <a:r>
              <a:rPr sz="1539" spc="9" dirty="0">
                <a:latin typeface="Arial"/>
                <a:cs typeface="Arial"/>
              </a:rPr>
              <a:t>• There are two strings A and B:</a:t>
            </a:r>
            <a:endParaRPr sz="1539">
              <a:latin typeface="Arial"/>
              <a:cs typeface="Arial"/>
            </a:endParaRPr>
          </a:p>
        </p:txBody>
      </p:sp>
      <p:sp>
        <p:nvSpPr>
          <p:cNvPr id="6" name="text 1"/>
          <p:cNvSpPr txBox="1"/>
          <p:nvPr/>
        </p:nvSpPr>
        <p:spPr>
          <a:xfrm>
            <a:off x="1277280" y="2023347"/>
            <a:ext cx="4676729" cy="236860"/>
          </a:xfrm>
          <a:prstGeom prst="rect">
            <a:avLst/>
          </a:prstGeom>
        </p:spPr>
        <p:txBody>
          <a:bodyPr vert="horz" wrap="none" lIns="0" tIns="0" rIns="0" bIns="0" rtlCol="0">
            <a:spAutoFit/>
          </a:bodyPr>
          <a:lstStyle/>
          <a:p>
            <a:r>
              <a:rPr sz="1539" i="1" spc="9" dirty="0">
                <a:latin typeface="Arial"/>
                <a:cs typeface="Arial"/>
              </a:rPr>
              <a:t>[How, Can, I, Be, A, Geologist, What, Should, Do, To]</a:t>
            </a:r>
            <a:endParaRPr sz="1539">
              <a:latin typeface="Arial"/>
              <a:cs typeface="Arial"/>
            </a:endParaRPr>
          </a:p>
        </p:txBody>
      </p:sp>
      <p:sp>
        <p:nvSpPr>
          <p:cNvPr id="7" name="text 1"/>
          <p:cNvSpPr txBox="1"/>
          <p:nvPr/>
        </p:nvSpPr>
        <p:spPr>
          <a:xfrm>
            <a:off x="1277280" y="2304864"/>
            <a:ext cx="2785634" cy="236860"/>
          </a:xfrm>
          <a:prstGeom prst="rect">
            <a:avLst/>
          </a:prstGeom>
        </p:spPr>
        <p:txBody>
          <a:bodyPr vert="horz" wrap="none" lIns="0" tIns="0" rIns="0" bIns="0" rtlCol="0">
            <a:spAutoFit/>
          </a:bodyPr>
          <a:lstStyle/>
          <a:p>
            <a:r>
              <a:rPr sz="1539" i="1" spc="9" dirty="0">
                <a:latin typeface="Arial"/>
                <a:cs typeface="Arial"/>
              </a:rPr>
              <a:t>A = "How can I be a geologist?"</a:t>
            </a:r>
            <a:endParaRPr sz="1539">
              <a:latin typeface="Arial"/>
              <a:cs typeface="Arial"/>
            </a:endParaRPr>
          </a:p>
        </p:txBody>
      </p:sp>
      <p:sp>
        <p:nvSpPr>
          <p:cNvPr id="8" name="text 1"/>
          <p:cNvSpPr txBox="1"/>
          <p:nvPr/>
        </p:nvSpPr>
        <p:spPr>
          <a:xfrm>
            <a:off x="1277281" y="2586382"/>
            <a:ext cx="3620415" cy="236860"/>
          </a:xfrm>
          <a:prstGeom prst="rect">
            <a:avLst/>
          </a:prstGeom>
        </p:spPr>
        <p:txBody>
          <a:bodyPr vert="horz" wrap="none" lIns="0" tIns="0" rIns="0" bIns="0" rtlCol="0">
            <a:spAutoFit/>
          </a:bodyPr>
          <a:lstStyle/>
          <a:p>
            <a:r>
              <a:rPr sz="1539" i="1" spc="9" dirty="0">
                <a:latin typeface="Arial"/>
                <a:cs typeface="Arial"/>
              </a:rPr>
              <a:t>B = "What should I do to be a geologist?"</a:t>
            </a:r>
            <a:endParaRPr sz="1539">
              <a:latin typeface="Arial"/>
              <a:cs typeface="Arial"/>
            </a:endParaRPr>
          </a:p>
        </p:txBody>
      </p:sp>
      <p:sp>
        <p:nvSpPr>
          <p:cNvPr id="9" name="text 1"/>
          <p:cNvSpPr txBox="1"/>
          <p:nvPr/>
        </p:nvSpPr>
        <p:spPr>
          <a:xfrm>
            <a:off x="1277281" y="3149415"/>
            <a:ext cx="2782493" cy="236860"/>
          </a:xfrm>
          <a:prstGeom prst="rect">
            <a:avLst/>
          </a:prstGeom>
        </p:spPr>
        <p:txBody>
          <a:bodyPr vert="horz" wrap="none" lIns="0" tIns="0" rIns="0" bIns="0" rtlCol="0">
            <a:spAutoFit/>
          </a:bodyPr>
          <a:lstStyle/>
          <a:p>
            <a:r>
              <a:rPr sz="1539" i="1" spc="9" dirty="0">
                <a:latin typeface="Arial"/>
                <a:cs typeface="Arial"/>
              </a:rPr>
              <a:t>A ∩ B = ['a', 'be', 'geologist?', 'i']</a:t>
            </a:r>
            <a:endParaRPr sz="1539">
              <a:latin typeface="Arial"/>
              <a:cs typeface="Arial"/>
            </a:endParaRPr>
          </a:p>
        </p:txBody>
      </p:sp>
      <p:sp>
        <p:nvSpPr>
          <p:cNvPr id="10" name="text 1"/>
          <p:cNvSpPr txBox="1"/>
          <p:nvPr/>
        </p:nvSpPr>
        <p:spPr>
          <a:xfrm>
            <a:off x="1277280" y="3430933"/>
            <a:ext cx="5819927" cy="228973"/>
          </a:xfrm>
          <a:prstGeom prst="rect">
            <a:avLst/>
          </a:prstGeom>
        </p:spPr>
        <p:txBody>
          <a:bodyPr vert="horz" wrap="none" lIns="0" tIns="0" rIns="0" bIns="0" rtlCol="0">
            <a:spAutoFit/>
          </a:bodyPr>
          <a:lstStyle/>
          <a:p>
            <a:r>
              <a:rPr sz="1488" i="1" spc="9" dirty="0">
                <a:latin typeface="Arial"/>
                <a:cs typeface="Arial"/>
              </a:rPr>
              <a:t>A U B = ['a', 'be', 'geologist?', 'to', 'do', 'i', 'what', 'should', 'how', 'can’]</a:t>
            </a:r>
            <a:endParaRPr sz="1454">
              <a:latin typeface="Arial"/>
              <a:cs typeface="Arial"/>
            </a:endParaRPr>
          </a:p>
        </p:txBody>
      </p:sp>
      <p:sp>
        <p:nvSpPr>
          <p:cNvPr id="11" name="text 1"/>
          <p:cNvSpPr txBox="1"/>
          <p:nvPr/>
        </p:nvSpPr>
        <p:spPr>
          <a:xfrm>
            <a:off x="1277280" y="3994062"/>
            <a:ext cx="6086859" cy="236860"/>
          </a:xfrm>
          <a:prstGeom prst="rect">
            <a:avLst/>
          </a:prstGeom>
        </p:spPr>
        <p:txBody>
          <a:bodyPr vert="horz" wrap="none" lIns="0" tIns="0" rIns="0" bIns="0" rtlCol="0">
            <a:spAutoFit/>
          </a:bodyPr>
          <a:lstStyle/>
          <a:p>
            <a:r>
              <a:rPr sz="1539" i="1" spc="9" dirty="0">
                <a:latin typeface="Arial"/>
                <a:cs typeface="Arial"/>
              </a:rPr>
              <a:t>|A ∩ B| = 4 (Cardinality of the elements in the intersection of A and B)</a:t>
            </a:r>
            <a:endParaRPr sz="1539">
              <a:latin typeface="Arial"/>
              <a:cs typeface="Arial"/>
            </a:endParaRPr>
          </a:p>
        </p:txBody>
      </p:sp>
      <p:sp>
        <p:nvSpPr>
          <p:cNvPr id="12" name="text 1"/>
          <p:cNvSpPr txBox="1"/>
          <p:nvPr/>
        </p:nvSpPr>
        <p:spPr>
          <a:xfrm>
            <a:off x="1277280" y="4275580"/>
            <a:ext cx="185051" cy="236860"/>
          </a:xfrm>
          <a:prstGeom prst="rect">
            <a:avLst/>
          </a:prstGeom>
        </p:spPr>
        <p:txBody>
          <a:bodyPr vert="horz" wrap="none" lIns="0" tIns="0" rIns="0" bIns="0" rtlCol="0">
            <a:spAutoFit/>
          </a:bodyPr>
          <a:lstStyle/>
          <a:p>
            <a:r>
              <a:rPr sz="1539" i="1" spc="9" dirty="0">
                <a:latin typeface="Arial"/>
                <a:cs typeface="Arial"/>
              </a:rPr>
              <a:t>|A</a:t>
            </a:r>
            <a:endParaRPr sz="1539">
              <a:latin typeface="Arial"/>
              <a:cs typeface="Arial"/>
            </a:endParaRPr>
          </a:p>
        </p:txBody>
      </p:sp>
      <p:pic>
        <p:nvPicPr>
          <p:cNvPr id="3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998" y="4339110"/>
            <a:ext cx="128057" cy="113394"/>
          </a:xfrm>
          <a:prstGeom prst="rect">
            <a:avLst/>
          </a:prstGeom>
        </p:spPr>
      </p:pic>
      <p:sp>
        <p:nvSpPr>
          <p:cNvPr id="13" name="text 1"/>
          <p:cNvSpPr txBox="1"/>
          <p:nvPr/>
        </p:nvSpPr>
        <p:spPr>
          <a:xfrm>
            <a:off x="1699603" y="4275580"/>
            <a:ext cx="5231881" cy="236860"/>
          </a:xfrm>
          <a:prstGeom prst="rect">
            <a:avLst/>
          </a:prstGeom>
        </p:spPr>
        <p:txBody>
          <a:bodyPr vert="horz" wrap="none" lIns="0" tIns="0" rIns="0" bIns="0" rtlCol="0">
            <a:spAutoFit/>
          </a:bodyPr>
          <a:lstStyle/>
          <a:p>
            <a:r>
              <a:rPr sz="1539" i="1" spc="9" dirty="0">
                <a:latin typeface="Arial"/>
                <a:cs typeface="Arial"/>
              </a:rPr>
              <a:t>B| = 10 (Cardinality of the elements in the union of A and B)</a:t>
            </a:r>
            <a:endParaRPr sz="1539">
              <a:latin typeface="Arial"/>
              <a:cs typeface="Arial"/>
            </a:endParaRPr>
          </a:p>
        </p:txBody>
      </p:sp>
      <p:sp>
        <p:nvSpPr>
          <p:cNvPr id="14" name="text 1"/>
          <p:cNvSpPr txBox="1"/>
          <p:nvPr/>
        </p:nvSpPr>
        <p:spPr>
          <a:xfrm>
            <a:off x="1277280" y="4838613"/>
            <a:ext cx="3193567" cy="236860"/>
          </a:xfrm>
          <a:prstGeom prst="rect">
            <a:avLst/>
          </a:prstGeom>
        </p:spPr>
        <p:txBody>
          <a:bodyPr vert="horz" wrap="none" lIns="0" tIns="0" rIns="0" bIns="0" rtlCol="0">
            <a:spAutoFit/>
          </a:bodyPr>
          <a:lstStyle/>
          <a:p>
            <a:r>
              <a:rPr sz="1539" i="1" spc="9" dirty="0">
                <a:latin typeface="Arial"/>
                <a:cs typeface="Arial"/>
              </a:rPr>
              <a:t>Jaccard Similarity = |A ∩ B| : |A U B|</a:t>
            </a:r>
            <a:endParaRPr sz="1539">
              <a:latin typeface="Arial"/>
              <a:cs typeface="Arial"/>
            </a:endParaRPr>
          </a:p>
        </p:txBody>
      </p:sp>
      <p:sp>
        <p:nvSpPr>
          <p:cNvPr id="15" name="text 1"/>
          <p:cNvSpPr txBox="1"/>
          <p:nvPr/>
        </p:nvSpPr>
        <p:spPr>
          <a:xfrm>
            <a:off x="2309604" y="5120132"/>
            <a:ext cx="558358" cy="236860"/>
          </a:xfrm>
          <a:prstGeom prst="rect">
            <a:avLst/>
          </a:prstGeom>
        </p:spPr>
        <p:txBody>
          <a:bodyPr vert="horz" wrap="none" lIns="0" tIns="0" rIns="0" bIns="0" rtlCol="0">
            <a:spAutoFit/>
          </a:bodyPr>
          <a:lstStyle/>
          <a:p>
            <a:r>
              <a:rPr sz="1539" i="1" spc="9" dirty="0">
                <a:latin typeface="Arial"/>
                <a:cs typeface="Arial"/>
              </a:rPr>
              <a:t>= 4:10</a:t>
            </a:r>
            <a:endParaRPr sz="1539">
              <a:latin typeface="Arial"/>
              <a:cs typeface="Arial"/>
            </a:endParaRPr>
          </a:p>
        </p:txBody>
      </p:sp>
      <p:sp>
        <p:nvSpPr>
          <p:cNvPr id="16" name="text 1"/>
          <p:cNvSpPr txBox="1"/>
          <p:nvPr/>
        </p:nvSpPr>
        <p:spPr>
          <a:xfrm>
            <a:off x="2309604" y="5401648"/>
            <a:ext cx="558358" cy="236860"/>
          </a:xfrm>
          <a:prstGeom prst="rect">
            <a:avLst/>
          </a:prstGeom>
        </p:spPr>
        <p:txBody>
          <a:bodyPr vert="horz" wrap="none" lIns="0" tIns="0" rIns="0" bIns="0" rtlCol="0">
            <a:spAutoFit/>
          </a:bodyPr>
          <a:lstStyle/>
          <a:p>
            <a:r>
              <a:rPr sz="1539" i="1" spc="9" dirty="0">
                <a:latin typeface="Arial"/>
                <a:cs typeface="Arial"/>
              </a:rPr>
              <a:t>= 0.40</a:t>
            </a:r>
            <a:endParaRPr sz="1539">
              <a:latin typeface="Arial"/>
              <a:cs typeface="Arial"/>
            </a:endParaRPr>
          </a:p>
        </p:txBody>
      </p:sp>
      <p:sp>
        <p:nvSpPr>
          <p:cNvPr id="17" name="text 1"/>
          <p:cNvSpPr txBox="1"/>
          <p:nvPr/>
        </p:nvSpPr>
        <p:spPr>
          <a:xfrm>
            <a:off x="869396" y="959575"/>
            <a:ext cx="4274568" cy="368562"/>
          </a:xfrm>
          <a:prstGeom prst="rect">
            <a:avLst/>
          </a:prstGeom>
        </p:spPr>
        <p:txBody>
          <a:bodyPr vert="horz" wrap="none" lIns="0" tIns="0" rIns="0" bIns="0" rtlCol="0">
            <a:spAutoFit/>
          </a:bodyPr>
          <a:lstStyle/>
          <a:p>
            <a:r>
              <a:rPr sz="2395" b="1" spc="9" dirty="0">
                <a:solidFill>
                  <a:srgbClr val="002060"/>
                </a:solidFill>
                <a:latin typeface="Arial"/>
                <a:cs typeface="Arial"/>
              </a:rPr>
              <a:t>Jaccard Similarity Index (2/2)</a:t>
            </a:r>
            <a:endParaRPr sz="2395">
              <a:latin typeface="Arial"/>
              <a:cs typeface="Arial"/>
            </a:endParaRPr>
          </a:p>
        </p:txBody>
      </p:sp>
      <p:sp>
        <p:nvSpPr>
          <p:cNvPr id="18" name="text 1"/>
          <p:cNvSpPr txBox="1"/>
          <p:nvPr/>
        </p:nvSpPr>
        <p:spPr>
          <a:xfrm>
            <a:off x="739038" y="5885394"/>
            <a:ext cx="3818802"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https://www.statisticshowto.datasciencecentral.com/jaccard-index/</a:t>
            </a:r>
            <a:endParaRPr sz="855">
              <a:latin typeface="Arial"/>
              <a:cs typeface="Arial"/>
            </a:endParaRPr>
          </a:p>
        </p:txBody>
      </p:sp>
      <p:sp>
        <p:nvSpPr>
          <p:cNvPr id="19" name="object 35"/>
          <p:cNvSpPr/>
          <p:nvPr/>
        </p:nvSpPr>
        <p:spPr>
          <a:xfrm>
            <a:off x="1221264" y="6000914"/>
            <a:ext cx="3343160" cy="7820"/>
          </a:xfrm>
          <a:custGeom>
            <a:avLst/>
            <a:gdLst/>
            <a:ahLst/>
            <a:cxnLst/>
            <a:rect l="l" t="t" r="r" b="b"/>
            <a:pathLst>
              <a:path w="3909060" h="9144">
                <a:moveTo>
                  <a:pt x="0" y="0"/>
                </a:moveTo>
                <a:lnTo>
                  <a:pt x="1955292" y="0"/>
                </a:lnTo>
                <a:lnTo>
                  <a:pt x="3909060" y="0"/>
                </a:lnTo>
                <a:lnTo>
                  <a:pt x="3909060" y="9144"/>
                </a:lnTo>
                <a:lnTo>
                  <a:pt x="1955292" y="9144"/>
                </a:lnTo>
                <a:lnTo>
                  <a:pt x="0" y="9144"/>
                </a:lnTo>
                <a:close/>
              </a:path>
            </a:pathLst>
          </a:custGeom>
          <a:solidFill>
            <a:srgbClr val="0000FF"/>
          </a:solidFill>
        </p:spPr>
        <p:txBody>
          <a:bodyPr wrap="square" lIns="0" tIns="0" rIns="0" bIns="0" rtlCol="0">
            <a:noAutofit/>
          </a:bodyPr>
          <a:lstStyle/>
          <a:p>
            <a:endParaRPr sz="1539"/>
          </a:p>
        </p:txBody>
      </p:sp>
      <p:sp>
        <p:nvSpPr>
          <p:cNvPr id="20" name="text 1"/>
          <p:cNvSpPr txBox="1"/>
          <p:nvPr/>
        </p:nvSpPr>
        <p:spPr>
          <a:xfrm>
            <a:off x="1130008" y="6022290"/>
            <a:ext cx="5524269" cy="134204"/>
          </a:xfrm>
          <a:prstGeom prst="rect">
            <a:avLst/>
          </a:prstGeom>
        </p:spPr>
        <p:txBody>
          <a:bodyPr vert="horz" wrap="none" lIns="0" tIns="0" rIns="0" bIns="0" rtlCol="0">
            <a:spAutoFit/>
          </a:bodyPr>
          <a:lstStyle/>
          <a:p>
            <a:r>
              <a:rPr sz="872" i="1" spc="9" dirty="0">
                <a:solidFill>
                  <a:srgbClr val="0000FF"/>
                </a:solidFill>
                <a:latin typeface="Arial"/>
                <a:cs typeface="Arial"/>
              </a:rPr>
              <a:t>http://techinpink.com/2017/08/04/implementing-similarity-measures-cosine-similarity-versus-jaccard-similarity/</a:t>
            </a:r>
            <a:endParaRPr sz="855">
              <a:latin typeface="Arial"/>
              <a:cs typeface="Arial"/>
            </a:endParaRPr>
          </a:p>
        </p:txBody>
      </p:sp>
      <p:sp>
        <p:nvSpPr>
          <p:cNvPr id="21" name="object 36"/>
          <p:cNvSpPr/>
          <p:nvPr/>
        </p:nvSpPr>
        <p:spPr>
          <a:xfrm>
            <a:off x="1130028" y="6137769"/>
            <a:ext cx="5531529" cy="7820"/>
          </a:xfrm>
          <a:custGeom>
            <a:avLst/>
            <a:gdLst/>
            <a:ahLst/>
            <a:cxnLst/>
            <a:rect l="l" t="t" r="r" b="b"/>
            <a:pathLst>
              <a:path w="6467855" h="9144">
                <a:moveTo>
                  <a:pt x="0" y="0"/>
                </a:moveTo>
                <a:lnTo>
                  <a:pt x="2156460" y="0"/>
                </a:lnTo>
                <a:lnTo>
                  <a:pt x="4312920" y="0"/>
                </a:lnTo>
                <a:lnTo>
                  <a:pt x="6467855" y="0"/>
                </a:lnTo>
                <a:lnTo>
                  <a:pt x="6467855" y="9144"/>
                </a:lnTo>
                <a:lnTo>
                  <a:pt x="4312920" y="9144"/>
                </a:lnTo>
                <a:lnTo>
                  <a:pt x="2156460" y="9144"/>
                </a:lnTo>
                <a:lnTo>
                  <a:pt x="0" y="9144"/>
                </a:lnTo>
                <a:close/>
              </a:path>
            </a:pathLst>
          </a:custGeom>
          <a:solidFill>
            <a:srgbClr val="0000FF"/>
          </a:solidFill>
        </p:spPr>
        <p:txBody>
          <a:bodyPr wrap="square" lIns="0" tIns="0" rIns="0" bIns="0" rtlCol="0">
            <a:noAutofit/>
          </a:bodyPr>
          <a:lstStyle/>
          <a:p>
            <a:endParaRPr sz="1539"/>
          </a:p>
        </p:txBody>
      </p:sp>
    </p:spTree>
    <p:extLst>
      <p:ext uri="{BB962C8B-B14F-4D97-AF65-F5344CB8AC3E}">
        <p14:creationId xmlns:p14="http://schemas.microsoft.com/office/powerpoint/2010/main" val="2616837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body" sz="half" idx="4294967295"/>
          </p:nvPr>
        </p:nvSpPr>
        <p:spPr>
          <a:xfrm>
            <a:off x="609600" y="2302951"/>
            <a:ext cx="6286500" cy="3886200"/>
          </a:xfrm>
          <a:noFill/>
        </p:spPr>
        <p:txBody>
          <a:bodyPr vert="horz" lIns="69056" tIns="34529" rIns="69056" bIns="34529" rtlCol="0">
            <a:normAutofit/>
          </a:bodyPr>
          <a:lstStyle/>
          <a:p>
            <a:pPr eaLnBrk="1" hangingPunct="1">
              <a:lnSpc>
                <a:spcPct val="110000"/>
              </a:lnSpc>
            </a:pPr>
            <a:r>
              <a:rPr lang="en-US" altLang="en-US" sz="1500" dirty="0">
                <a:latin typeface="Calibri" panose="020F0502020204030204" pitchFamily="34" charset="0"/>
              </a:rPr>
              <a:t>Z-score: </a:t>
            </a:r>
          </a:p>
          <a:p>
            <a:pPr lvl="1">
              <a:lnSpc>
                <a:spcPct val="110000"/>
              </a:lnSpc>
              <a:spcBef>
                <a:spcPts val="1350"/>
              </a:spcBef>
            </a:pPr>
            <a:r>
              <a:rPr lang="en-US" altLang="en-US" sz="1500" dirty="0">
                <a:latin typeface="Calibri" panose="020F0502020204030204" pitchFamily="34" charset="0"/>
              </a:rPr>
              <a:t>X: raw score to be standardized, </a:t>
            </a:r>
            <a:r>
              <a:rPr lang="el-GR" altLang="en-US" sz="1500" dirty="0">
                <a:latin typeface="Calibri" panose="020F0502020204030204" pitchFamily="34" charset="0"/>
                <a:cs typeface="Tahoma" panose="020B0604030504040204" pitchFamily="34" charset="0"/>
              </a:rPr>
              <a:t>μ</a:t>
            </a:r>
            <a:r>
              <a:rPr lang="en-US" altLang="en-US" sz="1500" dirty="0">
                <a:latin typeface="Calibri" panose="020F0502020204030204" pitchFamily="34" charset="0"/>
                <a:cs typeface="Tahoma" panose="020B0604030504040204" pitchFamily="34" charset="0"/>
              </a:rPr>
              <a:t>: mean of the population, </a:t>
            </a:r>
            <a:r>
              <a:rPr lang="el-GR" altLang="en-US" sz="1500" dirty="0">
                <a:latin typeface="Calibri" panose="020F0502020204030204" pitchFamily="34" charset="0"/>
                <a:cs typeface="Tahoma" panose="020B0604030504040204" pitchFamily="34" charset="0"/>
              </a:rPr>
              <a:t>σ</a:t>
            </a:r>
            <a:r>
              <a:rPr lang="en-US" altLang="en-US" sz="1500" dirty="0">
                <a:latin typeface="Calibri" panose="020F0502020204030204" pitchFamily="34" charset="0"/>
                <a:cs typeface="Tahoma" panose="020B0604030504040204" pitchFamily="34" charset="0"/>
              </a:rPr>
              <a:t>: standard deviation</a:t>
            </a:r>
            <a:endParaRPr lang="el-GR" altLang="en-US" sz="1500" dirty="0">
              <a:latin typeface="Calibri" panose="020F0502020204030204" pitchFamily="34" charset="0"/>
              <a:cs typeface="Tahoma" panose="020B0604030504040204" pitchFamily="34" charset="0"/>
            </a:endParaRPr>
          </a:p>
          <a:p>
            <a:pPr lvl="1" eaLnBrk="1" hangingPunct="1">
              <a:lnSpc>
                <a:spcPct val="110000"/>
              </a:lnSpc>
            </a:pPr>
            <a:r>
              <a:rPr lang="en-US" altLang="en-US" sz="1500" dirty="0">
                <a:latin typeface="Calibri" panose="020F0502020204030204" pitchFamily="34" charset="0"/>
              </a:rPr>
              <a:t>the distance between the raw score and the population mean in units of the standard deviation</a:t>
            </a:r>
          </a:p>
          <a:p>
            <a:pPr lvl="1" eaLnBrk="1" hangingPunct="1">
              <a:lnSpc>
                <a:spcPct val="110000"/>
              </a:lnSpc>
            </a:pPr>
            <a:r>
              <a:rPr lang="en-US" altLang="en-US" sz="1500" dirty="0">
                <a:latin typeface="Calibri" panose="020F0502020204030204" pitchFamily="34" charset="0"/>
                <a:cs typeface="Tahoma" panose="020B0604030504040204" pitchFamily="34" charset="0"/>
              </a:rPr>
              <a:t>negative </a:t>
            </a:r>
            <a:r>
              <a:rPr lang="en-US" altLang="en-US" sz="1500" dirty="0">
                <a:latin typeface="Calibri" panose="020F0502020204030204" pitchFamily="34" charset="0"/>
              </a:rPr>
              <a:t>when the raw score is below the mean, “+” when above</a:t>
            </a:r>
          </a:p>
          <a:p>
            <a:pPr eaLnBrk="1" hangingPunct="1">
              <a:lnSpc>
                <a:spcPct val="110000"/>
              </a:lnSpc>
            </a:pPr>
            <a:r>
              <a:rPr lang="en-US" altLang="en-US" sz="1500" dirty="0">
                <a:latin typeface="Calibri" panose="020F0502020204030204" pitchFamily="34" charset="0"/>
              </a:rPr>
              <a:t>An alternative way: Calculate the mean absolute deviation</a:t>
            </a:r>
          </a:p>
          <a:p>
            <a:pPr eaLnBrk="1" hangingPunct="1">
              <a:lnSpc>
                <a:spcPct val="110000"/>
              </a:lnSpc>
            </a:pPr>
            <a:endParaRPr lang="en-US" altLang="en-US" sz="1500" dirty="0">
              <a:latin typeface="Calibri" panose="020F0502020204030204" pitchFamily="34" charset="0"/>
            </a:endParaRPr>
          </a:p>
          <a:p>
            <a:pPr lvl="1" eaLnBrk="1" hangingPunct="1">
              <a:lnSpc>
                <a:spcPct val="110000"/>
              </a:lnSpc>
              <a:buFont typeface="Wingdings" panose="05000000000000000000" pitchFamily="2" charset="2"/>
              <a:buNone/>
            </a:pPr>
            <a:r>
              <a:rPr lang="en-US" altLang="en-US" sz="1500" dirty="0">
                <a:latin typeface="Calibri" panose="020F0502020204030204" pitchFamily="34" charset="0"/>
              </a:rPr>
              <a:t>where</a:t>
            </a:r>
          </a:p>
          <a:p>
            <a:pPr lvl="1" eaLnBrk="1" hangingPunct="1">
              <a:lnSpc>
                <a:spcPct val="110000"/>
              </a:lnSpc>
            </a:pPr>
            <a:endParaRPr lang="en-US" altLang="en-US" sz="1500" dirty="0">
              <a:latin typeface="Calibri" panose="020F0502020204030204" pitchFamily="34" charset="0"/>
            </a:endParaRPr>
          </a:p>
          <a:p>
            <a:pPr lvl="1" eaLnBrk="1" hangingPunct="1">
              <a:lnSpc>
                <a:spcPct val="110000"/>
              </a:lnSpc>
            </a:pPr>
            <a:r>
              <a:rPr lang="en-US" altLang="en-US" sz="1500" dirty="0">
                <a:latin typeface="Calibri" panose="020F0502020204030204" pitchFamily="34" charset="0"/>
              </a:rPr>
              <a:t>standardized measure (</a:t>
            </a:r>
            <a:r>
              <a:rPr lang="en-US" altLang="en-US" sz="1500" i="1" dirty="0">
                <a:latin typeface="Calibri" panose="020F0502020204030204" pitchFamily="34" charset="0"/>
              </a:rPr>
              <a:t>z-score</a:t>
            </a:r>
            <a:r>
              <a:rPr lang="en-US" altLang="en-US" sz="1500" dirty="0">
                <a:latin typeface="Calibri" panose="020F0502020204030204" pitchFamily="34" charset="0"/>
              </a:rPr>
              <a:t>):</a:t>
            </a:r>
          </a:p>
          <a:p>
            <a:pPr eaLnBrk="1" hangingPunct="1">
              <a:lnSpc>
                <a:spcPct val="110000"/>
              </a:lnSpc>
            </a:pPr>
            <a:r>
              <a:rPr lang="en-US" altLang="en-US" sz="1500" dirty="0">
                <a:latin typeface="Calibri" panose="020F0502020204030204" pitchFamily="34" charset="0"/>
              </a:rPr>
              <a:t>Using mean absolute deviation is more robust than using standard deviation </a:t>
            </a:r>
          </a:p>
        </p:txBody>
      </p:sp>
      <p:sp>
        <p:nvSpPr>
          <p:cNvPr id="59395" name="Rectangle 2"/>
          <p:cNvSpPr>
            <a:spLocks noGrp="1" noChangeArrowheads="1"/>
          </p:cNvSpPr>
          <p:nvPr>
            <p:ph type="title"/>
          </p:nvPr>
        </p:nvSpPr>
        <p:spPr>
          <a:xfrm>
            <a:off x="628650" y="1321462"/>
            <a:ext cx="7886700" cy="443129"/>
          </a:xfrm>
          <a:noFill/>
        </p:spPr>
        <p:txBody>
          <a:bodyPr vert="horz" lIns="69056" tIns="34529" rIns="69056" bIns="34529" rtlCol="0" anchor="ctr">
            <a:noAutofit/>
          </a:bodyPr>
          <a:lstStyle/>
          <a:p>
            <a:r>
              <a:rPr lang="en-US" altLang="en-US" sz="2800" b="1" dirty="0"/>
              <a:t>Standardizing Numeric </a:t>
            </a:r>
            <a:r>
              <a:rPr lang="en-US" altLang="en-US" sz="2800" b="1" dirty="0" smtClean="0"/>
              <a:t>Data: </a:t>
            </a:r>
            <a:r>
              <a:rPr lang="en-US" altLang="en-US" sz="2800" b="1" dirty="0"/>
              <a:t/>
            </a:r>
            <a:br>
              <a:rPr lang="en-US" altLang="en-US" sz="2800" b="1" dirty="0"/>
            </a:br>
            <a:r>
              <a:rPr lang="en-US" altLang="en-US" sz="2800" b="1" dirty="0" smtClean="0"/>
              <a:t>Ordinal, Interval, Ratio </a:t>
            </a:r>
            <a:endParaRPr lang="en-US" altLang="en-US" sz="2800" b="1" dirty="0"/>
          </a:p>
        </p:txBody>
      </p:sp>
      <p:graphicFrame>
        <p:nvGraphicFramePr>
          <p:cNvPr id="59400" name="Object 7"/>
          <p:cNvGraphicFramePr>
            <a:graphicFrameLocks noGrp="1" noChangeAspect="1"/>
          </p:cNvGraphicFramePr>
          <p:nvPr>
            <p:ph idx="1"/>
            <p:extLst/>
          </p:nvPr>
        </p:nvGraphicFramePr>
        <p:xfrm>
          <a:off x="7162800" y="3048000"/>
          <a:ext cx="1020332" cy="533400"/>
        </p:xfrm>
        <a:graphic>
          <a:graphicData uri="http://schemas.openxmlformats.org/presentationml/2006/ole">
            <mc:AlternateContent xmlns:mc="http://schemas.openxmlformats.org/markup-compatibility/2006">
              <mc:Choice xmlns:v="urn:schemas-microsoft-com:vml" Requires="v">
                <p:oleObj spid="_x0000_s32798" name="Equation" r:id="rId4" imgW="952087" imgH="406224" progId="Equation.3">
                  <p:embed/>
                </p:oleObj>
              </mc:Choice>
              <mc:Fallback>
                <p:oleObj name="Equation" r:id="rId4" imgW="952087" imgH="406224" progId="Equation.3">
                  <p:embed/>
                  <p:pic>
                    <p:nvPicPr>
                      <p:cNvPr id="5940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048000"/>
                        <a:ext cx="1020332" cy="533400"/>
                      </a:xfrm>
                      <a:prstGeom prst="rect">
                        <a:avLst/>
                      </a:prstGeom>
                      <a:noFill/>
                      <a:ln>
                        <a:noFill/>
                      </a:ln>
                      <a:effectLst/>
                      <a:extLst/>
                    </p:spPr>
                  </p:pic>
                </p:oleObj>
              </mc:Fallback>
            </mc:AlternateContent>
          </a:graphicData>
        </a:graphic>
      </p:graphicFrame>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7145E8D7-6790-44B8-8145-A7CC18F5CC8A}" type="slidenum">
              <a:rPr lang="en-US" altLang="en-US" sz="900"/>
              <a:pPr eaLnBrk="1" hangingPunct="1">
                <a:spcBef>
                  <a:spcPct val="0"/>
                </a:spcBef>
                <a:buClrTx/>
                <a:buSzTx/>
                <a:buFontTx/>
                <a:buNone/>
              </a:pPr>
              <a:t>66</a:t>
            </a:fld>
            <a:endParaRPr lang="en-US" altLang="en-US" sz="900"/>
          </a:p>
        </p:txBody>
      </p:sp>
      <p:graphicFrame>
        <p:nvGraphicFramePr>
          <p:cNvPr id="59397" name="Object 4"/>
          <p:cNvGraphicFramePr>
            <a:graphicFrameLocks noChangeAspect="1"/>
          </p:cNvGraphicFramePr>
          <p:nvPr>
            <p:extLst/>
          </p:nvPr>
        </p:nvGraphicFramePr>
        <p:xfrm>
          <a:off x="1300014" y="5057752"/>
          <a:ext cx="2114550" cy="371475"/>
        </p:xfrm>
        <a:graphic>
          <a:graphicData uri="http://schemas.openxmlformats.org/presentationml/2006/ole">
            <mc:AlternateContent xmlns:mc="http://schemas.openxmlformats.org/markup-compatibility/2006">
              <mc:Choice xmlns:v="urn:schemas-microsoft-com:vml" Requires="v">
                <p:oleObj spid="_x0000_s32799" name="Equation" r:id="rId6" imgW="2374900" imgH="419100" progId="Equation.3">
                  <p:embed/>
                </p:oleObj>
              </mc:Choice>
              <mc:Fallback>
                <p:oleObj name="Equation" r:id="rId6" imgW="2374900" imgH="419100" progId="Equation.3">
                  <p:embed/>
                  <p:pic>
                    <p:nvPicPr>
                      <p:cNvPr id="59397"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0014" y="5057752"/>
                        <a:ext cx="21145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5"/>
          <p:cNvGraphicFramePr>
            <a:graphicFrameLocks noChangeAspect="1"/>
          </p:cNvGraphicFramePr>
          <p:nvPr>
            <p:extLst/>
          </p:nvPr>
        </p:nvGraphicFramePr>
        <p:xfrm>
          <a:off x="1827930" y="4460769"/>
          <a:ext cx="4636080" cy="431872"/>
        </p:xfrm>
        <a:graphic>
          <a:graphicData uri="http://schemas.openxmlformats.org/presentationml/2006/ole">
            <mc:AlternateContent xmlns:mc="http://schemas.openxmlformats.org/markup-compatibility/2006">
              <mc:Choice xmlns:v="urn:schemas-microsoft-com:vml" Requires="v">
                <p:oleObj spid="_x0000_s32800" name="Equation" r:id="rId8" imgW="4343400" imgH="406400" progId="Equation.3">
                  <p:embed/>
                </p:oleObj>
              </mc:Choice>
              <mc:Fallback>
                <p:oleObj name="Equation" r:id="rId8" imgW="4343400" imgH="406400" progId="Equation.3">
                  <p:embed/>
                  <p:pic>
                    <p:nvPicPr>
                      <p:cNvPr id="59398"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7930" y="4460769"/>
                        <a:ext cx="4636080" cy="431872"/>
                      </a:xfrm>
                      <a:prstGeom prst="rect">
                        <a:avLst/>
                      </a:prstGeom>
                      <a:noFill/>
                      <a:ln>
                        <a:noFill/>
                      </a:ln>
                      <a:effectLst/>
                      <a:extLst/>
                    </p:spPr>
                  </p:pic>
                </p:oleObj>
              </mc:Fallback>
            </mc:AlternateContent>
          </a:graphicData>
        </a:graphic>
      </p:graphicFrame>
      <p:graphicFrame>
        <p:nvGraphicFramePr>
          <p:cNvPr id="59399" name="Object 6"/>
          <p:cNvGraphicFramePr>
            <a:graphicFrameLocks noChangeAspect="1"/>
          </p:cNvGraphicFramePr>
          <p:nvPr>
            <p:extLst/>
          </p:nvPr>
        </p:nvGraphicFramePr>
        <p:xfrm>
          <a:off x="4167741" y="4958815"/>
          <a:ext cx="1215338" cy="569348"/>
        </p:xfrm>
        <a:graphic>
          <a:graphicData uri="http://schemas.openxmlformats.org/presentationml/2006/ole">
            <mc:AlternateContent xmlns:mc="http://schemas.openxmlformats.org/markup-compatibility/2006">
              <mc:Choice xmlns:v="urn:schemas-microsoft-com:vml" Requires="v">
                <p:oleObj spid="_x0000_s32801" name="Equation" r:id="rId10" imgW="1409088" imgH="660113" progId="Equation.3">
                  <p:embed/>
                </p:oleObj>
              </mc:Choice>
              <mc:Fallback>
                <p:oleObj name="Equation" r:id="rId10" imgW="1409088" imgH="660113" progId="Equation.3">
                  <p:embed/>
                  <p:pic>
                    <p:nvPicPr>
                      <p:cNvPr id="59399"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741" y="4958815"/>
                        <a:ext cx="1215338" cy="569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428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noFill/>
        </p:spPr>
        <p:txBody>
          <a:bodyPr vert="horz" lIns="69056" tIns="34529" rIns="69056" bIns="34529" rtlCol="0" anchor="ctr">
            <a:normAutofit/>
          </a:bodyPr>
          <a:lstStyle/>
          <a:p>
            <a:pPr eaLnBrk="1" hangingPunct="1"/>
            <a:r>
              <a:rPr lang="en-US" altLang="en-US" sz="3200" b="1" dirty="0"/>
              <a:t>Ordinal Variables</a:t>
            </a:r>
          </a:p>
        </p:txBody>
      </p:sp>
      <p:sp>
        <p:nvSpPr>
          <p:cNvPr id="64516" name="Rectangle 3"/>
          <p:cNvSpPr>
            <a:spLocks noGrp="1" noChangeArrowheads="1"/>
          </p:cNvSpPr>
          <p:nvPr>
            <p:ph idx="1"/>
          </p:nvPr>
        </p:nvSpPr>
        <p:spPr>
          <a:noFill/>
        </p:spPr>
        <p:txBody>
          <a:bodyPr vert="horz" lIns="69056" tIns="34529" rIns="69056" bIns="34529" rtlCol="0">
            <a:normAutofit lnSpcReduction="10000"/>
          </a:bodyPr>
          <a:lstStyle/>
          <a:p>
            <a:pPr eaLnBrk="1" hangingPunct="1">
              <a:lnSpc>
                <a:spcPct val="110000"/>
              </a:lnSpc>
            </a:pPr>
            <a:r>
              <a:rPr lang="en-US" altLang="en-US" sz="1800" dirty="0"/>
              <a:t>An ordinal variable can be discrete or continuous</a:t>
            </a:r>
          </a:p>
          <a:p>
            <a:pPr eaLnBrk="1" hangingPunct="1">
              <a:lnSpc>
                <a:spcPct val="110000"/>
              </a:lnSpc>
            </a:pPr>
            <a:r>
              <a:rPr lang="en-US" altLang="en-US" sz="1800" dirty="0"/>
              <a:t>Order is important, e.g., rank</a:t>
            </a:r>
          </a:p>
          <a:p>
            <a:pPr eaLnBrk="1" hangingPunct="1">
              <a:lnSpc>
                <a:spcPct val="110000"/>
              </a:lnSpc>
            </a:pPr>
            <a:r>
              <a:rPr lang="en-US" altLang="en-US" sz="1800" dirty="0"/>
              <a:t>Can be treated like </a:t>
            </a:r>
            <a:r>
              <a:rPr lang="en-US" altLang="en-US" sz="1800" b="1" dirty="0"/>
              <a:t>interval-scaled </a:t>
            </a:r>
          </a:p>
          <a:p>
            <a:pPr lvl="1" eaLnBrk="1" hangingPunct="1">
              <a:lnSpc>
                <a:spcPct val="110000"/>
              </a:lnSpc>
            </a:pPr>
            <a:r>
              <a:rPr lang="en-US" altLang="en-US" dirty="0"/>
              <a:t>replace </a:t>
            </a:r>
            <a:r>
              <a:rPr lang="en-US" altLang="en-US" i="1" dirty="0" err="1"/>
              <a:t>x</a:t>
            </a:r>
            <a:r>
              <a:rPr lang="en-US" altLang="en-US" i="1" baseline="-25000" dirty="0" err="1"/>
              <a:t>if</a:t>
            </a:r>
            <a:r>
              <a:rPr lang="en-US" altLang="en-US" baseline="-25000" dirty="0"/>
              <a:t> </a:t>
            </a:r>
            <a:r>
              <a:rPr lang="en-US" altLang="en-US" dirty="0"/>
              <a:t> by their rank </a:t>
            </a:r>
          </a:p>
          <a:p>
            <a:pPr lvl="1" eaLnBrk="1" hangingPunct="1">
              <a:lnSpc>
                <a:spcPct val="110000"/>
              </a:lnSpc>
            </a:pPr>
            <a:r>
              <a:rPr lang="en-US" altLang="en-US" dirty="0"/>
              <a:t>map the range of each variable onto [0, 1] by replacing</a:t>
            </a:r>
            <a:r>
              <a:rPr lang="en-US" altLang="en-US" i="1" dirty="0"/>
              <a:t> </a:t>
            </a:r>
            <a:r>
              <a:rPr lang="en-US" altLang="en-US" i="1" dirty="0" err="1"/>
              <a:t>i</a:t>
            </a:r>
            <a:r>
              <a:rPr lang="en-US" altLang="en-US" dirty="0" err="1"/>
              <a:t>-th</a:t>
            </a:r>
            <a:r>
              <a:rPr lang="en-US" altLang="en-US" dirty="0"/>
              <a:t> object in the </a:t>
            </a:r>
            <a:r>
              <a:rPr lang="en-US" altLang="en-US" i="1" dirty="0"/>
              <a:t>f</a:t>
            </a:r>
            <a:r>
              <a:rPr lang="en-US" altLang="en-US" dirty="0"/>
              <a:t>-</a:t>
            </a:r>
            <a:r>
              <a:rPr lang="en-US" altLang="en-US" dirty="0" err="1"/>
              <a:t>th</a:t>
            </a:r>
            <a:r>
              <a:rPr lang="en-US" altLang="en-US" dirty="0"/>
              <a:t> variable by</a:t>
            </a:r>
          </a:p>
          <a:p>
            <a:pPr lvl="1" eaLnBrk="1" hangingPunct="1">
              <a:lnSpc>
                <a:spcPct val="110000"/>
              </a:lnSpc>
            </a:pPr>
            <a:endParaRPr lang="en-US" altLang="en-US" dirty="0"/>
          </a:p>
          <a:p>
            <a:pPr lvl="1" eaLnBrk="1" hangingPunct="1">
              <a:lnSpc>
                <a:spcPct val="110000"/>
              </a:lnSpc>
            </a:pPr>
            <a:endParaRPr lang="en-US" altLang="en-US" dirty="0"/>
          </a:p>
          <a:p>
            <a:pPr lvl="1" eaLnBrk="1" hangingPunct="1">
              <a:lnSpc>
                <a:spcPct val="110000"/>
              </a:lnSpc>
            </a:pPr>
            <a:r>
              <a:rPr lang="en-US" altLang="en-US" b="1" dirty="0"/>
              <a:t>compute the dissimilarity using methods for</a:t>
            </a:r>
            <a:r>
              <a:rPr lang="en-US" altLang="en-US" b="1" u="sng" dirty="0"/>
              <a:t> interval-scaled variables</a:t>
            </a:r>
          </a:p>
        </p:txBody>
      </p:sp>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034AEA5D-933E-43EF-BC68-49402D6D3A82}" type="slidenum">
              <a:rPr lang="en-US" altLang="en-US" sz="900"/>
              <a:pPr eaLnBrk="1" hangingPunct="1">
                <a:spcBef>
                  <a:spcPct val="0"/>
                </a:spcBef>
                <a:buClrTx/>
                <a:buSzTx/>
                <a:buFontTx/>
                <a:buNone/>
              </a:pPr>
              <a:t>67</a:t>
            </a:fld>
            <a:endParaRPr lang="en-US" altLang="en-US" sz="900"/>
          </a:p>
        </p:txBody>
      </p:sp>
      <p:graphicFrame>
        <p:nvGraphicFramePr>
          <p:cNvPr id="64517" name="Object 4"/>
          <p:cNvGraphicFramePr>
            <a:graphicFrameLocks noChangeAspect="1"/>
          </p:cNvGraphicFramePr>
          <p:nvPr/>
        </p:nvGraphicFramePr>
        <p:xfrm>
          <a:off x="3657600" y="4171950"/>
          <a:ext cx="1828800" cy="609600"/>
        </p:xfrm>
        <a:graphic>
          <a:graphicData uri="http://schemas.openxmlformats.org/presentationml/2006/ole">
            <mc:AlternateContent xmlns:mc="http://schemas.openxmlformats.org/markup-compatibility/2006">
              <mc:Choice xmlns:v="urn:schemas-microsoft-com:vml" Requires="v">
                <p:oleObj spid="_x0000_s33808" name="Equation" r:id="rId4" imgW="1168400" imgH="711200" progId="Equation.3">
                  <p:embed/>
                </p:oleObj>
              </mc:Choice>
              <mc:Fallback>
                <p:oleObj name="Equation" r:id="rId4" imgW="1168400" imgH="711200" progId="Equation.3">
                  <p:embed/>
                  <p:pic>
                    <p:nvPicPr>
                      <p:cNvPr id="6451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171950"/>
                        <a:ext cx="1828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5"/>
          <p:cNvGraphicFramePr>
            <a:graphicFrameLocks noChangeAspect="1"/>
          </p:cNvGraphicFramePr>
          <p:nvPr>
            <p:extLst/>
          </p:nvPr>
        </p:nvGraphicFramePr>
        <p:xfrm>
          <a:off x="4743450" y="3357564"/>
          <a:ext cx="1657350" cy="332185"/>
        </p:xfrm>
        <a:graphic>
          <a:graphicData uri="http://schemas.openxmlformats.org/presentationml/2006/ole">
            <mc:AlternateContent xmlns:mc="http://schemas.openxmlformats.org/markup-compatibility/2006">
              <mc:Choice xmlns:v="urn:schemas-microsoft-com:vml" Requires="v">
                <p:oleObj spid="_x0000_s33809" name="Equation" r:id="rId6" imgW="1397000" imgH="368300" progId="Equation.3">
                  <p:embed/>
                </p:oleObj>
              </mc:Choice>
              <mc:Fallback>
                <p:oleObj name="Equation" r:id="rId6" imgW="1397000" imgH="368300" progId="Equation.3">
                  <p:embed/>
                  <p:pic>
                    <p:nvPicPr>
                      <p:cNvPr id="64518"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0" y="3357564"/>
                        <a:ext cx="1657350" cy="332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985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Han: Clustering</a:t>
            </a:r>
          </a:p>
        </p:txBody>
      </p:sp>
      <p:sp>
        <p:nvSpPr>
          <p:cNvPr id="5" name="Slide Number Placeholder 4"/>
          <p:cNvSpPr>
            <a:spLocks noGrp="1"/>
          </p:cNvSpPr>
          <p:nvPr>
            <p:ph type="sldNum" sz="quarter" idx="11"/>
          </p:nvPr>
        </p:nvSpPr>
        <p:spPr/>
        <p:txBody>
          <a:bodyPr/>
          <a:lstStyle/>
          <a:p>
            <a:fld id="{97C9B581-36BF-47DF-8345-D3FEE2B37003}" type="slidenum">
              <a:rPr lang="en-US" altLang="en-US"/>
              <a:pPr/>
              <a:t>68</a:t>
            </a:fld>
            <a:endParaRPr lang="en-US" altLang="en-US"/>
          </a:p>
        </p:txBody>
      </p:sp>
      <p:sp>
        <p:nvSpPr>
          <p:cNvPr id="1453058" name="Rectangle 2"/>
          <p:cNvSpPr>
            <a:spLocks noGrp="1" noChangeArrowheads="1"/>
          </p:cNvSpPr>
          <p:nvPr>
            <p:ph type="title"/>
          </p:nvPr>
        </p:nvSpPr>
        <p:spPr>
          <a:xfrm>
            <a:off x="628650" y="1179802"/>
            <a:ext cx="4735512" cy="782638"/>
          </a:xfrm>
          <a:noFill/>
          <a:ln/>
        </p:spPr>
        <p:txBody>
          <a:bodyPr lIns="92075" tIns="46038" rIns="92075" bIns="46038" anchor="ctr"/>
          <a:lstStyle/>
          <a:p>
            <a:r>
              <a:rPr lang="en-US" altLang="en-US" sz="3200" b="1" dirty="0"/>
              <a:t>Ratio-Scaled Variables</a:t>
            </a:r>
          </a:p>
        </p:txBody>
      </p:sp>
      <p:sp>
        <p:nvSpPr>
          <p:cNvPr id="1453059" name="Rectangle 3"/>
          <p:cNvSpPr>
            <a:spLocks noGrp="1" noChangeArrowheads="1"/>
          </p:cNvSpPr>
          <p:nvPr>
            <p:ph type="body" idx="1"/>
          </p:nvPr>
        </p:nvSpPr>
        <p:spPr>
          <a:xfrm>
            <a:off x="457200" y="2119745"/>
            <a:ext cx="8458200" cy="4724400"/>
          </a:xfrm>
          <a:noFill/>
          <a:ln/>
        </p:spPr>
        <p:txBody>
          <a:bodyPr lIns="92075" tIns="46038" rIns="92075" bIns="46038">
            <a:normAutofit lnSpcReduction="10000"/>
          </a:bodyPr>
          <a:lstStyle/>
          <a:p>
            <a:pPr>
              <a:lnSpc>
                <a:spcPct val="120000"/>
              </a:lnSpc>
            </a:pPr>
            <a:r>
              <a:rPr lang="en-US" altLang="en-US" sz="2400" u="sng" dirty="0"/>
              <a:t>Ratio-scaled variable</a:t>
            </a:r>
            <a:r>
              <a:rPr lang="en-US" altLang="en-US" sz="2400" dirty="0"/>
              <a:t>: a positive measurement on a nonlinear scale, approximately at exponential scale, 	</a:t>
            </a:r>
            <a:r>
              <a:rPr lang="en-US" altLang="en-US" sz="2400" dirty="0" smtClean="0"/>
              <a:t>such </a:t>
            </a:r>
            <a:r>
              <a:rPr lang="en-US" altLang="en-US" sz="2400" dirty="0"/>
              <a:t>as </a:t>
            </a:r>
            <a:r>
              <a:rPr lang="en-US" altLang="en-US" sz="2400" i="1" dirty="0" err="1"/>
              <a:t>Ae</a:t>
            </a:r>
            <a:r>
              <a:rPr lang="en-US" altLang="en-US" sz="2400" i="1" baseline="30000" dirty="0" err="1"/>
              <a:t>Bt</a:t>
            </a:r>
            <a:r>
              <a:rPr lang="en-US" altLang="en-US" sz="2400" dirty="0"/>
              <a:t> or </a:t>
            </a:r>
            <a:r>
              <a:rPr lang="en-US" altLang="en-US" sz="2400" i="1" dirty="0"/>
              <a:t>Ae</a:t>
            </a:r>
            <a:r>
              <a:rPr lang="en-US" altLang="en-US" sz="2400" i="1" baseline="30000" dirty="0"/>
              <a:t>-</a:t>
            </a:r>
            <a:r>
              <a:rPr lang="en-US" altLang="en-US" sz="2400" i="1" baseline="30000" dirty="0" err="1"/>
              <a:t>Bt</a:t>
            </a:r>
            <a:r>
              <a:rPr lang="en-US" altLang="en-US" sz="2400" dirty="0"/>
              <a:t> </a:t>
            </a:r>
          </a:p>
          <a:p>
            <a:pPr>
              <a:lnSpc>
                <a:spcPct val="120000"/>
              </a:lnSpc>
            </a:pPr>
            <a:r>
              <a:rPr lang="en-US" altLang="en-US" sz="2400" dirty="0"/>
              <a:t>Methods:</a:t>
            </a:r>
          </a:p>
          <a:p>
            <a:pPr lvl="1">
              <a:lnSpc>
                <a:spcPct val="120000"/>
              </a:lnSpc>
            </a:pPr>
            <a:r>
              <a:rPr lang="en-US" altLang="en-US" sz="2400" dirty="0"/>
              <a:t>treat them like interval-scaled variables — </a:t>
            </a:r>
            <a:r>
              <a:rPr lang="en-US" altLang="en-US" sz="2400" i="1" dirty="0">
                <a:solidFill>
                  <a:schemeClr val="hlink"/>
                </a:solidFill>
              </a:rPr>
              <a:t>not a good choice! (why?)</a:t>
            </a:r>
            <a:endParaRPr lang="en-US" altLang="en-US" sz="2400" dirty="0">
              <a:solidFill>
                <a:schemeClr val="hlink"/>
              </a:solidFill>
            </a:endParaRPr>
          </a:p>
          <a:p>
            <a:pPr lvl="1">
              <a:lnSpc>
                <a:spcPct val="120000"/>
              </a:lnSpc>
            </a:pPr>
            <a:r>
              <a:rPr lang="en-US" altLang="en-US" sz="2400" dirty="0"/>
              <a:t>apply </a:t>
            </a:r>
            <a:r>
              <a:rPr lang="en-US" altLang="en-US" sz="2400" b="1" u="sng" dirty="0"/>
              <a:t>logarithmic transformation</a:t>
            </a:r>
          </a:p>
          <a:p>
            <a:pPr algn="ctr">
              <a:lnSpc>
                <a:spcPct val="120000"/>
              </a:lnSpc>
              <a:buFont typeface="Wingdings" panose="05000000000000000000" pitchFamily="2" charset="2"/>
              <a:buNone/>
            </a:pPr>
            <a:r>
              <a:rPr lang="en-US" altLang="en-US" sz="2400" i="1" dirty="0" err="1"/>
              <a:t>y</a:t>
            </a:r>
            <a:r>
              <a:rPr lang="en-US" altLang="en-US" sz="2400" i="1" baseline="-25000" dirty="0" err="1"/>
              <a:t>if</a:t>
            </a:r>
            <a:r>
              <a:rPr lang="en-US" altLang="en-US" sz="2400" i="1" baseline="-25000" dirty="0"/>
              <a:t> </a:t>
            </a:r>
            <a:r>
              <a:rPr lang="en-US" altLang="en-US" sz="2400" dirty="0"/>
              <a:t>=</a:t>
            </a:r>
            <a:r>
              <a:rPr lang="en-US" altLang="en-US" sz="2400" i="1" dirty="0"/>
              <a:t> log(</a:t>
            </a:r>
            <a:r>
              <a:rPr lang="en-US" altLang="en-US" sz="2400" i="1" dirty="0" err="1"/>
              <a:t>x</a:t>
            </a:r>
            <a:r>
              <a:rPr lang="en-US" altLang="en-US" sz="2400" i="1" baseline="-25000" dirty="0" err="1"/>
              <a:t>if</a:t>
            </a:r>
            <a:r>
              <a:rPr lang="en-US" altLang="en-US" sz="2400" i="1" dirty="0"/>
              <a:t>)</a:t>
            </a:r>
          </a:p>
          <a:p>
            <a:pPr lvl="1">
              <a:lnSpc>
                <a:spcPct val="120000"/>
              </a:lnSpc>
            </a:pPr>
            <a:r>
              <a:rPr lang="en-US" altLang="en-US" sz="2400" dirty="0"/>
              <a:t>treat them as continuous ordinal data treat their rank as interval-scaled.</a:t>
            </a:r>
          </a:p>
        </p:txBody>
      </p:sp>
    </p:spTree>
    <p:extLst>
      <p:ext uri="{BB962C8B-B14F-4D97-AF65-F5344CB8AC3E}">
        <p14:creationId xmlns:p14="http://schemas.microsoft.com/office/powerpoint/2010/main" val="2268317842"/>
      </p:ext>
    </p:extLst>
  </p:cSld>
  <p:clrMapOvr>
    <a:masterClrMapping/>
  </p:clrMapOvr>
  <p:transition>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233790" y="1366399"/>
            <a:ext cx="7886700" cy="571825"/>
          </a:xfrm>
        </p:spPr>
        <p:txBody>
          <a:bodyPr>
            <a:normAutofit fontScale="90000"/>
          </a:bodyPr>
          <a:lstStyle/>
          <a:p>
            <a:r>
              <a:rPr lang="en-US" altLang="en-US" sz="2400" b="1" dirty="0" smtClean="0"/>
              <a:t>Proximity Measures </a:t>
            </a:r>
            <a:r>
              <a:rPr lang="en-US" altLang="en-US" sz="2400" b="1" dirty="0"/>
              <a:t>on Numeric </a:t>
            </a:r>
            <a:r>
              <a:rPr lang="en-US" altLang="en-US" sz="2400" b="1" dirty="0" smtClean="0"/>
              <a:t>Data: </a:t>
            </a:r>
            <a:br>
              <a:rPr lang="en-US" altLang="en-US" sz="2400" b="1" dirty="0" smtClean="0"/>
            </a:br>
            <a:r>
              <a:rPr lang="en-US" altLang="en-US" sz="2400" b="1" dirty="0" smtClean="0"/>
              <a:t>Data </a:t>
            </a:r>
            <a:r>
              <a:rPr lang="en-US" altLang="en-US" sz="2400" b="1" dirty="0"/>
              <a:t>Matrix and Dissimilarity Matrix</a:t>
            </a:r>
          </a:p>
        </p:txBody>
      </p:sp>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E9DC506B-8518-44EF-B8F6-303AB714B5F3}" type="slidenum">
              <a:rPr lang="en-US" altLang="en-US" sz="900"/>
              <a:pPr eaLnBrk="1" hangingPunct="1">
                <a:spcBef>
                  <a:spcPct val="0"/>
                </a:spcBef>
                <a:buClrTx/>
                <a:buSzTx/>
                <a:buFontTx/>
                <a:buNone/>
              </a:pPr>
              <a:t>69</a:t>
            </a:fld>
            <a:endParaRPr lang="en-US" altLang="en-US" sz="900"/>
          </a:p>
        </p:txBody>
      </p:sp>
      <p:graphicFrame>
        <p:nvGraphicFramePr>
          <p:cNvPr id="60420" name="Object 4"/>
          <p:cNvGraphicFramePr>
            <a:graphicFrameLocks noChangeAspect="1"/>
          </p:cNvGraphicFramePr>
          <p:nvPr>
            <p:extLst/>
          </p:nvPr>
        </p:nvGraphicFramePr>
        <p:xfrm>
          <a:off x="2986604" y="2335946"/>
          <a:ext cx="2210990" cy="1185863"/>
        </p:xfrm>
        <a:graphic>
          <a:graphicData uri="http://schemas.openxmlformats.org/presentationml/2006/ole">
            <mc:AlternateContent xmlns:mc="http://schemas.openxmlformats.org/markup-compatibility/2006">
              <mc:Choice xmlns:v="urn:schemas-microsoft-com:vml" Requires="v">
                <p:oleObj spid="_x0000_s34839" name="Worksheet" r:id="rId4" imgW="1838249" imgH="857402" progId="Excel.Sheet.8">
                  <p:embed/>
                </p:oleObj>
              </mc:Choice>
              <mc:Fallback>
                <p:oleObj name="Worksheet" r:id="rId4" imgW="1838249" imgH="857402" progId="Excel.Sheet.8">
                  <p:embed/>
                  <p:pic>
                    <p:nvPicPr>
                      <p:cNvPr id="604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604" y="2335946"/>
                        <a:ext cx="221099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1" name="Text Box 5"/>
          <p:cNvSpPr txBox="1">
            <a:spLocks noChangeArrowheads="1"/>
          </p:cNvSpPr>
          <p:nvPr/>
        </p:nvSpPr>
        <p:spPr bwMode="auto">
          <a:xfrm>
            <a:off x="2788027" y="4562216"/>
            <a:ext cx="3600450"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500" b="1" dirty="0"/>
              <a:t>Dissimilarity Matrix </a:t>
            </a:r>
          </a:p>
          <a:p>
            <a:pPr algn="ctr">
              <a:spcBef>
                <a:spcPct val="50000"/>
              </a:spcBef>
              <a:buClrTx/>
              <a:buSzTx/>
              <a:buFontTx/>
              <a:buNone/>
            </a:pPr>
            <a:r>
              <a:rPr lang="en-US" altLang="en-US" sz="1500" b="1" dirty="0"/>
              <a:t>(with </a:t>
            </a:r>
            <a:r>
              <a:rPr lang="en-US" altLang="en-US" sz="1500" b="1" dirty="0">
                <a:solidFill>
                  <a:schemeClr val="tx2"/>
                </a:solidFill>
              </a:rPr>
              <a:t>Euclidean Distance)</a:t>
            </a:r>
          </a:p>
        </p:txBody>
      </p:sp>
      <p:graphicFrame>
        <p:nvGraphicFramePr>
          <p:cNvPr id="60422" name="Object 6"/>
          <p:cNvGraphicFramePr>
            <a:graphicFrameLocks noChangeAspect="1"/>
          </p:cNvGraphicFramePr>
          <p:nvPr>
            <p:extLst/>
          </p:nvPr>
        </p:nvGraphicFramePr>
        <p:xfrm>
          <a:off x="3322855" y="5248099"/>
          <a:ext cx="3680222" cy="1023938"/>
        </p:xfrm>
        <a:graphic>
          <a:graphicData uri="http://schemas.openxmlformats.org/presentationml/2006/ole">
            <mc:AlternateContent xmlns:mc="http://schemas.openxmlformats.org/markup-compatibility/2006">
              <mc:Choice xmlns:v="urn:schemas-microsoft-com:vml" Requires="v">
                <p:oleObj spid="_x0000_s34840" name="Worksheet" r:id="rId6" imgW="3057441" imgH="866747" progId="Excel.Sheet.8">
                  <p:embed/>
                </p:oleObj>
              </mc:Choice>
              <mc:Fallback>
                <p:oleObj name="Worksheet" r:id="rId6" imgW="3057441" imgH="866747" progId="Excel.Sheet.8">
                  <p:embed/>
                  <p:pic>
                    <p:nvPicPr>
                      <p:cNvPr id="604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2855" y="5248099"/>
                        <a:ext cx="3680222"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3" name="Text Box 7"/>
          <p:cNvSpPr txBox="1">
            <a:spLocks noChangeArrowheads="1"/>
          </p:cNvSpPr>
          <p:nvPr/>
        </p:nvSpPr>
        <p:spPr bwMode="auto">
          <a:xfrm>
            <a:off x="2788027" y="2053104"/>
            <a:ext cx="24574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500" b="1" dirty="0">
                <a:latin typeface="Arial" panose="020B0604020202020204" pitchFamily="34" charset="0"/>
              </a:rPr>
              <a:t>Data Matrix</a:t>
            </a:r>
          </a:p>
        </p:txBody>
      </p:sp>
      <p:graphicFrame>
        <p:nvGraphicFramePr>
          <p:cNvPr id="60424" name="Object 12"/>
          <p:cNvGraphicFramePr>
            <a:graphicFrameLocks noChangeAspect="1"/>
          </p:cNvGraphicFramePr>
          <p:nvPr>
            <p:extLst/>
          </p:nvPr>
        </p:nvGraphicFramePr>
        <p:xfrm>
          <a:off x="277661" y="2102446"/>
          <a:ext cx="2585713" cy="2138796"/>
        </p:xfrm>
        <a:graphic>
          <a:graphicData uri="http://schemas.openxmlformats.org/presentationml/2006/ole">
            <mc:AlternateContent xmlns:mc="http://schemas.openxmlformats.org/markup-compatibility/2006">
              <mc:Choice xmlns:v="urn:schemas-microsoft-com:vml" Requires="v">
                <p:oleObj spid="_x0000_s34841" name="SmartDraw" r:id="rId8" imgW="4379976" imgH="5551932" progId="SmartDraw.2">
                  <p:embed/>
                </p:oleObj>
              </mc:Choice>
              <mc:Fallback>
                <p:oleObj name="SmartDraw" r:id="rId8" imgW="4379976" imgH="5551932" progId="SmartDraw.2">
                  <p:embed/>
                  <p:pic>
                    <p:nvPicPr>
                      <p:cNvPr id="60424"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661" y="2102446"/>
                        <a:ext cx="2585713" cy="2138796"/>
                      </a:xfrm>
                      <a:prstGeom prst="rect">
                        <a:avLst/>
                      </a:prstGeom>
                      <a:noFill/>
                      <a:ln>
                        <a:noFill/>
                      </a:ln>
                      <a:effectLst/>
                      <a:extLst/>
                    </p:spPr>
                  </p:pic>
                </p:oleObj>
              </mc:Fallback>
            </mc:AlternateContent>
          </a:graphicData>
        </a:graphic>
      </p:graphicFrame>
      <p:sp>
        <p:nvSpPr>
          <p:cNvPr id="2" name="Rectangle 1"/>
          <p:cNvSpPr/>
          <p:nvPr/>
        </p:nvSpPr>
        <p:spPr>
          <a:xfrm>
            <a:off x="3352800" y="6425483"/>
            <a:ext cx="7361959" cy="369332"/>
          </a:xfrm>
          <a:prstGeom prst="rect">
            <a:avLst/>
          </a:prstGeom>
        </p:spPr>
        <p:txBody>
          <a:bodyPr wrap="square">
            <a:spAutoFit/>
          </a:bodyPr>
          <a:lstStyle/>
          <a:p>
            <a:r>
              <a:rPr lang="en-US" dirty="0">
                <a:hlinkClick r:id="rId10"/>
              </a:rPr>
              <a:t>https://en.wikipedia.org/wiki/Euclidean_distance</a:t>
            </a:r>
            <a:endParaRPr lang="en-US" dirty="0"/>
          </a:p>
        </p:txBody>
      </p:sp>
      <p:pic>
        <p:nvPicPr>
          <p:cNvPr id="3" name="Picture 2"/>
          <p:cNvPicPr>
            <a:picLocks noChangeAspect="1"/>
          </p:cNvPicPr>
          <p:nvPr/>
        </p:nvPicPr>
        <p:blipFill rotWithShape="1">
          <a:blip r:embed="rId11"/>
          <a:srcRect t="3649" r="65" b="5002"/>
          <a:stretch/>
        </p:blipFill>
        <p:spPr>
          <a:xfrm>
            <a:off x="206081" y="4163758"/>
            <a:ext cx="3122170" cy="2514600"/>
          </a:xfrm>
          <a:prstGeom prst="rect">
            <a:avLst/>
          </a:prstGeom>
        </p:spPr>
      </p:pic>
      <p:sp>
        <p:nvSpPr>
          <p:cNvPr id="4" name="Rectangle 3"/>
          <p:cNvSpPr/>
          <p:nvPr/>
        </p:nvSpPr>
        <p:spPr>
          <a:xfrm>
            <a:off x="5444054" y="2244979"/>
            <a:ext cx="3547546" cy="2462213"/>
          </a:xfrm>
          <a:prstGeom prst="rect">
            <a:avLst/>
          </a:prstGeom>
        </p:spPr>
        <p:txBody>
          <a:bodyPr wrap="square">
            <a:spAutoFit/>
          </a:bodyPr>
          <a:lstStyle/>
          <a:p>
            <a:r>
              <a:rPr lang="en-US" sz="1400" b="1" dirty="0" smtClean="0">
                <a:solidFill>
                  <a:srgbClr val="222222"/>
                </a:solidFill>
                <a:latin typeface="Arial" panose="020B0604020202020204" pitchFamily="34" charset="0"/>
              </a:rPr>
              <a:t>Euclidean </a:t>
            </a:r>
            <a:r>
              <a:rPr lang="en-US" sz="1400" b="1" dirty="0">
                <a:solidFill>
                  <a:srgbClr val="222222"/>
                </a:solidFill>
                <a:latin typeface="Arial" panose="020B0604020202020204" pitchFamily="34" charset="0"/>
              </a:rPr>
              <a:t>distance</a:t>
            </a:r>
            <a:r>
              <a:rPr lang="en-US" sz="1400" dirty="0">
                <a:solidFill>
                  <a:srgbClr val="222222"/>
                </a:solidFill>
                <a:latin typeface="Arial" panose="020B0604020202020204" pitchFamily="34" charset="0"/>
              </a:rPr>
              <a:t> or </a:t>
            </a:r>
            <a:r>
              <a:rPr lang="en-US" sz="1400" b="1" dirty="0">
                <a:solidFill>
                  <a:srgbClr val="222222"/>
                </a:solidFill>
                <a:latin typeface="Arial" panose="020B0604020202020204" pitchFamily="34" charset="0"/>
              </a:rPr>
              <a:t>Euclidean metric</a:t>
            </a:r>
            <a:r>
              <a:rPr lang="en-US" sz="1400" dirty="0">
                <a:solidFill>
                  <a:srgbClr val="222222"/>
                </a:solidFill>
                <a:latin typeface="Arial" panose="020B0604020202020204" pitchFamily="34" charset="0"/>
              </a:rPr>
              <a:t> is the "ordinary" </a:t>
            </a:r>
            <a:r>
              <a:rPr lang="en-US" sz="1400" dirty="0">
                <a:solidFill>
                  <a:srgbClr val="0B0080"/>
                </a:solidFill>
                <a:latin typeface="Arial" panose="020B0604020202020204" pitchFamily="34" charset="0"/>
                <a:hlinkClick r:id="rId12" tooltip="Straight line"/>
              </a:rPr>
              <a:t>straight-line</a:t>
            </a:r>
            <a:r>
              <a:rPr lang="en-US" sz="1400" dirty="0">
                <a:solidFill>
                  <a:srgbClr val="222222"/>
                </a:solidFill>
                <a:latin typeface="Arial" panose="020B0604020202020204" pitchFamily="34" charset="0"/>
              </a:rPr>
              <a:t> </a:t>
            </a:r>
            <a:r>
              <a:rPr lang="en-US" sz="1400" dirty="0">
                <a:solidFill>
                  <a:srgbClr val="0B0080"/>
                </a:solidFill>
                <a:latin typeface="Arial" panose="020B0604020202020204" pitchFamily="34" charset="0"/>
                <a:hlinkClick r:id="rId13" tooltip="Distance"/>
              </a:rPr>
              <a:t>distance</a:t>
            </a:r>
            <a:r>
              <a:rPr lang="en-US" sz="1400" dirty="0">
                <a:solidFill>
                  <a:srgbClr val="222222"/>
                </a:solidFill>
                <a:latin typeface="Arial" panose="020B0604020202020204" pitchFamily="34" charset="0"/>
              </a:rPr>
              <a:t> between two points in </a:t>
            </a:r>
            <a:r>
              <a:rPr lang="en-US" sz="1400" dirty="0">
                <a:solidFill>
                  <a:srgbClr val="0B0080"/>
                </a:solidFill>
                <a:latin typeface="Arial" panose="020B0604020202020204" pitchFamily="34" charset="0"/>
                <a:hlinkClick r:id="rId14" tooltip="Euclidean space"/>
              </a:rPr>
              <a:t>Euclidean space</a:t>
            </a:r>
            <a:r>
              <a:rPr lang="en-US" sz="1400" dirty="0">
                <a:solidFill>
                  <a:srgbClr val="222222"/>
                </a:solidFill>
                <a:latin typeface="Arial" panose="020B0604020202020204" pitchFamily="34" charset="0"/>
              </a:rPr>
              <a:t>. With this distance, Euclidean space becomes a </a:t>
            </a:r>
            <a:r>
              <a:rPr lang="en-US" sz="1400" dirty="0">
                <a:solidFill>
                  <a:srgbClr val="0B0080"/>
                </a:solidFill>
                <a:latin typeface="Arial" panose="020B0604020202020204" pitchFamily="34" charset="0"/>
                <a:hlinkClick r:id="rId15" tooltip="Metric space"/>
              </a:rPr>
              <a:t>metric space</a:t>
            </a:r>
            <a:r>
              <a:rPr lang="en-US" sz="1400" dirty="0">
                <a:solidFill>
                  <a:srgbClr val="222222"/>
                </a:solidFill>
                <a:latin typeface="Arial" panose="020B0604020202020204" pitchFamily="34" charset="0"/>
              </a:rPr>
              <a:t>. The associated </a:t>
            </a:r>
            <a:r>
              <a:rPr lang="en-US" sz="1400" dirty="0">
                <a:solidFill>
                  <a:srgbClr val="0B0080"/>
                </a:solidFill>
                <a:latin typeface="Arial" panose="020B0604020202020204" pitchFamily="34" charset="0"/>
                <a:hlinkClick r:id="rId16" tooltip="Norm (mathematics)"/>
              </a:rPr>
              <a:t>norm</a:t>
            </a:r>
            <a:r>
              <a:rPr lang="en-US" sz="1400" dirty="0">
                <a:solidFill>
                  <a:srgbClr val="222222"/>
                </a:solidFill>
                <a:latin typeface="Arial" panose="020B0604020202020204" pitchFamily="34" charset="0"/>
              </a:rPr>
              <a:t> is called the </a:t>
            </a:r>
            <a:r>
              <a:rPr lang="en-US" sz="1400" b="1" dirty="0">
                <a:solidFill>
                  <a:srgbClr val="0B0080"/>
                </a:solidFill>
                <a:latin typeface="Arial" panose="020B0604020202020204" pitchFamily="34" charset="0"/>
                <a:hlinkClick r:id="rId17" tooltip="Norm (mathematics)"/>
              </a:rPr>
              <a:t>Euclidean norm</a:t>
            </a:r>
            <a:r>
              <a:rPr lang="en-US" sz="1400" b="1" dirty="0">
                <a:solidFill>
                  <a:srgbClr val="222222"/>
                </a:solidFill>
                <a:latin typeface="Arial" panose="020B0604020202020204" pitchFamily="34" charset="0"/>
              </a:rPr>
              <a:t>.</a:t>
            </a:r>
            <a:r>
              <a:rPr lang="en-US" sz="1400" dirty="0">
                <a:solidFill>
                  <a:srgbClr val="222222"/>
                </a:solidFill>
                <a:latin typeface="Arial" panose="020B0604020202020204" pitchFamily="34" charset="0"/>
              </a:rPr>
              <a:t> Older literature refers to the </a:t>
            </a:r>
            <a:r>
              <a:rPr lang="en-US" sz="1400" dirty="0">
                <a:solidFill>
                  <a:srgbClr val="0B0080"/>
                </a:solidFill>
                <a:latin typeface="Arial" panose="020B0604020202020204" pitchFamily="34" charset="0"/>
                <a:hlinkClick r:id="rId18" tooltip="Metric (mathematics)"/>
              </a:rPr>
              <a:t>metric</a:t>
            </a:r>
            <a:r>
              <a:rPr lang="en-US" sz="1400" dirty="0">
                <a:solidFill>
                  <a:srgbClr val="222222"/>
                </a:solidFill>
                <a:latin typeface="Arial" panose="020B0604020202020204" pitchFamily="34" charset="0"/>
              </a:rPr>
              <a:t> as the </a:t>
            </a:r>
            <a:r>
              <a:rPr lang="en-US" sz="1400" b="1" dirty="0">
                <a:solidFill>
                  <a:srgbClr val="222222"/>
                </a:solidFill>
                <a:latin typeface="Arial" panose="020B0604020202020204" pitchFamily="34" charset="0"/>
              </a:rPr>
              <a:t>Pythagorean metric</a:t>
            </a:r>
            <a:r>
              <a:rPr lang="en-US" sz="1400" dirty="0">
                <a:solidFill>
                  <a:srgbClr val="222222"/>
                </a:solidFill>
                <a:latin typeface="Arial" panose="020B0604020202020204" pitchFamily="34" charset="0"/>
              </a:rPr>
              <a:t>. A </a:t>
            </a:r>
            <a:r>
              <a:rPr lang="en-US" sz="1400" dirty="0">
                <a:solidFill>
                  <a:srgbClr val="0B0080"/>
                </a:solidFill>
                <a:latin typeface="Arial" panose="020B0604020202020204" pitchFamily="34" charset="0"/>
                <a:hlinkClick r:id="rId19" tooltip="Generalized"/>
              </a:rPr>
              <a:t>generalized</a:t>
            </a:r>
            <a:r>
              <a:rPr lang="en-US" sz="1400" dirty="0">
                <a:solidFill>
                  <a:srgbClr val="222222"/>
                </a:solidFill>
                <a:latin typeface="Arial" panose="020B0604020202020204" pitchFamily="34" charset="0"/>
              </a:rPr>
              <a:t> term for the Euclidean norm is the </a:t>
            </a:r>
            <a:r>
              <a:rPr lang="en-US" sz="1400" b="1" dirty="0">
                <a:solidFill>
                  <a:srgbClr val="0B0080"/>
                </a:solidFill>
                <a:latin typeface="Arial" panose="020B0604020202020204" pitchFamily="34" charset="0"/>
                <a:hlinkClick r:id="rId20" tooltip="Lp space"/>
              </a:rPr>
              <a:t>L</a:t>
            </a:r>
            <a:r>
              <a:rPr lang="en-US" sz="1400" b="1" baseline="30000" dirty="0">
                <a:solidFill>
                  <a:srgbClr val="0B0080"/>
                </a:solidFill>
                <a:latin typeface="Arial" panose="020B0604020202020204" pitchFamily="34" charset="0"/>
                <a:hlinkClick r:id="rId20" tooltip="Lp space"/>
              </a:rPr>
              <a:t>2</a:t>
            </a:r>
            <a:r>
              <a:rPr lang="en-US" sz="1400" b="1" dirty="0">
                <a:solidFill>
                  <a:srgbClr val="0B0080"/>
                </a:solidFill>
                <a:latin typeface="Arial" panose="020B0604020202020204" pitchFamily="34" charset="0"/>
                <a:hlinkClick r:id="rId20" tooltip="Lp space"/>
              </a:rPr>
              <a:t> norm</a:t>
            </a:r>
            <a:r>
              <a:rPr lang="en-US" sz="1400" dirty="0">
                <a:solidFill>
                  <a:srgbClr val="222222"/>
                </a:solidFill>
                <a:latin typeface="Arial" panose="020B0604020202020204" pitchFamily="34" charset="0"/>
              </a:rPr>
              <a:t> or L</a:t>
            </a:r>
            <a:r>
              <a:rPr lang="en-US" sz="1400" baseline="30000" dirty="0">
                <a:solidFill>
                  <a:srgbClr val="222222"/>
                </a:solidFill>
                <a:latin typeface="Arial" panose="020B0604020202020204" pitchFamily="34" charset="0"/>
              </a:rPr>
              <a:t>2</a:t>
            </a:r>
            <a:r>
              <a:rPr lang="en-US" sz="1400" dirty="0">
                <a:solidFill>
                  <a:srgbClr val="222222"/>
                </a:solidFill>
                <a:latin typeface="Arial" panose="020B0604020202020204" pitchFamily="34" charset="0"/>
              </a:rPr>
              <a:t> distance.</a:t>
            </a:r>
            <a:endParaRPr lang="en-US" sz="1400" dirty="0"/>
          </a:p>
        </p:txBody>
      </p:sp>
    </p:spTree>
    <p:extLst>
      <p:ext uri="{BB962C8B-B14F-4D97-AF65-F5344CB8AC3E}">
        <p14:creationId xmlns:p14="http://schemas.microsoft.com/office/powerpoint/2010/main" val="2009421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Categorical </a:t>
            </a:r>
            <a:r>
              <a:rPr lang="en-IN" dirty="0"/>
              <a:t>Encoding Techniques</a:t>
            </a:r>
            <a:br>
              <a:rPr lang="en-IN" dirty="0"/>
            </a:br>
            <a:endParaRPr lang="en-IN" dirty="0"/>
          </a:p>
        </p:txBody>
      </p:sp>
      <p:graphicFrame>
        <p:nvGraphicFramePr>
          <p:cNvPr id="5" name="Diagram 4"/>
          <p:cNvGraphicFramePr/>
          <p:nvPr>
            <p:extLst/>
          </p:nvPr>
        </p:nvGraphicFramePr>
        <p:xfrm>
          <a:off x="8709" y="1219200"/>
          <a:ext cx="8397717" cy="548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2266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254578" y="1131094"/>
            <a:ext cx="7886700" cy="994172"/>
          </a:xfrm>
        </p:spPr>
        <p:txBody>
          <a:bodyPr/>
          <a:lstStyle/>
          <a:p>
            <a:r>
              <a:rPr lang="en-US" altLang="en-US" sz="2400" b="1" dirty="0"/>
              <a:t>Distance on Numeric Data</a:t>
            </a:r>
            <a:r>
              <a:rPr lang="en-US" altLang="en-US" sz="2400" b="1" dirty="0" smtClean="0"/>
              <a:t>: </a:t>
            </a:r>
            <a:r>
              <a:rPr lang="en-US" altLang="en-US" sz="2400" b="1" dirty="0" err="1" smtClean="0"/>
              <a:t>Minkowski</a:t>
            </a:r>
            <a:r>
              <a:rPr lang="en-US" altLang="en-US" sz="2400" b="1" dirty="0" smtClean="0"/>
              <a:t> </a:t>
            </a:r>
            <a:r>
              <a:rPr lang="en-US" altLang="en-US" sz="2400" b="1" dirty="0"/>
              <a:t>Distance</a:t>
            </a:r>
          </a:p>
        </p:txBody>
      </p:sp>
      <p:sp>
        <p:nvSpPr>
          <p:cNvPr id="61444" name="Rectangle 3"/>
          <p:cNvSpPr>
            <a:spLocks noGrp="1" noChangeArrowheads="1"/>
          </p:cNvSpPr>
          <p:nvPr>
            <p:ph idx="1"/>
          </p:nvPr>
        </p:nvSpPr>
        <p:spPr>
          <a:xfrm>
            <a:off x="762000" y="2165658"/>
            <a:ext cx="7886700" cy="3299713"/>
          </a:xfrm>
        </p:spPr>
        <p:txBody>
          <a:bodyPr>
            <a:normAutofit fontScale="92500" lnSpcReduction="10000"/>
          </a:bodyPr>
          <a:lstStyle/>
          <a:p>
            <a:pPr marL="285750" indent="-285750">
              <a:spcBef>
                <a:spcPts val="450"/>
              </a:spcBef>
              <a:spcAft>
                <a:spcPts val="450"/>
              </a:spcAft>
            </a:pPr>
            <a:r>
              <a:rPr lang="en-US" altLang="en-US" sz="1600" i="1" dirty="0" err="1">
                <a:solidFill>
                  <a:schemeClr val="hlink"/>
                </a:solidFill>
              </a:rPr>
              <a:t>Minkowski</a:t>
            </a:r>
            <a:r>
              <a:rPr lang="en-US" altLang="en-US" sz="1600" i="1" dirty="0">
                <a:solidFill>
                  <a:schemeClr val="hlink"/>
                </a:solidFill>
              </a:rPr>
              <a:t> distance</a:t>
            </a:r>
            <a:r>
              <a:rPr lang="en-US" altLang="en-US" sz="1600" dirty="0"/>
              <a:t>: A popular distance measure</a:t>
            </a:r>
          </a:p>
          <a:p>
            <a:pPr marL="285750" indent="-285750">
              <a:spcBef>
                <a:spcPts val="450"/>
              </a:spcBef>
              <a:spcAft>
                <a:spcPts val="450"/>
              </a:spcAft>
            </a:pPr>
            <a:endParaRPr lang="en-US" altLang="en-US" sz="1600" dirty="0"/>
          </a:p>
          <a:p>
            <a:pPr marL="628650" lvl="1" indent="-285750">
              <a:spcBef>
                <a:spcPts val="450"/>
              </a:spcBef>
              <a:spcAft>
                <a:spcPts val="450"/>
              </a:spcAft>
              <a:buNone/>
            </a:pPr>
            <a:endParaRPr lang="en-US" altLang="en-US" sz="1600" dirty="0"/>
          </a:p>
          <a:p>
            <a:pPr marL="285750" indent="-285750">
              <a:spcBef>
                <a:spcPts val="450"/>
              </a:spcBef>
              <a:spcAft>
                <a:spcPts val="450"/>
              </a:spcAft>
            </a:pPr>
            <a:endParaRPr lang="en-US" altLang="en-US" sz="1600" dirty="0" smtClean="0"/>
          </a:p>
          <a:p>
            <a:pPr marL="285750" indent="-285750">
              <a:spcBef>
                <a:spcPts val="450"/>
              </a:spcBef>
              <a:spcAft>
                <a:spcPts val="450"/>
              </a:spcAft>
            </a:pPr>
            <a:endParaRPr lang="en-US" altLang="en-US" sz="1600" dirty="0"/>
          </a:p>
          <a:p>
            <a:pPr marL="285750" indent="-285750">
              <a:spcBef>
                <a:spcPts val="450"/>
              </a:spcBef>
              <a:spcAft>
                <a:spcPts val="450"/>
              </a:spcAft>
            </a:pPr>
            <a:r>
              <a:rPr lang="en-US" altLang="en-US" sz="1600" dirty="0" smtClean="0"/>
              <a:t>Properties</a:t>
            </a:r>
            <a:endParaRPr lang="en-US" altLang="en-US" sz="1600" dirty="0"/>
          </a:p>
          <a:p>
            <a:pPr marL="628650" lvl="1" indent="-285750">
              <a:spcBef>
                <a:spcPts val="450"/>
              </a:spcBef>
              <a:spcAft>
                <a:spcPts val="450"/>
              </a:spcAft>
            </a:pPr>
            <a:r>
              <a:rPr lang="en-US" altLang="en-US" sz="1600" dirty="0"/>
              <a:t>d(</a:t>
            </a:r>
            <a:r>
              <a:rPr lang="en-US" altLang="en-US" sz="1600" dirty="0" err="1"/>
              <a:t>i</a:t>
            </a:r>
            <a:r>
              <a:rPr lang="en-US" altLang="en-US" sz="1600" dirty="0"/>
              <a:t>, j) </a:t>
            </a:r>
            <a:r>
              <a:rPr lang="en-US" altLang="en-US" sz="1600" dirty="0">
                <a:sym typeface="Symbol" panose="05050102010706020507" pitchFamily="18" charset="2"/>
              </a:rPr>
              <a:t>&gt; 0 if </a:t>
            </a:r>
            <a:r>
              <a:rPr lang="en-US" altLang="en-US" sz="1600" dirty="0" err="1">
                <a:sym typeface="Symbol" panose="05050102010706020507" pitchFamily="18" charset="2"/>
              </a:rPr>
              <a:t>i</a:t>
            </a:r>
            <a:r>
              <a:rPr lang="en-US" altLang="en-US" sz="1600" dirty="0">
                <a:sym typeface="Symbol" panose="05050102010706020507" pitchFamily="18" charset="2"/>
              </a:rPr>
              <a:t> </a:t>
            </a:r>
            <a:r>
              <a:rPr lang="en-US" altLang="en-US" sz="1600" dirty="0">
                <a:cs typeface="Tahoma" panose="020B0604030504040204" pitchFamily="34" charset="0"/>
                <a:sym typeface="Symbol" panose="05050102010706020507" pitchFamily="18" charset="2"/>
              </a:rPr>
              <a:t>≠ j</a:t>
            </a:r>
            <a:r>
              <a:rPr lang="en-US" altLang="en-US" sz="1600" dirty="0">
                <a:cs typeface="Tahoma" panose="020B0604030504040204" pitchFamily="34" charset="0"/>
              </a:rPr>
              <a:t>, and </a:t>
            </a:r>
            <a:r>
              <a:rPr lang="en-US" altLang="en-US" sz="1600" dirty="0"/>
              <a:t>d(</a:t>
            </a:r>
            <a:r>
              <a:rPr lang="en-US" altLang="en-US" sz="1600" dirty="0" err="1"/>
              <a:t>i</a:t>
            </a:r>
            <a:r>
              <a:rPr lang="en-US" altLang="en-US" sz="1600" dirty="0"/>
              <a:t>, </a:t>
            </a:r>
            <a:r>
              <a:rPr lang="en-US" altLang="en-US" sz="1600" dirty="0" err="1"/>
              <a:t>i</a:t>
            </a:r>
            <a:r>
              <a:rPr lang="en-US" altLang="en-US" sz="1600" dirty="0"/>
              <a:t>) </a:t>
            </a:r>
            <a:r>
              <a:rPr lang="en-US" altLang="en-US" sz="1600" dirty="0">
                <a:sym typeface="Symbol" panose="05050102010706020507" pitchFamily="18" charset="2"/>
              </a:rPr>
              <a:t>= 0 </a:t>
            </a:r>
            <a:r>
              <a:rPr lang="en-US" altLang="en-US" sz="1600" dirty="0"/>
              <a:t>(Positive definiteness)</a:t>
            </a:r>
          </a:p>
          <a:p>
            <a:pPr marL="628650" lvl="1" indent="-285750">
              <a:spcBef>
                <a:spcPts val="450"/>
              </a:spcBef>
              <a:spcAft>
                <a:spcPts val="450"/>
              </a:spcAft>
            </a:pPr>
            <a:r>
              <a:rPr lang="en-US" altLang="en-US" sz="1600" dirty="0"/>
              <a:t>d(</a:t>
            </a:r>
            <a:r>
              <a:rPr lang="en-US" altLang="en-US" sz="1600" dirty="0" err="1"/>
              <a:t>i</a:t>
            </a:r>
            <a:r>
              <a:rPr lang="en-US" altLang="en-US" sz="1600" dirty="0"/>
              <a:t>, j) </a:t>
            </a:r>
            <a:r>
              <a:rPr lang="en-US" altLang="en-US" sz="1600" dirty="0">
                <a:sym typeface="Symbol" panose="05050102010706020507" pitchFamily="18" charset="2"/>
              </a:rPr>
              <a:t>= </a:t>
            </a:r>
            <a:r>
              <a:rPr lang="en-US" altLang="en-US" sz="1600" dirty="0"/>
              <a:t>d(j, </a:t>
            </a:r>
            <a:r>
              <a:rPr lang="en-US" altLang="en-US" sz="1600" dirty="0" err="1"/>
              <a:t>i</a:t>
            </a:r>
            <a:r>
              <a:rPr lang="en-US" altLang="en-US" sz="1600" dirty="0"/>
              <a:t>)</a:t>
            </a:r>
            <a:r>
              <a:rPr lang="en-US" altLang="en-US" sz="1600" i="1" dirty="0"/>
              <a:t>  </a:t>
            </a:r>
            <a:r>
              <a:rPr lang="en-US" altLang="en-US" sz="1600" dirty="0"/>
              <a:t>(Symmetry)</a:t>
            </a:r>
          </a:p>
          <a:p>
            <a:pPr marL="628650" lvl="1" indent="-285750">
              <a:spcBef>
                <a:spcPts val="450"/>
              </a:spcBef>
              <a:spcAft>
                <a:spcPts val="450"/>
              </a:spcAft>
            </a:pPr>
            <a:r>
              <a:rPr lang="en-US" altLang="en-US" sz="1600" dirty="0"/>
              <a:t>d(</a:t>
            </a:r>
            <a:r>
              <a:rPr lang="en-US" altLang="en-US" sz="1600" dirty="0" err="1"/>
              <a:t>i</a:t>
            </a:r>
            <a:r>
              <a:rPr lang="en-US" altLang="en-US" sz="1600" dirty="0"/>
              <a:t>, j) </a:t>
            </a:r>
            <a:r>
              <a:rPr lang="en-US" altLang="en-US" sz="1600" dirty="0">
                <a:sym typeface="Symbol" panose="05050102010706020507" pitchFamily="18" charset="2"/>
              </a:rPr>
              <a:t> </a:t>
            </a:r>
            <a:r>
              <a:rPr lang="en-US" altLang="en-US" sz="1600" dirty="0"/>
              <a:t>d(</a:t>
            </a:r>
            <a:r>
              <a:rPr lang="en-US" altLang="en-US" sz="1600" dirty="0" err="1"/>
              <a:t>i</a:t>
            </a:r>
            <a:r>
              <a:rPr lang="en-US" altLang="en-US" sz="1600" dirty="0"/>
              <a:t>, k) </a:t>
            </a:r>
            <a:r>
              <a:rPr lang="en-US" altLang="en-US" sz="1600" dirty="0">
                <a:sym typeface="Symbol" panose="05050102010706020507" pitchFamily="18" charset="2"/>
              </a:rPr>
              <a:t>+ </a:t>
            </a:r>
            <a:r>
              <a:rPr lang="en-US" altLang="en-US" sz="1600" dirty="0"/>
              <a:t>d(k, j)</a:t>
            </a:r>
            <a:r>
              <a:rPr lang="en-US" altLang="en-US" sz="1600" i="1" dirty="0"/>
              <a:t>  </a:t>
            </a:r>
            <a:r>
              <a:rPr lang="en-US" altLang="en-US" sz="1600" dirty="0"/>
              <a:t>(Triangle Inequality)</a:t>
            </a:r>
            <a:endParaRPr lang="en-US" altLang="en-US" sz="1600" i="1" dirty="0"/>
          </a:p>
          <a:p>
            <a:pPr marL="285750" indent="-285750">
              <a:spcBef>
                <a:spcPts val="450"/>
              </a:spcBef>
              <a:spcAft>
                <a:spcPts val="450"/>
              </a:spcAft>
            </a:pPr>
            <a:r>
              <a:rPr lang="en-US" altLang="en-US" sz="1600" dirty="0"/>
              <a:t>A distance that satisfies these properties is a </a:t>
            </a:r>
            <a:r>
              <a:rPr lang="en-US" altLang="en-US" sz="1600" dirty="0">
                <a:solidFill>
                  <a:srgbClr val="FF0000"/>
                </a:solidFill>
              </a:rPr>
              <a:t>metric</a:t>
            </a:r>
          </a:p>
        </p:txBody>
      </p:sp>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36D644AB-E39F-4C78-9986-D66EE2B8E8D9}" type="slidenum">
              <a:rPr lang="en-US" altLang="en-US" sz="900"/>
              <a:pPr eaLnBrk="1" hangingPunct="1">
                <a:spcBef>
                  <a:spcPct val="0"/>
                </a:spcBef>
                <a:buClrTx/>
                <a:buSzTx/>
                <a:buFontTx/>
                <a:buNone/>
              </a:pPr>
              <a:t>70</a:t>
            </a:fld>
            <a:endParaRPr lang="en-US" altLang="en-US" sz="900"/>
          </a:p>
        </p:txBody>
      </p:sp>
      <p:sp>
        <p:nvSpPr>
          <p:cNvPr id="2" name="Rectangle 1"/>
          <p:cNvSpPr/>
          <p:nvPr/>
        </p:nvSpPr>
        <p:spPr>
          <a:xfrm>
            <a:off x="4197928" y="1686042"/>
            <a:ext cx="4568623" cy="369332"/>
          </a:xfrm>
          <a:prstGeom prst="rect">
            <a:avLst/>
          </a:prstGeom>
        </p:spPr>
        <p:txBody>
          <a:bodyPr wrap="none">
            <a:spAutoFit/>
          </a:bodyPr>
          <a:lstStyle/>
          <a:p>
            <a:r>
              <a:rPr lang="en-US" dirty="0">
                <a:hlinkClick r:id="rId3"/>
              </a:rPr>
              <a:t>https://iq.opengenus.org/minkowski-distance/</a:t>
            </a:r>
            <a:endParaRPr lang="en-US" dirty="0"/>
          </a:p>
        </p:txBody>
      </p:sp>
      <p:sp>
        <p:nvSpPr>
          <p:cNvPr id="3" name="Rectangle 2"/>
          <p:cNvSpPr/>
          <p:nvPr/>
        </p:nvSpPr>
        <p:spPr>
          <a:xfrm>
            <a:off x="254578" y="5550959"/>
            <a:ext cx="8549986" cy="1015663"/>
          </a:xfrm>
          <a:prstGeom prst="rect">
            <a:avLst/>
          </a:prstGeom>
        </p:spPr>
        <p:txBody>
          <a:bodyPr wrap="square">
            <a:spAutoFit/>
          </a:bodyPr>
          <a:lstStyle/>
          <a:p>
            <a:r>
              <a:rPr lang="en-US" sz="1400" b="1" dirty="0" err="1">
                <a:solidFill>
                  <a:srgbClr val="000000"/>
                </a:solidFill>
                <a:latin typeface="Arial" panose="020B0604020202020204" pitchFamily="34" charset="0"/>
              </a:rPr>
              <a:t>Minkowski</a:t>
            </a:r>
            <a:r>
              <a:rPr lang="en-US" sz="1400" b="1" dirty="0">
                <a:solidFill>
                  <a:srgbClr val="000000"/>
                </a:solidFill>
                <a:latin typeface="Arial" panose="020B0604020202020204" pitchFamily="34" charset="0"/>
              </a:rPr>
              <a:t> distance is a distance/ similarity measurement between two points in the normed vector space </a:t>
            </a:r>
            <a:r>
              <a:rPr lang="en-US" sz="1400" b="1" dirty="0" smtClean="0">
                <a:solidFill>
                  <a:srgbClr val="000000"/>
                </a:solidFill>
                <a:latin typeface="Arial" panose="020B0604020202020204" pitchFamily="34" charset="0"/>
              </a:rPr>
              <a:t>(</a:t>
            </a:r>
            <a:r>
              <a:rPr lang="en-US" sz="1400" b="1" u="sng" dirty="0" smtClean="0">
                <a:solidFill>
                  <a:srgbClr val="000000"/>
                </a:solidFill>
                <a:latin typeface="Arial" panose="020B0604020202020204" pitchFamily="34" charset="0"/>
              </a:rPr>
              <a:t>n- </a:t>
            </a:r>
            <a:r>
              <a:rPr lang="en-US" sz="1400" b="1" u="sng" dirty="0">
                <a:solidFill>
                  <a:srgbClr val="000000"/>
                </a:solidFill>
                <a:latin typeface="Arial" panose="020B0604020202020204" pitchFamily="34" charset="0"/>
              </a:rPr>
              <a:t>dimensional real space</a:t>
            </a:r>
            <a:r>
              <a:rPr lang="en-US" sz="1400" b="1" dirty="0">
                <a:solidFill>
                  <a:srgbClr val="000000"/>
                </a:solidFill>
                <a:latin typeface="Arial" panose="020B0604020202020204" pitchFamily="34" charset="0"/>
              </a:rPr>
              <a:t>) and is a generalization of </a:t>
            </a:r>
            <a:r>
              <a:rPr lang="en-US" sz="1400" b="1" dirty="0">
                <a:solidFill>
                  <a:srgbClr val="000000"/>
                </a:solidFill>
                <a:latin typeface="Arial" panose="020B0604020202020204" pitchFamily="34" charset="0"/>
                <a:hlinkClick r:id="rId4"/>
              </a:rPr>
              <a:t>the Euclidean distance</a:t>
            </a:r>
            <a:r>
              <a:rPr lang="en-US" sz="1400" b="1" dirty="0">
                <a:solidFill>
                  <a:srgbClr val="000000"/>
                </a:solidFill>
                <a:latin typeface="Arial" panose="020B0604020202020204" pitchFamily="34" charset="0"/>
              </a:rPr>
              <a:t> and </a:t>
            </a:r>
            <a:r>
              <a:rPr lang="en-US" sz="1400" b="1" dirty="0">
                <a:solidFill>
                  <a:srgbClr val="000000"/>
                </a:solidFill>
                <a:latin typeface="Arial" panose="020B0604020202020204" pitchFamily="34" charset="0"/>
                <a:hlinkClick r:id="rId5"/>
              </a:rPr>
              <a:t>the Manhattan distance</a:t>
            </a:r>
            <a:r>
              <a:rPr lang="en-US" sz="1400" b="1" dirty="0" smtClean="0">
                <a:solidFill>
                  <a:srgbClr val="000000"/>
                </a:solidFill>
                <a:latin typeface="Arial" panose="020B0604020202020204" pitchFamily="34" charset="0"/>
              </a:rPr>
              <a:t>.</a:t>
            </a:r>
          </a:p>
          <a:p>
            <a:r>
              <a:rPr lang="en-US" sz="1400" b="1" dirty="0" smtClean="0">
                <a:solidFill>
                  <a:srgbClr val="000000"/>
                </a:solidFill>
                <a:latin typeface="Arial" panose="020B0604020202020204" pitchFamily="34" charset="0"/>
              </a:rPr>
              <a:t>Here p = </a:t>
            </a:r>
            <a:r>
              <a:rPr lang="en-US" sz="1400" b="1" dirty="0" err="1" smtClean="0">
                <a:solidFill>
                  <a:srgbClr val="000000"/>
                </a:solidFill>
                <a:latin typeface="Arial" panose="020B0604020202020204" pitchFamily="34" charset="0"/>
              </a:rPr>
              <a:t>L</a:t>
            </a:r>
            <a:r>
              <a:rPr lang="en-US" sz="1400" b="1" baseline="-25000" dirty="0" err="1" smtClean="0">
                <a:solidFill>
                  <a:srgbClr val="000000"/>
                </a:solidFill>
                <a:latin typeface="Arial" panose="020B0604020202020204" pitchFamily="34" charset="0"/>
              </a:rPr>
              <a:t>p</a:t>
            </a:r>
            <a:r>
              <a:rPr lang="en-US" sz="1400" b="1" baseline="-25000" dirty="0" smtClean="0">
                <a:solidFill>
                  <a:srgbClr val="000000"/>
                </a:solidFill>
                <a:latin typeface="Arial" panose="020B0604020202020204" pitchFamily="34" charset="0"/>
              </a:rPr>
              <a:t> </a:t>
            </a:r>
            <a:r>
              <a:rPr lang="en-US" sz="1400" b="1" dirty="0" smtClean="0">
                <a:solidFill>
                  <a:srgbClr val="000000"/>
                </a:solidFill>
                <a:latin typeface="Arial" panose="020B0604020202020204" pitchFamily="34" charset="0"/>
              </a:rPr>
              <a:t>–norm,  where p = -</a:t>
            </a:r>
            <a:r>
              <a:rPr lang="en-US" b="1" dirty="0" smtClean="0">
                <a:solidFill>
                  <a:srgbClr val="000000"/>
                </a:solidFill>
                <a:latin typeface="Arial" panose="020B0604020202020204" pitchFamily="34" charset="0"/>
              </a:rPr>
              <a:t>∞ </a:t>
            </a:r>
            <a:r>
              <a:rPr lang="en-US" sz="1400" b="1" dirty="0">
                <a:solidFill>
                  <a:srgbClr val="000000"/>
                </a:solidFill>
                <a:latin typeface="Arial" panose="020B0604020202020204" pitchFamily="34" charset="0"/>
              </a:rPr>
              <a:t>to </a:t>
            </a:r>
            <a:r>
              <a:rPr lang="en-US" sz="1400" b="1" dirty="0" smtClean="0">
                <a:solidFill>
                  <a:srgbClr val="000000"/>
                </a:solidFill>
                <a:latin typeface="Arial" panose="020B0604020202020204" pitchFamily="34" charset="0"/>
              </a:rPr>
              <a:t>+</a:t>
            </a:r>
            <a:r>
              <a:rPr lang="en-US" sz="1400" b="1" dirty="0">
                <a:solidFill>
                  <a:srgbClr val="000000"/>
                </a:solidFill>
                <a:latin typeface="Arial" panose="020B0604020202020204" pitchFamily="34" charset="0"/>
              </a:rPr>
              <a:t> ∞</a:t>
            </a:r>
            <a:r>
              <a:rPr lang="en-US" sz="1400" b="1" dirty="0" smtClean="0">
                <a:solidFill>
                  <a:srgbClr val="000000"/>
                </a:solidFill>
                <a:latin typeface="Arial" panose="020B0604020202020204" pitchFamily="34" charset="0"/>
              </a:rPr>
              <a:t> </a:t>
            </a:r>
            <a:endParaRPr lang="en-US" sz="1400" b="1" dirty="0">
              <a:solidFill>
                <a:srgbClr val="000000"/>
              </a:solidFill>
              <a:latin typeface="Arial" panose="020B0604020202020204" pitchFamily="34" charset="0"/>
            </a:endParaRPr>
          </a:p>
        </p:txBody>
      </p:sp>
      <p:pic>
        <p:nvPicPr>
          <p:cNvPr id="5" name="Picture 4"/>
          <p:cNvPicPr>
            <a:picLocks noChangeAspect="1"/>
          </p:cNvPicPr>
          <p:nvPr/>
        </p:nvPicPr>
        <p:blipFill>
          <a:blip r:embed="rId6"/>
          <a:stretch>
            <a:fillRect/>
          </a:stretch>
        </p:blipFill>
        <p:spPr>
          <a:xfrm>
            <a:off x="2438401" y="2432435"/>
            <a:ext cx="5027468" cy="1718674"/>
          </a:xfrm>
          <a:prstGeom prst="rect">
            <a:avLst/>
          </a:prstGeom>
        </p:spPr>
      </p:pic>
    </p:spTree>
    <p:extLst>
      <p:ext uri="{BB962C8B-B14F-4D97-AF65-F5344CB8AC3E}">
        <p14:creationId xmlns:p14="http://schemas.microsoft.com/office/powerpoint/2010/main" val="1522985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err="1"/>
              <a:t>Minkowski</a:t>
            </a:r>
            <a:r>
              <a:rPr lang="en-US" altLang="en-US" sz="2800" b="1" dirty="0"/>
              <a:t> Distance</a:t>
            </a:r>
            <a:endParaRPr lang="en-US" dirty="0"/>
          </a:p>
        </p:txBody>
      </p:sp>
      <p:pic>
        <p:nvPicPr>
          <p:cNvPr id="8" name="Content Placeholder 7"/>
          <p:cNvPicPr>
            <a:picLocks noGrp="1" noChangeAspect="1"/>
          </p:cNvPicPr>
          <p:nvPr>
            <p:ph idx="1"/>
          </p:nvPr>
        </p:nvPicPr>
        <p:blipFill>
          <a:blip r:embed="rId2"/>
          <a:stretch>
            <a:fillRect/>
          </a:stretch>
        </p:blipFill>
        <p:spPr>
          <a:xfrm>
            <a:off x="800100" y="2089919"/>
            <a:ext cx="7543800" cy="4252577"/>
          </a:xfrm>
          <a:prstGeom prst="rect">
            <a:avLst/>
          </a:prstGeom>
        </p:spPr>
      </p:pic>
      <p:sp>
        <p:nvSpPr>
          <p:cNvPr id="4" name="Date Placeholder 3"/>
          <p:cNvSpPr>
            <a:spLocks noGrp="1"/>
          </p:cNvSpPr>
          <p:nvPr>
            <p:ph type="dt" sz="half" idx="10"/>
          </p:nvPr>
        </p:nvSpPr>
        <p:spPr/>
        <p:txBody>
          <a:bodyPr/>
          <a:lstStyle/>
          <a:p>
            <a:fld id="{5D1E2D5E-AC7B-4B37-9246-DABB8770DABE}" type="datetime1">
              <a:rPr lang="en-US" smtClean="0"/>
              <a:t>9/12/2020</a:t>
            </a:fld>
            <a:endParaRPr lang="en-US"/>
          </a:p>
        </p:txBody>
      </p:sp>
      <p:sp>
        <p:nvSpPr>
          <p:cNvPr id="5" name="Footer Placeholder 4"/>
          <p:cNvSpPr>
            <a:spLocks noGrp="1"/>
          </p:cNvSpPr>
          <p:nvPr>
            <p:ph type="ftr" sz="quarter" idx="11"/>
          </p:nvPr>
        </p:nvSpPr>
        <p:spPr/>
        <p:txBody>
          <a:bodyPr/>
          <a:lstStyle/>
          <a:p>
            <a:r>
              <a:rPr lang="en-US" smtClean="0"/>
              <a:t>CS ZG525 / CSI ZG525/ ES ZG526: ADVANCED COMPUTER NETWORKS</a:t>
            </a:r>
            <a:endParaRPr lang="en-US" dirty="0"/>
          </a:p>
        </p:txBody>
      </p:sp>
      <p:sp>
        <p:nvSpPr>
          <p:cNvPr id="6" name="Slide Number Placeholder 5"/>
          <p:cNvSpPr>
            <a:spLocks noGrp="1"/>
          </p:cNvSpPr>
          <p:nvPr>
            <p:ph type="sldNum" sz="quarter" idx="12"/>
          </p:nvPr>
        </p:nvSpPr>
        <p:spPr/>
        <p:txBody>
          <a:bodyPr/>
          <a:lstStyle/>
          <a:p>
            <a:fld id="{29C7079E-14CB-49E3-8BA8-C540CEA3A588}" type="slidenum">
              <a:rPr lang="en-US" smtClean="0"/>
              <a:t>71</a:t>
            </a:fld>
            <a:endParaRPr lang="en-US"/>
          </a:p>
        </p:txBody>
      </p:sp>
    </p:spTree>
    <p:extLst>
      <p:ext uri="{BB962C8B-B14F-4D97-AF65-F5344CB8AC3E}">
        <p14:creationId xmlns:p14="http://schemas.microsoft.com/office/powerpoint/2010/main" val="9102049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type="body" sz="half" idx="4294967295"/>
          </p:nvPr>
        </p:nvSpPr>
        <p:spPr>
          <a:xfrm>
            <a:off x="658288" y="2306855"/>
            <a:ext cx="7647512" cy="3886200"/>
          </a:xfrm>
        </p:spPr>
        <p:txBody>
          <a:bodyPr>
            <a:normAutofit lnSpcReduction="10000"/>
          </a:bodyPr>
          <a:lstStyle/>
          <a:p>
            <a:pPr eaLnBrk="1" hangingPunct="1"/>
            <a:r>
              <a:rPr lang="en-US" altLang="en-US" sz="1500" i="1" dirty="0">
                <a:latin typeface="Calibri" panose="020F0502020204030204" pitchFamily="34" charset="0"/>
                <a:cs typeface="Times New Roman" panose="02020603050405020304" pitchFamily="18" charset="0"/>
              </a:rPr>
              <a:t>p</a:t>
            </a:r>
            <a:r>
              <a:rPr lang="en-US" altLang="en-US" sz="1500" dirty="0" smtClean="0">
                <a:latin typeface="Calibri" panose="020F0502020204030204" pitchFamily="34" charset="0"/>
                <a:cs typeface="Times New Roman" panose="02020603050405020304" pitchFamily="18" charset="0"/>
              </a:rPr>
              <a:t> </a:t>
            </a:r>
            <a:r>
              <a:rPr lang="en-US" altLang="en-US" sz="1500" dirty="0">
                <a:latin typeface="Calibri" panose="020F0502020204030204" pitchFamily="34" charset="0"/>
                <a:cs typeface="Times New Roman" panose="02020603050405020304" pitchFamily="18" charset="0"/>
              </a:rPr>
              <a:t>= 1:  </a:t>
            </a:r>
            <a:r>
              <a:rPr lang="en-US" altLang="en-US" sz="1500" dirty="0">
                <a:solidFill>
                  <a:schemeClr val="hlink"/>
                </a:solidFill>
                <a:latin typeface="Calibri" panose="020F0502020204030204" pitchFamily="34" charset="0"/>
                <a:cs typeface="Times New Roman" panose="02020603050405020304" pitchFamily="18" charset="0"/>
              </a:rPr>
              <a:t>Manhattan</a:t>
            </a:r>
            <a:r>
              <a:rPr lang="en-US" altLang="en-US" sz="1500" dirty="0">
                <a:latin typeface="Calibri" panose="020F0502020204030204" pitchFamily="34" charset="0"/>
                <a:cs typeface="Times New Roman" panose="02020603050405020304" pitchFamily="18" charset="0"/>
              </a:rPr>
              <a:t> (city block, L</a:t>
            </a:r>
            <a:r>
              <a:rPr lang="en-US" altLang="en-US" sz="1500" baseline="-30000" dirty="0">
                <a:latin typeface="Calibri" panose="020F0502020204030204" pitchFamily="34" charset="0"/>
                <a:cs typeface="Times New Roman" panose="02020603050405020304" pitchFamily="18" charset="0"/>
              </a:rPr>
              <a:t>1</a:t>
            </a:r>
            <a:r>
              <a:rPr lang="en-US" altLang="en-US" sz="1500" dirty="0">
                <a:latin typeface="Calibri" panose="020F0502020204030204" pitchFamily="34" charset="0"/>
                <a:cs typeface="Times New Roman" panose="02020603050405020304" pitchFamily="18" charset="0"/>
              </a:rPr>
              <a:t> norm)</a:t>
            </a:r>
            <a:r>
              <a:rPr lang="en-US" altLang="en-US" sz="1500" dirty="0">
                <a:solidFill>
                  <a:schemeClr val="hlink"/>
                </a:solidFill>
                <a:latin typeface="Calibri" panose="020F0502020204030204" pitchFamily="34" charset="0"/>
                <a:cs typeface="Times New Roman" panose="02020603050405020304" pitchFamily="18" charset="0"/>
              </a:rPr>
              <a:t> distance</a:t>
            </a:r>
            <a:r>
              <a:rPr lang="en-US" altLang="en-US" sz="1500" dirty="0">
                <a:latin typeface="Calibri" panose="020F0502020204030204" pitchFamily="34" charset="0"/>
                <a:cs typeface="Times New Roman" panose="02020603050405020304" pitchFamily="18" charset="0"/>
              </a:rPr>
              <a:t> </a:t>
            </a:r>
          </a:p>
          <a:p>
            <a:pPr lvl="1"/>
            <a:r>
              <a:rPr lang="en-US" altLang="en-US" sz="1600" dirty="0" smtClean="0">
                <a:latin typeface="Calibri" panose="020F0502020204030204" pitchFamily="34" charset="0"/>
                <a:cs typeface="Times New Roman" panose="02020603050405020304" pitchFamily="18" charset="0"/>
              </a:rPr>
              <a:t>Hamming distance </a:t>
            </a:r>
            <a:r>
              <a:rPr lang="en-US" sz="2400" b="1" dirty="0" smtClean="0"/>
              <a:t>:</a:t>
            </a:r>
            <a:r>
              <a:rPr lang="en-US" sz="2400" dirty="0"/>
              <a:t> </a:t>
            </a:r>
            <a:r>
              <a:rPr lang="en-US" sz="1600" dirty="0">
                <a:latin typeface="Calibri" panose="020F0502020204030204" pitchFamily="34" charset="0"/>
                <a:cs typeface="Times New Roman" panose="02020603050405020304" pitchFamily="18" charset="0"/>
              </a:rPr>
              <a:t>The distance between two points measured along axes at right angles. In a plane with p1 at (x1, y1) and p2 at (x2, y2), it is |x1 - x2| + |y1 - y2|.</a:t>
            </a:r>
          </a:p>
          <a:p>
            <a:pPr marL="342900" lvl="1" indent="0">
              <a:buNone/>
            </a:pPr>
            <a:r>
              <a:rPr lang="en-US" altLang="en-US" sz="1500" dirty="0" smtClean="0">
                <a:latin typeface="Calibri" panose="020F0502020204030204" pitchFamily="34" charset="0"/>
                <a:cs typeface="Times New Roman" panose="02020603050405020304" pitchFamily="18" charset="0"/>
              </a:rPr>
              <a:t>In n-dim data points, </a:t>
            </a:r>
          </a:p>
          <a:p>
            <a:pPr lvl="1"/>
            <a:r>
              <a:rPr lang="en-US" altLang="en-US" b="1" dirty="0" smtClean="0">
                <a:latin typeface="Calibri" panose="020F0502020204030204" pitchFamily="34" charset="0"/>
                <a:cs typeface="Times New Roman" panose="02020603050405020304" pitchFamily="18" charset="0"/>
              </a:rPr>
              <a:t>d(</a:t>
            </a:r>
            <a:r>
              <a:rPr lang="en-US" altLang="en-US" b="1" dirty="0" err="1" smtClean="0">
                <a:latin typeface="Calibri" panose="020F0502020204030204" pitchFamily="34" charset="0"/>
                <a:cs typeface="Times New Roman" panose="02020603050405020304" pitchFamily="18" charset="0"/>
              </a:rPr>
              <a:t>i</a:t>
            </a:r>
            <a:r>
              <a:rPr lang="en-US" altLang="en-US" b="1" dirty="0" smtClean="0">
                <a:latin typeface="Calibri" panose="020F0502020204030204" pitchFamily="34" charset="0"/>
                <a:cs typeface="Times New Roman" panose="02020603050405020304" pitchFamily="18" charset="0"/>
              </a:rPr>
              <a:t>, j) = |x</a:t>
            </a:r>
            <a:r>
              <a:rPr lang="en-US" altLang="en-US" b="1" baseline="-25000" dirty="0" smtClean="0">
                <a:latin typeface="Calibri" panose="020F0502020204030204" pitchFamily="34" charset="0"/>
                <a:cs typeface="Times New Roman" panose="02020603050405020304" pitchFamily="18" charset="0"/>
              </a:rPr>
              <a:t>i1</a:t>
            </a:r>
            <a:r>
              <a:rPr lang="en-US" altLang="en-US" b="1" dirty="0" smtClean="0">
                <a:latin typeface="Calibri" panose="020F0502020204030204" pitchFamily="34" charset="0"/>
                <a:cs typeface="Times New Roman" panose="02020603050405020304" pitchFamily="18" charset="0"/>
              </a:rPr>
              <a:t> – x</a:t>
            </a:r>
            <a:r>
              <a:rPr lang="en-US" altLang="en-US" b="1" baseline="-25000" dirty="0">
                <a:latin typeface="Calibri" panose="020F0502020204030204" pitchFamily="34" charset="0"/>
                <a:cs typeface="Times New Roman" panose="02020603050405020304" pitchFamily="18" charset="0"/>
              </a:rPr>
              <a:t>j</a:t>
            </a:r>
            <a:r>
              <a:rPr lang="en-US" altLang="en-US" b="1" baseline="-25000" dirty="0" smtClean="0">
                <a:latin typeface="Calibri" panose="020F0502020204030204" pitchFamily="34" charset="0"/>
                <a:cs typeface="Times New Roman" panose="02020603050405020304" pitchFamily="18" charset="0"/>
              </a:rPr>
              <a:t>1</a:t>
            </a:r>
            <a:r>
              <a:rPr lang="en-US" altLang="en-US" b="1" dirty="0" smtClean="0">
                <a:latin typeface="Calibri" panose="020F0502020204030204" pitchFamily="34" charset="0"/>
                <a:cs typeface="Times New Roman" panose="02020603050405020304" pitchFamily="18" charset="0"/>
              </a:rPr>
              <a:t>|+</a:t>
            </a:r>
            <a:r>
              <a:rPr lang="en-US" altLang="en-US" b="1" dirty="0">
                <a:latin typeface="Calibri" panose="020F0502020204030204" pitchFamily="34" charset="0"/>
                <a:cs typeface="Times New Roman" panose="02020603050405020304" pitchFamily="18" charset="0"/>
              </a:rPr>
              <a:t> |</a:t>
            </a:r>
            <a:r>
              <a:rPr lang="en-US" altLang="en-US" b="1" dirty="0" smtClean="0">
                <a:latin typeface="Calibri" panose="020F0502020204030204" pitchFamily="34" charset="0"/>
                <a:cs typeface="Times New Roman" panose="02020603050405020304" pitchFamily="18" charset="0"/>
              </a:rPr>
              <a:t>x</a:t>
            </a:r>
            <a:r>
              <a:rPr lang="en-US" altLang="en-US" b="1" baseline="-25000" dirty="0" smtClean="0">
                <a:latin typeface="Calibri" panose="020F0502020204030204" pitchFamily="34" charset="0"/>
                <a:cs typeface="Times New Roman" panose="02020603050405020304" pitchFamily="18" charset="0"/>
              </a:rPr>
              <a:t>i2</a:t>
            </a:r>
            <a:r>
              <a:rPr lang="en-US" altLang="en-US" b="1" dirty="0" smtClean="0">
                <a:latin typeface="Calibri" panose="020F0502020204030204" pitchFamily="34" charset="0"/>
                <a:cs typeface="Times New Roman" panose="02020603050405020304" pitchFamily="18" charset="0"/>
              </a:rPr>
              <a:t> </a:t>
            </a:r>
            <a:r>
              <a:rPr lang="en-US" altLang="en-US" b="1" dirty="0">
                <a:latin typeface="Calibri" panose="020F0502020204030204" pitchFamily="34" charset="0"/>
                <a:cs typeface="Times New Roman" panose="02020603050405020304" pitchFamily="18" charset="0"/>
              </a:rPr>
              <a:t>– </a:t>
            </a:r>
            <a:r>
              <a:rPr lang="en-US" altLang="en-US" b="1" dirty="0" smtClean="0">
                <a:latin typeface="Calibri" panose="020F0502020204030204" pitchFamily="34" charset="0"/>
                <a:cs typeface="Times New Roman" panose="02020603050405020304" pitchFamily="18" charset="0"/>
              </a:rPr>
              <a:t>x</a:t>
            </a:r>
            <a:r>
              <a:rPr lang="en-US" altLang="en-US" b="1" baseline="-25000" dirty="0">
                <a:latin typeface="Calibri" panose="020F0502020204030204" pitchFamily="34" charset="0"/>
                <a:cs typeface="Times New Roman" panose="02020603050405020304" pitchFamily="18" charset="0"/>
              </a:rPr>
              <a:t>j</a:t>
            </a:r>
            <a:r>
              <a:rPr lang="en-US" altLang="en-US" b="1" baseline="-25000" dirty="0" smtClean="0">
                <a:latin typeface="Calibri" panose="020F0502020204030204" pitchFamily="34" charset="0"/>
                <a:cs typeface="Times New Roman" panose="02020603050405020304" pitchFamily="18" charset="0"/>
              </a:rPr>
              <a:t>2</a:t>
            </a:r>
            <a:r>
              <a:rPr lang="en-US" altLang="en-US" b="1" dirty="0" smtClean="0">
                <a:latin typeface="Calibri" panose="020F0502020204030204" pitchFamily="34" charset="0"/>
                <a:cs typeface="Times New Roman" panose="02020603050405020304" pitchFamily="18" charset="0"/>
              </a:rPr>
              <a:t>|+ </a:t>
            </a:r>
            <a:r>
              <a:rPr lang="en-US" altLang="en-US" b="1" dirty="0">
                <a:latin typeface="Calibri" panose="020F0502020204030204" pitchFamily="34" charset="0"/>
                <a:cs typeface="Times New Roman" panose="02020603050405020304" pitchFamily="18" charset="0"/>
              </a:rPr>
              <a:t>|</a:t>
            </a:r>
            <a:r>
              <a:rPr lang="en-US" altLang="en-US" b="1" dirty="0" smtClean="0">
                <a:latin typeface="Calibri" panose="020F0502020204030204" pitchFamily="34" charset="0"/>
                <a:cs typeface="Times New Roman" panose="02020603050405020304" pitchFamily="18" charset="0"/>
              </a:rPr>
              <a:t>x</a:t>
            </a:r>
            <a:r>
              <a:rPr lang="en-US" altLang="en-US" b="1" baseline="-25000" dirty="0" smtClean="0">
                <a:latin typeface="Calibri" panose="020F0502020204030204" pitchFamily="34" charset="0"/>
                <a:cs typeface="Times New Roman" panose="02020603050405020304" pitchFamily="18" charset="0"/>
              </a:rPr>
              <a:t>i3</a:t>
            </a:r>
            <a:r>
              <a:rPr lang="en-US" altLang="en-US" b="1" dirty="0" smtClean="0">
                <a:latin typeface="Calibri" panose="020F0502020204030204" pitchFamily="34" charset="0"/>
                <a:cs typeface="Times New Roman" panose="02020603050405020304" pitchFamily="18" charset="0"/>
              </a:rPr>
              <a:t> </a:t>
            </a:r>
            <a:r>
              <a:rPr lang="en-US" altLang="en-US" b="1" dirty="0">
                <a:latin typeface="Calibri" panose="020F0502020204030204" pitchFamily="34" charset="0"/>
                <a:cs typeface="Times New Roman" panose="02020603050405020304" pitchFamily="18" charset="0"/>
              </a:rPr>
              <a:t>– </a:t>
            </a:r>
            <a:r>
              <a:rPr lang="en-US" altLang="en-US" b="1" dirty="0" smtClean="0">
                <a:latin typeface="Calibri" panose="020F0502020204030204" pitchFamily="34" charset="0"/>
                <a:cs typeface="Times New Roman" panose="02020603050405020304" pitchFamily="18" charset="0"/>
              </a:rPr>
              <a:t>x</a:t>
            </a:r>
            <a:r>
              <a:rPr lang="en-US" altLang="en-US" b="1" baseline="-25000" dirty="0">
                <a:latin typeface="Calibri" panose="020F0502020204030204" pitchFamily="34" charset="0"/>
                <a:cs typeface="Times New Roman" panose="02020603050405020304" pitchFamily="18" charset="0"/>
              </a:rPr>
              <a:t>j</a:t>
            </a:r>
            <a:r>
              <a:rPr lang="en-US" altLang="en-US" b="1" baseline="-25000" dirty="0" smtClean="0">
                <a:latin typeface="Calibri" panose="020F0502020204030204" pitchFamily="34" charset="0"/>
                <a:cs typeface="Times New Roman" panose="02020603050405020304" pitchFamily="18" charset="0"/>
              </a:rPr>
              <a:t>3</a:t>
            </a:r>
            <a:r>
              <a:rPr lang="en-US" altLang="en-US" b="1" dirty="0" smtClean="0">
                <a:latin typeface="Calibri" panose="020F0502020204030204" pitchFamily="34" charset="0"/>
                <a:cs typeface="Times New Roman" panose="02020603050405020304" pitchFamily="18" charset="0"/>
              </a:rPr>
              <a:t>|+… </a:t>
            </a:r>
            <a:r>
              <a:rPr lang="en-US" altLang="en-US" b="1" dirty="0">
                <a:latin typeface="Calibri" panose="020F0502020204030204" pitchFamily="34" charset="0"/>
                <a:cs typeface="Times New Roman" panose="02020603050405020304" pitchFamily="18" charset="0"/>
              </a:rPr>
              <a:t>|</a:t>
            </a:r>
            <a:r>
              <a:rPr lang="en-US" altLang="en-US" b="1" dirty="0" err="1" smtClean="0">
                <a:latin typeface="Calibri" panose="020F0502020204030204" pitchFamily="34" charset="0"/>
                <a:cs typeface="Times New Roman" panose="02020603050405020304" pitchFamily="18" charset="0"/>
              </a:rPr>
              <a:t>x</a:t>
            </a:r>
            <a:r>
              <a:rPr lang="en-US" altLang="en-US" b="1" baseline="-25000" dirty="0" err="1" smtClean="0">
                <a:latin typeface="Calibri" panose="020F0502020204030204" pitchFamily="34" charset="0"/>
                <a:cs typeface="Times New Roman" panose="02020603050405020304" pitchFamily="18" charset="0"/>
              </a:rPr>
              <a:t>in</a:t>
            </a:r>
            <a:r>
              <a:rPr lang="en-US" altLang="en-US" b="1" dirty="0" smtClean="0">
                <a:latin typeface="Calibri" panose="020F0502020204030204" pitchFamily="34" charset="0"/>
                <a:cs typeface="Times New Roman" panose="02020603050405020304" pitchFamily="18" charset="0"/>
              </a:rPr>
              <a:t> </a:t>
            </a:r>
            <a:r>
              <a:rPr lang="en-US" altLang="en-US" b="1" dirty="0">
                <a:latin typeface="Calibri" panose="020F0502020204030204" pitchFamily="34" charset="0"/>
                <a:cs typeface="Times New Roman" panose="02020603050405020304" pitchFamily="18" charset="0"/>
              </a:rPr>
              <a:t>– </a:t>
            </a:r>
            <a:r>
              <a:rPr lang="en-US" altLang="en-US" b="1" dirty="0" err="1" smtClean="0">
                <a:latin typeface="Calibri" panose="020F0502020204030204" pitchFamily="34" charset="0"/>
                <a:cs typeface="Times New Roman" panose="02020603050405020304" pitchFamily="18" charset="0"/>
              </a:rPr>
              <a:t>x</a:t>
            </a:r>
            <a:r>
              <a:rPr lang="en-US" altLang="en-US" b="1" baseline="-25000" dirty="0" err="1" smtClean="0">
                <a:latin typeface="Calibri" panose="020F0502020204030204" pitchFamily="34" charset="0"/>
                <a:cs typeface="Times New Roman" panose="02020603050405020304" pitchFamily="18" charset="0"/>
              </a:rPr>
              <a:t>j</a:t>
            </a:r>
            <a:r>
              <a:rPr lang="en-US" altLang="en-US" b="1" baseline="-25000" dirty="0" err="1">
                <a:latin typeface="Calibri" panose="020F0502020204030204" pitchFamily="34" charset="0"/>
                <a:cs typeface="Times New Roman" panose="02020603050405020304" pitchFamily="18" charset="0"/>
              </a:rPr>
              <a:t>n</a:t>
            </a:r>
            <a:r>
              <a:rPr lang="en-US" altLang="en-US" b="1" dirty="0" smtClean="0">
                <a:latin typeface="Calibri" panose="020F0502020204030204" pitchFamily="34" charset="0"/>
                <a:cs typeface="Times New Roman" panose="02020603050405020304" pitchFamily="18" charset="0"/>
              </a:rPr>
              <a:t>|</a:t>
            </a:r>
          </a:p>
          <a:p>
            <a:pPr eaLnBrk="1" hangingPunct="1"/>
            <a:r>
              <a:rPr lang="en-US" altLang="en-US" sz="1500" i="1" dirty="0" smtClean="0">
                <a:latin typeface="Calibri" panose="020F0502020204030204" pitchFamily="34" charset="0"/>
                <a:cs typeface="Times New Roman" panose="02020603050405020304" pitchFamily="18" charset="0"/>
              </a:rPr>
              <a:t>p </a:t>
            </a:r>
            <a:r>
              <a:rPr lang="en-US" altLang="en-US" sz="1500" dirty="0">
                <a:latin typeface="Calibri" panose="020F0502020204030204" pitchFamily="34" charset="0"/>
                <a:cs typeface="Times New Roman" panose="02020603050405020304" pitchFamily="18" charset="0"/>
              </a:rPr>
              <a:t>= 2:  (L</a:t>
            </a:r>
            <a:r>
              <a:rPr lang="en-US" altLang="en-US" sz="1500" baseline="-25000" dirty="0">
                <a:latin typeface="Calibri" panose="020F0502020204030204" pitchFamily="34" charset="0"/>
                <a:cs typeface="Times New Roman" panose="02020603050405020304" pitchFamily="18" charset="0"/>
              </a:rPr>
              <a:t>2</a:t>
            </a:r>
            <a:r>
              <a:rPr lang="en-US" altLang="en-US" sz="1500" dirty="0">
                <a:latin typeface="Calibri" panose="020F0502020204030204" pitchFamily="34" charset="0"/>
                <a:cs typeface="Times New Roman" panose="02020603050405020304" pitchFamily="18" charset="0"/>
              </a:rPr>
              <a:t> norm) </a:t>
            </a:r>
            <a:r>
              <a:rPr lang="en-US" altLang="en-US" sz="1500" dirty="0">
                <a:solidFill>
                  <a:schemeClr val="hlink"/>
                </a:solidFill>
                <a:latin typeface="Calibri" panose="020F0502020204030204" pitchFamily="34" charset="0"/>
                <a:cs typeface="Times New Roman" panose="02020603050405020304" pitchFamily="18" charset="0"/>
              </a:rPr>
              <a:t>Euclidean</a:t>
            </a:r>
            <a:r>
              <a:rPr lang="en-US" altLang="en-US" sz="1500" dirty="0">
                <a:latin typeface="Calibri" panose="020F0502020204030204" pitchFamily="34" charset="0"/>
                <a:cs typeface="Times New Roman" panose="02020603050405020304" pitchFamily="18" charset="0"/>
              </a:rPr>
              <a:t> distance</a:t>
            </a:r>
          </a:p>
          <a:p>
            <a:pPr lvl="4" eaLnBrk="1" hangingPunct="1"/>
            <a:endParaRPr lang="en-US" altLang="en-US" dirty="0" smtClean="0">
              <a:latin typeface="Calibri" panose="020F0502020204030204" pitchFamily="34" charset="0"/>
              <a:cs typeface="Times New Roman" panose="02020603050405020304" pitchFamily="18" charset="0"/>
            </a:endParaRPr>
          </a:p>
          <a:p>
            <a:pPr eaLnBrk="1" hangingPunct="1"/>
            <a:endParaRPr lang="en-US" altLang="en-US" sz="1500" i="1" dirty="0">
              <a:latin typeface="Calibri" panose="020F0502020204030204" pitchFamily="34" charset="0"/>
              <a:cs typeface="Times New Roman" panose="02020603050405020304" pitchFamily="18" charset="0"/>
            </a:endParaRPr>
          </a:p>
          <a:p>
            <a:pPr eaLnBrk="1" hangingPunct="1"/>
            <a:endParaRPr lang="en-US" altLang="en-US" sz="1500" i="1" dirty="0" smtClean="0">
              <a:latin typeface="Calibri" panose="020F0502020204030204" pitchFamily="34" charset="0"/>
              <a:cs typeface="Times New Roman" panose="02020603050405020304" pitchFamily="18" charset="0"/>
            </a:endParaRPr>
          </a:p>
          <a:p>
            <a:pPr eaLnBrk="1" hangingPunct="1"/>
            <a:r>
              <a:rPr lang="en-US" altLang="en-US" sz="1500" i="1" dirty="0" smtClean="0">
                <a:latin typeface="Calibri" panose="020F0502020204030204" pitchFamily="34" charset="0"/>
                <a:cs typeface="Times New Roman" panose="02020603050405020304" pitchFamily="18" charset="0"/>
              </a:rPr>
              <a:t>p </a:t>
            </a:r>
            <a:r>
              <a:rPr lang="en-US" altLang="en-US" sz="1500" dirty="0">
                <a:latin typeface="Calibri" panose="020F0502020204030204" pitchFamily="34" charset="0"/>
                <a:cs typeface="Times New Roman" panose="02020603050405020304" pitchFamily="18" charset="0"/>
                <a:sym typeface="Symbol" panose="05050102010706020507" pitchFamily="18" charset="2"/>
              </a:rPr>
              <a:t></a:t>
            </a:r>
            <a:r>
              <a:rPr lang="en-US" altLang="en-US" sz="1500" dirty="0">
                <a:latin typeface="Calibri" panose="020F0502020204030204" pitchFamily="34" charset="0"/>
                <a:cs typeface="Times New Roman" panose="02020603050405020304" pitchFamily="18" charset="0"/>
              </a:rPr>
              <a:t> </a:t>
            </a:r>
            <a:r>
              <a:rPr lang="en-US" altLang="en-US" sz="1500" dirty="0">
                <a:latin typeface="Calibri" panose="020F0502020204030204" pitchFamily="34" charset="0"/>
                <a:cs typeface="Times New Roman" panose="02020603050405020304" pitchFamily="18" charset="0"/>
                <a:sym typeface="Symbol" panose="05050102010706020507" pitchFamily="18" charset="2"/>
              </a:rPr>
              <a:t></a:t>
            </a:r>
            <a:r>
              <a:rPr lang="en-US" altLang="en-US" sz="1500" dirty="0">
                <a:latin typeface="Calibri" panose="020F0502020204030204" pitchFamily="34" charset="0"/>
                <a:cs typeface="Times New Roman" panose="02020603050405020304" pitchFamily="18" charset="0"/>
              </a:rPr>
              <a:t>.  </a:t>
            </a:r>
            <a:r>
              <a:rPr lang="en-US" altLang="en-US" sz="1500" dirty="0">
                <a:solidFill>
                  <a:schemeClr val="hlink"/>
                </a:solidFill>
                <a:latin typeface="Calibri" panose="020F0502020204030204" pitchFamily="34" charset="0"/>
                <a:cs typeface="Times New Roman" panose="02020603050405020304" pitchFamily="18" charset="0"/>
              </a:rPr>
              <a:t>“supremum”</a:t>
            </a:r>
            <a:r>
              <a:rPr lang="en-US" altLang="en-US" sz="1500" dirty="0">
                <a:latin typeface="Calibri" panose="020F0502020204030204" pitchFamily="34" charset="0"/>
                <a:cs typeface="Times New Roman" panose="02020603050405020304" pitchFamily="18" charset="0"/>
              </a:rPr>
              <a:t> (</a:t>
            </a:r>
            <a:r>
              <a:rPr lang="en-US" altLang="en-US" sz="1500" dirty="0" err="1">
                <a:latin typeface="Calibri" panose="020F0502020204030204" pitchFamily="34" charset="0"/>
                <a:cs typeface="Times New Roman" panose="02020603050405020304" pitchFamily="18" charset="0"/>
              </a:rPr>
              <a:t>L</a:t>
            </a:r>
            <a:r>
              <a:rPr lang="en-US" altLang="en-US" sz="1500" baseline="-30000" dirty="0" err="1">
                <a:latin typeface="Calibri" panose="020F0502020204030204" pitchFamily="34" charset="0"/>
                <a:cs typeface="Times New Roman" panose="02020603050405020304" pitchFamily="18" charset="0"/>
              </a:rPr>
              <a:t>max</a:t>
            </a:r>
            <a:r>
              <a:rPr lang="en-US" altLang="en-US" sz="1500" baseline="-30000" dirty="0">
                <a:latin typeface="Calibri" panose="020F0502020204030204" pitchFamily="34" charset="0"/>
                <a:cs typeface="Times New Roman" panose="02020603050405020304" pitchFamily="18" charset="0"/>
              </a:rPr>
              <a:t> </a:t>
            </a:r>
            <a:r>
              <a:rPr lang="en-US" altLang="en-US" sz="1500" dirty="0">
                <a:latin typeface="Calibri" panose="020F0502020204030204" pitchFamily="34" charset="0"/>
                <a:cs typeface="Times New Roman" panose="02020603050405020304" pitchFamily="18" charset="0"/>
              </a:rPr>
              <a:t>norm, L</a:t>
            </a:r>
            <a:r>
              <a:rPr lang="en-US" altLang="en-US" sz="1500" baseline="-30000" dirty="0">
                <a:latin typeface="Calibri" panose="020F0502020204030204" pitchFamily="34" charset="0"/>
                <a:cs typeface="Times New Roman" panose="02020603050405020304" pitchFamily="18" charset="0"/>
                <a:sym typeface="Symbol" panose="05050102010706020507" pitchFamily="18" charset="2"/>
              </a:rPr>
              <a:t></a:t>
            </a:r>
            <a:r>
              <a:rPr lang="en-US" altLang="en-US" sz="1500" baseline="-30000" dirty="0">
                <a:latin typeface="Calibri" panose="020F0502020204030204" pitchFamily="34" charset="0"/>
                <a:cs typeface="Times New Roman" panose="02020603050405020304" pitchFamily="18" charset="0"/>
              </a:rPr>
              <a:t> </a:t>
            </a:r>
            <a:r>
              <a:rPr lang="en-US" altLang="en-US" sz="1500" dirty="0">
                <a:latin typeface="Calibri" panose="020F0502020204030204" pitchFamily="34" charset="0"/>
                <a:cs typeface="Times New Roman" panose="02020603050405020304" pitchFamily="18" charset="0"/>
              </a:rPr>
              <a:t>norm) distance. </a:t>
            </a:r>
          </a:p>
          <a:p>
            <a:pPr lvl="1" eaLnBrk="1" hangingPunct="1"/>
            <a:r>
              <a:rPr lang="en-US" altLang="en-US" sz="1500" dirty="0">
                <a:latin typeface="Calibri" panose="020F0502020204030204" pitchFamily="34" charset="0"/>
                <a:cs typeface="Times New Roman" panose="02020603050405020304" pitchFamily="18" charset="0"/>
              </a:rPr>
              <a:t>This is the maximum difference between any component (attribute) of the vectors</a:t>
            </a:r>
          </a:p>
          <a:p>
            <a:pPr lvl="1" eaLnBrk="1" hangingPunct="1"/>
            <a:endParaRPr lang="en-US" altLang="en-US" sz="1500" dirty="0">
              <a:latin typeface="Calibri" panose="020F0502020204030204" pitchFamily="34" charset="0"/>
              <a:cs typeface="Times New Roman" panose="02020603050405020304" pitchFamily="18" charset="0"/>
            </a:endParaRPr>
          </a:p>
        </p:txBody>
      </p:sp>
      <p:sp>
        <p:nvSpPr>
          <p:cNvPr id="62467" name="Rectangle 2"/>
          <p:cNvSpPr>
            <a:spLocks noGrp="1" noChangeArrowheads="1"/>
          </p:cNvSpPr>
          <p:nvPr>
            <p:ph type="title"/>
          </p:nvPr>
        </p:nvSpPr>
        <p:spPr/>
        <p:txBody>
          <a:bodyPr>
            <a:normAutofit/>
          </a:bodyPr>
          <a:lstStyle/>
          <a:p>
            <a:pPr eaLnBrk="1" hangingPunct="1"/>
            <a:r>
              <a:rPr lang="en-US" altLang="en-US" sz="2800" b="1" dirty="0"/>
              <a:t>Special Cases of </a:t>
            </a:r>
            <a:r>
              <a:rPr lang="en-US" altLang="en-US" sz="2800" b="1" dirty="0" err="1"/>
              <a:t>Minkowski</a:t>
            </a:r>
            <a:r>
              <a:rPr lang="en-US" altLang="en-US" sz="2800" b="1" dirty="0"/>
              <a:t> Distance</a:t>
            </a:r>
            <a:endParaRPr lang="en-US" altLang="en-US" sz="2800" b="1" dirty="0" smtClean="0"/>
          </a:p>
        </p:txBody>
      </p:sp>
      <p:sp>
        <p:nvSpPr>
          <p:cNvPr id="624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90F997E8-5A52-43AE-A148-F37C87DD8774}" type="slidenum">
              <a:rPr lang="en-US" altLang="en-US" sz="900"/>
              <a:pPr eaLnBrk="1" hangingPunct="1">
                <a:spcBef>
                  <a:spcPct val="0"/>
                </a:spcBef>
                <a:buClrTx/>
                <a:buSzTx/>
                <a:buFontTx/>
                <a:buNone/>
              </a:pPr>
              <a:t>72</a:t>
            </a:fld>
            <a:endParaRPr lang="en-US" altLang="en-US" sz="900"/>
          </a:p>
        </p:txBody>
      </p:sp>
      <p:pic>
        <p:nvPicPr>
          <p:cNvPr id="4" name="Picture 3"/>
          <p:cNvPicPr>
            <a:picLocks noChangeAspect="1"/>
          </p:cNvPicPr>
          <p:nvPr/>
        </p:nvPicPr>
        <p:blipFill>
          <a:blip r:embed="rId3"/>
          <a:stretch>
            <a:fillRect/>
          </a:stretch>
        </p:blipFill>
        <p:spPr>
          <a:xfrm>
            <a:off x="762000" y="4114800"/>
            <a:ext cx="5095875" cy="714375"/>
          </a:xfrm>
          <a:prstGeom prst="rect">
            <a:avLst/>
          </a:prstGeom>
        </p:spPr>
      </p:pic>
      <p:pic>
        <p:nvPicPr>
          <p:cNvPr id="5" name="Picture 4"/>
          <p:cNvPicPr>
            <a:picLocks noChangeAspect="1"/>
          </p:cNvPicPr>
          <p:nvPr/>
        </p:nvPicPr>
        <p:blipFill>
          <a:blip r:embed="rId4"/>
          <a:stretch>
            <a:fillRect/>
          </a:stretch>
        </p:blipFill>
        <p:spPr>
          <a:xfrm>
            <a:off x="1629306" y="5482214"/>
            <a:ext cx="5705475" cy="952500"/>
          </a:xfrm>
          <a:prstGeom prst="rect">
            <a:avLst/>
          </a:prstGeom>
        </p:spPr>
      </p:pic>
      <p:pic>
        <p:nvPicPr>
          <p:cNvPr id="7203" name="Picture 35" descr="https://upload.wikimedia.org/wikipedia/commons/thumb/0/08/Manhattan_distance.svg/160px-Manhattan_distanc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2940" y="3175649"/>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781059" y="4699650"/>
            <a:ext cx="1295400" cy="1384995"/>
          </a:xfrm>
          <a:prstGeom prst="rect">
            <a:avLst/>
          </a:prstGeom>
        </p:spPr>
        <p:txBody>
          <a:bodyPr wrap="square">
            <a:spAutoFit/>
          </a:bodyPr>
          <a:lstStyle/>
          <a:p>
            <a:r>
              <a:rPr lang="en-US" sz="1050" b="1" dirty="0">
                <a:solidFill>
                  <a:srgbClr val="222222"/>
                </a:solidFill>
                <a:latin typeface="Arial" panose="020B0604020202020204" pitchFamily="34" charset="0"/>
              </a:rPr>
              <a:t>Red</a:t>
            </a:r>
            <a:r>
              <a:rPr lang="en-US" sz="1050" dirty="0">
                <a:solidFill>
                  <a:srgbClr val="222222"/>
                </a:solidFill>
                <a:latin typeface="Arial" panose="020B0604020202020204" pitchFamily="34" charset="0"/>
              </a:rPr>
              <a:t>: </a:t>
            </a:r>
            <a:r>
              <a:rPr lang="en-US" sz="1050" b="1" dirty="0">
                <a:solidFill>
                  <a:srgbClr val="222222"/>
                </a:solidFill>
                <a:latin typeface="Arial" panose="020B0604020202020204" pitchFamily="34" charset="0"/>
              </a:rPr>
              <a:t>Manhattan distance</a:t>
            </a:r>
            <a:r>
              <a:rPr lang="en-US" sz="1050" dirty="0">
                <a:solidFill>
                  <a:srgbClr val="222222"/>
                </a:solidFill>
                <a:latin typeface="Arial" panose="020B0604020202020204" pitchFamily="34" charset="0"/>
              </a:rPr>
              <a:t>. </a:t>
            </a:r>
            <a:endParaRPr lang="en-US" sz="1050" dirty="0" smtClean="0">
              <a:solidFill>
                <a:srgbClr val="222222"/>
              </a:solidFill>
              <a:latin typeface="Arial" panose="020B0604020202020204" pitchFamily="34" charset="0"/>
            </a:endParaRPr>
          </a:p>
          <a:p>
            <a:r>
              <a:rPr lang="en-US" sz="1050" dirty="0" smtClean="0">
                <a:solidFill>
                  <a:srgbClr val="222222"/>
                </a:solidFill>
                <a:latin typeface="Arial" panose="020B0604020202020204" pitchFamily="34" charset="0"/>
              </a:rPr>
              <a:t>Green</a:t>
            </a:r>
            <a:r>
              <a:rPr lang="en-US" sz="1050" dirty="0">
                <a:solidFill>
                  <a:srgbClr val="222222"/>
                </a:solidFill>
                <a:latin typeface="Arial" panose="020B0604020202020204" pitchFamily="34" charset="0"/>
              </a:rPr>
              <a:t>: </a:t>
            </a:r>
            <a:r>
              <a:rPr lang="en-US" sz="1050" dirty="0" smtClean="0">
                <a:solidFill>
                  <a:srgbClr val="222222"/>
                </a:solidFill>
                <a:latin typeface="Arial" panose="020B0604020202020204" pitchFamily="34" charset="0"/>
              </a:rPr>
              <a:t>Euclidean distance</a:t>
            </a:r>
          </a:p>
          <a:p>
            <a:r>
              <a:rPr lang="en-US" sz="1050" dirty="0" smtClean="0">
                <a:solidFill>
                  <a:srgbClr val="222222"/>
                </a:solidFill>
                <a:latin typeface="Arial" panose="020B0604020202020204" pitchFamily="34" charset="0"/>
              </a:rPr>
              <a:t>Red</a:t>
            </a:r>
            <a:r>
              <a:rPr lang="en-US" sz="1050" dirty="0">
                <a:solidFill>
                  <a:srgbClr val="222222"/>
                </a:solidFill>
                <a:latin typeface="Arial" panose="020B0604020202020204" pitchFamily="34" charset="0"/>
              </a:rPr>
              <a:t>, blue, yellow: equivalent Manhattan distances.</a:t>
            </a:r>
            <a:endParaRPr lang="en-US" sz="1050" dirty="0"/>
          </a:p>
        </p:txBody>
      </p:sp>
    </p:spTree>
    <p:extLst>
      <p:ext uri="{BB962C8B-B14F-4D97-AF65-F5344CB8AC3E}">
        <p14:creationId xmlns:p14="http://schemas.microsoft.com/office/powerpoint/2010/main" val="68562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61060" y="1047967"/>
            <a:ext cx="7886700" cy="994172"/>
          </a:xfrm>
        </p:spPr>
        <p:txBody>
          <a:bodyPr>
            <a:normAutofit/>
          </a:bodyPr>
          <a:lstStyle/>
          <a:p>
            <a:pPr eaLnBrk="1" hangingPunct="1"/>
            <a:r>
              <a:rPr lang="en-US" altLang="en-US" b="1" dirty="0"/>
              <a:t>Example: </a:t>
            </a:r>
            <a:r>
              <a:rPr lang="en-US" altLang="en-US" b="1" dirty="0" err="1"/>
              <a:t>Minkowski</a:t>
            </a:r>
            <a:r>
              <a:rPr lang="en-US" altLang="en-US" b="1" dirty="0"/>
              <a:t> Distance</a:t>
            </a:r>
          </a:p>
        </p:txBody>
      </p:sp>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AFFDC76E-0E85-441D-B1A4-50BB4AC098B2}" type="slidenum">
              <a:rPr lang="en-US" altLang="en-US" sz="900"/>
              <a:pPr eaLnBrk="1" hangingPunct="1">
                <a:spcBef>
                  <a:spcPct val="0"/>
                </a:spcBef>
                <a:buClrTx/>
                <a:buSzTx/>
                <a:buFontTx/>
                <a:buNone/>
              </a:pPr>
              <a:t>73</a:t>
            </a:fld>
            <a:endParaRPr lang="en-US" altLang="en-US" sz="900"/>
          </a:p>
        </p:txBody>
      </p:sp>
      <p:sp>
        <p:nvSpPr>
          <p:cNvPr id="63492" name="Text Box 3"/>
          <p:cNvSpPr txBox="1">
            <a:spLocks noChangeArrowheads="1"/>
          </p:cNvSpPr>
          <p:nvPr/>
        </p:nvSpPr>
        <p:spPr bwMode="auto">
          <a:xfrm>
            <a:off x="5613905" y="2042139"/>
            <a:ext cx="2296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500" b="1" dirty="0">
                <a:latin typeface="Arial" panose="020B0604020202020204" pitchFamily="34" charset="0"/>
              </a:rPr>
              <a:t>(Dissimilarity Matrices)</a:t>
            </a:r>
          </a:p>
        </p:txBody>
      </p:sp>
      <p:graphicFrame>
        <p:nvGraphicFramePr>
          <p:cNvPr id="63493" name="Object 4"/>
          <p:cNvGraphicFramePr>
            <a:graphicFrameLocks noChangeAspect="1"/>
          </p:cNvGraphicFramePr>
          <p:nvPr>
            <p:extLst/>
          </p:nvPr>
        </p:nvGraphicFramePr>
        <p:xfrm>
          <a:off x="885601" y="2373488"/>
          <a:ext cx="2221706" cy="1022747"/>
        </p:xfrm>
        <a:graphic>
          <a:graphicData uri="http://schemas.openxmlformats.org/presentationml/2006/ole">
            <mc:AlternateContent xmlns:mc="http://schemas.openxmlformats.org/markup-compatibility/2006">
              <mc:Choice xmlns:v="urn:schemas-microsoft-com:vml" Requires="v">
                <p:oleObj spid="_x0000_s35877" name="Worksheet" r:id="rId4" imgW="1838249" imgH="819302" progId="Excel.Sheet.8">
                  <p:embed/>
                </p:oleObj>
              </mc:Choice>
              <mc:Fallback>
                <p:oleObj name="Worksheet" r:id="rId4" imgW="1838249" imgH="819302" progId="Excel.Sheet.8">
                  <p:embed/>
                  <p:pic>
                    <p:nvPicPr>
                      <p:cNvPr id="6349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601" y="2373488"/>
                        <a:ext cx="2221706" cy="102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4" name="Object 5"/>
          <p:cNvGraphicFramePr>
            <a:graphicFrameLocks noChangeAspect="1"/>
          </p:cNvGraphicFramePr>
          <p:nvPr>
            <p:extLst/>
          </p:nvPr>
        </p:nvGraphicFramePr>
        <p:xfrm>
          <a:off x="5053752" y="2485226"/>
          <a:ext cx="3416699" cy="915570"/>
        </p:xfrm>
        <a:graphic>
          <a:graphicData uri="http://schemas.openxmlformats.org/presentationml/2006/ole">
            <mc:AlternateContent xmlns:mc="http://schemas.openxmlformats.org/markup-compatibility/2006">
              <mc:Choice xmlns:v="urn:schemas-microsoft-com:vml" Requires="v">
                <p:oleObj spid="_x0000_s35878" name="Worksheet" r:id="rId6" imgW="3057449" imgH="819302" progId="Excel.Sheet.8">
                  <p:embed/>
                </p:oleObj>
              </mc:Choice>
              <mc:Fallback>
                <p:oleObj name="Worksheet" r:id="rId6" imgW="3057449" imgH="819302" progId="Excel.Sheet.8">
                  <p:embed/>
                  <p:pic>
                    <p:nvPicPr>
                      <p:cNvPr id="6349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3752" y="2485226"/>
                        <a:ext cx="3416699" cy="91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5" name="Object 6"/>
          <p:cNvGraphicFramePr>
            <a:graphicFrameLocks noChangeAspect="1"/>
          </p:cNvGraphicFramePr>
          <p:nvPr>
            <p:extLst/>
          </p:nvPr>
        </p:nvGraphicFramePr>
        <p:xfrm>
          <a:off x="5049593" y="3740449"/>
          <a:ext cx="3439631" cy="921715"/>
        </p:xfrm>
        <a:graphic>
          <a:graphicData uri="http://schemas.openxmlformats.org/presentationml/2006/ole">
            <mc:AlternateContent xmlns:mc="http://schemas.openxmlformats.org/markup-compatibility/2006">
              <mc:Choice xmlns:v="urn:schemas-microsoft-com:vml" Requires="v">
                <p:oleObj spid="_x0000_s35879" name="Worksheet" r:id="rId8" imgW="3057449" imgH="819302" progId="Excel.Sheet.8">
                  <p:embed/>
                </p:oleObj>
              </mc:Choice>
              <mc:Fallback>
                <p:oleObj name="Worksheet" r:id="rId8" imgW="3057449" imgH="819302" progId="Excel.Sheet.8">
                  <p:embed/>
                  <p:pic>
                    <p:nvPicPr>
                      <p:cNvPr id="6349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9593" y="3740449"/>
                        <a:ext cx="3439631" cy="92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7"/>
          <p:cNvGraphicFramePr>
            <a:graphicFrameLocks noChangeAspect="1"/>
          </p:cNvGraphicFramePr>
          <p:nvPr>
            <p:extLst/>
          </p:nvPr>
        </p:nvGraphicFramePr>
        <p:xfrm>
          <a:off x="4981017" y="5024457"/>
          <a:ext cx="3439631" cy="942975"/>
        </p:xfrm>
        <a:graphic>
          <a:graphicData uri="http://schemas.openxmlformats.org/presentationml/2006/ole">
            <mc:AlternateContent xmlns:mc="http://schemas.openxmlformats.org/markup-compatibility/2006">
              <mc:Choice xmlns:v="urn:schemas-microsoft-com:vml" Requires="v">
                <p:oleObj spid="_x0000_s35880" name="Worksheet" r:id="rId10" imgW="3057449" imgH="838200" progId="Excel.Sheet.8">
                  <p:embed/>
                </p:oleObj>
              </mc:Choice>
              <mc:Fallback>
                <p:oleObj name="Worksheet" r:id="rId10" imgW="3057449" imgH="838200" progId="Excel.Sheet.8">
                  <p:embed/>
                  <p:pic>
                    <p:nvPicPr>
                      <p:cNvPr id="6349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81017" y="5024457"/>
                        <a:ext cx="3439631"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7" name="Rectangle 16"/>
          <p:cNvSpPr>
            <a:spLocks noChangeArrowheads="1"/>
          </p:cNvSpPr>
          <p:nvPr/>
        </p:nvSpPr>
        <p:spPr bwMode="auto">
          <a:xfrm>
            <a:off x="3822724" y="2457183"/>
            <a:ext cx="193238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050" b="1" dirty="0"/>
              <a:t>Manhattan (L</a:t>
            </a:r>
            <a:r>
              <a:rPr lang="en-US" altLang="en-US" sz="1050" b="1" baseline="-25000" dirty="0"/>
              <a:t>1</a:t>
            </a:r>
            <a:r>
              <a:rPr lang="en-US" altLang="en-US" sz="1050" b="1" dirty="0"/>
              <a:t>)</a:t>
            </a:r>
          </a:p>
        </p:txBody>
      </p:sp>
      <p:sp>
        <p:nvSpPr>
          <p:cNvPr id="63498" name="Rectangle 17"/>
          <p:cNvSpPr>
            <a:spLocks noChangeArrowheads="1"/>
          </p:cNvSpPr>
          <p:nvPr/>
        </p:nvSpPr>
        <p:spPr bwMode="auto">
          <a:xfrm>
            <a:off x="3988658" y="3735262"/>
            <a:ext cx="113364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050" b="1" dirty="0"/>
              <a:t>Euclidean (L</a:t>
            </a:r>
            <a:r>
              <a:rPr lang="en-US" altLang="en-US" sz="1050" b="1" baseline="-25000" dirty="0"/>
              <a:t>2</a:t>
            </a:r>
            <a:r>
              <a:rPr lang="en-US" altLang="en-US" sz="1050" b="1" dirty="0"/>
              <a:t>)</a:t>
            </a:r>
          </a:p>
        </p:txBody>
      </p:sp>
      <p:sp>
        <p:nvSpPr>
          <p:cNvPr id="63499" name="Rectangle 18"/>
          <p:cNvSpPr>
            <a:spLocks noChangeArrowheads="1"/>
          </p:cNvSpPr>
          <p:nvPr/>
        </p:nvSpPr>
        <p:spPr bwMode="auto">
          <a:xfrm>
            <a:off x="4108155" y="5060100"/>
            <a:ext cx="96212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050" b="1" dirty="0"/>
              <a:t>Supremum </a:t>
            </a:r>
          </a:p>
        </p:txBody>
      </p:sp>
      <p:graphicFrame>
        <p:nvGraphicFramePr>
          <p:cNvPr id="63500" name="Object 19"/>
          <p:cNvGraphicFramePr>
            <a:graphicFrameLocks noChangeAspect="1"/>
          </p:cNvGraphicFramePr>
          <p:nvPr>
            <p:extLst/>
          </p:nvPr>
        </p:nvGraphicFramePr>
        <p:xfrm>
          <a:off x="720752" y="3490511"/>
          <a:ext cx="2479647" cy="2865840"/>
        </p:xfrm>
        <a:graphic>
          <a:graphicData uri="http://schemas.openxmlformats.org/presentationml/2006/ole">
            <mc:AlternateContent xmlns:mc="http://schemas.openxmlformats.org/markup-compatibility/2006">
              <mc:Choice xmlns:v="urn:schemas-microsoft-com:vml" Requires="v">
                <p:oleObj spid="_x0000_s35881" name="SmartDraw" r:id="rId12" imgW="4379976" imgH="5551932" progId="SmartDraw.2">
                  <p:embed/>
                </p:oleObj>
              </mc:Choice>
              <mc:Fallback>
                <p:oleObj name="SmartDraw" r:id="rId12" imgW="4379976" imgH="5551932" progId="SmartDraw.2">
                  <p:embed/>
                  <p:pic>
                    <p:nvPicPr>
                      <p:cNvPr id="6350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0752" y="3490511"/>
                        <a:ext cx="2479647" cy="286584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2590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type="body" sz="half" idx="4294967295"/>
          </p:nvPr>
        </p:nvSpPr>
        <p:spPr>
          <a:xfrm>
            <a:off x="348206" y="2333427"/>
            <a:ext cx="8414793" cy="4022924"/>
          </a:xfrm>
        </p:spPr>
        <p:txBody>
          <a:bodyPr>
            <a:noAutofit/>
          </a:bodyPr>
          <a:lstStyle/>
          <a:p>
            <a:pPr eaLnBrk="1" hangingPunct="1">
              <a:lnSpc>
                <a:spcPct val="90000"/>
              </a:lnSpc>
            </a:pPr>
            <a:r>
              <a:rPr lang="en-US" altLang="en-US" sz="2400" dirty="0">
                <a:latin typeface="Calibri" panose="020F0502020204030204" pitchFamily="34" charset="0"/>
              </a:rPr>
              <a:t>A database may contain all attribute types</a:t>
            </a:r>
          </a:p>
          <a:p>
            <a:pPr lvl="1" eaLnBrk="1" hangingPunct="1">
              <a:lnSpc>
                <a:spcPct val="90000"/>
              </a:lnSpc>
            </a:pPr>
            <a:r>
              <a:rPr lang="en-US" altLang="en-US" sz="2400" dirty="0">
                <a:latin typeface="Calibri" panose="020F0502020204030204" pitchFamily="34" charset="0"/>
              </a:rPr>
              <a:t>Nominal, symmetric binary, asymmetric binary, numeric, ordinal</a:t>
            </a:r>
          </a:p>
          <a:p>
            <a:pPr eaLnBrk="1" hangingPunct="1">
              <a:lnSpc>
                <a:spcPct val="90000"/>
              </a:lnSpc>
            </a:pPr>
            <a:r>
              <a:rPr lang="en-US" altLang="en-US" sz="2400" dirty="0">
                <a:latin typeface="Calibri" panose="020F0502020204030204" pitchFamily="34" charset="0"/>
              </a:rPr>
              <a:t>One may use a weighted formula to combine their effects</a:t>
            </a:r>
          </a:p>
          <a:p>
            <a:pPr eaLnBrk="1" hangingPunct="1">
              <a:lnSpc>
                <a:spcPct val="90000"/>
              </a:lnSpc>
            </a:pPr>
            <a:endParaRPr lang="en-US" altLang="en-US" sz="2400" dirty="0">
              <a:latin typeface="Calibri" panose="020F0502020204030204" pitchFamily="34" charset="0"/>
            </a:endParaRPr>
          </a:p>
          <a:p>
            <a:pPr lvl="1" eaLnBrk="1" hangingPunct="1">
              <a:lnSpc>
                <a:spcPct val="90000"/>
              </a:lnSpc>
            </a:pPr>
            <a:r>
              <a:rPr lang="en-US" altLang="en-US" sz="2400" i="1" dirty="0" smtClean="0">
                <a:latin typeface="Calibri" panose="020F0502020204030204" pitchFamily="34" charset="0"/>
              </a:rPr>
              <a:t>f</a:t>
            </a:r>
            <a:r>
              <a:rPr lang="en-US" altLang="en-US" sz="2400" dirty="0" smtClean="0">
                <a:latin typeface="Calibri" panose="020F0502020204030204" pitchFamily="34" charset="0"/>
              </a:rPr>
              <a:t>  </a:t>
            </a:r>
            <a:r>
              <a:rPr lang="en-US" altLang="en-US" sz="2400" dirty="0">
                <a:latin typeface="Calibri" panose="020F0502020204030204" pitchFamily="34" charset="0"/>
              </a:rPr>
              <a:t>is binary or nominal:</a:t>
            </a:r>
          </a:p>
          <a:p>
            <a:pPr lvl="2" eaLnBrk="1" hangingPunct="1">
              <a:lnSpc>
                <a:spcPct val="90000"/>
              </a:lnSpc>
              <a:buFont typeface="Wingdings" panose="05000000000000000000" pitchFamily="2" charset="2"/>
              <a:buNone/>
            </a:pPr>
            <a:r>
              <a:rPr lang="en-US" altLang="en-US" sz="1800" dirty="0" err="1" smtClean="0">
                <a:latin typeface="Calibri" panose="020F0502020204030204" pitchFamily="34" charset="0"/>
                <a:cs typeface="Tahoma" panose="020B0604030504040204" pitchFamily="34" charset="0"/>
              </a:rPr>
              <a:t>d</a:t>
            </a:r>
            <a:r>
              <a:rPr lang="en-US" altLang="en-US" sz="1800" baseline="-25000" dirty="0" err="1" smtClean="0">
                <a:latin typeface="Calibri" panose="020F0502020204030204" pitchFamily="34" charset="0"/>
              </a:rPr>
              <a:t>ij</a:t>
            </a:r>
            <a:r>
              <a:rPr lang="en-US" altLang="en-US" sz="1800" baseline="30000" dirty="0" smtClean="0">
                <a:latin typeface="Calibri" panose="020F0502020204030204" pitchFamily="34" charset="0"/>
              </a:rPr>
              <a:t>(f)</a:t>
            </a:r>
            <a:r>
              <a:rPr lang="en-US" altLang="en-US" sz="1800" dirty="0" smtClean="0">
                <a:latin typeface="Calibri" panose="020F0502020204030204" pitchFamily="34" charset="0"/>
              </a:rPr>
              <a:t> = 0  if </a:t>
            </a:r>
            <a:r>
              <a:rPr lang="en-US" altLang="en-US" sz="1800" dirty="0" err="1" smtClean="0">
                <a:latin typeface="Calibri" panose="020F0502020204030204" pitchFamily="34" charset="0"/>
              </a:rPr>
              <a:t>x</a:t>
            </a:r>
            <a:r>
              <a:rPr lang="en-US" altLang="en-US" sz="1800" baseline="-25000" dirty="0" err="1" smtClean="0">
                <a:latin typeface="Calibri" panose="020F0502020204030204" pitchFamily="34" charset="0"/>
              </a:rPr>
              <a:t>if</a:t>
            </a:r>
            <a:r>
              <a:rPr lang="en-US" altLang="en-US" sz="1800" baseline="-25000" dirty="0" smtClean="0">
                <a:latin typeface="Calibri" panose="020F0502020204030204" pitchFamily="34" charset="0"/>
              </a:rPr>
              <a:t> </a:t>
            </a:r>
            <a:r>
              <a:rPr lang="en-US" altLang="en-US" sz="1800" dirty="0" smtClean="0">
                <a:latin typeface="Calibri" panose="020F0502020204030204" pitchFamily="34" charset="0"/>
              </a:rPr>
              <a:t>= </a:t>
            </a:r>
            <a:r>
              <a:rPr lang="en-US" altLang="en-US" sz="1800" dirty="0" err="1" smtClean="0">
                <a:latin typeface="Calibri" panose="020F0502020204030204" pitchFamily="34" charset="0"/>
              </a:rPr>
              <a:t>x</a:t>
            </a:r>
            <a:r>
              <a:rPr lang="en-US" altLang="en-US" sz="1800" baseline="-25000" dirty="0" err="1" smtClean="0">
                <a:latin typeface="Calibri" panose="020F0502020204030204" pitchFamily="34" charset="0"/>
              </a:rPr>
              <a:t>jf</a:t>
            </a:r>
            <a:r>
              <a:rPr lang="en-US" altLang="en-US" sz="1800" dirty="0" smtClean="0">
                <a:latin typeface="Calibri" panose="020F0502020204030204" pitchFamily="34" charset="0"/>
              </a:rPr>
              <a:t> , or </a:t>
            </a:r>
            <a:r>
              <a:rPr lang="en-US" altLang="en-US" sz="1800" dirty="0" err="1" smtClean="0">
                <a:latin typeface="Calibri" panose="020F0502020204030204" pitchFamily="34" charset="0"/>
                <a:cs typeface="Tahoma" panose="020B0604030504040204" pitchFamily="34" charset="0"/>
              </a:rPr>
              <a:t>d</a:t>
            </a:r>
            <a:r>
              <a:rPr lang="en-US" altLang="en-US" sz="1800" baseline="-25000" dirty="0" err="1" smtClean="0">
                <a:latin typeface="Calibri" panose="020F0502020204030204" pitchFamily="34" charset="0"/>
              </a:rPr>
              <a:t>ij</a:t>
            </a:r>
            <a:r>
              <a:rPr lang="en-US" altLang="en-US" sz="1800" baseline="30000" dirty="0" smtClean="0">
                <a:latin typeface="Calibri" panose="020F0502020204030204" pitchFamily="34" charset="0"/>
              </a:rPr>
              <a:t>(f)</a:t>
            </a:r>
            <a:r>
              <a:rPr lang="en-US" altLang="en-US" sz="1800" dirty="0" smtClean="0">
                <a:latin typeface="Calibri" panose="020F0502020204030204" pitchFamily="34" charset="0"/>
              </a:rPr>
              <a:t> = 1 otherwise</a:t>
            </a:r>
          </a:p>
          <a:p>
            <a:pPr lvl="1" eaLnBrk="1" hangingPunct="1">
              <a:lnSpc>
                <a:spcPct val="90000"/>
              </a:lnSpc>
            </a:pPr>
            <a:r>
              <a:rPr lang="en-US" altLang="en-US" sz="2400" i="1" dirty="0">
                <a:latin typeface="Calibri" panose="020F0502020204030204" pitchFamily="34" charset="0"/>
              </a:rPr>
              <a:t>f</a:t>
            </a:r>
            <a:r>
              <a:rPr lang="en-US" altLang="en-US" sz="2400" dirty="0">
                <a:latin typeface="Calibri" panose="020F0502020204030204" pitchFamily="34" charset="0"/>
              </a:rPr>
              <a:t>  is numeric: use the normalized distance</a:t>
            </a:r>
          </a:p>
          <a:p>
            <a:pPr lvl="1" eaLnBrk="1" hangingPunct="1">
              <a:lnSpc>
                <a:spcPct val="90000"/>
              </a:lnSpc>
            </a:pPr>
            <a:r>
              <a:rPr lang="en-US" altLang="en-US" sz="2400" i="1" dirty="0">
                <a:latin typeface="Calibri" panose="020F0502020204030204" pitchFamily="34" charset="0"/>
              </a:rPr>
              <a:t>f</a:t>
            </a:r>
            <a:r>
              <a:rPr lang="en-US" altLang="en-US" sz="2400" dirty="0">
                <a:latin typeface="Calibri" panose="020F0502020204030204" pitchFamily="34" charset="0"/>
              </a:rPr>
              <a:t>  is ordinal </a:t>
            </a:r>
          </a:p>
          <a:p>
            <a:pPr lvl="2" eaLnBrk="1" hangingPunct="1">
              <a:lnSpc>
                <a:spcPct val="90000"/>
              </a:lnSpc>
            </a:pPr>
            <a:r>
              <a:rPr lang="en-US" altLang="en-US" sz="1800" dirty="0" smtClean="0">
                <a:latin typeface="Calibri" panose="020F0502020204030204" pitchFamily="34" charset="0"/>
              </a:rPr>
              <a:t>Compute ranks </a:t>
            </a:r>
            <a:r>
              <a:rPr lang="en-US" altLang="en-US" sz="1800" dirty="0" err="1" smtClean="0">
                <a:latin typeface="Calibri" panose="020F0502020204030204" pitchFamily="34" charset="0"/>
              </a:rPr>
              <a:t>r</a:t>
            </a:r>
            <a:r>
              <a:rPr lang="en-US" altLang="en-US" sz="1800" baseline="-25000" dirty="0" err="1" smtClean="0">
                <a:latin typeface="Calibri" panose="020F0502020204030204" pitchFamily="34" charset="0"/>
              </a:rPr>
              <a:t>if</a:t>
            </a:r>
            <a:r>
              <a:rPr lang="en-US" altLang="en-US" sz="1800" dirty="0" smtClean="0">
                <a:latin typeface="Calibri" panose="020F0502020204030204" pitchFamily="34" charset="0"/>
              </a:rPr>
              <a:t> and  </a:t>
            </a:r>
          </a:p>
          <a:p>
            <a:pPr lvl="2" eaLnBrk="1" hangingPunct="1">
              <a:lnSpc>
                <a:spcPct val="90000"/>
              </a:lnSpc>
            </a:pPr>
            <a:r>
              <a:rPr lang="en-US" altLang="en-US" sz="1800" dirty="0" smtClean="0">
                <a:latin typeface="Calibri" panose="020F0502020204030204" pitchFamily="34" charset="0"/>
              </a:rPr>
              <a:t>Treat </a:t>
            </a:r>
            <a:r>
              <a:rPr lang="en-US" altLang="en-US" sz="1800" dirty="0" err="1" smtClean="0">
                <a:latin typeface="Calibri" panose="020F0502020204030204" pitchFamily="34" charset="0"/>
              </a:rPr>
              <a:t>z</a:t>
            </a:r>
            <a:r>
              <a:rPr lang="en-US" altLang="en-US" sz="1800" baseline="-25000" dirty="0" err="1" smtClean="0">
                <a:latin typeface="Calibri" panose="020F0502020204030204" pitchFamily="34" charset="0"/>
              </a:rPr>
              <a:t>if</a:t>
            </a:r>
            <a:r>
              <a:rPr lang="en-US" altLang="en-US" sz="1800" dirty="0" smtClean="0">
                <a:latin typeface="Calibri" panose="020F0502020204030204" pitchFamily="34" charset="0"/>
              </a:rPr>
              <a:t> as interval-scaled</a:t>
            </a:r>
          </a:p>
          <a:p>
            <a:pPr lvl="2" eaLnBrk="1" hangingPunct="1">
              <a:lnSpc>
                <a:spcPct val="90000"/>
              </a:lnSpc>
            </a:pPr>
            <a:endParaRPr lang="en-US" altLang="en-US" sz="1800" dirty="0"/>
          </a:p>
        </p:txBody>
      </p:sp>
      <p:sp>
        <p:nvSpPr>
          <p:cNvPr id="65539" name="Rectangle 2"/>
          <p:cNvSpPr>
            <a:spLocks noGrp="1" noChangeArrowheads="1"/>
          </p:cNvSpPr>
          <p:nvPr>
            <p:ph type="title"/>
          </p:nvPr>
        </p:nvSpPr>
        <p:spPr>
          <a:xfrm>
            <a:off x="328613" y="1131094"/>
            <a:ext cx="7886700" cy="994172"/>
          </a:xfrm>
        </p:spPr>
        <p:txBody>
          <a:bodyPr/>
          <a:lstStyle/>
          <a:p>
            <a:pPr eaLnBrk="1" hangingPunct="1"/>
            <a:r>
              <a:rPr lang="en-US" altLang="en-US" sz="2400" b="1"/>
              <a:t>Attributes of Mixed Type</a:t>
            </a:r>
          </a:p>
        </p:txBody>
      </p:sp>
      <p:graphicFrame>
        <p:nvGraphicFramePr>
          <p:cNvPr id="65541" name="Object 4"/>
          <p:cNvGraphicFramePr>
            <a:graphicFrameLocks noGrp="1" noChangeAspect="1"/>
          </p:cNvGraphicFramePr>
          <p:nvPr>
            <p:ph idx="1"/>
            <p:extLst/>
          </p:nvPr>
        </p:nvGraphicFramePr>
        <p:xfrm>
          <a:off x="4800600" y="3777517"/>
          <a:ext cx="2973568" cy="1038958"/>
        </p:xfrm>
        <a:graphic>
          <a:graphicData uri="http://schemas.openxmlformats.org/presentationml/2006/ole">
            <mc:AlternateContent xmlns:mc="http://schemas.openxmlformats.org/markup-compatibility/2006">
              <mc:Choice xmlns:v="urn:schemas-microsoft-com:vml" Requires="v">
                <p:oleObj spid="_x0000_s36880" name="Equation" r:id="rId4" imgW="2108200" imgH="736600" progId="Equation.3">
                  <p:embed/>
                </p:oleObj>
              </mc:Choice>
              <mc:Fallback>
                <p:oleObj name="Equation" r:id="rId4" imgW="2108200" imgH="736600" progId="Equation.3">
                  <p:embed/>
                  <p:pic>
                    <p:nvPicPr>
                      <p:cNvPr id="6554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777517"/>
                        <a:ext cx="2973568" cy="1038958"/>
                      </a:xfrm>
                      <a:prstGeom prst="rect">
                        <a:avLst/>
                      </a:prstGeom>
                      <a:noFill/>
                      <a:ln>
                        <a:noFill/>
                      </a:ln>
                      <a:effectLst/>
                      <a:extLst/>
                    </p:spPr>
                  </p:pic>
                </p:oleObj>
              </mc:Fallback>
            </mc:AlternateContent>
          </a:graphicData>
        </a:graphic>
      </p:graphicFrame>
      <p:sp>
        <p:nvSpPr>
          <p:cNvPr id="6553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6A80B94E-DA0E-4AAD-BF5E-0379C86A413C}" type="slidenum">
              <a:rPr lang="en-US" altLang="en-US" sz="900"/>
              <a:pPr eaLnBrk="1" hangingPunct="1">
                <a:spcBef>
                  <a:spcPct val="0"/>
                </a:spcBef>
                <a:buClrTx/>
                <a:buSzTx/>
                <a:buFontTx/>
                <a:buNone/>
              </a:pPr>
              <a:t>74</a:t>
            </a:fld>
            <a:endParaRPr lang="en-US" altLang="en-US" sz="900"/>
          </a:p>
        </p:txBody>
      </p:sp>
      <p:graphicFrame>
        <p:nvGraphicFramePr>
          <p:cNvPr id="65542" name="Object 5"/>
          <p:cNvGraphicFramePr>
            <a:graphicFrameLocks noGrp="1" noChangeAspect="1"/>
          </p:cNvGraphicFramePr>
          <p:nvPr>
            <p:ph sz="quarter" idx="4294967295"/>
            <p:extLst/>
          </p:nvPr>
        </p:nvGraphicFramePr>
        <p:xfrm>
          <a:off x="5773270" y="5505384"/>
          <a:ext cx="1369359" cy="727472"/>
        </p:xfrm>
        <a:graphic>
          <a:graphicData uri="http://schemas.openxmlformats.org/presentationml/2006/ole">
            <mc:AlternateContent xmlns:mc="http://schemas.openxmlformats.org/markup-compatibility/2006">
              <mc:Choice xmlns:v="urn:schemas-microsoft-com:vml" Requires="v">
                <p:oleObj spid="_x0000_s36881" name="Equation" r:id="rId6" imgW="1002865" imgH="533169" progId="Equation.3">
                  <p:embed/>
                </p:oleObj>
              </mc:Choice>
              <mc:Fallback>
                <p:oleObj name="Equation" r:id="rId6" imgW="1002865" imgH="533169" progId="Equation.3">
                  <p:embed/>
                  <p:pic>
                    <p:nvPicPr>
                      <p:cNvPr id="65542"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3270" y="5505384"/>
                        <a:ext cx="1369359" cy="72747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4690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noFill/>
        </p:spPr>
        <p:txBody>
          <a:bodyPr vert="horz" lIns="69056" tIns="34529" rIns="69056" bIns="34529" rtlCol="0" anchor="ctr">
            <a:normAutofit/>
          </a:bodyPr>
          <a:lstStyle/>
          <a:p>
            <a:pPr eaLnBrk="1" hangingPunct="1"/>
            <a:r>
              <a:rPr lang="en-US" altLang="en-US" dirty="0" smtClean="0">
                <a:solidFill>
                  <a:srgbClr val="170981"/>
                </a:solidFill>
              </a:rPr>
              <a:t> Cosine Similarity (1/6)</a:t>
            </a:r>
          </a:p>
        </p:txBody>
      </p:sp>
      <p:sp>
        <p:nvSpPr>
          <p:cNvPr id="66564" name="Rectangle 3"/>
          <p:cNvSpPr>
            <a:spLocks noGrp="1" noChangeArrowheads="1"/>
          </p:cNvSpPr>
          <p:nvPr>
            <p:ph idx="1"/>
          </p:nvPr>
        </p:nvSpPr>
        <p:spPr>
          <a:xfrm>
            <a:off x="457200" y="2026444"/>
            <a:ext cx="7886700" cy="4526756"/>
          </a:xfrm>
          <a:noFill/>
        </p:spPr>
        <p:txBody>
          <a:bodyPr vert="horz" lIns="69056" tIns="34529" rIns="69056" bIns="34529" rtlCol="0">
            <a:noAutofit/>
          </a:bodyPr>
          <a:lstStyle/>
          <a:p>
            <a:pPr eaLnBrk="1" hangingPunct="1">
              <a:lnSpc>
                <a:spcPct val="90000"/>
              </a:lnSpc>
            </a:pPr>
            <a:r>
              <a:rPr lang="en-US" altLang="en-US" sz="1800" dirty="0"/>
              <a:t>A </a:t>
            </a:r>
            <a:r>
              <a:rPr lang="en-US" altLang="en-US" sz="1800" b="1" dirty="0"/>
              <a:t>document</a:t>
            </a:r>
            <a:r>
              <a:rPr lang="en-US" altLang="en-US" sz="1800" dirty="0"/>
              <a:t> can be represented by thousands of attributes, each recording the </a:t>
            </a:r>
            <a:r>
              <a:rPr lang="en-US" altLang="en-US" sz="1800" i="1" dirty="0"/>
              <a:t>frequency</a:t>
            </a:r>
            <a:r>
              <a:rPr lang="en-US" altLang="en-US" sz="1800" dirty="0"/>
              <a:t> of a particular word (such as keywords) or phrase in the document.</a:t>
            </a:r>
          </a:p>
          <a:p>
            <a:pPr eaLnBrk="1" hangingPunct="1">
              <a:lnSpc>
                <a:spcPct val="90000"/>
              </a:lnSpc>
            </a:pPr>
            <a:endParaRPr lang="en-US" altLang="en-US" sz="1800" dirty="0"/>
          </a:p>
          <a:p>
            <a:pPr eaLnBrk="1" hangingPunct="1">
              <a:lnSpc>
                <a:spcPct val="90000"/>
              </a:lnSpc>
            </a:pPr>
            <a:endParaRPr lang="en-US" altLang="en-US" sz="1800" dirty="0"/>
          </a:p>
          <a:p>
            <a:pPr eaLnBrk="1" hangingPunct="1">
              <a:lnSpc>
                <a:spcPct val="90000"/>
              </a:lnSpc>
            </a:pPr>
            <a:endParaRPr lang="en-US" altLang="en-US" sz="1800" dirty="0"/>
          </a:p>
          <a:p>
            <a:pPr eaLnBrk="1" hangingPunct="1">
              <a:lnSpc>
                <a:spcPct val="90000"/>
              </a:lnSpc>
            </a:pPr>
            <a:endParaRPr lang="en-US" altLang="en-US" sz="1800" dirty="0"/>
          </a:p>
          <a:p>
            <a:pPr eaLnBrk="1" hangingPunct="1">
              <a:lnSpc>
                <a:spcPct val="90000"/>
              </a:lnSpc>
            </a:pPr>
            <a:endParaRPr lang="en-US" altLang="en-US" sz="1800" dirty="0"/>
          </a:p>
          <a:p>
            <a:pPr eaLnBrk="1" hangingPunct="1">
              <a:lnSpc>
                <a:spcPct val="90000"/>
              </a:lnSpc>
            </a:pPr>
            <a:r>
              <a:rPr lang="en-US" altLang="en-US" sz="1800" dirty="0"/>
              <a:t>Other vector objects: gene features in micro-arrays, …</a:t>
            </a:r>
          </a:p>
          <a:p>
            <a:pPr eaLnBrk="1" hangingPunct="1">
              <a:lnSpc>
                <a:spcPct val="90000"/>
              </a:lnSpc>
            </a:pPr>
            <a:r>
              <a:rPr lang="en-US" altLang="en-US" sz="1800" dirty="0"/>
              <a:t>Applications: information retrieval, biologic taxonomy, gene feature mapping, ...</a:t>
            </a:r>
          </a:p>
          <a:p>
            <a:pPr eaLnBrk="1" hangingPunct="1">
              <a:lnSpc>
                <a:spcPct val="90000"/>
              </a:lnSpc>
            </a:pPr>
            <a:r>
              <a:rPr lang="en-US" altLang="en-US" sz="1800" dirty="0"/>
              <a:t>Cosine measure: </a:t>
            </a:r>
            <a:r>
              <a:rPr lang="en-US" altLang="en-US" sz="1800" dirty="0">
                <a:cs typeface="Times New Roman" panose="02020603050405020304" pitchFamily="18" charset="0"/>
              </a:rPr>
              <a:t>If </a:t>
            </a:r>
            <a:r>
              <a:rPr lang="en-US" altLang="en-US" sz="1800" i="1" dirty="0">
                <a:cs typeface="Times New Roman" panose="02020603050405020304" pitchFamily="18" charset="0"/>
              </a:rPr>
              <a:t>d</a:t>
            </a:r>
            <a:r>
              <a:rPr lang="en-US" altLang="en-US" sz="1800" i="1" baseline="-30000" dirty="0">
                <a:cs typeface="Times New Roman" panose="02020603050405020304" pitchFamily="18" charset="0"/>
              </a:rPr>
              <a:t>1</a:t>
            </a:r>
            <a:r>
              <a:rPr lang="en-US" altLang="en-US" sz="1800" dirty="0">
                <a:cs typeface="Times New Roman" panose="02020603050405020304" pitchFamily="18" charset="0"/>
              </a:rPr>
              <a:t> and </a:t>
            </a:r>
            <a:r>
              <a:rPr lang="en-US" altLang="en-US" sz="1800" i="1" dirty="0">
                <a:cs typeface="Times New Roman" panose="02020603050405020304" pitchFamily="18" charset="0"/>
              </a:rPr>
              <a:t>d</a:t>
            </a:r>
            <a:r>
              <a:rPr lang="en-US" altLang="en-US" sz="1800" i="1" baseline="-30000" dirty="0">
                <a:cs typeface="Times New Roman" panose="02020603050405020304" pitchFamily="18" charset="0"/>
              </a:rPr>
              <a:t>2</a:t>
            </a:r>
            <a:r>
              <a:rPr lang="en-US" altLang="en-US" sz="1800" dirty="0">
                <a:cs typeface="Times New Roman" panose="02020603050405020304" pitchFamily="18" charset="0"/>
              </a:rPr>
              <a:t> are two vectors (e.g., term-frequency vectors), then</a:t>
            </a:r>
          </a:p>
          <a:p>
            <a:pPr algn="just" eaLnBrk="1" hangingPunct="1">
              <a:lnSpc>
                <a:spcPct val="90000"/>
              </a:lnSpc>
              <a:buFont typeface="Wingdings" panose="05000000000000000000" pitchFamily="2" charset="2"/>
              <a:buNone/>
            </a:pPr>
            <a:r>
              <a:rPr lang="en-US" altLang="en-US" sz="1800" dirty="0">
                <a:cs typeface="Times New Roman" panose="02020603050405020304" pitchFamily="18" charset="0"/>
              </a:rPr>
              <a:t>             cos(</a:t>
            </a:r>
            <a:r>
              <a:rPr lang="en-US" altLang="en-US" sz="1800" i="1" dirty="0">
                <a:cs typeface="Times New Roman" panose="02020603050405020304" pitchFamily="18" charset="0"/>
              </a:rPr>
              <a:t>d</a:t>
            </a:r>
            <a:r>
              <a:rPr lang="en-US" altLang="en-US" sz="1800" i="1" baseline="-30000" dirty="0">
                <a:cs typeface="Times New Roman" panose="02020603050405020304" pitchFamily="18" charset="0"/>
              </a:rPr>
              <a:t>1</a:t>
            </a:r>
            <a:r>
              <a:rPr lang="en-US" altLang="en-US" sz="1800" i="1" dirty="0">
                <a:cs typeface="Times New Roman" panose="02020603050405020304" pitchFamily="18" charset="0"/>
              </a:rPr>
              <a:t>, d</a:t>
            </a:r>
            <a:r>
              <a:rPr lang="en-US" altLang="en-US" sz="1800" i="1" baseline="-30000" dirty="0">
                <a:cs typeface="Times New Roman" panose="02020603050405020304" pitchFamily="18" charset="0"/>
              </a:rPr>
              <a:t>2</a:t>
            </a:r>
            <a:r>
              <a:rPr lang="en-US" altLang="en-US" sz="1800" dirty="0">
                <a:cs typeface="Times New Roman" panose="02020603050405020304" pitchFamily="18" charset="0"/>
              </a:rPr>
              <a:t>) =  (</a:t>
            </a:r>
            <a:r>
              <a:rPr lang="en-US" altLang="en-US" sz="1800" i="1" dirty="0">
                <a:cs typeface="Times New Roman" panose="02020603050405020304" pitchFamily="18" charset="0"/>
              </a:rPr>
              <a:t>d</a:t>
            </a:r>
            <a:r>
              <a:rPr lang="en-US" altLang="en-US" sz="1800" i="1" baseline="-30000" dirty="0">
                <a:cs typeface="Times New Roman" panose="02020603050405020304" pitchFamily="18" charset="0"/>
              </a:rPr>
              <a:t>1</a:t>
            </a:r>
            <a:r>
              <a:rPr lang="en-US" altLang="en-US" sz="1800" dirty="0">
                <a:cs typeface="Times New Roman" panose="02020603050405020304" pitchFamily="18" charset="0"/>
              </a:rPr>
              <a:t> </a:t>
            </a:r>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a:t>
            </a:r>
            <a:r>
              <a:rPr lang="en-US" altLang="en-US" sz="1800" i="1" dirty="0">
                <a:cs typeface="Times New Roman" panose="02020603050405020304" pitchFamily="18" charset="0"/>
              </a:rPr>
              <a:t>d</a:t>
            </a:r>
            <a:r>
              <a:rPr lang="en-US" altLang="en-US" sz="1800" i="1" baseline="-30000" dirty="0">
                <a:cs typeface="Times New Roman" panose="02020603050405020304" pitchFamily="18" charset="0"/>
              </a:rPr>
              <a:t>2</a:t>
            </a:r>
            <a:r>
              <a:rPr lang="en-US" altLang="en-US" sz="1800" dirty="0">
                <a:cs typeface="Times New Roman" panose="02020603050405020304" pitchFamily="18" charset="0"/>
              </a:rPr>
              <a:t>) /||</a:t>
            </a:r>
            <a:r>
              <a:rPr lang="en-US" altLang="en-US" sz="1800" i="1" dirty="0">
                <a:cs typeface="Times New Roman" panose="02020603050405020304" pitchFamily="18" charset="0"/>
              </a:rPr>
              <a:t>d</a:t>
            </a:r>
            <a:r>
              <a:rPr lang="en-US" altLang="en-US" sz="1800" i="1" baseline="-30000" dirty="0">
                <a:cs typeface="Times New Roman" panose="02020603050405020304" pitchFamily="18" charset="0"/>
              </a:rPr>
              <a:t>1</a:t>
            </a:r>
            <a:r>
              <a:rPr lang="en-US" altLang="en-US" sz="1800" dirty="0">
                <a:cs typeface="Times New Roman" panose="02020603050405020304" pitchFamily="18" charset="0"/>
              </a:rPr>
              <a:t>|| ||</a:t>
            </a:r>
            <a:r>
              <a:rPr lang="en-US" altLang="en-US" sz="1800" i="1" dirty="0">
                <a:cs typeface="Times New Roman" panose="02020603050405020304" pitchFamily="18" charset="0"/>
              </a:rPr>
              <a:t>d</a:t>
            </a:r>
            <a:r>
              <a:rPr lang="en-US" altLang="en-US" sz="1800" i="1" baseline="-30000" dirty="0">
                <a:cs typeface="Times New Roman" panose="02020603050405020304" pitchFamily="18" charset="0"/>
              </a:rPr>
              <a:t>2</a:t>
            </a:r>
            <a:r>
              <a:rPr lang="en-US" altLang="en-US" sz="1800" dirty="0">
                <a:cs typeface="Times New Roman" panose="02020603050405020304" pitchFamily="18" charset="0"/>
              </a:rPr>
              <a:t>|| , </a:t>
            </a:r>
          </a:p>
          <a:p>
            <a:pPr lvl="1" algn="just" eaLnBrk="1" hangingPunct="1">
              <a:lnSpc>
                <a:spcPct val="90000"/>
              </a:lnSpc>
              <a:buFont typeface="Wingdings" panose="05000000000000000000" pitchFamily="2" charset="2"/>
              <a:buNone/>
            </a:pPr>
            <a:r>
              <a:rPr lang="en-US" altLang="en-US" dirty="0">
                <a:cs typeface="Times New Roman" panose="02020603050405020304" pitchFamily="18" charset="0"/>
              </a:rPr>
              <a:t>   </a:t>
            </a:r>
            <a:endParaRPr lang="en-US" altLang="en-US" dirty="0" smtClean="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en-US" dirty="0" smtClean="0">
                <a:cs typeface="Times New Roman" panose="02020603050405020304" pitchFamily="18" charset="0"/>
              </a:rPr>
              <a:t>where </a:t>
            </a:r>
            <a:r>
              <a:rPr lang="en-US" altLang="en-US"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 indicates vector dot product, ||</a:t>
            </a:r>
            <a:r>
              <a:rPr lang="en-US" altLang="en-US" i="1" dirty="0">
                <a:cs typeface="Times New Roman" panose="02020603050405020304" pitchFamily="18" charset="0"/>
              </a:rPr>
              <a:t>d</a:t>
            </a:r>
            <a:r>
              <a:rPr lang="en-US" altLang="en-US" dirty="0">
                <a:cs typeface="Times New Roman" panose="02020603050405020304" pitchFamily="18" charset="0"/>
              </a:rPr>
              <a:t>||: the length of vector </a:t>
            </a:r>
            <a:r>
              <a:rPr lang="en-US" altLang="en-US" i="1" dirty="0">
                <a:cs typeface="Times New Roman" panose="02020603050405020304" pitchFamily="18" charset="0"/>
              </a:rPr>
              <a:t>d</a:t>
            </a:r>
          </a:p>
        </p:txBody>
      </p:sp>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CB2851DB-7828-4C45-AC56-B260555ECA06}" type="slidenum">
              <a:rPr lang="en-US" altLang="en-US" sz="900"/>
              <a:pPr eaLnBrk="1" hangingPunct="1">
                <a:spcBef>
                  <a:spcPct val="0"/>
                </a:spcBef>
                <a:buClrTx/>
                <a:buSzTx/>
                <a:buFontTx/>
                <a:buNone/>
              </a:pPr>
              <a:t>75</a:t>
            </a:fld>
            <a:endParaRPr lang="en-US" altLang="en-US" sz="900"/>
          </a:p>
        </p:txBody>
      </p:sp>
      <p:pic>
        <p:nvPicPr>
          <p:cNvPr id="66565" name="Picture 4" descr="eq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85" y="2743200"/>
            <a:ext cx="7442729" cy="130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01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228600" y="1131094"/>
            <a:ext cx="7886700" cy="994172"/>
          </a:xfrm>
          <a:noFill/>
        </p:spPr>
        <p:txBody>
          <a:bodyPr vert="horz" lIns="69056" tIns="34529" rIns="69056" bIns="34529" rtlCol="0" anchor="ctr">
            <a:normAutofit/>
          </a:bodyPr>
          <a:lstStyle/>
          <a:p>
            <a:pPr eaLnBrk="1" hangingPunct="1"/>
            <a:r>
              <a:rPr lang="en-US" altLang="en-US" b="1"/>
              <a:t> Example: Cosine Similarity</a:t>
            </a:r>
          </a:p>
        </p:txBody>
      </p:sp>
      <p:sp>
        <p:nvSpPr>
          <p:cNvPr id="67588" name="Rectangle 3"/>
          <p:cNvSpPr>
            <a:spLocks noGrp="1" noChangeArrowheads="1"/>
          </p:cNvSpPr>
          <p:nvPr>
            <p:ph idx="1"/>
          </p:nvPr>
        </p:nvSpPr>
        <p:spPr>
          <a:xfrm>
            <a:off x="628650" y="2262555"/>
            <a:ext cx="8210550" cy="4093796"/>
          </a:xfrm>
          <a:noFill/>
        </p:spPr>
        <p:txBody>
          <a:bodyPr vert="horz" lIns="69056" tIns="34529" rIns="69056" bIns="34529" rtlCol="0">
            <a:normAutofit/>
          </a:bodyPr>
          <a:lstStyle/>
          <a:p>
            <a:pPr eaLnBrk="1" hangingPunct="1">
              <a:lnSpc>
                <a:spcPct val="90000"/>
              </a:lnSpc>
            </a:pPr>
            <a:endParaRPr lang="en-US" altLang="en-US" sz="1500" dirty="0">
              <a:cs typeface="Times New Roman" panose="02020603050405020304" pitchFamily="18" charset="0"/>
            </a:endParaRPr>
          </a:p>
          <a:p>
            <a:pPr eaLnBrk="1" hangingPunct="1">
              <a:lnSpc>
                <a:spcPct val="90000"/>
              </a:lnSpc>
            </a:pPr>
            <a:r>
              <a:rPr lang="en-US" altLang="en-US" sz="1500" dirty="0">
                <a:cs typeface="Times New Roman" panose="02020603050405020304" pitchFamily="18" charset="0"/>
              </a:rPr>
              <a:t>cos(</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1</a:t>
            </a:r>
            <a:r>
              <a:rPr lang="en-US" altLang="en-US" sz="1500" i="1" dirty="0">
                <a:cs typeface="Times New Roman" panose="02020603050405020304" pitchFamily="18" charset="0"/>
              </a:rPr>
              <a:t>, d</a:t>
            </a:r>
            <a:r>
              <a:rPr lang="en-US" altLang="en-US" sz="1500" i="1" baseline="-30000" dirty="0">
                <a:cs typeface="Times New Roman" panose="02020603050405020304" pitchFamily="18" charset="0"/>
              </a:rPr>
              <a:t>2</a:t>
            </a:r>
            <a:r>
              <a:rPr lang="en-US" altLang="en-US" sz="1500" dirty="0">
                <a:cs typeface="Times New Roman" panose="02020603050405020304" pitchFamily="18" charset="0"/>
              </a:rPr>
              <a:t>) =  (</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1</a:t>
            </a:r>
            <a:r>
              <a:rPr lang="en-US" altLang="en-US" sz="1500" dirty="0">
                <a:cs typeface="Times New Roman" panose="02020603050405020304" pitchFamily="18" charset="0"/>
              </a:rPr>
              <a:t> </a:t>
            </a:r>
            <a:r>
              <a:rPr lang="en-US" altLang="en-US" sz="1500" dirty="0">
                <a:cs typeface="Times New Roman" panose="02020603050405020304" pitchFamily="18" charset="0"/>
                <a:sym typeface="Symbol" panose="05050102010706020507" pitchFamily="18" charset="2"/>
              </a:rPr>
              <a:t></a:t>
            </a:r>
            <a:r>
              <a:rPr lang="en-US" altLang="en-US" sz="1500" dirty="0">
                <a:cs typeface="Times New Roman" panose="02020603050405020304" pitchFamily="18" charset="0"/>
              </a:rPr>
              <a:t> </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2</a:t>
            </a:r>
            <a:r>
              <a:rPr lang="en-US" altLang="en-US" sz="1500" dirty="0">
                <a:cs typeface="Times New Roman" panose="02020603050405020304" pitchFamily="18" charset="0"/>
              </a:rPr>
              <a:t>) /||</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1</a:t>
            </a:r>
            <a:r>
              <a:rPr lang="en-US" altLang="en-US" sz="1500" dirty="0">
                <a:cs typeface="Times New Roman" panose="02020603050405020304" pitchFamily="18" charset="0"/>
              </a:rPr>
              <a:t>|| ||</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2</a:t>
            </a:r>
            <a:r>
              <a:rPr lang="en-US" altLang="en-US" sz="1500" dirty="0">
                <a:cs typeface="Times New Roman" panose="02020603050405020304" pitchFamily="18" charset="0"/>
              </a:rPr>
              <a:t>|| , </a:t>
            </a:r>
          </a:p>
          <a:p>
            <a:pPr lvl="1" algn="just" eaLnBrk="1" hangingPunct="1">
              <a:lnSpc>
                <a:spcPct val="90000"/>
              </a:lnSpc>
              <a:buFont typeface="Wingdings" panose="05000000000000000000" pitchFamily="2" charset="2"/>
              <a:buNone/>
            </a:pPr>
            <a:r>
              <a:rPr lang="en-US" altLang="en-US" sz="1500" dirty="0">
                <a:cs typeface="Times New Roman" panose="02020603050405020304" pitchFamily="18" charset="0"/>
              </a:rPr>
              <a:t>   where </a:t>
            </a:r>
            <a:r>
              <a:rPr lang="en-US" altLang="en-US" sz="1500" dirty="0">
                <a:cs typeface="Times New Roman" panose="02020603050405020304" pitchFamily="18" charset="0"/>
                <a:sym typeface="Symbol" panose="05050102010706020507" pitchFamily="18" charset="2"/>
              </a:rPr>
              <a:t></a:t>
            </a:r>
            <a:r>
              <a:rPr lang="en-US" altLang="en-US" sz="1500" dirty="0">
                <a:cs typeface="Times New Roman" panose="02020603050405020304" pitchFamily="18" charset="0"/>
              </a:rPr>
              <a:t> indicates vector dot product, ||</a:t>
            </a:r>
            <a:r>
              <a:rPr lang="en-US" altLang="en-US" sz="1500" i="1" dirty="0">
                <a:cs typeface="Times New Roman" panose="02020603050405020304" pitchFamily="18" charset="0"/>
              </a:rPr>
              <a:t>d</a:t>
            </a:r>
            <a:r>
              <a:rPr lang="en-US" altLang="en-US" sz="1500" dirty="0">
                <a:cs typeface="Times New Roman" panose="02020603050405020304" pitchFamily="18" charset="0"/>
              </a:rPr>
              <a:t>|: the length of vector </a:t>
            </a:r>
            <a:r>
              <a:rPr lang="en-US" altLang="en-US" sz="1500" i="1" dirty="0">
                <a:cs typeface="Times New Roman" panose="02020603050405020304" pitchFamily="18" charset="0"/>
              </a:rPr>
              <a:t>d</a:t>
            </a:r>
          </a:p>
          <a:p>
            <a:pPr lvl="1" algn="just" eaLnBrk="1" hangingPunct="1">
              <a:lnSpc>
                <a:spcPct val="90000"/>
              </a:lnSpc>
              <a:buFont typeface="Wingdings" panose="05000000000000000000" pitchFamily="2" charset="2"/>
              <a:buNone/>
            </a:pPr>
            <a:endParaRPr lang="en-US" altLang="en-US" sz="1500" i="1" dirty="0">
              <a:cs typeface="Times New Roman" panose="02020603050405020304" pitchFamily="18" charset="0"/>
            </a:endParaRPr>
          </a:p>
          <a:p>
            <a:pPr algn="just" eaLnBrk="1" hangingPunct="1">
              <a:lnSpc>
                <a:spcPct val="90000"/>
              </a:lnSpc>
            </a:pPr>
            <a:r>
              <a:rPr lang="en-US" altLang="en-US" sz="1500" dirty="0">
                <a:cs typeface="Times New Roman" panose="02020603050405020304" pitchFamily="18" charset="0"/>
              </a:rPr>
              <a:t>Ex: Find the </a:t>
            </a:r>
            <a:r>
              <a:rPr lang="en-US" altLang="en-US" sz="1500" b="1" dirty="0">
                <a:cs typeface="Times New Roman" panose="02020603050405020304" pitchFamily="18" charset="0"/>
              </a:rPr>
              <a:t>similarity</a:t>
            </a:r>
            <a:r>
              <a:rPr lang="en-US" altLang="en-US" sz="1500" dirty="0">
                <a:cs typeface="Times New Roman" panose="02020603050405020304" pitchFamily="18" charset="0"/>
              </a:rPr>
              <a:t> between documents 1 and 2.</a:t>
            </a:r>
          </a:p>
          <a:p>
            <a:pPr algn="just" eaLnBrk="1" hangingPunct="1">
              <a:lnSpc>
                <a:spcPct val="90000"/>
              </a:lnSpc>
            </a:pPr>
            <a:endParaRPr lang="en-US" altLang="en-US" sz="1500" dirty="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1</a:t>
            </a:r>
            <a:r>
              <a:rPr lang="en-US" altLang="en-US" sz="1500" i="1" dirty="0">
                <a:cs typeface="Times New Roman" panose="02020603050405020304" pitchFamily="18" charset="0"/>
              </a:rPr>
              <a:t> </a:t>
            </a:r>
            <a:r>
              <a:rPr lang="en-US" altLang="en-US" sz="1500" b="1" dirty="0">
                <a:cs typeface="Times New Roman" panose="02020603050405020304" pitchFamily="18" charset="0"/>
              </a:rPr>
              <a:t>=  </a:t>
            </a:r>
            <a:r>
              <a:rPr lang="en-US" altLang="en-US" sz="1500" dirty="0">
                <a:cs typeface="Times New Roman" panose="02020603050405020304" pitchFamily="18" charset="0"/>
              </a:rPr>
              <a:t>(5, 0, 3, 0, 2, 0, 0, 2, 0, 0)</a:t>
            </a:r>
          </a:p>
          <a:p>
            <a:pPr lvl="1" algn="just" eaLnBrk="1" hangingPunct="1">
              <a:lnSpc>
                <a:spcPct val="90000"/>
              </a:lnSpc>
              <a:buFont typeface="Wingdings" panose="05000000000000000000" pitchFamily="2" charset="2"/>
              <a:buNone/>
            </a:pP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2</a:t>
            </a:r>
            <a:r>
              <a:rPr lang="en-US" altLang="en-US" sz="1500" b="1" dirty="0">
                <a:cs typeface="Times New Roman" panose="02020603050405020304" pitchFamily="18" charset="0"/>
              </a:rPr>
              <a:t> =  </a:t>
            </a:r>
            <a:r>
              <a:rPr lang="en-US" altLang="en-US" sz="1500" dirty="0">
                <a:cs typeface="Times New Roman" panose="02020603050405020304" pitchFamily="18" charset="0"/>
              </a:rPr>
              <a:t>(3, 0, 2, 0, 1, 1, 0, 1, 0, 1)</a:t>
            </a:r>
          </a:p>
          <a:p>
            <a:pPr lvl="1" algn="just" eaLnBrk="1" hangingPunct="1">
              <a:lnSpc>
                <a:spcPct val="90000"/>
              </a:lnSpc>
              <a:buFont typeface="Wingdings" panose="05000000000000000000" pitchFamily="2" charset="2"/>
              <a:buNone/>
            </a:pPr>
            <a:endParaRPr lang="en-US" altLang="en-US" sz="1500" dirty="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1</a:t>
            </a:r>
            <a:r>
              <a:rPr lang="en-US" altLang="en-US" sz="1500" dirty="0">
                <a:cs typeface="Times New Roman" panose="02020603050405020304" pitchFamily="18" charset="0"/>
                <a:sym typeface="Symbol" panose="05050102010706020507" pitchFamily="18" charset="2"/>
              </a:rPr>
              <a:t></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2 </a:t>
            </a:r>
            <a:r>
              <a:rPr lang="en-US" altLang="en-US" sz="1500" dirty="0">
                <a:cs typeface="Times New Roman" panose="02020603050405020304" pitchFamily="18" charset="0"/>
              </a:rPr>
              <a:t>= 5*3+0*0+3*2+0*0+2*1+0*1+0*1+2*1+0*0+0*1 = 25</a:t>
            </a:r>
          </a:p>
          <a:p>
            <a:pPr lvl="1" algn="just" eaLnBrk="1" hangingPunct="1">
              <a:lnSpc>
                <a:spcPct val="90000"/>
              </a:lnSpc>
              <a:buFont typeface="Wingdings" panose="05000000000000000000" pitchFamily="2" charset="2"/>
              <a:buNone/>
            </a:pPr>
            <a:r>
              <a:rPr lang="en-US" altLang="en-US" sz="1500" dirty="0">
                <a:cs typeface="Times New Roman" panose="02020603050405020304" pitchFamily="18" charset="0"/>
              </a:rPr>
              <a:t>||</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1</a:t>
            </a:r>
            <a:r>
              <a:rPr lang="en-US" altLang="en-US" sz="1500" dirty="0">
                <a:cs typeface="Times New Roman" panose="02020603050405020304" pitchFamily="18" charset="0"/>
              </a:rPr>
              <a:t>||= (5*5+0*0+3*3+0*0+2*2+0*0+0*0+2*2+0*0+0*0)</a:t>
            </a:r>
            <a:r>
              <a:rPr lang="en-US" altLang="en-US" sz="1500" b="1" baseline="30000" dirty="0">
                <a:cs typeface="Times New Roman" panose="02020603050405020304" pitchFamily="18" charset="0"/>
              </a:rPr>
              <a:t>0.5</a:t>
            </a:r>
            <a:r>
              <a:rPr lang="en-US" altLang="en-US" sz="1500" dirty="0">
                <a:cs typeface="Times New Roman" panose="02020603050405020304" pitchFamily="18" charset="0"/>
              </a:rPr>
              <a:t>=(42)</a:t>
            </a:r>
            <a:r>
              <a:rPr lang="en-US" altLang="en-US" sz="1500" b="1" baseline="30000" dirty="0">
                <a:cs typeface="Times New Roman" panose="02020603050405020304" pitchFamily="18" charset="0"/>
              </a:rPr>
              <a:t>0.5</a:t>
            </a:r>
            <a:r>
              <a:rPr lang="en-US" altLang="en-US" sz="1500" dirty="0">
                <a:cs typeface="Times New Roman" panose="02020603050405020304" pitchFamily="18" charset="0"/>
              </a:rPr>
              <a:t>  = 6.481</a:t>
            </a:r>
          </a:p>
          <a:p>
            <a:pPr lvl="1" algn="just" eaLnBrk="1" hangingPunct="1">
              <a:lnSpc>
                <a:spcPct val="90000"/>
              </a:lnSpc>
              <a:buFont typeface="Wingdings" panose="05000000000000000000" pitchFamily="2" charset="2"/>
              <a:buNone/>
            </a:pPr>
            <a:r>
              <a:rPr lang="en-US" altLang="en-US" sz="1500" dirty="0">
                <a:cs typeface="Times New Roman" panose="02020603050405020304" pitchFamily="18" charset="0"/>
              </a:rPr>
              <a:t>||</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2</a:t>
            </a:r>
            <a:r>
              <a:rPr lang="en-US" altLang="en-US" sz="1500" dirty="0">
                <a:cs typeface="Times New Roman" panose="02020603050405020304" pitchFamily="18" charset="0"/>
              </a:rPr>
              <a:t>||= (3*3+0*0+2*2+0*0+1*1+1*1+0*0+1*1+0*0+1*1)</a:t>
            </a:r>
            <a:r>
              <a:rPr lang="en-US" altLang="en-US" sz="1500" b="1" baseline="30000" dirty="0">
                <a:cs typeface="Times New Roman" panose="02020603050405020304" pitchFamily="18" charset="0"/>
              </a:rPr>
              <a:t>0.5</a:t>
            </a:r>
            <a:r>
              <a:rPr lang="en-US" altLang="en-US" sz="1500" dirty="0">
                <a:cs typeface="Times New Roman" panose="02020603050405020304" pitchFamily="18" charset="0"/>
              </a:rPr>
              <a:t>=(17)</a:t>
            </a:r>
            <a:r>
              <a:rPr lang="en-US" altLang="en-US" sz="1500" b="1" baseline="30000" dirty="0">
                <a:cs typeface="Times New Roman" panose="02020603050405020304" pitchFamily="18" charset="0"/>
              </a:rPr>
              <a:t>0.5</a:t>
            </a:r>
            <a:r>
              <a:rPr lang="en-US" altLang="en-US" sz="1500" dirty="0">
                <a:cs typeface="Times New Roman" panose="02020603050405020304" pitchFamily="18" charset="0"/>
              </a:rPr>
              <a:t>       = 4.12</a:t>
            </a:r>
          </a:p>
          <a:p>
            <a:pPr lvl="1" algn="just" eaLnBrk="1" hangingPunct="1">
              <a:lnSpc>
                <a:spcPct val="90000"/>
              </a:lnSpc>
              <a:buFont typeface="Wingdings" panose="05000000000000000000" pitchFamily="2" charset="2"/>
              <a:buNone/>
            </a:pPr>
            <a:r>
              <a:rPr lang="en-US" altLang="en-US" sz="1500" dirty="0">
                <a:cs typeface="Times New Roman" panose="02020603050405020304" pitchFamily="18" charset="0"/>
              </a:rPr>
              <a:t>cos(</a:t>
            </a:r>
            <a:r>
              <a:rPr lang="en-US" altLang="en-US" sz="1500" i="1" dirty="0">
                <a:cs typeface="Times New Roman" panose="02020603050405020304" pitchFamily="18" charset="0"/>
              </a:rPr>
              <a:t>d</a:t>
            </a:r>
            <a:r>
              <a:rPr lang="en-US" altLang="en-US" sz="1500" i="1" baseline="-30000" dirty="0">
                <a:cs typeface="Times New Roman" panose="02020603050405020304" pitchFamily="18" charset="0"/>
              </a:rPr>
              <a:t>1</a:t>
            </a:r>
            <a:r>
              <a:rPr lang="en-US" altLang="en-US" sz="1500" i="1" dirty="0">
                <a:cs typeface="Times New Roman" panose="02020603050405020304" pitchFamily="18" charset="0"/>
              </a:rPr>
              <a:t>, d</a:t>
            </a:r>
            <a:r>
              <a:rPr lang="en-US" altLang="en-US" sz="1500" i="1" baseline="-30000" dirty="0">
                <a:cs typeface="Times New Roman" panose="02020603050405020304" pitchFamily="18" charset="0"/>
              </a:rPr>
              <a:t>2</a:t>
            </a:r>
            <a:r>
              <a:rPr lang="en-US" altLang="en-US" sz="1500" dirty="0">
                <a:cs typeface="Times New Roman" panose="02020603050405020304" pitchFamily="18" charset="0"/>
              </a:rPr>
              <a:t> ) = 0.94</a:t>
            </a:r>
          </a:p>
        </p:txBody>
      </p:sp>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761D3BA7-9A18-4E2C-97F7-1B60304A3EFC}" type="slidenum">
              <a:rPr lang="en-US" altLang="en-US" sz="900"/>
              <a:pPr eaLnBrk="1" hangingPunct="1">
                <a:spcBef>
                  <a:spcPct val="0"/>
                </a:spcBef>
                <a:buClrTx/>
                <a:buSzTx/>
                <a:buFontTx/>
                <a:buNone/>
              </a:pPr>
              <a:t>76</a:t>
            </a:fld>
            <a:endParaRPr lang="en-US" altLang="en-US" sz="900"/>
          </a:p>
        </p:txBody>
      </p:sp>
    </p:spTree>
    <p:extLst>
      <p:ext uri="{BB962C8B-B14F-4D97-AF65-F5344CB8AC3E}">
        <p14:creationId xmlns:p14="http://schemas.microsoft.com/office/powerpoint/2010/main" val="203776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20" name="object 20"/>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5"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2" name="text 1"/>
          <p:cNvSpPr txBox="1"/>
          <p:nvPr/>
        </p:nvSpPr>
        <p:spPr>
          <a:xfrm>
            <a:off x="4324625" y="6221703"/>
            <a:ext cx="49244" cy="105285"/>
          </a:xfrm>
          <a:prstGeom prst="rect">
            <a:avLst/>
          </a:prstGeom>
        </p:spPr>
        <p:txBody>
          <a:bodyPr vert="horz" wrap="none" lIns="0" tIns="0" rIns="0" bIns="0" rtlCol="0">
            <a:spAutoFit/>
          </a:bodyPr>
          <a:lstStyle/>
          <a:p>
            <a:r>
              <a:rPr sz="684" spc="9" dirty="0">
                <a:latin typeface="Arial"/>
                <a:cs typeface="Arial"/>
              </a:rPr>
              <a:t>3</a:t>
            </a:r>
            <a:endParaRPr sz="684">
              <a:latin typeface="Arial"/>
              <a:cs typeface="Arial"/>
            </a:endParaRPr>
          </a:p>
        </p:txBody>
      </p:sp>
      <p:sp>
        <p:nvSpPr>
          <p:cNvPr id="3" name="text 1"/>
          <p:cNvSpPr txBox="1"/>
          <p:nvPr/>
        </p:nvSpPr>
        <p:spPr>
          <a:xfrm>
            <a:off x="6344879"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pic>
        <p:nvPicPr>
          <p:cNvPr id="6"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2980" y="1635907"/>
            <a:ext cx="3026439" cy="2187066"/>
          </a:xfrm>
          <a:prstGeom prst="rect">
            <a:avLst/>
          </a:prstGeom>
        </p:spPr>
      </p:pic>
      <p:pic>
        <p:nvPicPr>
          <p:cNvPr id="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171" y="4796290"/>
            <a:ext cx="2608055" cy="1107870"/>
          </a:xfrm>
          <a:prstGeom prst="rect">
            <a:avLst/>
          </a:prstGeom>
        </p:spPr>
      </p:pic>
      <p:sp>
        <p:nvSpPr>
          <p:cNvPr id="4" name="text 1"/>
          <p:cNvSpPr txBox="1"/>
          <p:nvPr/>
        </p:nvSpPr>
        <p:spPr>
          <a:xfrm>
            <a:off x="870730" y="959575"/>
            <a:ext cx="3237361" cy="368562"/>
          </a:xfrm>
          <a:prstGeom prst="rect">
            <a:avLst/>
          </a:prstGeom>
        </p:spPr>
        <p:txBody>
          <a:bodyPr vert="horz" wrap="none" lIns="0" tIns="0" rIns="0" bIns="0" rtlCol="0">
            <a:spAutoFit/>
          </a:bodyPr>
          <a:lstStyle/>
          <a:p>
            <a:r>
              <a:rPr sz="2395" b="1" spc="9" dirty="0">
                <a:solidFill>
                  <a:srgbClr val="002060"/>
                </a:solidFill>
                <a:latin typeface="Arial"/>
                <a:cs typeface="Arial"/>
              </a:rPr>
              <a:t>Cosine Similarity </a:t>
            </a:r>
            <a:r>
              <a:rPr sz="2395" b="1" spc="9" dirty="0" smtClean="0">
                <a:solidFill>
                  <a:srgbClr val="002060"/>
                </a:solidFill>
                <a:latin typeface="Arial"/>
                <a:cs typeface="Arial"/>
              </a:rPr>
              <a:t>(</a:t>
            </a:r>
            <a:r>
              <a:rPr lang="en-US" sz="2395" b="1" spc="9" dirty="0" smtClean="0">
                <a:solidFill>
                  <a:srgbClr val="002060"/>
                </a:solidFill>
                <a:latin typeface="Arial"/>
                <a:cs typeface="Arial"/>
              </a:rPr>
              <a:t>2</a:t>
            </a:r>
            <a:r>
              <a:rPr sz="2395" b="1" spc="9" dirty="0" smtClean="0">
                <a:solidFill>
                  <a:srgbClr val="002060"/>
                </a:solidFill>
                <a:latin typeface="Arial"/>
                <a:cs typeface="Arial"/>
              </a:rPr>
              <a:t>/</a:t>
            </a:r>
            <a:r>
              <a:rPr lang="en-US" sz="2395" b="1" spc="9" dirty="0" smtClean="0">
                <a:solidFill>
                  <a:srgbClr val="002060"/>
                </a:solidFill>
                <a:latin typeface="Arial"/>
                <a:cs typeface="Arial"/>
              </a:rPr>
              <a:t>6</a:t>
            </a:r>
            <a:r>
              <a:rPr sz="2395" b="1" spc="9" dirty="0" smtClean="0">
                <a:solidFill>
                  <a:srgbClr val="002060"/>
                </a:solidFill>
                <a:latin typeface="Arial"/>
                <a:cs typeface="Arial"/>
              </a:rPr>
              <a:t>)</a:t>
            </a:r>
            <a:endParaRPr sz="2395" dirty="0">
              <a:latin typeface="Arial"/>
              <a:cs typeface="Arial"/>
            </a:endParaRPr>
          </a:p>
        </p:txBody>
      </p:sp>
      <p:sp>
        <p:nvSpPr>
          <p:cNvPr id="11" name="text 1"/>
          <p:cNvSpPr txBox="1"/>
          <p:nvPr/>
        </p:nvSpPr>
        <p:spPr>
          <a:xfrm>
            <a:off x="935813" y="1460313"/>
            <a:ext cx="6469463" cy="473719"/>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Cosine Similarity </a:t>
            </a:r>
            <a:r>
              <a:rPr sz="1539" spc="9" dirty="0">
                <a:latin typeface="Arial"/>
                <a:cs typeface="Arial"/>
              </a:rPr>
              <a:t>between two vectors is a measure that calculates the</a:t>
            </a:r>
            <a:endParaRPr sz="1539">
              <a:latin typeface="Arial"/>
              <a:cs typeface="Arial"/>
            </a:endParaRPr>
          </a:p>
          <a:p>
            <a:pPr marL="149869"/>
            <a:r>
              <a:rPr sz="1539" spc="9" dirty="0">
                <a:latin typeface="Arial"/>
                <a:cs typeface="Arial"/>
              </a:rPr>
              <a:t>Cosine of the angle between them.</a:t>
            </a:r>
            <a:endParaRPr sz="1539">
              <a:latin typeface="Arial"/>
              <a:cs typeface="Arial"/>
            </a:endParaRPr>
          </a:p>
        </p:txBody>
      </p:sp>
      <p:sp>
        <p:nvSpPr>
          <p:cNvPr id="12" name="text 1"/>
          <p:cNvSpPr txBox="1"/>
          <p:nvPr/>
        </p:nvSpPr>
        <p:spPr>
          <a:xfrm>
            <a:off x="935812" y="3665578"/>
            <a:ext cx="6859314" cy="473719"/>
          </a:xfrm>
          <a:prstGeom prst="rect">
            <a:avLst/>
          </a:prstGeom>
        </p:spPr>
        <p:txBody>
          <a:bodyPr vert="horz" wrap="none" lIns="0" tIns="0" rIns="0" bIns="0" rtlCol="0">
            <a:spAutoFit/>
          </a:bodyPr>
          <a:lstStyle/>
          <a:p>
            <a:r>
              <a:rPr sz="1539" spc="9" dirty="0">
                <a:latin typeface="Arial"/>
                <a:cs typeface="Arial"/>
              </a:rPr>
              <a:t>• This metric is a </a:t>
            </a:r>
            <a:r>
              <a:rPr sz="1539" b="1" spc="9" dirty="0">
                <a:latin typeface="Arial"/>
                <a:cs typeface="Arial"/>
              </a:rPr>
              <a:t>measurement of orientation </a:t>
            </a:r>
            <a:r>
              <a:rPr sz="1539" spc="9" dirty="0">
                <a:latin typeface="Arial"/>
                <a:cs typeface="Arial"/>
              </a:rPr>
              <a:t>and </a:t>
            </a:r>
            <a:r>
              <a:rPr sz="1539" b="1" spc="9" dirty="0">
                <a:latin typeface="Arial"/>
                <a:cs typeface="Arial"/>
              </a:rPr>
              <a:t>not magnitude</a:t>
            </a:r>
            <a:r>
              <a:rPr sz="1539" spc="9" dirty="0">
                <a:latin typeface="Arial"/>
                <a:cs typeface="Arial"/>
              </a:rPr>
              <a:t>, for which</a:t>
            </a:r>
            <a:endParaRPr sz="1539">
              <a:latin typeface="Arial"/>
              <a:cs typeface="Arial"/>
            </a:endParaRPr>
          </a:p>
          <a:p>
            <a:pPr marL="149869"/>
            <a:r>
              <a:rPr sz="1539" spc="9" dirty="0">
                <a:latin typeface="Arial"/>
                <a:cs typeface="Arial"/>
              </a:rPr>
              <a:t>we calculate the </a:t>
            </a:r>
            <a:r>
              <a:rPr sz="1539" b="1" spc="9" dirty="0">
                <a:latin typeface="Arial"/>
                <a:cs typeface="Arial"/>
              </a:rPr>
              <a:t>Euclidean Distance</a:t>
            </a:r>
            <a:r>
              <a:rPr sz="1539" spc="9" dirty="0">
                <a:latin typeface="Arial"/>
                <a:cs typeface="Arial"/>
              </a:rPr>
              <a:t>.</a:t>
            </a:r>
            <a:endParaRPr sz="1539">
              <a:latin typeface="Arial"/>
              <a:cs typeface="Arial"/>
            </a:endParaRPr>
          </a:p>
        </p:txBody>
      </p:sp>
      <p:sp>
        <p:nvSpPr>
          <p:cNvPr id="13" name="text 1"/>
          <p:cNvSpPr txBox="1"/>
          <p:nvPr/>
        </p:nvSpPr>
        <p:spPr>
          <a:xfrm>
            <a:off x="935812" y="4181741"/>
            <a:ext cx="6370270" cy="710579"/>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Euclidian Distance </a:t>
            </a:r>
            <a:r>
              <a:rPr sz="1539" spc="9" dirty="0">
                <a:latin typeface="Arial"/>
                <a:cs typeface="Arial"/>
              </a:rPr>
              <a:t>is the linear distance between two points in multi-</a:t>
            </a:r>
            <a:endParaRPr sz="1539">
              <a:latin typeface="Arial"/>
              <a:cs typeface="Arial"/>
            </a:endParaRPr>
          </a:p>
          <a:p>
            <a:pPr marL="149869"/>
            <a:r>
              <a:rPr sz="1539" spc="9" dirty="0">
                <a:latin typeface="Arial"/>
                <a:cs typeface="Arial"/>
              </a:rPr>
              <a:t>dimensional hyper-space. Euclidian distance for point i and point j in n-</a:t>
            </a:r>
            <a:endParaRPr sz="1539">
              <a:latin typeface="Arial"/>
              <a:cs typeface="Arial"/>
            </a:endParaRPr>
          </a:p>
          <a:p>
            <a:pPr marL="149869"/>
            <a:r>
              <a:rPr sz="1539" spc="9" dirty="0">
                <a:latin typeface="Arial"/>
                <a:cs typeface="Arial"/>
              </a:rPr>
              <a:t>dimensional space can be computed as:</a:t>
            </a:r>
            <a:endParaRPr sz="1539">
              <a:latin typeface="Arial"/>
              <a:cs typeface="Arial"/>
            </a:endParaRPr>
          </a:p>
        </p:txBody>
      </p:sp>
      <p:sp>
        <p:nvSpPr>
          <p:cNvPr id="14" name="text 1"/>
          <p:cNvSpPr txBox="1"/>
          <p:nvPr/>
        </p:nvSpPr>
        <p:spPr>
          <a:xfrm>
            <a:off x="740328" y="5885394"/>
            <a:ext cx="5897833"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http://blog.christianperone.com/2013/09/machine-learning-cosine-similarity-for-vector-space-models-part-iii/</a:t>
            </a:r>
            <a:endParaRPr sz="855">
              <a:latin typeface="Arial"/>
              <a:cs typeface="Arial"/>
            </a:endParaRPr>
          </a:p>
        </p:txBody>
      </p:sp>
      <p:pic>
        <p:nvPicPr>
          <p:cNvPr id="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264" y="6000914"/>
            <a:ext cx="5422046" cy="7820"/>
          </a:xfrm>
          <a:prstGeom prst="rect">
            <a:avLst/>
          </a:prstGeom>
        </p:spPr>
      </p:pic>
      <p:sp>
        <p:nvSpPr>
          <p:cNvPr id="15" name="text 1"/>
          <p:cNvSpPr txBox="1"/>
          <p:nvPr/>
        </p:nvSpPr>
        <p:spPr>
          <a:xfrm>
            <a:off x="1131353" y="6022290"/>
            <a:ext cx="2971583"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https://www.machinelearningplus.com/nlp/cosine-similarity/</a:t>
            </a:r>
            <a:endParaRPr sz="855">
              <a:latin typeface="Arial"/>
              <a:cs typeface="Arial"/>
            </a:endParaRPr>
          </a:p>
        </p:txBody>
      </p:sp>
      <p:pic>
        <p:nvPicPr>
          <p:cNvPr id="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0028" y="6137769"/>
            <a:ext cx="2982124" cy="7820"/>
          </a:xfrm>
          <a:prstGeom prst="rect">
            <a:avLst/>
          </a:prstGeom>
        </p:spPr>
      </p:pic>
      <p:sp>
        <p:nvSpPr>
          <p:cNvPr id="16" name="text 1"/>
          <p:cNvSpPr txBox="1"/>
          <p:nvPr/>
        </p:nvSpPr>
        <p:spPr>
          <a:xfrm>
            <a:off x="1131353" y="6159152"/>
            <a:ext cx="2744597"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https://www.edupristine.com/blog/curse-dimensionality</a:t>
            </a:r>
            <a:endParaRPr sz="855">
              <a:latin typeface="Arial"/>
              <a:cs typeface="Arial"/>
            </a:endParaRPr>
          </a:p>
        </p:txBody>
      </p:sp>
      <p:pic>
        <p:nvPicPr>
          <p:cNvPr id="1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028" y="6274624"/>
            <a:ext cx="2754033" cy="7820"/>
          </a:xfrm>
          <a:prstGeom prst="rect">
            <a:avLst/>
          </a:prstGeom>
        </p:spPr>
      </p:pic>
    </p:spTree>
    <p:extLst>
      <p:ext uri="{BB962C8B-B14F-4D97-AF65-F5344CB8AC3E}">
        <p14:creationId xmlns:p14="http://schemas.microsoft.com/office/powerpoint/2010/main" val="3992382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22" name="object 22"/>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11"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2" name="text 1"/>
          <p:cNvSpPr txBox="1"/>
          <p:nvPr/>
        </p:nvSpPr>
        <p:spPr>
          <a:xfrm>
            <a:off x="4324625" y="6221703"/>
            <a:ext cx="49244" cy="105285"/>
          </a:xfrm>
          <a:prstGeom prst="rect">
            <a:avLst/>
          </a:prstGeom>
        </p:spPr>
        <p:txBody>
          <a:bodyPr vert="horz" wrap="none" lIns="0" tIns="0" rIns="0" bIns="0" rtlCol="0">
            <a:spAutoFit/>
          </a:bodyPr>
          <a:lstStyle/>
          <a:p>
            <a:r>
              <a:rPr sz="684" spc="9" dirty="0">
                <a:latin typeface="Arial"/>
                <a:cs typeface="Arial"/>
              </a:rPr>
              <a:t>4</a:t>
            </a:r>
            <a:endParaRPr sz="684">
              <a:latin typeface="Arial"/>
              <a:cs typeface="Arial"/>
            </a:endParaRPr>
          </a:p>
        </p:txBody>
      </p:sp>
      <p:sp>
        <p:nvSpPr>
          <p:cNvPr id="3" name="text 1"/>
          <p:cNvSpPr txBox="1"/>
          <p:nvPr/>
        </p:nvSpPr>
        <p:spPr>
          <a:xfrm>
            <a:off x="6344879"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4" name="text 1"/>
          <p:cNvSpPr txBox="1"/>
          <p:nvPr/>
        </p:nvSpPr>
        <p:spPr>
          <a:xfrm>
            <a:off x="870730" y="959575"/>
            <a:ext cx="3237361" cy="368562"/>
          </a:xfrm>
          <a:prstGeom prst="rect">
            <a:avLst/>
          </a:prstGeom>
        </p:spPr>
        <p:txBody>
          <a:bodyPr vert="horz" wrap="none" lIns="0" tIns="0" rIns="0" bIns="0" rtlCol="0">
            <a:spAutoFit/>
          </a:bodyPr>
          <a:lstStyle/>
          <a:p>
            <a:r>
              <a:rPr sz="2395" b="1" spc="9" dirty="0">
                <a:solidFill>
                  <a:srgbClr val="002060"/>
                </a:solidFill>
                <a:latin typeface="Arial"/>
                <a:cs typeface="Arial"/>
              </a:rPr>
              <a:t>Cosine Similarity </a:t>
            </a:r>
            <a:r>
              <a:rPr sz="2395" b="1" spc="9" dirty="0" smtClean="0">
                <a:solidFill>
                  <a:srgbClr val="002060"/>
                </a:solidFill>
                <a:latin typeface="Arial"/>
                <a:cs typeface="Arial"/>
              </a:rPr>
              <a:t>(</a:t>
            </a:r>
            <a:r>
              <a:rPr lang="en-US" sz="2395" b="1" spc="9" dirty="0" smtClean="0">
                <a:solidFill>
                  <a:srgbClr val="002060"/>
                </a:solidFill>
                <a:latin typeface="Arial"/>
                <a:cs typeface="Arial"/>
              </a:rPr>
              <a:t>3</a:t>
            </a:r>
            <a:r>
              <a:rPr sz="2395" b="1" spc="9" dirty="0" smtClean="0">
                <a:solidFill>
                  <a:srgbClr val="002060"/>
                </a:solidFill>
                <a:latin typeface="Arial"/>
                <a:cs typeface="Arial"/>
              </a:rPr>
              <a:t>/</a:t>
            </a:r>
            <a:r>
              <a:rPr lang="en-US" sz="2395" b="1" spc="9" dirty="0" smtClean="0">
                <a:solidFill>
                  <a:srgbClr val="002060"/>
                </a:solidFill>
                <a:latin typeface="Arial"/>
                <a:cs typeface="Arial"/>
              </a:rPr>
              <a:t>8</a:t>
            </a:r>
            <a:r>
              <a:rPr sz="2395" b="1" spc="9" dirty="0" smtClean="0">
                <a:solidFill>
                  <a:srgbClr val="002060"/>
                </a:solidFill>
                <a:latin typeface="Arial"/>
                <a:cs typeface="Arial"/>
              </a:rPr>
              <a:t>)</a:t>
            </a:r>
            <a:endParaRPr sz="2395" dirty="0">
              <a:latin typeface="Arial"/>
              <a:cs typeface="Arial"/>
            </a:endParaRPr>
          </a:p>
        </p:txBody>
      </p:sp>
      <p:sp>
        <p:nvSpPr>
          <p:cNvPr id="5" name="text 1"/>
          <p:cNvSpPr txBox="1"/>
          <p:nvPr/>
        </p:nvSpPr>
        <p:spPr>
          <a:xfrm>
            <a:off x="935813" y="1460312"/>
            <a:ext cx="1139607" cy="236860"/>
          </a:xfrm>
          <a:prstGeom prst="rect">
            <a:avLst/>
          </a:prstGeom>
        </p:spPr>
        <p:txBody>
          <a:bodyPr vert="horz" wrap="none" lIns="0" tIns="0" rIns="0" bIns="0" rtlCol="0">
            <a:spAutoFit/>
          </a:bodyPr>
          <a:lstStyle/>
          <a:p>
            <a:r>
              <a:rPr sz="1539" b="1" spc="9" dirty="0">
                <a:latin typeface="Arial"/>
                <a:cs typeface="Arial"/>
              </a:rPr>
              <a:t>Dot Product</a:t>
            </a:r>
            <a:endParaRPr sz="1539">
              <a:latin typeface="Arial"/>
              <a:cs typeface="Arial"/>
            </a:endParaRPr>
          </a:p>
        </p:txBody>
      </p:sp>
      <p:sp>
        <p:nvSpPr>
          <p:cNvPr id="6" name="text 1"/>
          <p:cNvSpPr txBox="1"/>
          <p:nvPr/>
        </p:nvSpPr>
        <p:spPr>
          <a:xfrm>
            <a:off x="935813" y="1741830"/>
            <a:ext cx="5216556" cy="236860"/>
          </a:xfrm>
          <a:prstGeom prst="rect">
            <a:avLst/>
          </a:prstGeom>
        </p:spPr>
        <p:txBody>
          <a:bodyPr vert="horz" wrap="none" lIns="0" tIns="0" rIns="0" bIns="0" rtlCol="0">
            <a:spAutoFit/>
          </a:bodyPr>
          <a:lstStyle/>
          <a:p>
            <a:r>
              <a:rPr sz="1539" spc="9" dirty="0">
                <a:latin typeface="Arial"/>
                <a:cs typeface="Arial"/>
              </a:rPr>
              <a:t>• There are two vectors as follows, each with n dimensions:</a:t>
            </a:r>
            <a:endParaRPr sz="1539">
              <a:latin typeface="Arial"/>
              <a:cs typeface="Arial"/>
            </a:endParaRPr>
          </a:p>
        </p:txBody>
      </p:sp>
      <p:sp>
        <p:nvSpPr>
          <p:cNvPr id="7" name="text 1"/>
          <p:cNvSpPr txBox="1"/>
          <p:nvPr/>
        </p:nvSpPr>
        <p:spPr>
          <a:xfrm>
            <a:off x="935812" y="2304865"/>
            <a:ext cx="6694910" cy="473719"/>
          </a:xfrm>
          <a:prstGeom prst="rect">
            <a:avLst/>
          </a:prstGeom>
        </p:spPr>
        <p:txBody>
          <a:bodyPr vert="horz" wrap="none" lIns="0" tIns="0" rIns="0" bIns="0" rtlCol="0">
            <a:spAutoFit/>
          </a:bodyPr>
          <a:lstStyle/>
          <a:p>
            <a:r>
              <a:rPr sz="1539" spc="9" dirty="0">
                <a:latin typeface="Arial"/>
                <a:cs typeface="Arial"/>
              </a:rPr>
              <a:t>• The dot product is a simple multiplication of each component from the both</a:t>
            </a:r>
            <a:endParaRPr sz="1539">
              <a:latin typeface="Arial"/>
              <a:cs typeface="Arial"/>
            </a:endParaRPr>
          </a:p>
          <a:p>
            <a:pPr marL="149869"/>
            <a:r>
              <a:rPr sz="1539" spc="9" dirty="0">
                <a:latin typeface="Arial"/>
                <a:cs typeface="Arial"/>
              </a:rPr>
              <a:t>vectors added together.</a:t>
            </a:r>
            <a:endParaRPr sz="1539">
              <a:latin typeface="Arial"/>
              <a:cs typeface="Arial"/>
            </a:endParaRPr>
          </a:p>
        </p:txBody>
      </p:sp>
      <p:sp>
        <p:nvSpPr>
          <p:cNvPr id="8" name="text 1"/>
          <p:cNvSpPr txBox="1"/>
          <p:nvPr/>
        </p:nvSpPr>
        <p:spPr>
          <a:xfrm>
            <a:off x="935812" y="2821027"/>
            <a:ext cx="6778202" cy="469872"/>
          </a:xfrm>
          <a:prstGeom prst="rect">
            <a:avLst/>
          </a:prstGeom>
        </p:spPr>
        <p:txBody>
          <a:bodyPr vert="horz" wrap="none" lIns="0" tIns="0" rIns="0" bIns="0" rtlCol="0">
            <a:spAutoFit/>
          </a:bodyPr>
          <a:lstStyle/>
          <a:p>
            <a:r>
              <a:rPr sz="1514" spc="9" dirty="0">
                <a:latin typeface="Arial"/>
                <a:cs typeface="Arial"/>
              </a:rPr>
              <a:t>• Dot product may be understood geometrically as the projection of one vector</a:t>
            </a:r>
            <a:endParaRPr sz="1454">
              <a:latin typeface="Arial"/>
              <a:cs typeface="Arial"/>
            </a:endParaRPr>
          </a:p>
          <a:p>
            <a:pPr marL="149869"/>
            <a:r>
              <a:rPr sz="1539" spc="9" dirty="0">
                <a:latin typeface="Arial"/>
                <a:cs typeface="Arial"/>
              </a:rPr>
              <a:t>onto another, multiplied by the length of the vector that it is projected onto.</a:t>
            </a:r>
            <a:endParaRPr sz="1539">
              <a:latin typeface="Arial"/>
              <a:cs typeface="Arial"/>
            </a:endParaRPr>
          </a:p>
        </p:txBody>
      </p:sp>
      <p:sp>
        <p:nvSpPr>
          <p:cNvPr id="9" name="text 1"/>
          <p:cNvSpPr txBox="1"/>
          <p:nvPr/>
        </p:nvSpPr>
        <p:spPr>
          <a:xfrm>
            <a:off x="740328" y="5885394"/>
            <a:ext cx="5897833"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http://blog.christianperone.com/2013/09/machine-learning-cosine-similarity-for-vector-space-models-part-iii/</a:t>
            </a:r>
            <a:endParaRPr sz="855">
              <a:latin typeface="Arial"/>
              <a:cs typeface="Arial"/>
            </a:endParaRPr>
          </a:p>
        </p:txBody>
      </p:sp>
      <p:pic>
        <p:nvPicPr>
          <p:cNvPr id="1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264" y="6000914"/>
            <a:ext cx="5422046" cy="7820"/>
          </a:xfrm>
          <a:prstGeom prst="rect">
            <a:avLst/>
          </a:prstGeom>
        </p:spPr>
      </p:pic>
      <p:sp>
        <p:nvSpPr>
          <p:cNvPr id="10" name="text 1"/>
          <p:cNvSpPr txBox="1"/>
          <p:nvPr/>
        </p:nvSpPr>
        <p:spPr>
          <a:xfrm>
            <a:off x="1131353" y="6022290"/>
            <a:ext cx="2971583"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https://www.machinelearningplus.com/nlp/cosine-similarity/</a:t>
            </a:r>
            <a:endParaRPr sz="855">
              <a:latin typeface="Arial"/>
              <a:cs typeface="Arial"/>
            </a:endParaRPr>
          </a:p>
        </p:txBody>
      </p:sp>
      <p:pic>
        <p:nvPicPr>
          <p:cNvPr id="1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028" y="6137769"/>
            <a:ext cx="2982124" cy="7820"/>
          </a:xfrm>
          <a:prstGeom prst="rect">
            <a:avLst/>
          </a:prstGeom>
        </p:spPr>
      </p:pic>
      <p:sp>
        <p:nvSpPr>
          <p:cNvPr id="20" name="text 1"/>
          <p:cNvSpPr txBox="1"/>
          <p:nvPr/>
        </p:nvSpPr>
        <p:spPr>
          <a:xfrm>
            <a:off x="1131353" y="6159152"/>
            <a:ext cx="2744597"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https://www.edupristine.com/blog/curse-dimensionality</a:t>
            </a:r>
            <a:endParaRPr sz="855">
              <a:latin typeface="Arial"/>
              <a:cs typeface="Arial"/>
            </a:endParaRPr>
          </a:p>
        </p:txBody>
      </p:sp>
      <p:pic>
        <p:nvPicPr>
          <p:cNvPr id="1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028" y="6274624"/>
            <a:ext cx="2754033" cy="7820"/>
          </a:xfrm>
          <a:prstGeom prst="rect">
            <a:avLst/>
          </a:prstGeom>
        </p:spPr>
      </p:pic>
      <p:pic>
        <p:nvPicPr>
          <p:cNvPr id="1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7670" y="1968268"/>
            <a:ext cx="1985041" cy="278923"/>
          </a:xfrm>
          <a:prstGeom prst="rect">
            <a:avLst/>
          </a:prstGeom>
        </p:spPr>
      </p:pic>
      <p:pic>
        <p:nvPicPr>
          <p:cNvPr id="1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9591" y="1929167"/>
            <a:ext cx="1985041" cy="328451"/>
          </a:xfrm>
          <a:prstGeom prst="rect">
            <a:avLst/>
          </a:prstGeom>
        </p:spPr>
      </p:pic>
      <p:pic>
        <p:nvPicPr>
          <p:cNvPr id="17"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5808" y="3344633"/>
            <a:ext cx="4335029" cy="324541"/>
          </a:xfrm>
          <a:prstGeom prst="rect">
            <a:avLst/>
          </a:prstGeom>
        </p:spPr>
      </p:pic>
      <p:pic>
        <p:nvPicPr>
          <p:cNvPr id="18"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8414" y="3734342"/>
            <a:ext cx="2058031" cy="324541"/>
          </a:xfrm>
          <a:prstGeom prst="rect">
            <a:avLst/>
          </a:prstGeom>
        </p:spPr>
      </p:pic>
      <p:pic>
        <p:nvPicPr>
          <p:cNvPr id="19" name="Ima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966" y="4074525"/>
            <a:ext cx="1973312" cy="1583602"/>
          </a:xfrm>
          <a:prstGeom prst="rect">
            <a:avLst/>
          </a:prstGeom>
        </p:spPr>
      </p:pic>
    </p:spTree>
    <p:extLst>
      <p:ext uri="{BB962C8B-B14F-4D97-AF65-F5344CB8AC3E}">
        <p14:creationId xmlns:p14="http://schemas.microsoft.com/office/powerpoint/2010/main" val="42568077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24" name="object 24"/>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20"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2" name="text 1"/>
          <p:cNvSpPr txBox="1"/>
          <p:nvPr/>
        </p:nvSpPr>
        <p:spPr>
          <a:xfrm>
            <a:off x="4324625" y="6221703"/>
            <a:ext cx="49244" cy="105285"/>
          </a:xfrm>
          <a:prstGeom prst="rect">
            <a:avLst/>
          </a:prstGeom>
        </p:spPr>
        <p:txBody>
          <a:bodyPr vert="horz" wrap="none" lIns="0" tIns="0" rIns="0" bIns="0" rtlCol="0">
            <a:spAutoFit/>
          </a:bodyPr>
          <a:lstStyle/>
          <a:p>
            <a:r>
              <a:rPr sz="684" spc="9" dirty="0">
                <a:latin typeface="Arial"/>
                <a:cs typeface="Arial"/>
              </a:rPr>
              <a:t>5</a:t>
            </a:r>
            <a:endParaRPr sz="684">
              <a:latin typeface="Arial"/>
              <a:cs typeface="Arial"/>
            </a:endParaRPr>
          </a:p>
        </p:txBody>
      </p:sp>
      <p:sp>
        <p:nvSpPr>
          <p:cNvPr id="3" name="text 1"/>
          <p:cNvSpPr txBox="1"/>
          <p:nvPr/>
        </p:nvSpPr>
        <p:spPr>
          <a:xfrm>
            <a:off x="6344879"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pic>
        <p:nvPicPr>
          <p:cNvPr id="2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396" y="1733659"/>
            <a:ext cx="2141447" cy="847195"/>
          </a:xfrm>
          <a:prstGeom prst="rect">
            <a:avLst/>
          </a:prstGeom>
        </p:spPr>
      </p:pic>
      <p:sp>
        <p:nvSpPr>
          <p:cNvPr id="4" name="text 1"/>
          <p:cNvSpPr txBox="1"/>
          <p:nvPr/>
        </p:nvSpPr>
        <p:spPr>
          <a:xfrm>
            <a:off x="870730" y="959575"/>
            <a:ext cx="3237361" cy="368562"/>
          </a:xfrm>
          <a:prstGeom prst="rect">
            <a:avLst/>
          </a:prstGeom>
        </p:spPr>
        <p:txBody>
          <a:bodyPr vert="horz" wrap="none" lIns="0" tIns="0" rIns="0" bIns="0" rtlCol="0">
            <a:spAutoFit/>
          </a:bodyPr>
          <a:lstStyle/>
          <a:p>
            <a:r>
              <a:rPr sz="2395" b="1" spc="9" dirty="0">
                <a:solidFill>
                  <a:srgbClr val="002060"/>
                </a:solidFill>
                <a:latin typeface="Arial"/>
                <a:cs typeface="Arial"/>
              </a:rPr>
              <a:t>Cosine Similarity </a:t>
            </a:r>
            <a:r>
              <a:rPr sz="2395" b="1" spc="9" dirty="0" smtClean="0">
                <a:solidFill>
                  <a:srgbClr val="002060"/>
                </a:solidFill>
                <a:latin typeface="Arial"/>
                <a:cs typeface="Arial"/>
              </a:rPr>
              <a:t>(</a:t>
            </a:r>
            <a:r>
              <a:rPr lang="en-US" sz="2395" b="1" spc="9" dirty="0" smtClean="0">
                <a:solidFill>
                  <a:srgbClr val="002060"/>
                </a:solidFill>
                <a:latin typeface="Arial"/>
                <a:cs typeface="Arial"/>
              </a:rPr>
              <a:t>4</a:t>
            </a:r>
            <a:r>
              <a:rPr sz="2395" b="1" spc="9" dirty="0" smtClean="0">
                <a:solidFill>
                  <a:srgbClr val="002060"/>
                </a:solidFill>
                <a:latin typeface="Arial"/>
                <a:cs typeface="Arial"/>
              </a:rPr>
              <a:t>/</a:t>
            </a:r>
            <a:r>
              <a:rPr lang="en-US" sz="2395" b="1" spc="9" dirty="0" smtClean="0">
                <a:solidFill>
                  <a:srgbClr val="002060"/>
                </a:solidFill>
                <a:latin typeface="Arial"/>
                <a:cs typeface="Arial"/>
              </a:rPr>
              <a:t>6</a:t>
            </a:r>
            <a:r>
              <a:rPr sz="2395" b="1" spc="9" dirty="0" smtClean="0">
                <a:solidFill>
                  <a:srgbClr val="002060"/>
                </a:solidFill>
                <a:latin typeface="Arial"/>
                <a:cs typeface="Arial"/>
              </a:rPr>
              <a:t>)</a:t>
            </a:r>
            <a:endParaRPr sz="2395" dirty="0">
              <a:latin typeface="Arial"/>
              <a:cs typeface="Arial"/>
            </a:endParaRPr>
          </a:p>
        </p:txBody>
      </p:sp>
      <p:sp>
        <p:nvSpPr>
          <p:cNvPr id="5" name="text 1"/>
          <p:cNvSpPr txBox="1"/>
          <p:nvPr/>
        </p:nvSpPr>
        <p:spPr>
          <a:xfrm>
            <a:off x="935813" y="1460313"/>
            <a:ext cx="6469463" cy="473719"/>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Cosine Similarity </a:t>
            </a:r>
            <a:r>
              <a:rPr sz="1539" spc="9" dirty="0">
                <a:latin typeface="Arial"/>
                <a:cs typeface="Arial"/>
              </a:rPr>
              <a:t>between two vectors is a measure that calculates the</a:t>
            </a:r>
            <a:endParaRPr sz="1539">
              <a:latin typeface="Arial"/>
              <a:cs typeface="Arial"/>
            </a:endParaRPr>
          </a:p>
          <a:p>
            <a:pPr marL="149869"/>
            <a:r>
              <a:rPr sz="1539" spc="9" dirty="0">
                <a:latin typeface="Arial"/>
                <a:cs typeface="Arial"/>
              </a:rPr>
              <a:t>Cosine of the angle between them.</a:t>
            </a:r>
            <a:endParaRPr sz="1539">
              <a:latin typeface="Arial"/>
              <a:cs typeface="Arial"/>
            </a:endParaRPr>
          </a:p>
        </p:txBody>
      </p:sp>
      <p:sp>
        <p:nvSpPr>
          <p:cNvPr id="6" name="text 1"/>
          <p:cNvSpPr txBox="1"/>
          <p:nvPr/>
        </p:nvSpPr>
        <p:spPr>
          <a:xfrm>
            <a:off x="740328" y="5885394"/>
            <a:ext cx="5897833"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http://blog.christianperone.com/2013/09/machine-learning-cosine-similarity-for-vector-space-models-part-iii/</a:t>
            </a:r>
            <a:endParaRPr sz="855">
              <a:latin typeface="Arial"/>
              <a:cs typeface="Arial"/>
            </a:endParaRPr>
          </a:p>
        </p:txBody>
      </p:sp>
      <p:pic>
        <p:nvPicPr>
          <p:cNvPr id="2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264" y="6000914"/>
            <a:ext cx="5422046" cy="7820"/>
          </a:xfrm>
          <a:prstGeom prst="rect">
            <a:avLst/>
          </a:prstGeom>
        </p:spPr>
      </p:pic>
      <p:sp>
        <p:nvSpPr>
          <p:cNvPr id="7" name="text 1"/>
          <p:cNvSpPr txBox="1"/>
          <p:nvPr/>
        </p:nvSpPr>
        <p:spPr>
          <a:xfrm>
            <a:off x="1131353" y="6022290"/>
            <a:ext cx="2971583"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https://www.machinelearningplus.com/nlp/cosine-similarity/</a:t>
            </a:r>
            <a:endParaRPr sz="855">
              <a:latin typeface="Arial"/>
              <a:cs typeface="Arial"/>
            </a:endParaRPr>
          </a:p>
        </p:txBody>
      </p:sp>
      <p:pic>
        <p:nvPicPr>
          <p:cNvPr id="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028" y="6137769"/>
            <a:ext cx="2982124" cy="7820"/>
          </a:xfrm>
          <a:prstGeom prst="rect">
            <a:avLst/>
          </a:prstGeom>
        </p:spPr>
      </p:pic>
      <p:sp>
        <p:nvSpPr>
          <p:cNvPr id="9" name="text 1"/>
          <p:cNvSpPr txBox="1"/>
          <p:nvPr/>
        </p:nvSpPr>
        <p:spPr>
          <a:xfrm>
            <a:off x="1131353" y="6159152"/>
            <a:ext cx="2744597"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https://www.edupristine.com/blog/curse-dimensionality</a:t>
            </a:r>
            <a:endParaRPr sz="855">
              <a:latin typeface="Arial"/>
              <a:cs typeface="Arial"/>
            </a:endParaRPr>
          </a:p>
        </p:txBody>
      </p:sp>
      <p:pic>
        <p:nvPicPr>
          <p:cNvPr id="1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0028" y="6274624"/>
            <a:ext cx="2754033" cy="7820"/>
          </a:xfrm>
          <a:prstGeom prst="rect">
            <a:avLst/>
          </a:prstGeom>
        </p:spPr>
      </p:pic>
      <p:pic>
        <p:nvPicPr>
          <p:cNvPr id="25" name="Imag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6902" y="3082654"/>
            <a:ext cx="7632572" cy="1087016"/>
          </a:xfrm>
          <a:prstGeom prst="rect">
            <a:avLst/>
          </a:prstGeom>
        </p:spPr>
      </p:pic>
      <p:pic>
        <p:nvPicPr>
          <p:cNvPr id="26" name="Imag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6902" y="4169671"/>
            <a:ext cx="7632572" cy="1085713"/>
          </a:xfrm>
          <a:prstGeom prst="rect">
            <a:avLst/>
          </a:prstGeom>
        </p:spPr>
      </p:pic>
    </p:spTree>
    <p:extLst>
      <p:ext uri="{BB962C8B-B14F-4D97-AF65-F5344CB8AC3E}">
        <p14:creationId xmlns:p14="http://schemas.microsoft.com/office/powerpoint/2010/main" val="3392719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hot encoding</a:t>
            </a:r>
          </a:p>
        </p:txBody>
      </p:sp>
      <p:sp>
        <p:nvSpPr>
          <p:cNvPr id="3" name="Text Placeholder 2"/>
          <p:cNvSpPr>
            <a:spLocks noGrp="1"/>
          </p:cNvSpPr>
          <p:nvPr>
            <p:ph type="body" sz="quarter" idx="13"/>
          </p:nvPr>
        </p:nvSpPr>
        <p:spPr>
          <a:xfrm>
            <a:off x="643304" y="2057401"/>
            <a:ext cx="7620000" cy="3314699"/>
          </a:xfrm>
        </p:spPr>
        <p:txBody>
          <a:bodyPr>
            <a:normAutofit/>
          </a:bodyPr>
          <a:lstStyle/>
          <a:p>
            <a:r>
              <a:rPr lang="en-US" sz="1600" dirty="0"/>
              <a:t>One hot encoding, consists in encoding each categorical variable with a set of </a:t>
            </a:r>
            <a:r>
              <a:rPr lang="en-US" sz="1600" dirty="0" err="1"/>
              <a:t>boolean</a:t>
            </a:r>
            <a:r>
              <a:rPr lang="en-US" sz="1600" dirty="0"/>
              <a:t> variables which take values 0 or 1, indicating if a category is present for each observation.</a:t>
            </a:r>
            <a:endParaRPr lang="en-IN" sz="1600" dirty="0"/>
          </a:p>
        </p:txBody>
      </p:sp>
      <p:sp>
        <p:nvSpPr>
          <p:cNvPr id="4" name="Text Placeholder 3"/>
          <p:cNvSpPr>
            <a:spLocks noGrp="1"/>
          </p:cNvSpPr>
          <p:nvPr>
            <p:ph type="body" sz="quarter" idx="14"/>
          </p:nvPr>
        </p:nvSpPr>
        <p:spPr/>
        <p:txBody>
          <a:bodyPr/>
          <a:lstStyle/>
          <a:p>
            <a:endParaRPr lang="en-IN"/>
          </a:p>
        </p:txBody>
      </p:sp>
      <p:pic>
        <p:nvPicPr>
          <p:cNvPr id="6" name="Picture 5"/>
          <p:cNvPicPr>
            <a:picLocks noChangeAspect="1"/>
          </p:cNvPicPr>
          <p:nvPr/>
        </p:nvPicPr>
        <p:blipFill>
          <a:blip r:embed="rId2"/>
          <a:stretch>
            <a:fillRect/>
          </a:stretch>
        </p:blipFill>
        <p:spPr>
          <a:xfrm>
            <a:off x="321965" y="3080702"/>
            <a:ext cx="3133059" cy="1485900"/>
          </a:xfrm>
          <a:prstGeom prst="rect">
            <a:avLst/>
          </a:prstGeom>
        </p:spPr>
      </p:pic>
      <p:graphicFrame>
        <p:nvGraphicFramePr>
          <p:cNvPr id="7" name="Table 6"/>
          <p:cNvGraphicFramePr>
            <a:graphicFrameLocks noGrp="1"/>
          </p:cNvGraphicFramePr>
          <p:nvPr>
            <p:extLst/>
          </p:nvPr>
        </p:nvGraphicFramePr>
        <p:xfrm>
          <a:off x="3455024" y="3200400"/>
          <a:ext cx="4926976" cy="1304610"/>
        </p:xfrm>
        <a:graphic>
          <a:graphicData uri="http://schemas.openxmlformats.org/drawingml/2006/table">
            <a:tbl>
              <a:tblPr firstRow="1" firstCol="1" bandRow="1">
                <a:tableStyleId>{5C22544A-7EE6-4342-B048-85BDC9FD1C3A}</a:tableStyleId>
              </a:tblPr>
              <a:tblGrid>
                <a:gridCol w="1231480">
                  <a:extLst>
                    <a:ext uri="{9D8B030D-6E8A-4147-A177-3AD203B41FA5}">
                      <a16:colId xmlns:a16="http://schemas.microsoft.com/office/drawing/2014/main" val="20000"/>
                    </a:ext>
                  </a:extLst>
                </a:gridCol>
                <a:gridCol w="1231480">
                  <a:extLst>
                    <a:ext uri="{9D8B030D-6E8A-4147-A177-3AD203B41FA5}">
                      <a16:colId xmlns:a16="http://schemas.microsoft.com/office/drawing/2014/main" val="20001"/>
                    </a:ext>
                  </a:extLst>
                </a:gridCol>
                <a:gridCol w="1232008">
                  <a:extLst>
                    <a:ext uri="{9D8B030D-6E8A-4147-A177-3AD203B41FA5}">
                      <a16:colId xmlns:a16="http://schemas.microsoft.com/office/drawing/2014/main" val="20002"/>
                    </a:ext>
                  </a:extLst>
                </a:gridCol>
                <a:gridCol w="1232008">
                  <a:extLst>
                    <a:ext uri="{9D8B030D-6E8A-4147-A177-3AD203B41FA5}">
                      <a16:colId xmlns:a16="http://schemas.microsoft.com/office/drawing/2014/main" val="20003"/>
                    </a:ext>
                  </a:extLst>
                </a:gridCol>
              </a:tblGrid>
              <a:tr h="243840">
                <a:tc>
                  <a:txBody>
                    <a:bodyPr/>
                    <a:lstStyle/>
                    <a:p>
                      <a:pPr marL="0" marR="0">
                        <a:lnSpc>
                          <a:spcPct val="107000"/>
                        </a:lnSpc>
                        <a:spcBef>
                          <a:spcPts val="0"/>
                        </a:spcBef>
                        <a:spcAft>
                          <a:spcPts val="0"/>
                        </a:spcAft>
                      </a:pPr>
                      <a:r>
                        <a:rPr lang="en-US" sz="1600">
                          <a:effectLst/>
                        </a:rPr>
                        <a:t>Pune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Nashik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Mumbai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Aurangabad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243840">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243840">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243840">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243840">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234841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26" name="object 26"/>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27"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2" name="text 1"/>
          <p:cNvSpPr txBox="1"/>
          <p:nvPr/>
        </p:nvSpPr>
        <p:spPr>
          <a:xfrm>
            <a:off x="4323319" y="6221703"/>
            <a:ext cx="49244" cy="105285"/>
          </a:xfrm>
          <a:prstGeom prst="rect">
            <a:avLst/>
          </a:prstGeom>
        </p:spPr>
        <p:txBody>
          <a:bodyPr vert="horz" wrap="none" lIns="0" tIns="0" rIns="0" bIns="0" rtlCol="0">
            <a:spAutoFit/>
          </a:bodyPr>
          <a:lstStyle/>
          <a:p>
            <a:r>
              <a:rPr sz="684" spc="9" dirty="0">
                <a:latin typeface="Arial"/>
                <a:cs typeface="Arial"/>
              </a:rPr>
              <a:t>6</a:t>
            </a:r>
            <a:endParaRPr sz="684">
              <a:latin typeface="Arial"/>
              <a:cs typeface="Arial"/>
            </a:endParaRPr>
          </a:p>
        </p:txBody>
      </p:sp>
      <p:sp>
        <p:nvSpPr>
          <p:cNvPr id="3" name="text 1"/>
          <p:cNvSpPr txBox="1"/>
          <p:nvPr/>
        </p:nvSpPr>
        <p:spPr>
          <a:xfrm>
            <a:off x="6343547"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4" name="text 1"/>
          <p:cNvSpPr txBox="1"/>
          <p:nvPr/>
        </p:nvSpPr>
        <p:spPr>
          <a:xfrm>
            <a:off x="869396" y="959575"/>
            <a:ext cx="3237361" cy="368562"/>
          </a:xfrm>
          <a:prstGeom prst="rect">
            <a:avLst/>
          </a:prstGeom>
        </p:spPr>
        <p:txBody>
          <a:bodyPr vert="horz" wrap="none" lIns="0" tIns="0" rIns="0" bIns="0" rtlCol="0">
            <a:spAutoFit/>
          </a:bodyPr>
          <a:lstStyle/>
          <a:p>
            <a:r>
              <a:rPr sz="2395" b="1" spc="9" dirty="0">
                <a:solidFill>
                  <a:srgbClr val="002060"/>
                </a:solidFill>
                <a:latin typeface="Arial"/>
                <a:cs typeface="Arial"/>
              </a:rPr>
              <a:t>Cosine Similarity </a:t>
            </a:r>
            <a:r>
              <a:rPr sz="2395" b="1" spc="9" dirty="0" smtClean="0">
                <a:solidFill>
                  <a:srgbClr val="002060"/>
                </a:solidFill>
                <a:latin typeface="Arial"/>
                <a:cs typeface="Arial"/>
              </a:rPr>
              <a:t>(</a:t>
            </a:r>
            <a:r>
              <a:rPr lang="en-US" sz="2395" b="1" spc="9" dirty="0" smtClean="0">
                <a:solidFill>
                  <a:srgbClr val="002060"/>
                </a:solidFill>
                <a:latin typeface="Arial"/>
                <a:cs typeface="Arial"/>
              </a:rPr>
              <a:t>5</a:t>
            </a:r>
            <a:r>
              <a:rPr sz="2395" b="1" spc="9" dirty="0" smtClean="0">
                <a:solidFill>
                  <a:srgbClr val="002060"/>
                </a:solidFill>
                <a:latin typeface="Arial"/>
                <a:cs typeface="Arial"/>
              </a:rPr>
              <a:t>/</a:t>
            </a:r>
            <a:r>
              <a:rPr lang="en-US" sz="2395" b="1" spc="9" dirty="0" smtClean="0">
                <a:solidFill>
                  <a:srgbClr val="002060"/>
                </a:solidFill>
                <a:latin typeface="Arial"/>
                <a:cs typeface="Arial"/>
              </a:rPr>
              <a:t>6</a:t>
            </a:r>
            <a:r>
              <a:rPr sz="2395" b="1" spc="9" dirty="0" smtClean="0">
                <a:solidFill>
                  <a:srgbClr val="002060"/>
                </a:solidFill>
                <a:latin typeface="Arial"/>
                <a:cs typeface="Arial"/>
              </a:rPr>
              <a:t>)</a:t>
            </a:r>
            <a:endParaRPr sz="2395" dirty="0">
              <a:latin typeface="Arial"/>
              <a:cs typeface="Arial"/>
            </a:endParaRPr>
          </a:p>
        </p:txBody>
      </p:sp>
      <p:sp>
        <p:nvSpPr>
          <p:cNvPr id="5" name="text 1"/>
          <p:cNvSpPr txBox="1"/>
          <p:nvPr/>
        </p:nvSpPr>
        <p:spPr>
          <a:xfrm>
            <a:off x="934477" y="1460312"/>
            <a:ext cx="815993" cy="236860"/>
          </a:xfrm>
          <a:prstGeom prst="rect">
            <a:avLst/>
          </a:prstGeom>
        </p:spPr>
        <p:txBody>
          <a:bodyPr vert="horz" wrap="none" lIns="0" tIns="0" rIns="0" bIns="0" rtlCol="0">
            <a:spAutoFit/>
          </a:bodyPr>
          <a:lstStyle/>
          <a:p>
            <a:r>
              <a:rPr sz="1539" b="1" spc="9" dirty="0">
                <a:latin typeface="Arial"/>
                <a:cs typeface="Arial"/>
              </a:rPr>
              <a:t>Example</a:t>
            </a:r>
            <a:endParaRPr sz="1539">
              <a:latin typeface="Arial"/>
              <a:cs typeface="Arial"/>
            </a:endParaRPr>
          </a:p>
        </p:txBody>
      </p:sp>
      <p:sp>
        <p:nvSpPr>
          <p:cNvPr id="6" name="text 1"/>
          <p:cNvSpPr txBox="1"/>
          <p:nvPr/>
        </p:nvSpPr>
        <p:spPr>
          <a:xfrm>
            <a:off x="934477" y="1741830"/>
            <a:ext cx="3410485" cy="236860"/>
          </a:xfrm>
          <a:prstGeom prst="rect">
            <a:avLst/>
          </a:prstGeom>
        </p:spPr>
        <p:txBody>
          <a:bodyPr vert="horz" wrap="none" lIns="0" tIns="0" rIns="0" bIns="0" rtlCol="0">
            <a:spAutoFit/>
          </a:bodyPr>
          <a:lstStyle/>
          <a:p>
            <a:r>
              <a:rPr sz="1539" spc="9" dirty="0">
                <a:latin typeface="Arial"/>
                <a:cs typeface="Arial"/>
              </a:rPr>
              <a:t>• There are two strings text1 and text2:</a:t>
            </a:r>
            <a:endParaRPr sz="1539">
              <a:latin typeface="Arial"/>
              <a:cs typeface="Arial"/>
            </a:endParaRPr>
          </a:p>
        </p:txBody>
      </p:sp>
      <p:sp>
        <p:nvSpPr>
          <p:cNvPr id="7" name="text 1"/>
          <p:cNvSpPr txBox="1"/>
          <p:nvPr/>
        </p:nvSpPr>
        <p:spPr>
          <a:xfrm>
            <a:off x="1277281" y="2023347"/>
            <a:ext cx="3028393" cy="236860"/>
          </a:xfrm>
          <a:prstGeom prst="rect">
            <a:avLst/>
          </a:prstGeom>
        </p:spPr>
        <p:txBody>
          <a:bodyPr vert="horz" wrap="none" lIns="0" tIns="0" rIns="0" bIns="0" rtlCol="0">
            <a:spAutoFit/>
          </a:bodyPr>
          <a:lstStyle/>
          <a:p>
            <a:r>
              <a:rPr sz="1539" i="1" spc="9" dirty="0">
                <a:latin typeface="Arial"/>
                <a:cs typeface="Arial"/>
              </a:rPr>
              <a:t>text1 = 'How can I be a geologist?'</a:t>
            </a:r>
            <a:endParaRPr sz="1539">
              <a:latin typeface="Arial"/>
              <a:cs typeface="Arial"/>
            </a:endParaRPr>
          </a:p>
        </p:txBody>
      </p:sp>
      <p:sp>
        <p:nvSpPr>
          <p:cNvPr id="8" name="text 1"/>
          <p:cNvSpPr txBox="1"/>
          <p:nvPr/>
        </p:nvSpPr>
        <p:spPr>
          <a:xfrm>
            <a:off x="1277280" y="2304865"/>
            <a:ext cx="3299814" cy="473719"/>
          </a:xfrm>
          <a:prstGeom prst="rect">
            <a:avLst/>
          </a:prstGeom>
        </p:spPr>
        <p:txBody>
          <a:bodyPr vert="horz" wrap="none" lIns="0" tIns="0" rIns="0" bIns="0" rtlCol="0">
            <a:spAutoFit/>
          </a:bodyPr>
          <a:lstStyle/>
          <a:p>
            <a:r>
              <a:rPr sz="1539" i="1" spc="9" dirty="0">
                <a:latin typeface="Arial"/>
                <a:cs typeface="Arial"/>
              </a:rPr>
              <a:t>text2  =  'What  should  I  do  to  be  a</a:t>
            </a:r>
            <a:endParaRPr sz="1539">
              <a:latin typeface="Arial"/>
              <a:cs typeface="Arial"/>
            </a:endParaRPr>
          </a:p>
          <a:p>
            <a:r>
              <a:rPr sz="1539" i="1" spc="9" dirty="0">
                <a:latin typeface="Arial"/>
                <a:cs typeface="Arial"/>
              </a:rPr>
              <a:t>geologist?’</a:t>
            </a:r>
            <a:endParaRPr sz="1539">
              <a:latin typeface="Arial"/>
              <a:cs typeface="Arial"/>
            </a:endParaRPr>
          </a:p>
        </p:txBody>
      </p:sp>
      <p:sp>
        <p:nvSpPr>
          <p:cNvPr id="9" name="text 1"/>
          <p:cNvSpPr txBox="1"/>
          <p:nvPr/>
        </p:nvSpPr>
        <p:spPr>
          <a:xfrm>
            <a:off x="934477" y="2821028"/>
            <a:ext cx="3734805" cy="710579"/>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Vector  Space</a:t>
            </a:r>
            <a:r>
              <a:rPr sz="1539" spc="9" dirty="0">
                <a:latin typeface="Arial"/>
                <a:cs typeface="Arial"/>
              </a:rPr>
              <a:t>,  which  is  a  set  (unique</a:t>
            </a:r>
            <a:endParaRPr sz="1539">
              <a:latin typeface="Arial"/>
              <a:cs typeface="Arial"/>
            </a:endParaRPr>
          </a:p>
          <a:p>
            <a:pPr marL="149964"/>
            <a:r>
              <a:rPr sz="1539" spc="9" dirty="0">
                <a:latin typeface="Arial"/>
                <a:cs typeface="Arial"/>
              </a:rPr>
              <a:t>values) after combining all the words in</a:t>
            </a:r>
            <a:endParaRPr sz="1539">
              <a:latin typeface="Arial"/>
              <a:cs typeface="Arial"/>
            </a:endParaRPr>
          </a:p>
          <a:p>
            <a:pPr marL="149964"/>
            <a:r>
              <a:rPr sz="1539" spc="9" dirty="0">
                <a:latin typeface="Arial"/>
                <a:cs typeface="Arial"/>
              </a:rPr>
              <a:t>both strings:</a:t>
            </a:r>
            <a:endParaRPr sz="1539">
              <a:latin typeface="Arial"/>
              <a:cs typeface="Arial"/>
            </a:endParaRPr>
          </a:p>
        </p:txBody>
      </p:sp>
      <p:sp>
        <p:nvSpPr>
          <p:cNvPr id="10" name="text 1"/>
          <p:cNvSpPr txBox="1"/>
          <p:nvPr/>
        </p:nvSpPr>
        <p:spPr>
          <a:xfrm>
            <a:off x="1277280" y="3571739"/>
            <a:ext cx="3257751" cy="473719"/>
          </a:xfrm>
          <a:prstGeom prst="rect">
            <a:avLst/>
          </a:prstGeom>
        </p:spPr>
        <p:txBody>
          <a:bodyPr vert="horz" wrap="none" lIns="0" tIns="0" rIns="0" bIns="0" rtlCol="0">
            <a:spAutoFit/>
          </a:bodyPr>
          <a:lstStyle/>
          <a:p>
            <a:r>
              <a:rPr sz="1539" i="1" spc="9" dirty="0">
                <a:latin typeface="Arial"/>
                <a:cs typeface="Arial"/>
              </a:rPr>
              <a:t>[How, Can, I, Be, A, Geologist, What,</a:t>
            </a:r>
            <a:endParaRPr sz="1539">
              <a:latin typeface="Arial"/>
              <a:cs typeface="Arial"/>
            </a:endParaRPr>
          </a:p>
          <a:p>
            <a:r>
              <a:rPr sz="1539" i="1" spc="9" dirty="0">
                <a:latin typeface="Arial"/>
                <a:cs typeface="Arial"/>
              </a:rPr>
              <a:t>Should, Do, To]</a:t>
            </a:r>
            <a:endParaRPr sz="1539">
              <a:latin typeface="Arial"/>
              <a:cs typeface="Arial"/>
            </a:endParaRPr>
          </a:p>
        </p:txBody>
      </p:sp>
      <p:sp>
        <p:nvSpPr>
          <p:cNvPr id="11" name="text 1"/>
          <p:cNvSpPr txBox="1"/>
          <p:nvPr/>
        </p:nvSpPr>
        <p:spPr>
          <a:xfrm>
            <a:off x="934477" y="4087902"/>
            <a:ext cx="3764941" cy="473719"/>
          </a:xfrm>
          <a:prstGeom prst="rect">
            <a:avLst/>
          </a:prstGeom>
        </p:spPr>
        <p:txBody>
          <a:bodyPr vert="horz" wrap="none" lIns="0" tIns="0" rIns="0" bIns="0" rtlCol="0">
            <a:spAutoFit/>
          </a:bodyPr>
          <a:lstStyle/>
          <a:p>
            <a:r>
              <a:rPr sz="1539" spc="9" dirty="0">
                <a:latin typeface="Arial"/>
                <a:cs typeface="Arial"/>
              </a:rPr>
              <a:t>• From the table on the right, we create the</a:t>
            </a:r>
            <a:endParaRPr sz="1539">
              <a:latin typeface="Arial"/>
              <a:cs typeface="Arial"/>
            </a:endParaRPr>
          </a:p>
          <a:p>
            <a:pPr marL="149964"/>
            <a:r>
              <a:rPr sz="1539" spc="9" dirty="0">
                <a:latin typeface="Arial"/>
                <a:cs typeface="Arial"/>
              </a:rPr>
              <a:t>document matrices as below:</a:t>
            </a:r>
            <a:endParaRPr sz="1539">
              <a:latin typeface="Arial"/>
              <a:cs typeface="Arial"/>
            </a:endParaRPr>
          </a:p>
        </p:txBody>
      </p:sp>
      <p:sp>
        <p:nvSpPr>
          <p:cNvPr id="12" name="text 1"/>
          <p:cNvSpPr txBox="1"/>
          <p:nvPr/>
        </p:nvSpPr>
        <p:spPr>
          <a:xfrm>
            <a:off x="1332075" y="4603969"/>
            <a:ext cx="2874761" cy="236860"/>
          </a:xfrm>
          <a:prstGeom prst="rect">
            <a:avLst/>
          </a:prstGeom>
        </p:spPr>
        <p:txBody>
          <a:bodyPr vert="horz" wrap="none" lIns="0" tIns="0" rIns="0" bIns="0" rtlCol="0">
            <a:spAutoFit/>
          </a:bodyPr>
          <a:lstStyle/>
          <a:p>
            <a:r>
              <a:rPr sz="1539" i="1" spc="9" dirty="0">
                <a:latin typeface="Arial"/>
                <a:cs typeface="Arial"/>
              </a:rPr>
              <a:t>text1 = [1, 1, 1, 1, 1, 1, 0, 0, 0, 0]</a:t>
            </a:r>
            <a:endParaRPr sz="1539">
              <a:latin typeface="Arial"/>
              <a:cs typeface="Arial"/>
            </a:endParaRPr>
          </a:p>
        </p:txBody>
      </p:sp>
      <p:sp>
        <p:nvSpPr>
          <p:cNvPr id="13" name="text 1"/>
          <p:cNvSpPr txBox="1"/>
          <p:nvPr/>
        </p:nvSpPr>
        <p:spPr>
          <a:xfrm>
            <a:off x="1332075" y="4885581"/>
            <a:ext cx="2874761" cy="236860"/>
          </a:xfrm>
          <a:prstGeom prst="rect">
            <a:avLst/>
          </a:prstGeom>
        </p:spPr>
        <p:txBody>
          <a:bodyPr vert="horz" wrap="none" lIns="0" tIns="0" rIns="0" bIns="0" rtlCol="0">
            <a:spAutoFit/>
          </a:bodyPr>
          <a:lstStyle/>
          <a:p>
            <a:r>
              <a:rPr sz="1539" i="1" spc="9" dirty="0">
                <a:latin typeface="Arial"/>
                <a:cs typeface="Arial"/>
              </a:rPr>
              <a:t>text2 = [0, 0, 1, 1, 1, 1, 1, 1, 1, 1]</a:t>
            </a:r>
            <a:endParaRPr sz="1539">
              <a:latin typeface="Arial"/>
              <a:cs typeface="Arial"/>
            </a:endParaRPr>
          </a:p>
        </p:txBody>
      </p:sp>
      <p:sp>
        <p:nvSpPr>
          <p:cNvPr id="14" name="text 1"/>
          <p:cNvSpPr txBox="1"/>
          <p:nvPr/>
        </p:nvSpPr>
        <p:spPr>
          <a:xfrm>
            <a:off x="739039" y="6058799"/>
            <a:ext cx="6007542"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http://techinpink.com/2017/08/04/implementing-similarity-measures-cosine-similarity-versus-jaccard-similarity/</a:t>
            </a:r>
            <a:endParaRPr sz="855">
              <a:latin typeface="Arial"/>
              <a:cs typeface="Arial"/>
            </a:endParaRPr>
          </a:p>
        </p:txBody>
      </p:sp>
      <p:sp>
        <p:nvSpPr>
          <p:cNvPr id="15" name="object 27"/>
          <p:cNvSpPr/>
          <p:nvPr/>
        </p:nvSpPr>
        <p:spPr>
          <a:xfrm>
            <a:off x="1221264" y="6175567"/>
            <a:ext cx="5531529" cy="7820"/>
          </a:xfrm>
          <a:custGeom>
            <a:avLst/>
            <a:gdLst/>
            <a:ahLst/>
            <a:cxnLst/>
            <a:rect l="l" t="t" r="r" b="b"/>
            <a:pathLst>
              <a:path w="6467855" h="9144">
                <a:moveTo>
                  <a:pt x="0" y="0"/>
                </a:moveTo>
                <a:lnTo>
                  <a:pt x="2156460" y="0"/>
                </a:lnTo>
                <a:lnTo>
                  <a:pt x="4312919" y="0"/>
                </a:lnTo>
                <a:lnTo>
                  <a:pt x="6467855" y="0"/>
                </a:lnTo>
                <a:lnTo>
                  <a:pt x="6467855" y="9144"/>
                </a:lnTo>
                <a:lnTo>
                  <a:pt x="4312919" y="9144"/>
                </a:lnTo>
                <a:lnTo>
                  <a:pt x="2156460" y="9144"/>
                </a:lnTo>
                <a:lnTo>
                  <a:pt x="0" y="9144"/>
                </a:lnTo>
                <a:close/>
              </a:path>
            </a:pathLst>
          </a:custGeom>
          <a:solidFill>
            <a:srgbClr val="0000FF"/>
          </a:solidFill>
        </p:spPr>
        <p:txBody>
          <a:bodyPr wrap="square" lIns="0" tIns="0" rIns="0" bIns="0" rtlCol="0">
            <a:noAutofit/>
          </a:bodyPr>
          <a:lstStyle/>
          <a:p>
            <a:endParaRPr sz="1539"/>
          </a:p>
        </p:txBody>
      </p:sp>
      <p:pic>
        <p:nvPicPr>
          <p:cNvPr id="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493" y="1668492"/>
            <a:ext cx="3216733" cy="3412239"/>
          </a:xfrm>
          <a:prstGeom prst="rect">
            <a:avLst/>
          </a:prstGeom>
        </p:spPr>
      </p:pic>
    </p:spTree>
    <p:extLst>
      <p:ext uri="{BB962C8B-B14F-4D97-AF65-F5344CB8AC3E}">
        <p14:creationId xmlns:p14="http://schemas.microsoft.com/office/powerpoint/2010/main" val="10250085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29" name="object 29"/>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2"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3" name="text 1"/>
          <p:cNvSpPr txBox="1"/>
          <p:nvPr/>
        </p:nvSpPr>
        <p:spPr>
          <a:xfrm>
            <a:off x="4323319" y="6221703"/>
            <a:ext cx="49244" cy="105285"/>
          </a:xfrm>
          <a:prstGeom prst="rect">
            <a:avLst/>
          </a:prstGeom>
        </p:spPr>
        <p:txBody>
          <a:bodyPr vert="horz" wrap="none" lIns="0" tIns="0" rIns="0" bIns="0" rtlCol="0">
            <a:spAutoFit/>
          </a:bodyPr>
          <a:lstStyle/>
          <a:p>
            <a:r>
              <a:rPr sz="684" spc="9" dirty="0">
                <a:latin typeface="Arial"/>
                <a:cs typeface="Arial"/>
              </a:rPr>
              <a:t>7</a:t>
            </a:r>
            <a:endParaRPr sz="684">
              <a:latin typeface="Arial"/>
              <a:cs typeface="Arial"/>
            </a:endParaRPr>
          </a:p>
        </p:txBody>
      </p:sp>
      <p:sp>
        <p:nvSpPr>
          <p:cNvPr id="4" name="text 1"/>
          <p:cNvSpPr txBox="1"/>
          <p:nvPr/>
        </p:nvSpPr>
        <p:spPr>
          <a:xfrm>
            <a:off x="6343547"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5" name="text 1"/>
          <p:cNvSpPr txBox="1"/>
          <p:nvPr/>
        </p:nvSpPr>
        <p:spPr>
          <a:xfrm>
            <a:off x="869396" y="959575"/>
            <a:ext cx="3237361" cy="368562"/>
          </a:xfrm>
          <a:prstGeom prst="rect">
            <a:avLst/>
          </a:prstGeom>
        </p:spPr>
        <p:txBody>
          <a:bodyPr vert="horz" wrap="none" lIns="0" tIns="0" rIns="0" bIns="0" rtlCol="0">
            <a:spAutoFit/>
          </a:bodyPr>
          <a:lstStyle/>
          <a:p>
            <a:r>
              <a:rPr sz="2395" b="1" spc="9" dirty="0">
                <a:solidFill>
                  <a:srgbClr val="002060"/>
                </a:solidFill>
                <a:latin typeface="Arial"/>
                <a:cs typeface="Arial"/>
              </a:rPr>
              <a:t>Cosine Similarity </a:t>
            </a:r>
            <a:r>
              <a:rPr sz="2395" b="1" spc="9" dirty="0" smtClean="0">
                <a:solidFill>
                  <a:srgbClr val="002060"/>
                </a:solidFill>
                <a:latin typeface="Arial"/>
                <a:cs typeface="Arial"/>
              </a:rPr>
              <a:t>(</a:t>
            </a:r>
            <a:r>
              <a:rPr lang="en-US" sz="2395" b="1" spc="9" dirty="0" smtClean="0">
                <a:solidFill>
                  <a:srgbClr val="002060"/>
                </a:solidFill>
                <a:latin typeface="Arial"/>
                <a:cs typeface="Arial"/>
              </a:rPr>
              <a:t>6/6</a:t>
            </a:r>
            <a:r>
              <a:rPr sz="2395" b="1" spc="9" dirty="0" smtClean="0">
                <a:solidFill>
                  <a:srgbClr val="002060"/>
                </a:solidFill>
                <a:latin typeface="Arial"/>
                <a:cs typeface="Arial"/>
              </a:rPr>
              <a:t>)</a:t>
            </a:r>
            <a:endParaRPr sz="2395" dirty="0">
              <a:latin typeface="Arial"/>
              <a:cs typeface="Arial"/>
            </a:endParaRPr>
          </a:p>
        </p:txBody>
      </p:sp>
      <p:sp>
        <p:nvSpPr>
          <p:cNvPr id="6" name="text 1"/>
          <p:cNvSpPr txBox="1"/>
          <p:nvPr/>
        </p:nvSpPr>
        <p:spPr>
          <a:xfrm>
            <a:off x="739039" y="6058799"/>
            <a:ext cx="6007542"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http://techinpink.com/2017/08/04/implementing-similarity-measures-cosine-similarity-versus-jaccard-similarity/</a:t>
            </a:r>
            <a:endParaRPr sz="855">
              <a:latin typeface="Arial"/>
              <a:cs typeface="Arial"/>
            </a:endParaRPr>
          </a:p>
        </p:txBody>
      </p:sp>
      <p:sp>
        <p:nvSpPr>
          <p:cNvPr id="30" name="object 30"/>
          <p:cNvSpPr/>
          <p:nvPr/>
        </p:nvSpPr>
        <p:spPr>
          <a:xfrm>
            <a:off x="1221264" y="6175567"/>
            <a:ext cx="5531529" cy="7820"/>
          </a:xfrm>
          <a:custGeom>
            <a:avLst/>
            <a:gdLst/>
            <a:ahLst/>
            <a:cxnLst/>
            <a:rect l="l" t="t" r="r" b="b"/>
            <a:pathLst>
              <a:path w="6467855" h="9144">
                <a:moveTo>
                  <a:pt x="0" y="0"/>
                </a:moveTo>
                <a:lnTo>
                  <a:pt x="2156460" y="0"/>
                </a:lnTo>
                <a:lnTo>
                  <a:pt x="4312919" y="0"/>
                </a:lnTo>
                <a:lnTo>
                  <a:pt x="6467855" y="0"/>
                </a:lnTo>
                <a:lnTo>
                  <a:pt x="6467855" y="9144"/>
                </a:lnTo>
                <a:lnTo>
                  <a:pt x="4312919" y="9144"/>
                </a:lnTo>
                <a:lnTo>
                  <a:pt x="2156460" y="9144"/>
                </a:lnTo>
                <a:lnTo>
                  <a:pt x="0" y="9144"/>
                </a:lnTo>
                <a:close/>
              </a:path>
            </a:pathLst>
          </a:custGeom>
          <a:solidFill>
            <a:srgbClr val="0000FF"/>
          </a:solidFill>
        </p:spPr>
        <p:txBody>
          <a:bodyPr wrap="square" lIns="0" tIns="0" rIns="0" bIns="0" rtlCol="0">
            <a:noAutofit/>
          </a:bodyPr>
          <a:lstStyle/>
          <a:p>
            <a:endParaRPr sz="1539"/>
          </a:p>
        </p:txBody>
      </p:sp>
      <p:pic>
        <p:nvPicPr>
          <p:cNvPr id="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83" y="1994336"/>
            <a:ext cx="6426949" cy="2591112"/>
          </a:xfrm>
          <a:prstGeom prst="rect">
            <a:avLst/>
          </a:prstGeom>
        </p:spPr>
      </p:pic>
      <p:sp>
        <p:nvSpPr>
          <p:cNvPr id="8" name="text 1"/>
          <p:cNvSpPr txBox="1"/>
          <p:nvPr/>
        </p:nvSpPr>
        <p:spPr>
          <a:xfrm>
            <a:off x="934477" y="1460312"/>
            <a:ext cx="1955151" cy="236860"/>
          </a:xfrm>
          <a:prstGeom prst="rect">
            <a:avLst/>
          </a:prstGeom>
        </p:spPr>
        <p:txBody>
          <a:bodyPr vert="horz" wrap="none" lIns="0" tIns="0" rIns="0" bIns="0" rtlCol="0">
            <a:spAutoFit/>
          </a:bodyPr>
          <a:lstStyle/>
          <a:p>
            <a:r>
              <a:rPr sz="1539" b="1" spc="9" dirty="0">
                <a:latin typeface="Arial"/>
                <a:cs typeface="Arial"/>
              </a:rPr>
              <a:t>Example (continued)</a:t>
            </a:r>
            <a:endParaRPr sz="1539">
              <a:latin typeface="Arial"/>
              <a:cs typeface="Arial"/>
            </a:endParaRPr>
          </a:p>
        </p:txBody>
      </p:sp>
      <p:sp>
        <p:nvSpPr>
          <p:cNvPr id="9" name="text 1"/>
          <p:cNvSpPr txBox="1"/>
          <p:nvPr/>
        </p:nvSpPr>
        <p:spPr>
          <a:xfrm>
            <a:off x="934477" y="1741830"/>
            <a:ext cx="4279120" cy="236860"/>
          </a:xfrm>
          <a:prstGeom prst="rect">
            <a:avLst/>
          </a:prstGeom>
        </p:spPr>
        <p:txBody>
          <a:bodyPr vert="horz" wrap="none" lIns="0" tIns="0" rIns="0" bIns="0" rtlCol="0">
            <a:spAutoFit/>
          </a:bodyPr>
          <a:lstStyle/>
          <a:p>
            <a:r>
              <a:rPr sz="1539" spc="9" dirty="0">
                <a:latin typeface="Arial"/>
                <a:cs typeface="Arial"/>
              </a:rPr>
              <a:t>• Following is the calculation of Cosine similarity:</a:t>
            </a:r>
            <a:endParaRPr sz="1539">
              <a:latin typeface="Arial"/>
              <a:cs typeface="Arial"/>
            </a:endParaRPr>
          </a:p>
        </p:txBody>
      </p:sp>
    </p:spTree>
    <p:extLst>
      <p:ext uri="{BB962C8B-B14F-4D97-AF65-F5344CB8AC3E}">
        <p14:creationId xmlns:p14="http://schemas.microsoft.com/office/powerpoint/2010/main" val="3737244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771574" y="2820256"/>
          <a:ext cx="5208100" cy="1041084"/>
        </p:xfrm>
        <a:graphic>
          <a:graphicData uri="http://schemas.openxmlformats.org/drawingml/2006/table">
            <a:tbl>
              <a:tblPr>
                <a:tableStyleId>{5C22544A-7EE6-4342-B048-85BDC9FD1C3A}</a:tableStyleId>
              </a:tblPr>
              <a:tblGrid>
                <a:gridCol w="320996">
                  <a:extLst>
                    <a:ext uri="{9D8B030D-6E8A-4147-A177-3AD203B41FA5}">
                      <a16:colId xmlns:a16="http://schemas.microsoft.com/office/drawing/2014/main" val="20000"/>
                    </a:ext>
                  </a:extLst>
                </a:gridCol>
                <a:gridCol w="4887104">
                  <a:extLst>
                    <a:ext uri="{9D8B030D-6E8A-4147-A177-3AD203B41FA5}">
                      <a16:colId xmlns:a16="http://schemas.microsoft.com/office/drawing/2014/main" val="20001"/>
                    </a:ext>
                  </a:extLst>
                </a:gridCol>
              </a:tblGrid>
              <a:tr h="258128">
                <a:tc>
                  <a:txBody>
                    <a:bodyPr/>
                    <a:lstStyle/>
                    <a:p>
                      <a:pPr marL="0" marR="0">
                        <a:spcBef>
                          <a:spcPts val="0"/>
                        </a:spcBef>
                        <a:spcAft>
                          <a:spcPts val="0"/>
                        </a:spcAft>
                      </a:pPr>
                      <a:endParaRPr lang="en-US" sz="1400" kern="50" dirty="0">
                        <a:effectLst/>
                        <a:latin typeface="Times New Roman" panose="02020603050405020304" pitchFamily="18" charset="0"/>
                        <a:ea typeface="WenQuanYi Micro Hei"/>
                        <a:cs typeface="Lohit Hindi"/>
                      </a:endParaRPr>
                    </a:p>
                  </a:txBody>
                  <a:tcPr marL="26194" marR="26194" marT="26194" marB="26194"/>
                </a:tc>
                <a:tc>
                  <a:txBody>
                    <a:bodyPr/>
                    <a:lstStyle/>
                    <a:p>
                      <a:pPr marL="0" marR="0" algn="ctr">
                        <a:spcBef>
                          <a:spcPts val="0"/>
                        </a:spcBef>
                        <a:spcAft>
                          <a:spcPts val="0"/>
                        </a:spcAft>
                      </a:pPr>
                      <a:r>
                        <a:rPr lang="en-IN" sz="1400" kern="50" dirty="0">
                          <a:effectLst/>
                        </a:rPr>
                        <a:t>Author(s), Title, Edition, Publishing House</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0"/>
                  </a:ext>
                </a:extLst>
              </a:tr>
              <a:tr h="372428">
                <a:tc>
                  <a:txBody>
                    <a:bodyPr/>
                    <a:lstStyle/>
                    <a:p>
                      <a:pPr marL="0" marR="0">
                        <a:spcBef>
                          <a:spcPts val="0"/>
                        </a:spcBef>
                        <a:spcAft>
                          <a:spcPts val="0"/>
                        </a:spcAft>
                      </a:pPr>
                      <a:r>
                        <a:rPr lang="en-IN" sz="1400" kern="50">
                          <a:effectLst/>
                        </a:rPr>
                        <a:t>T1</a:t>
                      </a:r>
                      <a:endParaRPr lang="en-US" sz="14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US" sz="1100" kern="50" dirty="0" smtClean="0">
                          <a:effectLst/>
                        </a:rPr>
                        <a:t>Tan P. N., Steinbach M &amp; Kumar V. “Introduction to Data Mining” Pearson Education</a:t>
                      </a:r>
                      <a:r>
                        <a:rPr lang="en-IN" sz="900" kern="50" dirty="0" smtClean="0">
                          <a:effectLst/>
                        </a:rPr>
                        <a:t> </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1"/>
                  </a:ext>
                </a:extLst>
              </a:tr>
              <a:tr h="372428">
                <a:tc>
                  <a:txBody>
                    <a:bodyPr/>
                    <a:lstStyle/>
                    <a:p>
                      <a:pPr marL="0" marR="0">
                        <a:spcBef>
                          <a:spcPts val="0"/>
                        </a:spcBef>
                        <a:spcAft>
                          <a:spcPts val="0"/>
                        </a:spcAft>
                      </a:pPr>
                      <a:r>
                        <a:rPr lang="en-IN" sz="1400" kern="50">
                          <a:effectLst/>
                        </a:rPr>
                        <a:t>T2</a:t>
                      </a:r>
                      <a:endParaRPr lang="en-US" sz="14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IN" sz="1100" kern="50" dirty="0" smtClean="0">
                          <a:effectLst/>
                        </a:rPr>
                        <a:t>Data Mining: Concepts and Techniques, Third Edition  by  </a:t>
                      </a:r>
                      <a:r>
                        <a:rPr lang="en-IN" sz="1100" kern="50" dirty="0" err="1" smtClean="0">
                          <a:effectLst/>
                        </a:rPr>
                        <a:t>Jiawei</a:t>
                      </a:r>
                      <a:r>
                        <a:rPr lang="en-IN" sz="1100" kern="50" dirty="0" smtClean="0">
                          <a:effectLst/>
                        </a:rPr>
                        <a:t> Han, </a:t>
                      </a:r>
                      <a:r>
                        <a:rPr lang="en-IN" sz="1100" kern="50" dirty="0" err="1" smtClean="0">
                          <a:effectLst/>
                        </a:rPr>
                        <a:t>Micheline</a:t>
                      </a:r>
                      <a:r>
                        <a:rPr lang="en-IN" sz="1100" kern="50" dirty="0" smtClean="0">
                          <a:effectLst/>
                        </a:rPr>
                        <a:t> </a:t>
                      </a:r>
                      <a:r>
                        <a:rPr lang="en-IN" sz="1100" kern="50" dirty="0" err="1" smtClean="0">
                          <a:effectLst/>
                        </a:rPr>
                        <a:t>Kamber</a:t>
                      </a:r>
                      <a:r>
                        <a:rPr lang="en-IN" sz="1100" kern="50" dirty="0" smtClean="0">
                          <a:effectLst/>
                        </a:rPr>
                        <a:t> and Jian Pei Morgan Kaufmann Publishers</a:t>
                      </a:r>
                      <a:endParaRPr lang="en-US" sz="15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2"/>
                  </a:ext>
                </a:extLst>
              </a:tr>
            </a:tbl>
          </a:graphicData>
        </a:graphic>
      </p:graphicFrame>
      <p:sp>
        <p:nvSpPr>
          <p:cNvPr id="5" name="Rectangle 1"/>
          <p:cNvSpPr txBox="1">
            <a:spLocks noChangeArrowheads="1"/>
          </p:cNvSpPr>
          <p:nvPr/>
        </p:nvSpPr>
        <p:spPr bwMode="auto">
          <a:xfrm>
            <a:off x="1485901" y="2256958"/>
            <a:ext cx="1608069"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200" b="1" dirty="0">
                <a:latin typeface="Times New Roman" panose="02020603050405020304" pitchFamily="18" charset="0"/>
                <a:ea typeface="WenQuanYi Micro Hei"/>
                <a:cs typeface="Times New Roman" panose="02020603050405020304" pitchFamily="18" charset="0"/>
              </a:rPr>
              <a:t>Prescribed Text Books</a:t>
            </a:r>
            <a:endParaRPr lang="en-US" altLang="zh-CN" sz="18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200" dirty="0">
              <a:latin typeface="Arial" panose="020B0604020202020204" pitchFamily="34" charset="0"/>
            </a:endParaRPr>
          </a:p>
        </p:txBody>
      </p:sp>
    </p:spTree>
    <p:extLst>
      <p:ext uri="{BB962C8B-B14F-4D97-AF65-F5344CB8AC3E}">
        <p14:creationId xmlns:p14="http://schemas.microsoft.com/office/powerpoint/2010/main" val="21606369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C7079E-14CB-49E3-8BA8-C540CEA3A588}" type="slidenum">
              <a:rPr lang="en-US" smtClean="0"/>
              <a:t>83</a:t>
            </a:fld>
            <a:endParaRPr lang="en-US"/>
          </a:p>
        </p:txBody>
      </p:sp>
      <p:pic>
        <p:nvPicPr>
          <p:cNvPr id="5" name="Picture 4"/>
          <p:cNvPicPr>
            <a:picLocks noChangeAspect="1"/>
          </p:cNvPicPr>
          <p:nvPr/>
        </p:nvPicPr>
        <p:blipFill>
          <a:blip r:embed="rId2"/>
          <a:stretch>
            <a:fillRect/>
          </a:stretch>
        </p:blipFill>
        <p:spPr>
          <a:xfrm>
            <a:off x="514350" y="188935"/>
            <a:ext cx="8001000" cy="6349978"/>
          </a:xfrm>
          <a:prstGeom prst="rect">
            <a:avLst/>
          </a:prstGeom>
        </p:spPr>
      </p:pic>
    </p:spTree>
    <p:extLst>
      <p:ext uri="{BB962C8B-B14F-4D97-AF65-F5344CB8AC3E}">
        <p14:creationId xmlns:p14="http://schemas.microsoft.com/office/powerpoint/2010/main" val="3181572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hot Encoding (k Variables)</a:t>
            </a:r>
            <a:endParaRPr lang="en-US" dirty="0"/>
          </a:p>
        </p:txBody>
      </p:sp>
      <p:pic>
        <p:nvPicPr>
          <p:cNvPr id="5" name="Picture 2" descr="https://miro.medium.com/max/787/1*lsqG_5-ThathEKb8YWpeeQ.png"/>
          <p:cNvPicPr>
            <a:picLocks noChangeAspect="1" noChangeArrowheads="1"/>
          </p:cNvPicPr>
          <p:nvPr/>
        </p:nvPicPr>
        <p:blipFill rotWithShape="1">
          <a:blip r:embed="rId2">
            <a:extLst>
              <a:ext uri="{28A0092B-C50C-407E-A947-70E740481C1C}">
                <a14:useLocalDpi xmlns:a14="http://schemas.microsoft.com/office/drawing/2010/main" val="0"/>
              </a:ext>
            </a:extLst>
          </a:blip>
          <a:srcRect r="11857"/>
          <a:stretch/>
        </p:blipFill>
        <p:spPr bwMode="auto">
          <a:xfrm>
            <a:off x="3345486" y="2057400"/>
            <a:ext cx="5334000" cy="376822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miro.medium.com/max/336/1*DOfwtrXyaIAsmRDJBfkIG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37" y="2057400"/>
            <a:ext cx="2838844" cy="376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18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17244</TotalTime>
  <Words>5091</Words>
  <Application>Microsoft Office PowerPoint</Application>
  <PresentationFormat>On-screen Show (4:3)</PresentationFormat>
  <Paragraphs>1063</Paragraphs>
  <Slides>83</Slides>
  <Notes>16</Notes>
  <HiddenSlides>0</HiddenSlides>
  <MMClips>0</MMClips>
  <ScaleCrop>false</ScaleCrop>
  <HeadingPairs>
    <vt:vector size="8" baseType="variant">
      <vt:variant>
        <vt:lpstr>Fonts Used</vt:lpstr>
      </vt:variant>
      <vt:variant>
        <vt:i4>18</vt:i4>
      </vt:variant>
      <vt:variant>
        <vt:lpstr>Theme</vt:lpstr>
      </vt:variant>
      <vt:variant>
        <vt:i4>2</vt:i4>
      </vt:variant>
      <vt:variant>
        <vt:lpstr>Embedded OLE Servers</vt:lpstr>
      </vt:variant>
      <vt:variant>
        <vt:i4>4</vt:i4>
      </vt:variant>
      <vt:variant>
        <vt:lpstr>Slide Titles</vt:lpstr>
      </vt:variant>
      <vt:variant>
        <vt:i4>83</vt:i4>
      </vt:variant>
    </vt:vector>
  </HeadingPairs>
  <TitlesOfParts>
    <vt:vector size="107" baseType="lpstr">
      <vt:lpstr>宋体</vt:lpstr>
      <vt:lpstr>Arial</vt:lpstr>
      <vt:lpstr>Arial Narrow</vt:lpstr>
      <vt:lpstr>BentonSans</vt:lpstr>
      <vt:lpstr>BentonSans Book</vt:lpstr>
      <vt:lpstr>Calibri</vt:lpstr>
      <vt:lpstr>Calibri Light</vt:lpstr>
      <vt:lpstr>Georgia</vt:lpstr>
      <vt:lpstr>Helvetica</vt:lpstr>
      <vt:lpstr>Humanoid straight</vt:lpstr>
      <vt:lpstr>inherit</vt:lpstr>
      <vt:lpstr>Lohit Hindi</vt:lpstr>
      <vt:lpstr>pt sans</vt:lpstr>
      <vt:lpstr>Symbol</vt:lpstr>
      <vt:lpstr>Tahoma</vt:lpstr>
      <vt:lpstr>Times New Roman</vt:lpstr>
      <vt:lpstr>WenQuanYi Micro Hei</vt:lpstr>
      <vt:lpstr>Wingdings</vt:lpstr>
      <vt:lpstr>Office Theme</vt:lpstr>
      <vt:lpstr>1_Office Theme</vt:lpstr>
      <vt:lpstr>Equation</vt:lpstr>
      <vt:lpstr>Document</vt:lpstr>
      <vt:lpstr>Worksheet</vt:lpstr>
      <vt:lpstr>SmartDraw</vt:lpstr>
      <vt:lpstr>Data wrangling and Feature Engineering </vt:lpstr>
      <vt:lpstr>PowerPoint Presentation</vt:lpstr>
      <vt:lpstr>Handling Categorical Data</vt:lpstr>
      <vt:lpstr>Learning Objectives</vt:lpstr>
      <vt:lpstr>Four Levels of data</vt:lpstr>
      <vt:lpstr> Categorical Encoding </vt:lpstr>
      <vt:lpstr> Categorical Encoding Techniques </vt:lpstr>
      <vt:lpstr>One hot encoding</vt:lpstr>
      <vt:lpstr>One hot Encoding (k Variables)</vt:lpstr>
      <vt:lpstr>One hot encoding (k-1 variables)</vt:lpstr>
      <vt:lpstr>One hot encoding into k -1 variables</vt:lpstr>
      <vt:lpstr>One hot encoding into k variables</vt:lpstr>
      <vt:lpstr>One hot encoding: Advantages &amp; Disadvantages</vt:lpstr>
      <vt:lpstr>Label / integers encoding</vt:lpstr>
      <vt:lpstr>Label / integers encoding (2)</vt:lpstr>
      <vt:lpstr>Example</vt:lpstr>
      <vt:lpstr>Example</vt:lpstr>
      <vt:lpstr>Count / frequency encoding </vt:lpstr>
      <vt:lpstr>Count / frequency encoding (2) </vt:lpstr>
      <vt:lpstr>Ordinal Encoding</vt:lpstr>
      <vt:lpstr>Ordered ordinal encoding </vt:lpstr>
      <vt:lpstr>Ordered ordinal encoding (2)</vt:lpstr>
      <vt:lpstr>Ordered ordinal encoding (3)</vt:lpstr>
      <vt:lpstr>Mean or Target encoding </vt:lpstr>
      <vt:lpstr>Example</vt:lpstr>
      <vt:lpstr>Mean or target encoding (2)</vt:lpstr>
      <vt:lpstr>Mean or target encoding (3)</vt:lpstr>
      <vt:lpstr>Binary encoding</vt:lpstr>
      <vt:lpstr>Example</vt:lpstr>
      <vt:lpstr>Binary encoding (2)</vt:lpstr>
      <vt:lpstr>Feature Hashing</vt:lpstr>
      <vt:lpstr>Feature Hashing (2)</vt:lpstr>
      <vt:lpstr>PowerPoint Presentation</vt:lpstr>
      <vt:lpstr>PowerPoint Presentation</vt:lpstr>
      <vt:lpstr>PowerPoint Presentation</vt:lpstr>
      <vt:lpstr>Learning objectives</vt:lpstr>
      <vt:lpstr>Major issue with real word data sets</vt:lpstr>
      <vt:lpstr>Missing data</vt:lpstr>
      <vt:lpstr>Impact of Missing data</vt:lpstr>
      <vt:lpstr>Missing Data : Mechanism</vt:lpstr>
      <vt:lpstr>Missing completely at random (MCAR)</vt:lpstr>
      <vt:lpstr>Missing Data at Random(MAR)</vt:lpstr>
      <vt:lpstr>Missing Data Not at Random(MNAR)</vt:lpstr>
      <vt:lpstr>Missing Values Handling</vt:lpstr>
      <vt:lpstr>Imputation Techniques for numeric values</vt:lpstr>
      <vt:lpstr>Imputation Techniques for Numeric values</vt:lpstr>
      <vt:lpstr>Pros and cons of mean/median imputation</vt:lpstr>
      <vt:lpstr>Random Sampling Imputation</vt:lpstr>
      <vt:lpstr>Adding a new variable to indicate missingness</vt:lpstr>
      <vt:lpstr>Imputation of NA by values at the end of distribution</vt:lpstr>
      <vt:lpstr>Imputation of NA by arbitrary values</vt:lpstr>
      <vt:lpstr>Imputation Techniques for  categorical values</vt:lpstr>
      <vt:lpstr>Imputation by most frequent category for categorical values</vt:lpstr>
      <vt:lpstr>In categorical variables treating NA as an additional category</vt:lpstr>
      <vt:lpstr>PowerPoint Presentation</vt:lpstr>
      <vt:lpstr>Handling Outliers</vt:lpstr>
      <vt:lpstr>3.2 Data Similarity/Dissimilarity</vt:lpstr>
      <vt:lpstr>PowerPoint Presentation</vt:lpstr>
      <vt:lpstr>Data Matrix and Dissimilarity Matrix</vt:lpstr>
      <vt:lpstr>Type of data in Proximity Measure analysis</vt:lpstr>
      <vt:lpstr>Proximity Measure for Nominal Attributes</vt:lpstr>
      <vt:lpstr>Proximity Measure for Binary Attributes</vt:lpstr>
      <vt:lpstr>Dissimilarity between Binary Variables</vt:lpstr>
      <vt:lpstr>PowerPoint Presentation</vt:lpstr>
      <vt:lpstr>PowerPoint Presentation</vt:lpstr>
      <vt:lpstr>Standardizing Numeric Data:  Ordinal, Interval, Ratio </vt:lpstr>
      <vt:lpstr>Ordinal Variables</vt:lpstr>
      <vt:lpstr>Ratio-Scaled Variables</vt:lpstr>
      <vt:lpstr>Proximity Measures on Numeric Data:  Data Matrix and Dissimilarity Matrix</vt:lpstr>
      <vt:lpstr>Distance on Numeric Data: Minkowski Distance</vt:lpstr>
      <vt:lpstr>Minkowski Distance</vt:lpstr>
      <vt:lpstr>Special Cases of Minkowski Distance</vt:lpstr>
      <vt:lpstr>Example: Minkowski Distance</vt:lpstr>
      <vt:lpstr>Attributes of Mixed Type</vt:lpstr>
      <vt:lpstr> Cosine Similarity (1/6)</vt:lpstr>
      <vt:lpstr> Example: Cosine Similarity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Sumita Narang</cp:lastModifiedBy>
  <cp:revision>215</cp:revision>
  <dcterms:created xsi:type="dcterms:W3CDTF">2019-01-11T06:17:47Z</dcterms:created>
  <dcterms:modified xsi:type="dcterms:W3CDTF">2020-09-12T12:21:22Z</dcterms:modified>
</cp:coreProperties>
</file>