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56"/>
  </p:notesMasterIdLst>
  <p:sldIdLst>
    <p:sldId id="301" r:id="rId3"/>
    <p:sldId id="370" r:id="rId4"/>
    <p:sldId id="359" r:id="rId5"/>
    <p:sldId id="360" r:id="rId6"/>
    <p:sldId id="361" r:id="rId7"/>
    <p:sldId id="362" r:id="rId8"/>
    <p:sldId id="363" r:id="rId9"/>
    <p:sldId id="364" r:id="rId10"/>
    <p:sldId id="365" r:id="rId11"/>
    <p:sldId id="366" r:id="rId12"/>
    <p:sldId id="367" r:id="rId13"/>
    <p:sldId id="368" r:id="rId14"/>
    <p:sldId id="391" r:id="rId15"/>
    <p:sldId id="373" r:id="rId16"/>
    <p:sldId id="374" r:id="rId17"/>
    <p:sldId id="375" r:id="rId18"/>
    <p:sldId id="376" r:id="rId19"/>
    <p:sldId id="377" r:id="rId20"/>
    <p:sldId id="378" r:id="rId21"/>
    <p:sldId id="379" r:id="rId22"/>
    <p:sldId id="380" r:id="rId23"/>
    <p:sldId id="381" r:id="rId24"/>
    <p:sldId id="382" r:id="rId25"/>
    <p:sldId id="383" r:id="rId26"/>
    <p:sldId id="384" r:id="rId27"/>
    <p:sldId id="385" r:id="rId28"/>
    <p:sldId id="388" r:id="rId29"/>
    <p:sldId id="386" r:id="rId30"/>
    <p:sldId id="387" r:id="rId31"/>
    <p:sldId id="389" r:id="rId32"/>
    <p:sldId id="390" r:id="rId33"/>
    <p:sldId id="372" r:id="rId34"/>
    <p:sldId id="369" r:id="rId35"/>
    <p:sldId id="371" r:id="rId36"/>
    <p:sldId id="322" r:id="rId37"/>
    <p:sldId id="325" r:id="rId38"/>
    <p:sldId id="326" r:id="rId39"/>
    <p:sldId id="331" r:id="rId40"/>
    <p:sldId id="333" r:id="rId41"/>
    <p:sldId id="327" r:id="rId42"/>
    <p:sldId id="328" r:id="rId43"/>
    <p:sldId id="329" r:id="rId44"/>
    <p:sldId id="330" r:id="rId45"/>
    <p:sldId id="334" r:id="rId46"/>
    <p:sldId id="335" r:id="rId47"/>
    <p:sldId id="336" r:id="rId48"/>
    <p:sldId id="337" r:id="rId49"/>
    <p:sldId id="338" r:id="rId50"/>
    <p:sldId id="339" r:id="rId51"/>
    <p:sldId id="340" r:id="rId52"/>
    <p:sldId id="324" r:id="rId53"/>
    <p:sldId id="323" r:id="rId54"/>
    <p:sldId id="302"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1994327-4D52-45BB-981D-E882642C3DF0}">
          <p14:sldIdLst>
            <p14:sldId id="301"/>
          </p14:sldIdLst>
        </p14:section>
        <p14:section name="Session 13" id="{EA45CF6E-203B-4C17-A99A-31F46D106759}">
          <p14:sldIdLst>
            <p14:sldId id="370"/>
            <p14:sldId id="359"/>
            <p14:sldId id="360"/>
            <p14:sldId id="361"/>
            <p14:sldId id="362"/>
            <p14:sldId id="363"/>
            <p14:sldId id="364"/>
            <p14:sldId id="365"/>
            <p14:sldId id="366"/>
            <p14:sldId id="367"/>
            <p14:sldId id="368"/>
            <p14:sldId id="391"/>
            <p14:sldId id="373"/>
            <p14:sldId id="374"/>
            <p14:sldId id="375"/>
            <p14:sldId id="376"/>
            <p14:sldId id="377"/>
            <p14:sldId id="378"/>
            <p14:sldId id="379"/>
            <p14:sldId id="380"/>
            <p14:sldId id="381"/>
            <p14:sldId id="382"/>
            <p14:sldId id="383"/>
            <p14:sldId id="384"/>
            <p14:sldId id="385"/>
            <p14:sldId id="388"/>
            <p14:sldId id="386"/>
            <p14:sldId id="387"/>
            <p14:sldId id="389"/>
            <p14:sldId id="390"/>
            <p14:sldId id="372"/>
            <p14:sldId id="369"/>
            <p14:sldId id="371"/>
            <p14:sldId id="322"/>
            <p14:sldId id="325"/>
            <p14:sldId id="326"/>
            <p14:sldId id="331"/>
            <p14:sldId id="333"/>
            <p14:sldId id="327"/>
            <p14:sldId id="328"/>
            <p14:sldId id="329"/>
            <p14:sldId id="330"/>
            <p14:sldId id="334"/>
            <p14:sldId id="335"/>
            <p14:sldId id="336"/>
            <p14:sldId id="337"/>
            <p14:sldId id="338"/>
            <p14:sldId id="339"/>
            <p14:sldId id="340"/>
            <p14:sldId id="324"/>
            <p14:sldId id="323"/>
            <p14:sldId id="30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343" autoAdjust="0"/>
  </p:normalViewPr>
  <p:slideViewPr>
    <p:cSldViewPr>
      <p:cViewPr varScale="1">
        <p:scale>
          <a:sx n="98" d="100"/>
          <a:sy n="98" d="100"/>
        </p:scale>
        <p:origin x="1432" y="184"/>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107F47-C2C0-4BCB-9AD3-AE04CE4CAA2F}" type="datetimeFigureOut">
              <a:rPr lang="en-US" smtClean="0"/>
              <a:t>12/24/20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35028E-47DD-4B58-8D43-F65505D0BCB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1FA580-EC3E-418B-8029-FD0545166DC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37687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Collaborate and stay connected with Office 365:</a:t>
            </a:r>
            <a:r>
              <a:rPr lang="en-US" dirty="0"/>
              <a:t> </a:t>
            </a:r>
            <a:r>
              <a:rPr lang="en-US" sz="1100" dirty="0"/>
              <a:t>Extends Self-Service BI with ease of collaboration and sharing of reports and data sets which reducing friction from deployment and adoption.  </a:t>
            </a:r>
            <a:br>
              <a:rPr lang="en-US" sz="1100" dirty="0"/>
            </a:br>
            <a:endParaRPr lang="en-US" sz="1100" dirty="0"/>
          </a:p>
          <a:p>
            <a:pPr defTabSz="951798">
              <a:spcAft>
                <a:spcPts val="347"/>
              </a:spcAft>
              <a:defRPr/>
            </a:pPr>
            <a:r>
              <a:rPr lang="en-US" sz="1000" b="1" dirty="0"/>
              <a:t>Power BI Sites</a:t>
            </a:r>
            <a:r>
              <a:rPr lang="en-US" sz="1000" dirty="0"/>
              <a:t> – quickly create collaborative BI sites for your team to share reports. Larger workbook viewing is now supported (up to 250MB) so that users can view and interact with larger workbooks through the browser. Power BI sites provide a highly visual experience for sharing reports including live report tiles to ease in locate the right report quickly. </a:t>
            </a:r>
          </a:p>
          <a:p>
            <a:endParaRPr lang="en-US" sz="1100" dirty="0"/>
          </a:p>
        </p:txBody>
      </p:sp>
      <p:sp>
        <p:nvSpPr>
          <p:cNvPr id="4" name="Header Placeholder 3"/>
          <p:cNvSpPr>
            <a:spLocks noGrp="1"/>
          </p:cNvSpPr>
          <p:nvPr>
            <p:ph type="hdr" sz="quarter" idx="10"/>
          </p:nvPr>
        </p:nvSpPr>
        <p:spPr/>
        <p:txBody>
          <a:bodyPr/>
          <a:lstStyle/>
          <a:p>
            <a:r>
              <a:rPr lang="en-US">
                <a:gradFill>
                  <a:gsLst>
                    <a:gs pos="0">
                      <a:prstClr val="black">
                        <a:lumMod val="50000"/>
                      </a:prstClr>
                    </a:gs>
                    <a:gs pos="100000">
                      <a:prstClr val="black">
                        <a:lumMod val="50000"/>
                      </a:prstClr>
                    </a:gs>
                  </a:gsLst>
                  <a:lin ang="5400000" scaled="0"/>
                </a:gradFill>
              </a:rPr>
              <a:t>MGXFY13</a:t>
            </a:r>
          </a:p>
          <a:p>
            <a:endParaRPr lang="en-US" dirty="0">
              <a:gradFill>
                <a:gsLst>
                  <a:gs pos="0">
                    <a:prstClr val="black">
                      <a:lumMod val="50000"/>
                    </a:prstClr>
                  </a:gs>
                  <a:gs pos="100000">
                    <a:prstClr val="black">
                      <a:lumMod val="50000"/>
                    </a:prstClr>
                  </a:gs>
                </a:gsLst>
                <a:lin ang="5400000" scaled="0"/>
              </a:gradFill>
            </a:endParaRPr>
          </a:p>
        </p:txBody>
      </p:sp>
      <p:sp>
        <p:nvSpPr>
          <p:cNvPr id="5" name="Footer Placeholder 4"/>
          <p:cNvSpPr>
            <a:spLocks noGrp="1"/>
          </p:cNvSpPr>
          <p:nvPr>
            <p:ph type="ftr" sz="quarter" idx="11"/>
          </p:nvPr>
        </p:nvSpPr>
        <p:spPr/>
        <p:txBody>
          <a:bodyPr/>
          <a:lstStyle/>
          <a:p>
            <a:pPr defTabSz="92294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294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C95E057-5B58-4C1B-9A58-04A7F989C703}" type="datetime1">
              <a:rPr lang="en-US" smtClean="0">
                <a:solidFill>
                  <a:prstClr val="black"/>
                </a:solidFill>
              </a:rPr>
              <a:pPr/>
              <a:t>12/24/20</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3988610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7E6B7A1-1A60-4CB5-83B3-0CE236199703}" type="datetimeFigureOut">
              <a:rPr lang="en-US" smtClean="0"/>
              <a:t>12/24/20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E6B7A1-1A60-4CB5-83B3-0CE236199703}" type="datetimeFigureOut">
              <a:rPr lang="en-US" smtClean="0"/>
              <a:t>12/24/20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E6B7A1-1A60-4CB5-83B3-0CE236199703}" type="datetimeFigureOut">
              <a:rPr lang="en-US" smtClean="0"/>
              <a:t>12/24/20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4"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Tree>
    <p:extLst>
      <p:ext uri="{BB962C8B-B14F-4D97-AF65-F5344CB8AC3E}">
        <p14:creationId xmlns:p14="http://schemas.microsoft.com/office/powerpoint/2010/main" val="1093409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600CD-ED43-46FE-944D-35A18843FC79}"/>
              </a:ext>
            </a:extLst>
          </p:cNvPr>
          <p:cNvSpPr>
            <a:spLocks noGrp="1"/>
          </p:cNvSpPr>
          <p:nvPr>
            <p:ph type="ctrTitle"/>
          </p:nvPr>
        </p:nvSpPr>
        <p:spPr>
          <a:xfrm>
            <a:off x="1143000" y="1987062"/>
            <a:ext cx="6858000" cy="1522901"/>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FAC8A1D-A335-4338-BF91-B13190DB9D4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8" name="Picture 7">
            <a:extLst>
              <a:ext uri="{FF2B5EF4-FFF2-40B4-BE49-F238E27FC236}">
                <a16:creationId xmlns:a16="http://schemas.microsoft.com/office/drawing/2014/main" id="{0CE9D669-5A12-4F50-8FAF-C89743F6FCD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7575" y="240690"/>
            <a:ext cx="1112907" cy="1449998"/>
          </a:xfrm>
          <a:prstGeom prst="rect">
            <a:avLst/>
          </a:prstGeom>
        </p:spPr>
      </p:pic>
      <p:pic>
        <p:nvPicPr>
          <p:cNvPr id="9" name="Picture 8">
            <a:extLst>
              <a:ext uri="{FF2B5EF4-FFF2-40B4-BE49-F238E27FC236}">
                <a16:creationId xmlns:a16="http://schemas.microsoft.com/office/drawing/2014/main" id="{A0F69D62-0BC0-4856-8B0E-EB56B8FBD2A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270482" y="655386"/>
            <a:ext cx="2260722" cy="683655"/>
          </a:xfrm>
          <a:prstGeom prst="rect">
            <a:avLst/>
          </a:prstGeom>
        </p:spPr>
      </p:pic>
      <p:sp>
        <p:nvSpPr>
          <p:cNvPr id="10" name="Date Placeholder 3">
            <a:extLst>
              <a:ext uri="{FF2B5EF4-FFF2-40B4-BE49-F238E27FC236}">
                <a16:creationId xmlns:a16="http://schemas.microsoft.com/office/drawing/2014/main" id="{57AB13E6-DB63-4C49-BA70-8AFFC9F3CC29}"/>
              </a:ext>
            </a:extLst>
          </p:cNvPr>
          <p:cNvSpPr>
            <a:spLocks noGrp="1"/>
          </p:cNvSpPr>
          <p:nvPr>
            <p:ph type="dt" sz="half" idx="10"/>
          </p:nvPr>
        </p:nvSpPr>
        <p:spPr>
          <a:xfrm>
            <a:off x="628650" y="6356351"/>
            <a:ext cx="1714500" cy="365125"/>
          </a:xfrm>
        </p:spPr>
        <p:txBody>
          <a:bodyPr/>
          <a:lstStyle/>
          <a:p>
            <a:fld id="{24DC790F-7421-49B5-A335-8A15BB65C9AD}" type="datetime1">
              <a:rPr lang="en-US" smtClean="0"/>
              <a:t>12/24/20</a:t>
            </a:fld>
            <a:endParaRPr lang="en-US"/>
          </a:p>
        </p:txBody>
      </p:sp>
      <p:sp>
        <p:nvSpPr>
          <p:cNvPr id="11" name="Footer Placeholder 4">
            <a:extLst>
              <a:ext uri="{FF2B5EF4-FFF2-40B4-BE49-F238E27FC236}">
                <a16:creationId xmlns:a16="http://schemas.microsoft.com/office/drawing/2014/main" id="{DFF979C4-3847-43C0-BE86-76D699EDFC21}"/>
              </a:ext>
            </a:extLst>
          </p:cNvPr>
          <p:cNvSpPr>
            <a:spLocks noGrp="1"/>
          </p:cNvSpPr>
          <p:nvPr>
            <p:ph type="ftr" sz="quarter" idx="11"/>
          </p:nvPr>
        </p:nvSpPr>
        <p:spPr>
          <a:xfrm>
            <a:off x="2686050" y="6356351"/>
            <a:ext cx="3429000" cy="365125"/>
          </a:xfrm>
        </p:spPr>
        <p:txBody>
          <a:bodyPr/>
          <a:lstStyle/>
          <a:p>
            <a:r>
              <a:rPr lang="en-US" dirty="0"/>
              <a:t>CS ZG525 / CSI ZG525/ ES ZG526: ADVANCED COMPUTER NETWORKS</a:t>
            </a:r>
          </a:p>
        </p:txBody>
      </p:sp>
      <p:sp>
        <p:nvSpPr>
          <p:cNvPr id="12" name="Slide Number Placeholder 5">
            <a:extLst>
              <a:ext uri="{FF2B5EF4-FFF2-40B4-BE49-F238E27FC236}">
                <a16:creationId xmlns:a16="http://schemas.microsoft.com/office/drawing/2014/main" id="{87DC9952-3525-4589-B72C-ECF3FBFE26FC}"/>
              </a:ext>
            </a:extLst>
          </p:cNvPr>
          <p:cNvSpPr>
            <a:spLocks noGrp="1"/>
          </p:cNvSpPr>
          <p:nvPr>
            <p:ph type="sldNum" sz="quarter" idx="12"/>
          </p:nvPr>
        </p:nvSpPr>
        <p:spPr>
          <a:xfrm>
            <a:off x="6457950" y="6356351"/>
            <a:ext cx="2057400" cy="365125"/>
          </a:xfrm>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2767427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83076-454E-4BA8-A102-132B5057F1C9}"/>
              </a:ext>
            </a:extLst>
          </p:cNvPr>
          <p:cNvSpPr>
            <a:spLocks noGrp="1"/>
          </p:cNvSpPr>
          <p:nvPr>
            <p:ph type="title"/>
          </p:nvPr>
        </p:nvSpPr>
        <p:spPr>
          <a:xfrm>
            <a:off x="628650" y="1145570"/>
            <a:ext cx="7886700" cy="997989"/>
          </a:xfrm>
        </p:spPr>
        <p:txBody>
          <a:bodyPr>
            <a:normAutofit/>
          </a:bodyPr>
          <a:lstStyle>
            <a:lvl1pPr>
              <a:defRPr sz="2700"/>
            </a:lvl1pPr>
          </a:lstStyle>
          <a:p>
            <a:r>
              <a:rPr lang="en-US" dirty="0"/>
              <a:t>Click to edit Master title style</a:t>
            </a:r>
          </a:p>
        </p:txBody>
      </p:sp>
      <p:sp>
        <p:nvSpPr>
          <p:cNvPr id="3" name="Content Placeholder 2">
            <a:extLst>
              <a:ext uri="{FF2B5EF4-FFF2-40B4-BE49-F238E27FC236}">
                <a16:creationId xmlns:a16="http://schemas.microsoft.com/office/drawing/2014/main" id="{E6AAAEF1-D903-445F-994F-004B0B23D507}"/>
              </a:ext>
            </a:extLst>
          </p:cNvPr>
          <p:cNvSpPr>
            <a:spLocks noGrp="1"/>
          </p:cNvSpPr>
          <p:nvPr>
            <p:ph idx="1"/>
          </p:nvPr>
        </p:nvSpPr>
        <p:spPr>
          <a:xfrm>
            <a:off x="628650" y="2262555"/>
            <a:ext cx="7886700" cy="391440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0421F57-C7B0-42A9-A8DA-E4088DA7010E}"/>
              </a:ext>
            </a:extLst>
          </p:cNvPr>
          <p:cNvSpPr>
            <a:spLocks noGrp="1"/>
          </p:cNvSpPr>
          <p:nvPr>
            <p:ph type="dt" sz="half" idx="10"/>
          </p:nvPr>
        </p:nvSpPr>
        <p:spPr>
          <a:xfrm>
            <a:off x="628650" y="6356351"/>
            <a:ext cx="1714500" cy="365125"/>
          </a:xfrm>
        </p:spPr>
        <p:txBody>
          <a:bodyPr/>
          <a:lstStyle/>
          <a:p>
            <a:fld id="{5D1E2D5E-AC7B-4B37-9246-DABB8770DABE}" type="datetime1">
              <a:rPr lang="en-US" smtClean="0"/>
              <a:t>12/24/20</a:t>
            </a:fld>
            <a:endParaRPr lang="en-US"/>
          </a:p>
        </p:txBody>
      </p:sp>
      <p:sp>
        <p:nvSpPr>
          <p:cNvPr id="5" name="Footer Placeholder 4">
            <a:extLst>
              <a:ext uri="{FF2B5EF4-FFF2-40B4-BE49-F238E27FC236}">
                <a16:creationId xmlns:a16="http://schemas.microsoft.com/office/drawing/2014/main" id="{7204947D-0CF8-4D28-9D1E-C5D5B621F79B}"/>
              </a:ext>
            </a:extLst>
          </p:cNvPr>
          <p:cNvSpPr>
            <a:spLocks noGrp="1"/>
          </p:cNvSpPr>
          <p:nvPr>
            <p:ph type="ftr" sz="quarter" idx="11"/>
          </p:nvPr>
        </p:nvSpPr>
        <p:spPr>
          <a:xfrm>
            <a:off x="2686050" y="6356351"/>
            <a:ext cx="3429000" cy="365125"/>
          </a:xfrm>
        </p:spPr>
        <p:txBody>
          <a:bodyPr/>
          <a:lstStyle/>
          <a:p>
            <a:r>
              <a:rPr lang="en-US" dirty="0"/>
              <a:t>CS ZG525 / CSI ZG525/ ES ZG526: ADVANCED COMPUTER NETWORKS</a:t>
            </a:r>
          </a:p>
        </p:txBody>
      </p:sp>
      <p:sp>
        <p:nvSpPr>
          <p:cNvPr id="6" name="Slide Number Placeholder 5">
            <a:extLst>
              <a:ext uri="{FF2B5EF4-FFF2-40B4-BE49-F238E27FC236}">
                <a16:creationId xmlns:a16="http://schemas.microsoft.com/office/drawing/2014/main" id="{04DD744D-C12E-439A-A195-8742E4A94F53}"/>
              </a:ext>
            </a:extLst>
          </p:cNvPr>
          <p:cNvSpPr>
            <a:spLocks noGrp="1"/>
          </p:cNvSpPr>
          <p:nvPr>
            <p:ph type="sldNum" sz="quarter" idx="12"/>
          </p:nvPr>
        </p:nvSpPr>
        <p:spPr/>
        <p:txBody>
          <a:bodyPr/>
          <a:lstStyle/>
          <a:p>
            <a:fld id="{29C7079E-14CB-49E3-8BA8-C540CEA3A588}" type="slidenum">
              <a:rPr lang="en-US" smtClean="0"/>
              <a:t>‹#›</a:t>
            </a:fld>
            <a:endParaRPr lang="en-US"/>
          </a:p>
        </p:txBody>
      </p:sp>
      <p:pic>
        <p:nvPicPr>
          <p:cNvPr id="7" name="Picture 6">
            <a:extLst>
              <a:ext uri="{FF2B5EF4-FFF2-40B4-BE49-F238E27FC236}">
                <a16:creationId xmlns:a16="http://schemas.microsoft.com/office/drawing/2014/main" id="{BDFD0A83-FB8F-46A4-BD77-6D2EF6BBF42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75584" y="169910"/>
            <a:ext cx="2110841" cy="976022"/>
          </a:xfrm>
          <a:prstGeom prst="rect">
            <a:avLst/>
          </a:prstGeom>
        </p:spPr>
      </p:pic>
      <p:pic>
        <p:nvPicPr>
          <p:cNvPr id="8" name="Picture 7">
            <a:extLst>
              <a:ext uri="{FF2B5EF4-FFF2-40B4-BE49-F238E27FC236}">
                <a16:creationId xmlns:a16="http://schemas.microsoft.com/office/drawing/2014/main" id="{DD4A800B-A963-4222-970C-E54BDBF8408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57576" y="169911"/>
            <a:ext cx="765617" cy="997517"/>
          </a:xfrm>
          <a:prstGeom prst="rect">
            <a:avLst/>
          </a:prstGeom>
        </p:spPr>
      </p:pic>
      <p:pic>
        <p:nvPicPr>
          <p:cNvPr id="9" name="Picture 8">
            <a:extLst>
              <a:ext uri="{FF2B5EF4-FFF2-40B4-BE49-F238E27FC236}">
                <a16:creationId xmlns:a16="http://schemas.microsoft.com/office/drawing/2014/main" id="{65E7CA1B-08E2-483D-842C-FE4B1CDFD1EF}"/>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999018" y="442167"/>
            <a:ext cx="1497998" cy="453003"/>
          </a:xfrm>
          <a:prstGeom prst="rect">
            <a:avLst/>
          </a:prstGeom>
        </p:spPr>
      </p:pic>
      <p:pic>
        <p:nvPicPr>
          <p:cNvPr id="10" name="Picture 9">
            <a:extLst>
              <a:ext uri="{FF2B5EF4-FFF2-40B4-BE49-F238E27FC236}">
                <a16:creationId xmlns:a16="http://schemas.microsoft.com/office/drawing/2014/main" id="{1AB47AB9-98CA-4974-9401-0C960D9C3730}"/>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628650" y="1895908"/>
            <a:ext cx="7929563" cy="247650"/>
          </a:xfrm>
          <a:prstGeom prst="rect">
            <a:avLst/>
          </a:prstGeom>
        </p:spPr>
      </p:pic>
    </p:spTree>
    <p:extLst>
      <p:ext uri="{BB962C8B-B14F-4D97-AF65-F5344CB8AC3E}">
        <p14:creationId xmlns:p14="http://schemas.microsoft.com/office/powerpoint/2010/main" val="269046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C1DB0-0445-41A0-ACEE-03823BDEB13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0A063E9-4D4B-4FC0-9FFA-430D55738DF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2C3D7AC-B70C-4092-ABFD-66FCCE557B38}"/>
              </a:ext>
            </a:extLst>
          </p:cNvPr>
          <p:cNvSpPr>
            <a:spLocks noGrp="1"/>
          </p:cNvSpPr>
          <p:nvPr>
            <p:ph type="dt" sz="half" idx="10"/>
          </p:nvPr>
        </p:nvSpPr>
        <p:spPr/>
        <p:txBody>
          <a:bodyPr/>
          <a:lstStyle/>
          <a:p>
            <a:fld id="{2E7CC8AB-DA3C-4CB0-8904-60D39B1950B9}" type="datetime1">
              <a:rPr lang="en-US" smtClean="0"/>
              <a:t>12/24/20</a:t>
            </a:fld>
            <a:endParaRPr lang="en-US"/>
          </a:p>
        </p:txBody>
      </p:sp>
      <p:sp>
        <p:nvSpPr>
          <p:cNvPr id="5" name="Footer Placeholder 4">
            <a:extLst>
              <a:ext uri="{FF2B5EF4-FFF2-40B4-BE49-F238E27FC236}">
                <a16:creationId xmlns:a16="http://schemas.microsoft.com/office/drawing/2014/main" id="{A520A7B2-5640-43B0-901F-372EDFE733D0}"/>
              </a:ext>
            </a:extLst>
          </p:cNvPr>
          <p:cNvSpPr>
            <a:spLocks noGrp="1"/>
          </p:cNvSpPr>
          <p:nvPr>
            <p:ph type="ftr" sz="quarter" idx="11"/>
          </p:nvPr>
        </p:nvSpPr>
        <p:spPr/>
        <p:txBody>
          <a:bodyPr/>
          <a:lstStyle/>
          <a:p>
            <a:r>
              <a:rPr lang="en-US"/>
              <a:t>CS ZG525 / CSI ZG525/ ES ZG526: ADVANCED COMPUTER NETWORKS</a:t>
            </a:r>
          </a:p>
        </p:txBody>
      </p:sp>
      <p:sp>
        <p:nvSpPr>
          <p:cNvPr id="6" name="Slide Number Placeholder 5">
            <a:extLst>
              <a:ext uri="{FF2B5EF4-FFF2-40B4-BE49-F238E27FC236}">
                <a16:creationId xmlns:a16="http://schemas.microsoft.com/office/drawing/2014/main" id="{BF1A0A19-0DD3-49DB-9ABA-6A78DBE1562F}"/>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1989192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E7C04-8733-488B-BB67-9F223195B3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710E04-046C-4034-B097-9E383244B45D}"/>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8EA0FE-93F3-4B79-B040-66F5A04B7438}"/>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7CD1DC-62A6-4B84-8F1D-71623F8B5934}"/>
              </a:ext>
            </a:extLst>
          </p:cNvPr>
          <p:cNvSpPr>
            <a:spLocks noGrp="1"/>
          </p:cNvSpPr>
          <p:nvPr>
            <p:ph type="dt" sz="half" idx="10"/>
          </p:nvPr>
        </p:nvSpPr>
        <p:spPr/>
        <p:txBody>
          <a:bodyPr/>
          <a:lstStyle/>
          <a:p>
            <a:fld id="{6D3843B5-5FC3-457A-8B78-AA42173FD6A0}" type="datetime1">
              <a:rPr lang="en-US" smtClean="0"/>
              <a:t>12/24/20</a:t>
            </a:fld>
            <a:endParaRPr lang="en-US"/>
          </a:p>
        </p:txBody>
      </p:sp>
      <p:sp>
        <p:nvSpPr>
          <p:cNvPr id="6" name="Footer Placeholder 5">
            <a:extLst>
              <a:ext uri="{FF2B5EF4-FFF2-40B4-BE49-F238E27FC236}">
                <a16:creationId xmlns:a16="http://schemas.microsoft.com/office/drawing/2014/main" id="{E97C86D4-C410-4DBF-8762-FF52E3445DE0}"/>
              </a:ext>
            </a:extLst>
          </p:cNvPr>
          <p:cNvSpPr>
            <a:spLocks noGrp="1"/>
          </p:cNvSpPr>
          <p:nvPr>
            <p:ph type="ftr" sz="quarter" idx="11"/>
          </p:nvPr>
        </p:nvSpPr>
        <p:spPr/>
        <p:txBody>
          <a:bodyPr/>
          <a:lstStyle/>
          <a:p>
            <a:r>
              <a:rPr lang="en-US"/>
              <a:t>CS ZG525 / CSI ZG525/ ES ZG526: ADVANCED COMPUTER NETWORKS</a:t>
            </a:r>
          </a:p>
        </p:txBody>
      </p:sp>
      <p:sp>
        <p:nvSpPr>
          <p:cNvPr id="7" name="Slide Number Placeholder 6">
            <a:extLst>
              <a:ext uri="{FF2B5EF4-FFF2-40B4-BE49-F238E27FC236}">
                <a16:creationId xmlns:a16="http://schemas.microsoft.com/office/drawing/2014/main" id="{CCDE0619-F381-4817-AF40-90C3A5B01FFA}"/>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34696074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1BD0A-8D4B-4F70-B10E-6BDFF53622F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7AA0EF-567C-4DAD-BB24-8402D0D4A3A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FDCE08C3-D7C5-44BC-9C10-A5D47836CD68}"/>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270607-3E69-429C-9544-0183194654C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BF1FABAD-A260-435A-9053-23476ADB4DBF}"/>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AD5625-88A7-4431-918C-1FCE62649388}"/>
              </a:ext>
            </a:extLst>
          </p:cNvPr>
          <p:cNvSpPr>
            <a:spLocks noGrp="1"/>
          </p:cNvSpPr>
          <p:nvPr>
            <p:ph type="dt" sz="half" idx="10"/>
          </p:nvPr>
        </p:nvSpPr>
        <p:spPr/>
        <p:txBody>
          <a:bodyPr/>
          <a:lstStyle/>
          <a:p>
            <a:fld id="{2D19A4DA-62CB-43A4-9353-73E74A75742A}" type="datetime1">
              <a:rPr lang="en-US" smtClean="0"/>
              <a:t>12/24/20</a:t>
            </a:fld>
            <a:endParaRPr lang="en-US"/>
          </a:p>
        </p:txBody>
      </p:sp>
      <p:sp>
        <p:nvSpPr>
          <p:cNvPr id="8" name="Footer Placeholder 7">
            <a:extLst>
              <a:ext uri="{FF2B5EF4-FFF2-40B4-BE49-F238E27FC236}">
                <a16:creationId xmlns:a16="http://schemas.microsoft.com/office/drawing/2014/main" id="{B0A25D9B-4831-45AE-AB61-77038301D390}"/>
              </a:ext>
            </a:extLst>
          </p:cNvPr>
          <p:cNvSpPr>
            <a:spLocks noGrp="1"/>
          </p:cNvSpPr>
          <p:nvPr>
            <p:ph type="ftr" sz="quarter" idx="11"/>
          </p:nvPr>
        </p:nvSpPr>
        <p:spPr/>
        <p:txBody>
          <a:bodyPr/>
          <a:lstStyle/>
          <a:p>
            <a:r>
              <a:rPr lang="en-US"/>
              <a:t>CS ZG525 / CSI ZG525/ ES ZG526: ADVANCED COMPUTER NETWORKS</a:t>
            </a:r>
          </a:p>
        </p:txBody>
      </p:sp>
      <p:sp>
        <p:nvSpPr>
          <p:cNvPr id="9" name="Slide Number Placeholder 8">
            <a:extLst>
              <a:ext uri="{FF2B5EF4-FFF2-40B4-BE49-F238E27FC236}">
                <a16:creationId xmlns:a16="http://schemas.microsoft.com/office/drawing/2014/main" id="{825798B0-5E82-4E60-BD86-603FA39D1593}"/>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33352595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EC5-4E16-41EF-A1E4-8A5D21C8DD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C09611-7F4A-433D-912A-AAC34693D1D9}"/>
              </a:ext>
            </a:extLst>
          </p:cNvPr>
          <p:cNvSpPr>
            <a:spLocks noGrp="1"/>
          </p:cNvSpPr>
          <p:nvPr>
            <p:ph type="dt" sz="half" idx="10"/>
          </p:nvPr>
        </p:nvSpPr>
        <p:spPr/>
        <p:txBody>
          <a:bodyPr/>
          <a:lstStyle/>
          <a:p>
            <a:fld id="{FE2A3B25-CB58-45A2-92CE-132D94BDC731}" type="datetime1">
              <a:rPr lang="en-US" smtClean="0"/>
              <a:t>12/24/20</a:t>
            </a:fld>
            <a:endParaRPr lang="en-US"/>
          </a:p>
        </p:txBody>
      </p:sp>
      <p:sp>
        <p:nvSpPr>
          <p:cNvPr id="4" name="Footer Placeholder 3">
            <a:extLst>
              <a:ext uri="{FF2B5EF4-FFF2-40B4-BE49-F238E27FC236}">
                <a16:creationId xmlns:a16="http://schemas.microsoft.com/office/drawing/2014/main" id="{270DC0C2-D439-4BEB-9001-78660C0582E8}"/>
              </a:ext>
            </a:extLst>
          </p:cNvPr>
          <p:cNvSpPr>
            <a:spLocks noGrp="1"/>
          </p:cNvSpPr>
          <p:nvPr>
            <p:ph type="ftr" sz="quarter" idx="11"/>
          </p:nvPr>
        </p:nvSpPr>
        <p:spPr/>
        <p:txBody>
          <a:bodyPr/>
          <a:lstStyle/>
          <a:p>
            <a:r>
              <a:rPr lang="en-US"/>
              <a:t>CS ZG525 / CSI ZG525/ ES ZG526: ADVANCED COMPUTER NETWORKS</a:t>
            </a:r>
          </a:p>
        </p:txBody>
      </p:sp>
      <p:sp>
        <p:nvSpPr>
          <p:cNvPr id="5" name="Slide Number Placeholder 4">
            <a:extLst>
              <a:ext uri="{FF2B5EF4-FFF2-40B4-BE49-F238E27FC236}">
                <a16:creationId xmlns:a16="http://schemas.microsoft.com/office/drawing/2014/main" id="{F46D918C-E13F-46B9-AD96-72E601F3E519}"/>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38856300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35398C-D002-4B92-9667-8960124212D6}"/>
              </a:ext>
            </a:extLst>
          </p:cNvPr>
          <p:cNvSpPr>
            <a:spLocks noGrp="1"/>
          </p:cNvSpPr>
          <p:nvPr>
            <p:ph type="dt" sz="half" idx="10"/>
          </p:nvPr>
        </p:nvSpPr>
        <p:spPr/>
        <p:txBody>
          <a:bodyPr/>
          <a:lstStyle/>
          <a:p>
            <a:fld id="{EAE2A60D-A378-4388-8F7C-2CE3DBDA5931}" type="datetime1">
              <a:rPr lang="en-US" smtClean="0"/>
              <a:t>12/24/20</a:t>
            </a:fld>
            <a:endParaRPr lang="en-US"/>
          </a:p>
        </p:txBody>
      </p:sp>
      <p:sp>
        <p:nvSpPr>
          <p:cNvPr id="3" name="Footer Placeholder 2">
            <a:extLst>
              <a:ext uri="{FF2B5EF4-FFF2-40B4-BE49-F238E27FC236}">
                <a16:creationId xmlns:a16="http://schemas.microsoft.com/office/drawing/2014/main" id="{F5DDD067-8B3B-4536-958C-1089B5535B5C}"/>
              </a:ext>
            </a:extLst>
          </p:cNvPr>
          <p:cNvSpPr>
            <a:spLocks noGrp="1"/>
          </p:cNvSpPr>
          <p:nvPr>
            <p:ph type="ftr" sz="quarter" idx="11"/>
          </p:nvPr>
        </p:nvSpPr>
        <p:spPr/>
        <p:txBody>
          <a:bodyPr/>
          <a:lstStyle/>
          <a:p>
            <a:r>
              <a:rPr lang="en-US"/>
              <a:t>CS ZG525 / CSI ZG525/ ES ZG526: ADVANCED COMPUTER NETWORKS</a:t>
            </a:r>
          </a:p>
        </p:txBody>
      </p:sp>
      <p:sp>
        <p:nvSpPr>
          <p:cNvPr id="4" name="Slide Number Placeholder 3">
            <a:extLst>
              <a:ext uri="{FF2B5EF4-FFF2-40B4-BE49-F238E27FC236}">
                <a16:creationId xmlns:a16="http://schemas.microsoft.com/office/drawing/2014/main" id="{262B8BF4-C3D0-44EA-AC6D-C4B89ED6E616}"/>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2879584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E6B7A1-1A60-4CB5-83B3-0CE236199703}" type="datetimeFigureOut">
              <a:rPr lang="en-US" smtClean="0"/>
              <a:t>12/24/20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A5091-6BC5-4425-AAFB-78A9CC49E05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B630BAB-AAE7-427A-838D-1BF2C5402E7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0C8370-6CB6-43F8-B742-A97EF137C0B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FD8AA3F0-5A46-42A7-9082-C14623012CDC}"/>
              </a:ext>
            </a:extLst>
          </p:cNvPr>
          <p:cNvSpPr>
            <a:spLocks noGrp="1"/>
          </p:cNvSpPr>
          <p:nvPr>
            <p:ph type="dt" sz="half" idx="10"/>
          </p:nvPr>
        </p:nvSpPr>
        <p:spPr/>
        <p:txBody>
          <a:bodyPr/>
          <a:lstStyle/>
          <a:p>
            <a:fld id="{24C364BE-BBB4-4250-A714-DA52E34663AC}" type="datetime1">
              <a:rPr lang="en-US" smtClean="0"/>
              <a:t>12/24/20</a:t>
            </a:fld>
            <a:endParaRPr lang="en-US"/>
          </a:p>
        </p:txBody>
      </p:sp>
      <p:sp>
        <p:nvSpPr>
          <p:cNvPr id="6" name="Footer Placeholder 5">
            <a:extLst>
              <a:ext uri="{FF2B5EF4-FFF2-40B4-BE49-F238E27FC236}">
                <a16:creationId xmlns:a16="http://schemas.microsoft.com/office/drawing/2014/main" id="{CD81651D-0F79-46EE-A745-899AF5A68BE4}"/>
              </a:ext>
            </a:extLst>
          </p:cNvPr>
          <p:cNvSpPr>
            <a:spLocks noGrp="1"/>
          </p:cNvSpPr>
          <p:nvPr>
            <p:ph type="ftr" sz="quarter" idx="11"/>
          </p:nvPr>
        </p:nvSpPr>
        <p:spPr/>
        <p:txBody>
          <a:bodyPr/>
          <a:lstStyle/>
          <a:p>
            <a:r>
              <a:rPr lang="en-US"/>
              <a:t>CS ZG525 / CSI ZG525/ ES ZG526: ADVANCED COMPUTER NETWORKS</a:t>
            </a:r>
          </a:p>
        </p:txBody>
      </p:sp>
      <p:sp>
        <p:nvSpPr>
          <p:cNvPr id="7" name="Slide Number Placeholder 6">
            <a:extLst>
              <a:ext uri="{FF2B5EF4-FFF2-40B4-BE49-F238E27FC236}">
                <a16:creationId xmlns:a16="http://schemas.microsoft.com/office/drawing/2014/main" id="{D7376205-252C-46F2-AAE4-25E972A5E09D}"/>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11336218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01017-7E6D-4FD1-8014-707B9A18D75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0B3D9B4-3FFD-4AB0-96CA-2F3B41B8115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1D3799D9-C754-4197-B84D-72F91469514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024145DF-CA2C-47DC-A190-FE3356EE089D}"/>
              </a:ext>
            </a:extLst>
          </p:cNvPr>
          <p:cNvSpPr>
            <a:spLocks noGrp="1"/>
          </p:cNvSpPr>
          <p:nvPr>
            <p:ph type="dt" sz="half" idx="10"/>
          </p:nvPr>
        </p:nvSpPr>
        <p:spPr/>
        <p:txBody>
          <a:bodyPr/>
          <a:lstStyle/>
          <a:p>
            <a:fld id="{B07ECB27-79A4-4C4B-A5AA-09D7B8C301AE}" type="datetime1">
              <a:rPr lang="en-US" smtClean="0"/>
              <a:t>12/24/20</a:t>
            </a:fld>
            <a:endParaRPr lang="en-US"/>
          </a:p>
        </p:txBody>
      </p:sp>
      <p:sp>
        <p:nvSpPr>
          <p:cNvPr id="6" name="Footer Placeholder 5">
            <a:extLst>
              <a:ext uri="{FF2B5EF4-FFF2-40B4-BE49-F238E27FC236}">
                <a16:creationId xmlns:a16="http://schemas.microsoft.com/office/drawing/2014/main" id="{7D0FE476-0EF6-4F70-B776-5DA21E3543CF}"/>
              </a:ext>
            </a:extLst>
          </p:cNvPr>
          <p:cNvSpPr>
            <a:spLocks noGrp="1"/>
          </p:cNvSpPr>
          <p:nvPr>
            <p:ph type="ftr" sz="quarter" idx="11"/>
          </p:nvPr>
        </p:nvSpPr>
        <p:spPr/>
        <p:txBody>
          <a:bodyPr/>
          <a:lstStyle/>
          <a:p>
            <a:r>
              <a:rPr lang="en-US"/>
              <a:t>CS ZG525 / CSI ZG525/ ES ZG526: ADVANCED COMPUTER NETWORKS</a:t>
            </a:r>
          </a:p>
        </p:txBody>
      </p:sp>
      <p:sp>
        <p:nvSpPr>
          <p:cNvPr id="7" name="Slide Number Placeholder 6">
            <a:extLst>
              <a:ext uri="{FF2B5EF4-FFF2-40B4-BE49-F238E27FC236}">
                <a16:creationId xmlns:a16="http://schemas.microsoft.com/office/drawing/2014/main" id="{661C66AE-08DE-4601-811F-8BBF0FDF2656}"/>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17711628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58B78-574F-4C66-B5BC-4E0F7A0A58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8611C8-C8B7-4FF1-83BC-0D1C0BA7C3E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3E44EC-B28C-4D4D-AB92-0F4F890E1915}"/>
              </a:ext>
            </a:extLst>
          </p:cNvPr>
          <p:cNvSpPr>
            <a:spLocks noGrp="1"/>
          </p:cNvSpPr>
          <p:nvPr>
            <p:ph type="dt" sz="half" idx="10"/>
          </p:nvPr>
        </p:nvSpPr>
        <p:spPr/>
        <p:txBody>
          <a:bodyPr/>
          <a:lstStyle/>
          <a:p>
            <a:fld id="{0620B13D-7C50-4893-9B96-D671BAC7961C}" type="datetime1">
              <a:rPr lang="en-US" smtClean="0"/>
              <a:t>12/24/20</a:t>
            </a:fld>
            <a:endParaRPr lang="en-US"/>
          </a:p>
        </p:txBody>
      </p:sp>
      <p:sp>
        <p:nvSpPr>
          <p:cNvPr id="5" name="Footer Placeholder 4">
            <a:extLst>
              <a:ext uri="{FF2B5EF4-FFF2-40B4-BE49-F238E27FC236}">
                <a16:creationId xmlns:a16="http://schemas.microsoft.com/office/drawing/2014/main" id="{FE752294-85BD-4290-AEB8-9B3ED03BB098}"/>
              </a:ext>
            </a:extLst>
          </p:cNvPr>
          <p:cNvSpPr>
            <a:spLocks noGrp="1"/>
          </p:cNvSpPr>
          <p:nvPr>
            <p:ph type="ftr" sz="quarter" idx="11"/>
          </p:nvPr>
        </p:nvSpPr>
        <p:spPr/>
        <p:txBody>
          <a:bodyPr/>
          <a:lstStyle/>
          <a:p>
            <a:r>
              <a:rPr lang="en-US"/>
              <a:t>CS ZG525 / CSI ZG525/ ES ZG526: ADVANCED COMPUTER NETWORKS</a:t>
            </a:r>
          </a:p>
        </p:txBody>
      </p:sp>
      <p:sp>
        <p:nvSpPr>
          <p:cNvPr id="6" name="Slide Number Placeholder 5">
            <a:extLst>
              <a:ext uri="{FF2B5EF4-FFF2-40B4-BE49-F238E27FC236}">
                <a16:creationId xmlns:a16="http://schemas.microsoft.com/office/drawing/2014/main" id="{E9C182AF-80E0-43AB-B5A1-C1025F1381FF}"/>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1855455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60886-23A6-4613-9B79-CE5EACF6886D}"/>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F7209D-044D-4E3F-8D24-FEA93E5FE0CD}"/>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53F9B3-8678-4510-8FA6-1D225C0F3C90}"/>
              </a:ext>
            </a:extLst>
          </p:cNvPr>
          <p:cNvSpPr>
            <a:spLocks noGrp="1"/>
          </p:cNvSpPr>
          <p:nvPr>
            <p:ph type="dt" sz="half" idx="10"/>
          </p:nvPr>
        </p:nvSpPr>
        <p:spPr/>
        <p:txBody>
          <a:bodyPr/>
          <a:lstStyle/>
          <a:p>
            <a:fld id="{FCBAAED9-73BB-43FB-BE57-5F116564B6DB}" type="datetime1">
              <a:rPr lang="en-US" smtClean="0"/>
              <a:t>12/24/20</a:t>
            </a:fld>
            <a:endParaRPr lang="en-US"/>
          </a:p>
        </p:txBody>
      </p:sp>
      <p:sp>
        <p:nvSpPr>
          <p:cNvPr id="5" name="Footer Placeholder 4">
            <a:extLst>
              <a:ext uri="{FF2B5EF4-FFF2-40B4-BE49-F238E27FC236}">
                <a16:creationId xmlns:a16="http://schemas.microsoft.com/office/drawing/2014/main" id="{6DBC5B70-38F4-4560-B70A-79A1635E8139}"/>
              </a:ext>
            </a:extLst>
          </p:cNvPr>
          <p:cNvSpPr>
            <a:spLocks noGrp="1"/>
          </p:cNvSpPr>
          <p:nvPr>
            <p:ph type="ftr" sz="quarter" idx="11"/>
          </p:nvPr>
        </p:nvSpPr>
        <p:spPr/>
        <p:txBody>
          <a:bodyPr/>
          <a:lstStyle/>
          <a:p>
            <a:r>
              <a:rPr lang="en-US"/>
              <a:t>CS ZG525 / CSI ZG525/ ES ZG526: ADVANCED COMPUTER NETWORKS</a:t>
            </a:r>
          </a:p>
        </p:txBody>
      </p:sp>
      <p:sp>
        <p:nvSpPr>
          <p:cNvPr id="6" name="Slide Number Placeholder 5">
            <a:extLst>
              <a:ext uri="{FF2B5EF4-FFF2-40B4-BE49-F238E27FC236}">
                <a16:creationId xmlns:a16="http://schemas.microsoft.com/office/drawing/2014/main" id="{82346E8D-6ABB-499F-96C9-E1B6B8679822}"/>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38026551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5 - Text &amp; Bullets - White BG - Orange">
    <p:spTree>
      <p:nvGrpSpPr>
        <p:cNvPr id="1" name=""/>
        <p:cNvGrpSpPr/>
        <p:nvPr/>
      </p:nvGrpSpPr>
      <p:grpSpPr>
        <a:xfrm>
          <a:off x="0" y="0"/>
          <a:ext cx="0" cy="0"/>
          <a:chOff x="0" y="0"/>
          <a:chExt cx="0" cy="0"/>
        </a:xfrm>
      </p:grpSpPr>
      <p:sp>
        <p:nvSpPr>
          <p:cNvPr id="20" name="Text Placeholder 19"/>
          <p:cNvSpPr>
            <a:spLocks noGrp="1"/>
          </p:cNvSpPr>
          <p:nvPr>
            <p:ph type="body" sz="quarter" idx="20" hasCustomPrompt="1"/>
          </p:nvPr>
        </p:nvSpPr>
        <p:spPr>
          <a:xfrm>
            <a:off x="309669" y="199995"/>
            <a:ext cx="7176120" cy="399604"/>
          </a:xfrm>
          <a:prstGeom prst="rect">
            <a:avLst/>
          </a:prstGeom>
        </p:spPr>
        <p:txBody>
          <a:bodyPr vert="horz" lIns="91111" tIns="45555" rIns="91111" bIns="45555" anchor="b"/>
          <a:lstStyle>
            <a:lvl1pPr marL="0" indent="0">
              <a:buNone/>
              <a:defRPr sz="794" b="1" cap="all" baseline="0">
                <a:solidFill>
                  <a:srgbClr val="EB8024"/>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309669" y="645145"/>
            <a:ext cx="7176120" cy="545609"/>
          </a:xfrm>
          <a:prstGeom prst="rect">
            <a:avLst/>
          </a:prstGeom>
        </p:spPr>
        <p:txBody>
          <a:bodyPr lIns="91111" tIns="45555" rIns="91111" bIns="45555"/>
          <a:lstStyle>
            <a:lvl1pPr marL="0" indent="0">
              <a:buNone/>
              <a:defRPr sz="1588" baseline="0">
                <a:latin typeface="+mj-lt"/>
              </a:defRPr>
            </a:lvl1pPr>
            <a:lvl2pPr>
              <a:defRPr sz="1588"/>
            </a:lvl2pPr>
            <a:lvl3pPr>
              <a:defRPr sz="1588"/>
            </a:lvl3pPr>
            <a:lvl4pPr>
              <a:defRPr sz="1588"/>
            </a:lvl4pPr>
            <a:lvl5pPr>
              <a:defRPr sz="1588"/>
            </a:lvl5pPr>
          </a:lstStyle>
          <a:p>
            <a:pPr lvl="0"/>
            <a:r>
              <a:rPr lang="nl-NL" dirty="0" err="1"/>
              <a:t>Slide</a:t>
            </a:r>
            <a:r>
              <a:rPr lang="nl-NL" dirty="0"/>
              <a:t> </a:t>
            </a:r>
            <a:r>
              <a:rPr lang="nl-NL" dirty="0" err="1"/>
              <a:t>Title</a:t>
            </a:r>
            <a:endParaRPr lang="en-GB" dirty="0"/>
          </a:p>
        </p:txBody>
      </p:sp>
      <p:sp>
        <p:nvSpPr>
          <p:cNvPr id="13" name="TextBox 12"/>
          <p:cNvSpPr txBox="1"/>
          <p:nvPr userDrawn="1"/>
        </p:nvSpPr>
        <p:spPr>
          <a:xfrm>
            <a:off x="8580398" y="6536778"/>
            <a:ext cx="563603" cy="230704"/>
          </a:xfrm>
          <a:prstGeom prst="rect">
            <a:avLst/>
          </a:prstGeom>
          <a:ln>
            <a:noFill/>
          </a:ln>
        </p:spPr>
        <p:txBody>
          <a:bodyPr wrap="square" rtlCol="0" anchor="ctr">
            <a:spAutoFit/>
          </a:bodyPr>
          <a:lstStyle/>
          <a:p>
            <a:pPr marL="0" indent="0" algn="ctr"/>
            <a:fld id="{9C0653CD-709A-4C23-AF85-C211F9C3D3CB}" type="slidenum">
              <a:rPr lang="nl-NL" sz="899" smtClean="0">
                <a:solidFill>
                  <a:schemeClr val="tx1"/>
                </a:solidFill>
                <a:latin typeface="+mj-lt"/>
                <a:ea typeface="BentonSans"/>
                <a:cs typeface="BentonSans"/>
                <a:sym typeface="BentonSans"/>
              </a:rPr>
              <a:pPr marL="0" indent="0" algn="ctr"/>
              <a:t>‹#›</a:t>
            </a:fld>
            <a:endParaRPr lang="en-GB" sz="899"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309668" y="1883046"/>
            <a:ext cx="8493591" cy="4724272"/>
          </a:xfrm>
          <a:prstGeom prst="rect">
            <a:avLst/>
          </a:prstGeom>
        </p:spPr>
        <p:txBody>
          <a:bodyPr vert="horz"/>
          <a:lstStyle>
            <a:lvl1pPr marL="151198" indent="-151198">
              <a:buClr>
                <a:srgbClr val="EB8024"/>
              </a:buClr>
              <a:buFont typeface="Arial"/>
              <a:buChar char="•"/>
              <a:defRPr sz="899">
                <a:latin typeface="Georgia"/>
                <a:cs typeface="Georgia"/>
              </a:defRPr>
            </a:lvl1pPr>
            <a:lvl2pPr marL="494080" indent="-151198">
              <a:buClr>
                <a:srgbClr val="EB8024"/>
              </a:buClr>
              <a:buFont typeface="Arial"/>
              <a:buChar char="•"/>
              <a:defRPr sz="899">
                <a:latin typeface="Georgia"/>
                <a:cs typeface="Georgia"/>
              </a:defRPr>
            </a:lvl2pPr>
            <a:lvl3pPr marL="836963" indent="-151198">
              <a:buClr>
                <a:srgbClr val="EB8024"/>
              </a:buClr>
              <a:buFont typeface="Arial"/>
              <a:buChar char="•"/>
              <a:defRPr sz="899">
                <a:latin typeface="Georgia"/>
                <a:cs typeface="Georgia"/>
              </a:defRPr>
            </a:lvl3pPr>
            <a:lvl4pPr marL="1179845" indent="-151198">
              <a:buClr>
                <a:srgbClr val="EB8024"/>
              </a:buClr>
              <a:buFont typeface="Arial"/>
              <a:buChar char="•"/>
              <a:defRPr sz="899">
                <a:latin typeface="Georgia"/>
                <a:cs typeface="Georgia"/>
              </a:defRPr>
            </a:lvl4pPr>
            <a:lvl5pPr marL="1522728" indent="-151198">
              <a:buClr>
                <a:srgbClr val="EB8024"/>
              </a:buClr>
              <a:buFont typeface="Arial"/>
              <a:buChar char="•"/>
              <a:defRPr sz="899">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hape 93"/>
          <p:cNvSpPr/>
          <p:nvPr userDrawn="1"/>
        </p:nvSpPr>
        <p:spPr>
          <a:xfrm>
            <a:off x="389578" y="1210100"/>
            <a:ext cx="446486" cy="26790"/>
          </a:xfrm>
          <a:prstGeom prst="rect">
            <a:avLst/>
          </a:prstGeom>
          <a:solidFill>
            <a:srgbClr val="EB8024"/>
          </a:solidFill>
          <a:ln w="12700">
            <a:miter lim="400000"/>
          </a:ln>
        </p:spPr>
        <p:txBody>
          <a:bodyPr lIns="0" tIns="0" rIns="0" bIns="0" anchor="ctr"/>
          <a:lstStyle/>
          <a:p>
            <a:pPr lvl="0">
              <a:defRPr sz="2400">
                <a:solidFill>
                  <a:srgbClr val="F2AC00"/>
                </a:solidFill>
              </a:defRPr>
            </a:pPr>
            <a:endParaRPr sz="1270" dirty="0">
              <a:solidFill>
                <a:srgbClr val="EF6317"/>
              </a:solidFill>
            </a:endParaRPr>
          </a:p>
        </p:txBody>
      </p:sp>
      <p:sp>
        <p:nvSpPr>
          <p:cNvPr id="64" name="Text Placeholder 14"/>
          <p:cNvSpPr>
            <a:spLocks noGrp="1"/>
          </p:cNvSpPr>
          <p:nvPr>
            <p:ph type="body" sz="quarter" idx="40"/>
          </p:nvPr>
        </p:nvSpPr>
        <p:spPr>
          <a:xfrm>
            <a:off x="309670" y="1245441"/>
            <a:ext cx="4114688" cy="571786"/>
          </a:xfrm>
          <a:prstGeom prst="rect">
            <a:avLst/>
          </a:prstGeom>
        </p:spPr>
        <p:txBody>
          <a:bodyPr vert="horz" lIns="91111" tIns="45555" rIns="91111" bIns="45555" anchor="b">
            <a:normAutofit/>
          </a:bodyPr>
          <a:lstStyle>
            <a:lvl1pPr marL="0" indent="0">
              <a:buNone/>
              <a:defRPr sz="899" b="1" cap="all" baseline="0">
                <a:solidFill>
                  <a:srgbClr val="EB8024"/>
                </a:solidFill>
                <a:latin typeface="+mj-lt"/>
                <a:cs typeface="BentonSans Book"/>
              </a:defRPr>
            </a:lvl1pPr>
          </a:lstStyle>
          <a:p>
            <a:pPr lvl="0"/>
            <a:endParaRPr lang="en-US" dirty="0"/>
          </a:p>
        </p:txBody>
      </p:sp>
    </p:spTree>
    <p:extLst>
      <p:ext uri="{BB962C8B-B14F-4D97-AF65-F5344CB8AC3E}">
        <p14:creationId xmlns:p14="http://schemas.microsoft.com/office/powerpoint/2010/main" val="21283205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4"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Tree>
    <p:extLst>
      <p:ext uri="{BB962C8B-B14F-4D97-AF65-F5344CB8AC3E}">
        <p14:creationId xmlns:p14="http://schemas.microsoft.com/office/powerpoint/2010/main" val="3113195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E6B7A1-1A60-4CB5-83B3-0CE236199703}" type="datetimeFigureOut">
              <a:rPr lang="en-US" smtClean="0"/>
              <a:t>12/24/20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E6B7A1-1A60-4CB5-83B3-0CE236199703}" type="datetimeFigureOut">
              <a:rPr lang="en-US" smtClean="0"/>
              <a:t>12/24/20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E6B7A1-1A60-4CB5-83B3-0CE236199703}" type="datetimeFigureOut">
              <a:rPr lang="en-US" smtClean="0"/>
              <a:t>12/24/20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7E6B7A1-1A60-4CB5-83B3-0CE236199703}" type="datetimeFigureOut">
              <a:rPr lang="en-US" smtClean="0"/>
              <a:t>12/24/20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E6B7A1-1A60-4CB5-83B3-0CE236199703}" type="datetimeFigureOut">
              <a:rPr lang="en-US" smtClean="0"/>
              <a:t>12/24/20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E6B7A1-1A60-4CB5-83B3-0CE236199703}" type="datetimeFigureOut">
              <a:rPr lang="en-US" smtClean="0"/>
              <a:t>12/24/20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E6B7A1-1A60-4CB5-83B3-0CE236199703}" type="datetimeFigureOut">
              <a:rPr lang="en-US" smtClean="0"/>
              <a:t>12/24/20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6B7A1-1A60-4CB5-83B3-0CE236199703}" type="datetimeFigureOut">
              <a:rPr lang="en-US" smtClean="0"/>
              <a:t>12/24/20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46DAAC-8ABD-4CAE-AF6B-733F259BCA5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44CCA8-A81D-4AC0-BEA1-68B3973A43D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598ACA-934B-4B26-A24A-EBFA23D1CB4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9863A9-125B-47CD-801B-5FD4AB5238E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B62156B-E58D-4B8D-8888-B311B490C688}" type="datetime1">
              <a:rPr lang="en-US" smtClean="0"/>
              <a:t>12/24/20</a:t>
            </a:fld>
            <a:endParaRPr lang="en-US"/>
          </a:p>
        </p:txBody>
      </p:sp>
      <p:sp>
        <p:nvSpPr>
          <p:cNvPr id="5" name="Footer Placeholder 4">
            <a:extLst>
              <a:ext uri="{FF2B5EF4-FFF2-40B4-BE49-F238E27FC236}">
                <a16:creationId xmlns:a16="http://schemas.microsoft.com/office/drawing/2014/main" id="{08FE20F9-CD41-4ABF-B574-36F8B0265D3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CS ZG525 / CSI ZG525/ ES ZG526: ADVANCED COMPUTER NETWORKS</a:t>
            </a:r>
          </a:p>
        </p:txBody>
      </p:sp>
      <p:sp>
        <p:nvSpPr>
          <p:cNvPr id="6" name="Slide Number Placeholder 5">
            <a:extLst>
              <a:ext uri="{FF2B5EF4-FFF2-40B4-BE49-F238E27FC236}">
                <a16:creationId xmlns:a16="http://schemas.microsoft.com/office/drawing/2014/main" id="{FD65B247-5F75-4F52-B4C9-B8739A1EFAE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C7079E-14CB-49E3-8BA8-C540CEA3A588}" type="slidenum">
              <a:rPr lang="en-US" smtClean="0"/>
              <a:t>‹#›</a:t>
            </a:fld>
            <a:endParaRPr lang="en-US"/>
          </a:p>
        </p:txBody>
      </p:sp>
    </p:spTree>
    <p:extLst>
      <p:ext uri="{BB962C8B-B14F-4D97-AF65-F5344CB8AC3E}">
        <p14:creationId xmlns:p14="http://schemas.microsoft.com/office/powerpoint/2010/main" val="20007993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hyperlink" Target="https://www.tableau.com/sites/default/files/whitepapers/752750_core_why_visual_analytics_whitepaper_0.pdf" TargetMode="External"/><Relationship Id="rId2" Type="http://schemas.openxmlformats.org/officeDocument/2006/relationships/hyperlink" Target="https://www.tableau.com/sites/default/files/media/designing-great-visualizations.pdf" TargetMode="External"/><Relationship Id="rId1" Type="http://schemas.openxmlformats.org/officeDocument/2006/relationships/slideLayout" Target="../slideLayouts/slideLayout25.xml"/><Relationship Id="rId5" Type="http://schemas.openxmlformats.org/officeDocument/2006/relationships/hyperlink" Target="http://www.tableau.com/sites/default/files/media/whitepaper_visual-analysis-guidebook_0.pdf" TargetMode="External"/><Relationship Id="rId4" Type="http://schemas.openxmlformats.org/officeDocument/2006/relationships/hyperlink" Target="http://cdnlarge.tableausoftware.com/sites/default/files/whitepapers/visual_analysis_for-everyone.pdf"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8" Type="http://schemas.openxmlformats.org/officeDocument/2006/relationships/hyperlink" Target="https://www.slideshare.net/seethaBTS/tableau-ppt" TargetMode="External"/><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hyperlink" Target="http://sourceforge.net/projects/touchgraph/" TargetMode="External"/><Relationship Id="rId2" Type="http://schemas.openxmlformats.org/officeDocument/2006/relationships/hyperlink" Target="http://www.touchgraph.com/" TargetMode="Externa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hyperlink" Target="http://prefuse.org/" TargetMode="Externa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hyperlink" Target="http://www.cytoscape.org/" TargetMode="Externa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hyperlink" Target="http://d3js.org/" TargetMode="Externa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hyperlink" Target="http://snap.stanford.edu/"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8" Type="http://schemas.openxmlformats.org/officeDocument/2006/relationships/hyperlink" Target="http://visual.ly/" TargetMode="External"/><Relationship Id="rId13" Type="http://schemas.openxmlformats.org/officeDocument/2006/relationships/hyperlink" Target="http://www.fusioncharts.com/" TargetMode="External"/><Relationship Id="rId18" Type="http://schemas.openxmlformats.org/officeDocument/2006/relationships/hyperlink" Target="https://github.com/n3-charts" TargetMode="External"/><Relationship Id="rId3" Type="http://schemas.openxmlformats.org/officeDocument/2006/relationships/hyperlink" Target="https://infogr.am/" TargetMode="External"/><Relationship Id="rId21" Type="http://schemas.openxmlformats.org/officeDocument/2006/relationships/hyperlink" Target="http://processingjs.org/" TargetMode="External"/><Relationship Id="rId7" Type="http://schemas.openxmlformats.org/officeDocument/2006/relationships/hyperlink" Target="http://raw.densitydesign.org/" TargetMode="External"/><Relationship Id="rId12" Type="http://schemas.openxmlformats.org/officeDocument/2006/relationships/hyperlink" Target="https://developers.google.com/chart/" TargetMode="External"/><Relationship Id="rId17" Type="http://schemas.openxmlformats.org/officeDocument/2006/relationships/hyperlink" Target="https://gionkunz.github.io/chartist-js/" TargetMode="External"/><Relationship Id="rId2" Type="http://schemas.openxmlformats.org/officeDocument/2006/relationships/hyperlink" Target="http://www.tableau.com/" TargetMode="External"/><Relationship Id="rId16" Type="http://schemas.openxmlformats.org/officeDocument/2006/relationships/hyperlink" Target="http://leafletjs.com/" TargetMode="External"/><Relationship Id="rId20" Type="http://schemas.openxmlformats.org/officeDocument/2006/relationships/hyperlink" Target="http://polymaps.org/" TargetMode="External"/><Relationship Id="rId1" Type="http://schemas.openxmlformats.org/officeDocument/2006/relationships/slideLayout" Target="../slideLayouts/slideLayout25.xml"/><Relationship Id="rId6" Type="http://schemas.openxmlformats.org/officeDocument/2006/relationships/hyperlink" Target="https://plot.ly/" TargetMode="External"/><Relationship Id="rId11" Type="http://schemas.openxmlformats.org/officeDocument/2006/relationships/hyperlink" Target="http://nvd3.org/" TargetMode="External"/><Relationship Id="rId5" Type="http://schemas.openxmlformats.org/officeDocument/2006/relationships/hyperlink" Target="https://datawrapper.de/" TargetMode="External"/><Relationship Id="rId15" Type="http://schemas.openxmlformats.org/officeDocument/2006/relationships/hyperlink" Target="http://www.chartjs.org/" TargetMode="External"/><Relationship Id="rId10" Type="http://schemas.openxmlformats.org/officeDocument/2006/relationships/hyperlink" Target="http://addepar.github.io/ember-charts/" TargetMode="External"/><Relationship Id="rId19" Type="http://schemas.openxmlformats.org/officeDocument/2006/relationships/hyperlink" Target="http://sigmajs.org/" TargetMode="External"/><Relationship Id="rId4" Type="http://schemas.openxmlformats.org/officeDocument/2006/relationships/hyperlink" Target="http://www.chartblocks.com/en/" TargetMode="External"/><Relationship Id="rId9" Type="http://schemas.openxmlformats.org/officeDocument/2006/relationships/hyperlink" Target="http://d3js.org/" TargetMode="External"/><Relationship Id="rId14" Type="http://schemas.openxmlformats.org/officeDocument/2006/relationships/hyperlink" Target="https://www.highcharts.com/"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www.datacamp.com/courses/introduction-to-data-visualization-with-python" TargetMode="External"/><Relationship Id="rId2" Type="http://schemas.openxmlformats.org/officeDocument/2006/relationships/hyperlink" Target="https://www.kaggle.com/benhamner/python-data-visualizations" TargetMode="External"/><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3" Type="http://schemas.openxmlformats.org/officeDocument/2006/relationships/hyperlink" Target="https://bigdata-madesimple.com/review-of-20-best-big-data-visualization-tools/" TargetMode="External"/><Relationship Id="rId2" Type="http://schemas.openxmlformats.org/officeDocument/2006/relationships/hyperlink" Target="https://www2.microstrategy.com/producthelp/10.11/Workstation/WebUser/WebHelp/Lang_1033/Content/Introduction_to_Box_Plot_Visualizations.htm" TargetMode="External"/><Relationship Id="rId1" Type="http://schemas.openxmlformats.org/officeDocument/2006/relationships/slideLayout" Target="../slideLayouts/slideLayout12.xml"/><Relationship Id="rId6" Type="http://schemas.openxmlformats.org/officeDocument/2006/relationships/hyperlink" Target="https://www.analyticsindiamag.com/top-5-best-data-visualisation-libraries-in-python/" TargetMode="External"/><Relationship Id="rId5" Type="http://schemas.openxmlformats.org/officeDocument/2006/relationships/hyperlink" Target="https://towardsdatascience.com/the-next-level-of-data-visualization-in-python-dd6e99039d5e" TargetMode="External"/><Relationship Id="rId4" Type="http://schemas.openxmlformats.org/officeDocument/2006/relationships/hyperlink" Target="https://mode.com/blog/python-data-visualization-librarie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it-IT" dirty="0"/>
              <a:t>Data Visualization</a:t>
            </a:r>
            <a:endParaRPr lang="en-US" dirty="0"/>
          </a:p>
        </p:txBody>
      </p:sp>
      <p:sp>
        <p:nvSpPr>
          <p:cNvPr id="7" name="Subtitle 6"/>
          <p:cNvSpPr>
            <a:spLocks noGrp="1"/>
          </p:cNvSpPr>
          <p:nvPr>
            <p:ph type="subTitle" idx="1"/>
          </p:nvPr>
        </p:nvSpPr>
        <p:spPr/>
        <p:txBody>
          <a:bodyPr>
            <a:normAutofit/>
          </a:bodyPr>
          <a:lstStyle/>
          <a:p>
            <a:r>
              <a:rPr lang="en-US"/>
              <a:t>Lecture –13</a:t>
            </a:r>
            <a:endParaRPr lang="en-US" dirty="0"/>
          </a:p>
          <a:p>
            <a:r>
              <a:rPr lang="en-US" dirty="0"/>
              <a:t>Sumita Narang</a:t>
            </a:r>
          </a:p>
          <a:p>
            <a:endParaRPr lang="en-US" dirty="0"/>
          </a:p>
          <a:p>
            <a:endParaRPr lang="en-US" dirty="0"/>
          </a:p>
        </p:txBody>
      </p:sp>
      <p:sp>
        <p:nvSpPr>
          <p:cNvPr id="2" name="Rectangle 1"/>
          <p:cNvSpPr/>
          <p:nvPr/>
        </p:nvSpPr>
        <p:spPr>
          <a:xfrm>
            <a:off x="266700" y="6096000"/>
            <a:ext cx="8610600" cy="584775"/>
          </a:xfrm>
          <a:prstGeom prst="rect">
            <a:avLst/>
          </a:prstGeom>
        </p:spPr>
        <p:txBody>
          <a:bodyPr wrap="square">
            <a:spAutoFit/>
          </a:bodyPr>
          <a:lstStyle/>
          <a:p>
            <a:r>
              <a:rPr lang="en-US" sz="1600" dirty="0"/>
              <a:t>Source- IIT Delhi Social Network Analysis Course by S. </a:t>
            </a:r>
            <a:r>
              <a:rPr lang="en-US" sz="1600" dirty="0" err="1"/>
              <a:t>Mukherjea</a:t>
            </a:r>
            <a:r>
              <a:rPr lang="en-US" sz="1600" dirty="0"/>
              <a:t> &amp; A.A. </a:t>
            </a:r>
            <a:r>
              <a:rPr lang="en-US" sz="1600" dirty="0" err="1"/>
              <a:t>Nanavati</a:t>
            </a:r>
            <a:r>
              <a:rPr lang="en-US" sz="1600" dirty="0"/>
              <a:t>; IIT-D Fall 2016</a:t>
            </a:r>
          </a:p>
          <a:p>
            <a:endParaRPr lang="en-US" sz="1600" dirty="0"/>
          </a:p>
        </p:txBody>
      </p:sp>
    </p:spTree>
    <p:extLst>
      <p:ext uri="{BB962C8B-B14F-4D97-AF65-F5344CB8AC3E}">
        <p14:creationId xmlns:p14="http://schemas.microsoft.com/office/powerpoint/2010/main" val="1970334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1676400"/>
            <a:ext cx="7901750" cy="4648200"/>
          </a:xfrm>
          <a:prstGeom prst="rect">
            <a:avLst/>
          </a:prstGeom>
        </p:spPr>
      </p:pic>
      <p:sp>
        <p:nvSpPr>
          <p:cNvPr id="3" name="Content Placeholder 2"/>
          <p:cNvSpPr>
            <a:spLocks noGrp="1"/>
          </p:cNvSpPr>
          <p:nvPr>
            <p:ph sz="quarter" idx="10"/>
          </p:nvPr>
        </p:nvSpPr>
        <p:spPr/>
        <p:txBody>
          <a:bodyPr/>
          <a:lstStyle/>
          <a:p>
            <a:r>
              <a:rPr lang="en-US" dirty="0"/>
              <a:t>Creating Effective Views contd..</a:t>
            </a:r>
          </a:p>
        </p:txBody>
      </p:sp>
    </p:spTree>
    <p:extLst>
      <p:ext uri="{BB962C8B-B14F-4D97-AF65-F5344CB8AC3E}">
        <p14:creationId xmlns:p14="http://schemas.microsoft.com/office/powerpoint/2010/main" val="1757216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indent="-457200">
              <a:buFont typeface="+mj-lt"/>
              <a:buAutoNum type="arabicPeriod" startAt="5"/>
            </a:pPr>
            <a:r>
              <a:rPr lang="en-US" sz="2000" b="1" dirty="0">
                <a:solidFill>
                  <a:schemeClr val="tx2">
                    <a:lumMod val="60000"/>
                    <a:lumOff val="40000"/>
                  </a:schemeClr>
                </a:solidFill>
              </a:rPr>
              <a:t>Limit the number of colors and shapes in a single view</a:t>
            </a:r>
          </a:p>
          <a:p>
            <a:r>
              <a:rPr lang="en-US" sz="2000" dirty="0"/>
              <a:t>Effective use of color and shape can help us see and understand patterns more easily. However, too many colors and shapes in one view usually defeats that purpose.</a:t>
            </a:r>
          </a:p>
          <a:p>
            <a:endParaRPr lang="en-US" sz="2000" dirty="0">
              <a:solidFill>
                <a:schemeClr val="tx2">
                  <a:lumMod val="60000"/>
                  <a:lumOff val="40000"/>
                </a:schemeClr>
              </a:solidFill>
            </a:endParaRPr>
          </a:p>
          <a:p>
            <a:r>
              <a:rPr lang="en-US" sz="1800" i="1" dirty="0"/>
              <a:t>Note- Limit the number of</a:t>
            </a:r>
          </a:p>
          <a:p>
            <a:r>
              <a:rPr lang="en-US" sz="1800" i="1" dirty="0"/>
              <a:t>colors and shapes in</a:t>
            </a:r>
          </a:p>
          <a:p>
            <a:r>
              <a:rPr lang="en-US" sz="1800" i="1" dirty="0"/>
              <a:t>one view to 7-10 so</a:t>
            </a:r>
          </a:p>
          <a:p>
            <a:r>
              <a:rPr lang="en-US" sz="1800" i="1" dirty="0"/>
              <a:t>that you can distinguish</a:t>
            </a:r>
          </a:p>
          <a:p>
            <a:r>
              <a:rPr lang="en-US" sz="1800" i="1" dirty="0"/>
              <a:t>them and see</a:t>
            </a:r>
          </a:p>
          <a:p>
            <a:r>
              <a:rPr lang="en-US" sz="1800" i="1" dirty="0"/>
              <a:t>important patterns.</a:t>
            </a:r>
            <a:endParaRPr lang="en-US" sz="1600" dirty="0">
              <a:solidFill>
                <a:schemeClr val="tx2">
                  <a:lumMod val="60000"/>
                  <a:lumOff val="40000"/>
                </a:schemeClr>
              </a:solidFill>
            </a:endParaRPr>
          </a:p>
        </p:txBody>
      </p:sp>
      <p:sp>
        <p:nvSpPr>
          <p:cNvPr id="3" name="Content Placeholder 2"/>
          <p:cNvSpPr>
            <a:spLocks noGrp="1"/>
          </p:cNvSpPr>
          <p:nvPr>
            <p:ph sz="quarter" idx="10"/>
          </p:nvPr>
        </p:nvSpPr>
        <p:spPr/>
        <p:txBody>
          <a:bodyPr/>
          <a:lstStyle/>
          <a:p>
            <a:r>
              <a:rPr lang="en-US" dirty="0"/>
              <a:t>Creating Effective Views contd..</a:t>
            </a:r>
          </a:p>
        </p:txBody>
      </p:sp>
      <p:pic>
        <p:nvPicPr>
          <p:cNvPr id="4" name="Picture 3"/>
          <p:cNvPicPr>
            <a:picLocks noChangeAspect="1"/>
          </p:cNvPicPr>
          <p:nvPr/>
        </p:nvPicPr>
        <p:blipFill>
          <a:blip r:embed="rId2"/>
          <a:stretch>
            <a:fillRect/>
          </a:stretch>
        </p:blipFill>
        <p:spPr>
          <a:xfrm>
            <a:off x="3714750" y="2971800"/>
            <a:ext cx="4819650" cy="3409950"/>
          </a:xfrm>
          <a:prstGeom prst="rect">
            <a:avLst/>
          </a:prstGeom>
        </p:spPr>
      </p:pic>
    </p:spTree>
    <p:extLst>
      <p:ext uri="{BB962C8B-B14F-4D97-AF65-F5344CB8AC3E}">
        <p14:creationId xmlns:p14="http://schemas.microsoft.com/office/powerpoint/2010/main" val="3345884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62000" y="1600200"/>
            <a:ext cx="7709890" cy="4267200"/>
          </a:xfrm>
          <a:prstGeom prst="rect">
            <a:avLst/>
          </a:prstGeom>
        </p:spPr>
      </p:pic>
      <p:sp>
        <p:nvSpPr>
          <p:cNvPr id="3" name="Content Placeholder 2"/>
          <p:cNvSpPr>
            <a:spLocks noGrp="1"/>
          </p:cNvSpPr>
          <p:nvPr>
            <p:ph sz="quarter" idx="10"/>
          </p:nvPr>
        </p:nvSpPr>
        <p:spPr/>
        <p:txBody>
          <a:bodyPr/>
          <a:lstStyle/>
          <a:p>
            <a:r>
              <a:rPr lang="en-US" dirty="0"/>
              <a:t>Creating Effective Views contd..</a:t>
            </a:r>
          </a:p>
        </p:txBody>
      </p:sp>
    </p:spTree>
    <p:extLst>
      <p:ext uri="{BB962C8B-B14F-4D97-AF65-F5344CB8AC3E}">
        <p14:creationId xmlns:p14="http://schemas.microsoft.com/office/powerpoint/2010/main" val="2415946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AutoNum type="arabicPeriod"/>
            </a:pPr>
            <a:r>
              <a:rPr lang="en-US" dirty="0"/>
              <a:t>Emphasize the most important data</a:t>
            </a:r>
          </a:p>
          <a:p>
            <a:pPr marL="457200" indent="-457200">
              <a:buAutoNum type="arabicPeriod"/>
            </a:pPr>
            <a:r>
              <a:rPr lang="en-US" dirty="0"/>
              <a:t>Orient your views legibly</a:t>
            </a:r>
          </a:p>
          <a:p>
            <a:pPr marL="457200" indent="-457200">
              <a:buAutoNum type="arabicPeriod"/>
            </a:pPr>
            <a:r>
              <a:rPr lang="en-US" dirty="0"/>
              <a:t>Arrange your views properly</a:t>
            </a:r>
          </a:p>
          <a:p>
            <a:pPr marL="457200" indent="-457200">
              <a:buAutoNum type="arabicPeriod"/>
            </a:pPr>
            <a:r>
              <a:rPr lang="en-US" dirty="0"/>
              <a:t>Avoid overloading your views</a:t>
            </a:r>
          </a:p>
          <a:p>
            <a:pPr marL="457200" indent="-457200">
              <a:buAutoNum type="arabicPeriod"/>
            </a:pPr>
            <a:r>
              <a:rPr lang="en-US" dirty="0"/>
              <a:t>Limit the number of colors and shapes in a single view</a:t>
            </a:r>
          </a:p>
          <a:p>
            <a:pPr marL="457200" indent="-457200">
              <a:buAutoNum type="arabicPeriod"/>
            </a:pPr>
            <a:endParaRPr lang="en-US" dirty="0"/>
          </a:p>
          <a:p>
            <a:pPr marL="457200" indent="-457200">
              <a:buAutoNum type="arabicPeriod"/>
            </a:pPr>
            <a:endParaRPr lang="en-US" dirty="0"/>
          </a:p>
          <a:p>
            <a:pPr marL="457200" indent="-457200">
              <a:buAutoNum type="arabicPeriod"/>
            </a:pPr>
            <a:endParaRPr lang="en-US" dirty="0"/>
          </a:p>
          <a:p>
            <a:pPr marL="457200" indent="-457200">
              <a:buAutoNum type="arabicPeriod"/>
            </a:pPr>
            <a:endParaRPr lang="en-US" dirty="0"/>
          </a:p>
          <a:p>
            <a:pPr marL="457200" indent="-457200">
              <a:buAutoNum type="arabicPeriod"/>
            </a:pPr>
            <a:endParaRPr lang="en-US" dirty="0"/>
          </a:p>
        </p:txBody>
      </p:sp>
      <p:sp>
        <p:nvSpPr>
          <p:cNvPr id="3" name="Content Placeholder 2"/>
          <p:cNvSpPr>
            <a:spLocks noGrp="1"/>
          </p:cNvSpPr>
          <p:nvPr>
            <p:ph sz="quarter" idx="10"/>
          </p:nvPr>
        </p:nvSpPr>
        <p:spPr/>
        <p:txBody>
          <a:bodyPr/>
          <a:lstStyle/>
          <a:p>
            <a:r>
              <a:rPr lang="en-US" dirty="0"/>
              <a:t>Creating Effective Views- Summary</a:t>
            </a:r>
          </a:p>
        </p:txBody>
      </p:sp>
    </p:spTree>
    <p:extLst>
      <p:ext uri="{BB962C8B-B14F-4D97-AF65-F5344CB8AC3E}">
        <p14:creationId xmlns:p14="http://schemas.microsoft.com/office/powerpoint/2010/main" val="655757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A dashboard is a collection of several related visualizations shown on a single page—and usually tied together through interactivity. Dashboards increase the analytical power of your visualization by showing multiple perspectives in the same location. They can also be used to combine multiple types of data in a single location.</a:t>
            </a:r>
          </a:p>
          <a:p>
            <a:r>
              <a:rPr lang="en-US" b="1" dirty="0">
                <a:solidFill>
                  <a:schemeClr val="accent1"/>
                </a:solidFill>
              </a:rPr>
              <a:t>1. General guidelines</a:t>
            </a:r>
          </a:p>
          <a:p>
            <a:r>
              <a:rPr lang="en-US" dirty="0"/>
              <a:t>When designing a dashboard it’s </a:t>
            </a:r>
            <a:r>
              <a:rPr lang="en-US" b="1" dirty="0"/>
              <a:t>important to structure </a:t>
            </a:r>
            <a:r>
              <a:rPr lang="en-US" dirty="0"/>
              <a:t>it in a way that is accessible to your audience. For example, in below example, this dashboard guides you sequentially through each important piece of the story: the crime locations, the day of the week, and the crime frequency. In addition, it’s hard to miss the interactive panel on the top right and the interactive instructions that are subtly embedded in the titles.</a:t>
            </a:r>
          </a:p>
        </p:txBody>
      </p:sp>
      <p:sp>
        <p:nvSpPr>
          <p:cNvPr id="3" name="Content Placeholder 2"/>
          <p:cNvSpPr>
            <a:spLocks noGrp="1"/>
          </p:cNvSpPr>
          <p:nvPr>
            <p:ph sz="quarter" idx="10"/>
          </p:nvPr>
        </p:nvSpPr>
        <p:spPr/>
        <p:txBody>
          <a:bodyPr/>
          <a:lstStyle/>
          <a:p>
            <a:r>
              <a:rPr lang="en-US" dirty="0"/>
              <a:t>Design Holistic Dashboards 1/</a:t>
            </a:r>
          </a:p>
        </p:txBody>
      </p:sp>
    </p:spTree>
    <p:extLst>
      <p:ext uri="{BB962C8B-B14F-4D97-AF65-F5344CB8AC3E}">
        <p14:creationId xmlns:p14="http://schemas.microsoft.com/office/powerpoint/2010/main" val="3994263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62000" y="1306286"/>
            <a:ext cx="7924800" cy="5428890"/>
          </a:xfrm>
          <a:prstGeom prst="rect">
            <a:avLst/>
          </a:prstGeom>
        </p:spPr>
      </p:pic>
      <p:sp>
        <p:nvSpPr>
          <p:cNvPr id="3" name="Content Placeholder 2"/>
          <p:cNvSpPr>
            <a:spLocks noGrp="1"/>
          </p:cNvSpPr>
          <p:nvPr>
            <p:ph sz="quarter" idx="10"/>
          </p:nvPr>
        </p:nvSpPr>
        <p:spPr/>
        <p:txBody>
          <a:bodyPr/>
          <a:lstStyle/>
          <a:p>
            <a:r>
              <a:rPr lang="en-US" dirty="0"/>
              <a:t>Design Holistic Dashboards 2/</a:t>
            </a:r>
          </a:p>
        </p:txBody>
      </p:sp>
    </p:spTree>
    <p:extLst>
      <p:ext uri="{BB962C8B-B14F-4D97-AF65-F5344CB8AC3E}">
        <p14:creationId xmlns:p14="http://schemas.microsoft.com/office/powerpoint/2010/main" val="1705687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4983163"/>
          </a:xfrm>
        </p:spPr>
        <p:txBody>
          <a:bodyPr>
            <a:noAutofit/>
          </a:bodyPr>
          <a:lstStyle/>
          <a:p>
            <a:r>
              <a:rPr lang="en-US" sz="1600" b="1" dirty="0"/>
              <a:t>The following guidelines will help you design great dashboards:</a:t>
            </a:r>
          </a:p>
          <a:p>
            <a:endParaRPr lang="en-US" sz="1600" b="1" dirty="0"/>
          </a:p>
          <a:p>
            <a:pPr>
              <a:buFont typeface="Arial" panose="020B0604020202020204" pitchFamily="34" charset="0"/>
              <a:buChar char="•"/>
            </a:pPr>
            <a:r>
              <a:rPr lang="en-US" sz="1600" dirty="0"/>
              <a:t>Place the most important view at the top of your dashboard, or in the upper left corner. When looking at a dashboard, your eye is usually drawn to that corner first.</a:t>
            </a:r>
          </a:p>
          <a:p>
            <a:pPr>
              <a:buFont typeface="Arial" panose="020B0604020202020204" pitchFamily="34" charset="0"/>
              <a:buChar char="•"/>
            </a:pPr>
            <a:r>
              <a:rPr lang="en-US" sz="1600" dirty="0"/>
              <a:t>If your visualization has chained interactivity (the first view filters the next view which filters the last view, etc.), structure them from top to bottom and left to right. That way, the final view to be filtered will be on the bottom, or bottom right.</a:t>
            </a:r>
          </a:p>
          <a:p>
            <a:pPr>
              <a:buFont typeface="Arial" panose="020B0604020202020204" pitchFamily="34" charset="0"/>
              <a:buChar char="•"/>
            </a:pPr>
            <a:r>
              <a:rPr lang="en-US" sz="1600" dirty="0"/>
              <a:t>Unless there is an absolute need to add more, limit the number of views in your dashboard to three or four. If you add too many views, the big picture can get lost in the details. Remember, you can always use multiple dashboards to tell one story!</a:t>
            </a:r>
          </a:p>
          <a:p>
            <a:pPr>
              <a:buFont typeface="Arial" panose="020B0604020202020204" pitchFamily="34" charset="0"/>
              <a:buChar char="•"/>
            </a:pPr>
            <a:r>
              <a:rPr lang="en-US" sz="1600" dirty="0"/>
              <a:t>Avoid using multiple color schemes in a dashboard—unless there are natural’ and independent color schemes in your data.</a:t>
            </a:r>
          </a:p>
          <a:p>
            <a:pPr>
              <a:buFont typeface="Arial" panose="020B0604020202020204" pitchFamily="34" charset="0"/>
              <a:buChar char="•"/>
            </a:pPr>
            <a:r>
              <a:rPr lang="en-US" sz="1600" dirty="0"/>
              <a:t>If you have multiple filters, try to group them together with a layout container. A light border around them gives a subtle visual cue that they have shared features. The right, top, and left sides of the dashboard are all great places to put your filters.</a:t>
            </a:r>
          </a:p>
          <a:p>
            <a:pPr>
              <a:buFont typeface="Arial" panose="020B0604020202020204" pitchFamily="34" charset="0"/>
              <a:buChar char="•"/>
            </a:pPr>
            <a:r>
              <a:rPr lang="en-US" sz="1600" dirty="0"/>
              <a:t>If a legend applies to all of your views, place them together with all of your filters. If a legend applies to one or a few more views, place it as close to those views as possible.</a:t>
            </a:r>
          </a:p>
        </p:txBody>
      </p:sp>
      <p:sp>
        <p:nvSpPr>
          <p:cNvPr id="3" name="Content Placeholder 2"/>
          <p:cNvSpPr>
            <a:spLocks noGrp="1"/>
          </p:cNvSpPr>
          <p:nvPr>
            <p:ph sz="quarter" idx="10"/>
          </p:nvPr>
        </p:nvSpPr>
        <p:spPr/>
        <p:txBody>
          <a:bodyPr/>
          <a:lstStyle/>
          <a:p>
            <a:r>
              <a:rPr lang="en-US" dirty="0"/>
              <a:t>Design Holistic Dashboards 3/</a:t>
            </a:r>
          </a:p>
        </p:txBody>
      </p:sp>
    </p:spTree>
    <p:extLst>
      <p:ext uri="{BB962C8B-B14F-4D97-AF65-F5344CB8AC3E}">
        <p14:creationId xmlns:p14="http://schemas.microsoft.com/office/powerpoint/2010/main" val="276106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86800" cy="5059363"/>
          </a:xfrm>
        </p:spPr>
        <p:txBody>
          <a:bodyPr>
            <a:noAutofit/>
          </a:bodyPr>
          <a:lstStyle/>
          <a:p>
            <a:r>
              <a:rPr lang="en-US" sz="2000" b="1" dirty="0">
                <a:solidFill>
                  <a:schemeClr val="accent1"/>
                </a:solidFill>
              </a:rPr>
              <a:t>2. Give the wheel to your users with interactivity</a:t>
            </a:r>
          </a:p>
          <a:p>
            <a:r>
              <a:rPr lang="en-US" sz="1600" dirty="0"/>
              <a:t>How to use interactivity well, but remember that interactive views should only be used when it is necessary: you need to guide a story, encourage user exploration, or there is too much detail to show all at once.</a:t>
            </a:r>
          </a:p>
          <a:p>
            <a:r>
              <a:rPr lang="en-US" sz="1600" dirty="0"/>
              <a:t>In the views below, sub-headings suggest interactivity by using verbs such as “</a:t>
            </a:r>
            <a:r>
              <a:rPr lang="en-US" sz="1600" b="1" dirty="0"/>
              <a:t>Select</a:t>
            </a:r>
            <a:r>
              <a:rPr lang="en-US" sz="1600" dirty="0"/>
              <a:t>,” “</a:t>
            </a:r>
            <a:r>
              <a:rPr lang="en-US" sz="1600" b="1" dirty="0"/>
              <a:t>Highlight</a:t>
            </a:r>
            <a:r>
              <a:rPr lang="en-US" sz="1600" dirty="0"/>
              <a:t>” and “</a:t>
            </a:r>
            <a:r>
              <a:rPr lang="en-US" sz="1600" b="1" dirty="0"/>
              <a:t>Click</a:t>
            </a:r>
            <a:r>
              <a:rPr lang="en-US" sz="1600" dirty="0"/>
              <a:t>.”</a:t>
            </a:r>
          </a:p>
          <a:p>
            <a:endParaRPr lang="en-US" sz="1600" dirty="0"/>
          </a:p>
          <a:p>
            <a:r>
              <a:rPr lang="en-US" sz="1600" b="1" i="1" dirty="0">
                <a:solidFill>
                  <a:schemeClr val="accent1"/>
                </a:solidFill>
              </a:rPr>
              <a:t>2.1 Highlighting</a:t>
            </a:r>
          </a:p>
          <a:p>
            <a:r>
              <a:rPr lang="en-US" sz="1600" i="1" dirty="0"/>
              <a:t>Highlights let you quickly show relationships between values in a specific area or category—even across multiple views. </a:t>
            </a:r>
            <a:r>
              <a:rPr lang="en-US" sz="1600" dirty="0"/>
              <a:t>One of the best things about highlighting is that it preserves the context of the rest of the points (unlike filtering which we will discuss later).</a:t>
            </a:r>
          </a:p>
          <a:p>
            <a:r>
              <a:rPr lang="en-US" sz="1600" dirty="0"/>
              <a:t>While designing highlights on a dashboard, ask yourself these questions: What</a:t>
            </a:r>
          </a:p>
          <a:p>
            <a:r>
              <a:rPr lang="en-US" sz="1600" dirty="0"/>
              <a:t>are your users interested in? Will a highlight function help them see patterns</a:t>
            </a:r>
          </a:p>
          <a:p>
            <a:r>
              <a:rPr lang="en-US" sz="1600" dirty="0"/>
              <a:t>in your data more easily? Are there relationships in your data that you’d like to</a:t>
            </a:r>
          </a:p>
          <a:p>
            <a:r>
              <a:rPr lang="en-US" sz="1600" dirty="0"/>
              <a:t>emphasize? Which views or data fields do you want to build your highlights upon?</a:t>
            </a:r>
          </a:p>
          <a:p>
            <a:r>
              <a:rPr lang="en-US" sz="1600" dirty="0"/>
              <a:t>Would it help you make a particular point by having something highlighted initially</a:t>
            </a:r>
          </a:p>
          <a:p>
            <a:r>
              <a:rPr lang="en-US" sz="1600" dirty="0"/>
              <a:t>when you publish?</a:t>
            </a:r>
          </a:p>
        </p:txBody>
      </p:sp>
      <p:sp>
        <p:nvSpPr>
          <p:cNvPr id="3" name="Content Placeholder 2"/>
          <p:cNvSpPr>
            <a:spLocks noGrp="1"/>
          </p:cNvSpPr>
          <p:nvPr>
            <p:ph sz="quarter" idx="10"/>
          </p:nvPr>
        </p:nvSpPr>
        <p:spPr/>
        <p:txBody>
          <a:bodyPr/>
          <a:lstStyle/>
          <a:p>
            <a:r>
              <a:rPr lang="en-US" dirty="0"/>
              <a:t>Design Holistic Dashboards 4/</a:t>
            </a:r>
          </a:p>
        </p:txBody>
      </p:sp>
    </p:spTree>
    <p:extLst>
      <p:ext uri="{BB962C8B-B14F-4D97-AF65-F5344CB8AC3E}">
        <p14:creationId xmlns:p14="http://schemas.microsoft.com/office/powerpoint/2010/main" val="714719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47800"/>
            <a:ext cx="8229600" cy="4525963"/>
          </a:xfrm>
        </p:spPr>
        <p:txBody>
          <a:bodyPr>
            <a:normAutofit/>
          </a:bodyPr>
          <a:lstStyle/>
          <a:p>
            <a:r>
              <a:rPr lang="en-US" sz="1600" dirty="0"/>
              <a:t>In this example, we make the highlight function available across all views by </a:t>
            </a:r>
            <a:r>
              <a:rPr lang="en-US" sz="1600" b="1" dirty="0"/>
              <a:t>crime type</a:t>
            </a:r>
            <a:r>
              <a:rPr lang="en-US" sz="1600" dirty="0"/>
              <a:t>, meaning that when you click on a particular crime type in any view, the data related to that crime type gets highlighted in all the other views. Now we can more easily see where robbery occurs in the city—as well as the number of occurrences each day and its percentage of total crime—all at the same time.</a:t>
            </a:r>
          </a:p>
          <a:p>
            <a:endParaRPr lang="en-US" sz="1600" dirty="0"/>
          </a:p>
        </p:txBody>
      </p:sp>
      <p:sp>
        <p:nvSpPr>
          <p:cNvPr id="3" name="Content Placeholder 2"/>
          <p:cNvSpPr>
            <a:spLocks noGrp="1"/>
          </p:cNvSpPr>
          <p:nvPr>
            <p:ph sz="quarter" idx="10"/>
          </p:nvPr>
        </p:nvSpPr>
        <p:spPr/>
        <p:txBody>
          <a:bodyPr/>
          <a:lstStyle/>
          <a:p>
            <a:r>
              <a:rPr lang="en-US" dirty="0"/>
              <a:t>Design Holistic Dashboards 5/</a:t>
            </a:r>
          </a:p>
        </p:txBody>
      </p:sp>
      <p:pic>
        <p:nvPicPr>
          <p:cNvPr id="4" name="Picture 3"/>
          <p:cNvPicPr>
            <a:picLocks noChangeAspect="1"/>
          </p:cNvPicPr>
          <p:nvPr/>
        </p:nvPicPr>
        <p:blipFill>
          <a:blip r:embed="rId2"/>
          <a:stretch>
            <a:fillRect/>
          </a:stretch>
        </p:blipFill>
        <p:spPr>
          <a:xfrm>
            <a:off x="1371600" y="2871251"/>
            <a:ext cx="6400800" cy="4012875"/>
          </a:xfrm>
          <a:prstGeom prst="rect">
            <a:avLst/>
          </a:prstGeom>
        </p:spPr>
      </p:pic>
    </p:spTree>
    <p:extLst>
      <p:ext uri="{BB962C8B-B14F-4D97-AF65-F5344CB8AC3E}">
        <p14:creationId xmlns:p14="http://schemas.microsoft.com/office/powerpoint/2010/main" val="3088904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b="1" i="1" dirty="0">
                <a:solidFill>
                  <a:schemeClr val="accent1"/>
                </a:solidFill>
              </a:rPr>
              <a:t>2.2 Filters</a:t>
            </a:r>
          </a:p>
          <a:p>
            <a:r>
              <a:rPr lang="en-US" sz="2000" i="1" dirty="0"/>
              <a:t>Filters are great ways to enable multi-level data exploration and user driven data analysis. </a:t>
            </a:r>
            <a:r>
              <a:rPr lang="en-US" sz="2000" dirty="0"/>
              <a:t>Filters let you slice data from different angles or drill down to a more detailed level. The following steps will help you create effective filters:</a:t>
            </a:r>
          </a:p>
          <a:p>
            <a:pPr marL="457200" indent="-457200">
              <a:buFont typeface="+mj-lt"/>
              <a:buAutoNum type="arabicPeriod"/>
            </a:pPr>
            <a:r>
              <a:rPr lang="en-US" sz="2000" dirty="0"/>
              <a:t>Think about what you want your filters to do. </a:t>
            </a:r>
          </a:p>
          <a:p>
            <a:pPr marL="457200" indent="-457200">
              <a:buFont typeface="+mj-lt"/>
              <a:buAutoNum type="arabicPeriod"/>
            </a:pPr>
            <a:r>
              <a:rPr lang="en-US" sz="2000" dirty="0"/>
              <a:t>Determine which types of filters to add.</a:t>
            </a:r>
          </a:p>
          <a:p>
            <a:pPr marL="0" indent="0"/>
            <a:endParaRPr lang="en-US" sz="2000" dirty="0"/>
          </a:p>
        </p:txBody>
      </p:sp>
      <p:sp>
        <p:nvSpPr>
          <p:cNvPr id="3" name="Content Placeholder 2"/>
          <p:cNvSpPr>
            <a:spLocks noGrp="1"/>
          </p:cNvSpPr>
          <p:nvPr>
            <p:ph sz="quarter" idx="10"/>
          </p:nvPr>
        </p:nvSpPr>
        <p:spPr/>
        <p:txBody>
          <a:bodyPr/>
          <a:lstStyle/>
          <a:p>
            <a:r>
              <a:rPr lang="en-US" dirty="0"/>
              <a:t>Design Holistic Dashboards 6/</a:t>
            </a:r>
          </a:p>
        </p:txBody>
      </p:sp>
      <p:pic>
        <p:nvPicPr>
          <p:cNvPr id="4" name="Picture 3"/>
          <p:cNvPicPr>
            <a:picLocks noChangeAspect="1"/>
          </p:cNvPicPr>
          <p:nvPr/>
        </p:nvPicPr>
        <p:blipFill>
          <a:blip r:embed="rId2"/>
          <a:stretch>
            <a:fillRect/>
          </a:stretch>
        </p:blipFill>
        <p:spPr>
          <a:xfrm>
            <a:off x="2171700" y="3962400"/>
            <a:ext cx="4495800" cy="2593688"/>
          </a:xfrm>
          <a:prstGeom prst="rect">
            <a:avLst/>
          </a:prstGeom>
        </p:spPr>
      </p:pic>
    </p:spTree>
    <p:extLst>
      <p:ext uri="{BB962C8B-B14F-4D97-AF65-F5344CB8AC3E}">
        <p14:creationId xmlns:p14="http://schemas.microsoft.com/office/powerpoint/2010/main" val="2618586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a:t>Data Visualizations </a:t>
            </a:r>
            <a:endParaRPr lang="en-US" dirty="0"/>
          </a:p>
          <a:p>
            <a:r>
              <a:rPr lang="en-US" dirty="0"/>
              <a:t> Data Need for visualization </a:t>
            </a:r>
          </a:p>
          <a:p>
            <a:r>
              <a:rPr lang="en-US" dirty="0"/>
              <a:t> Exploratory vs Explanatory Analysis </a:t>
            </a:r>
          </a:p>
          <a:p>
            <a:r>
              <a:rPr lang="en-US" dirty="0"/>
              <a:t> Tables , Axis based Visualization and Statistical Plots </a:t>
            </a:r>
          </a:p>
          <a:p>
            <a:r>
              <a:rPr lang="en-US" b="1" dirty="0"/>
              <a:t> </a:t>
            </a:r>
            <a:r>
              <a:rPr lang="en-US" b="1" dirty="0">
                <a:solidFill>
                  <a:schemeClr val="accent1"/>
                </a:solidFill>
              </a:rPr>
              <a:t>Lessons in Data Visualization Design </a:t>
            </a:r>
          </a:p>
          <a:p>
            <a:r>
              <a:rPr lang="en-US" b="1" dirty="0">
                <a:solidFill>
                  <a:schemeClr val="accent1"/>
                </a:solidFill>
              </a:rPr>
              <a:t> The Data Visualization Design Process </a:t>
            </a:r>
          </a:p>
          <a:p>
            <a:r>
              <a:rPr lang="en-US" b="1" dirty="0">
                <a:solidFill>
                  <a:schemeClr val="accent1"/>
                </a:solidFill>
              </a:rPr>
              <a:t> Stories and Dashboards </a:t>
            </a:r>
          </a:p>
          <a:p>
            <a:r>
              <a:rPr lang="en-US" dirty="0"/>
              <a:t>	</a:t>
            </a:r>
          </a:p>
        </p:txBody>
      </p:sp>
      <p:sp>
        <p:nvSpPr>
          <p:cNvPr id="3" name="Content Placeholder 2"/>
          <p:cNvSpPr>
            <a:spLocks noGrp="1"/>
          </p:cNvSpPr>
          <p:nvPr>
            <p:ph sz="quarter" idx="10"/>
          </p:nvPr>
        </p:nvSpPr>
        <p:spPr/>
        <p:txBody>
          <a:bodyPr/>
          <a:lstStyle/>
          <a:p>
            <a:r>
              <a:rPr lang="en-US" dirty="0"/>
              <a:t>Objectives</a:t>
            </a:r>
          </a:p>
        </p:txBody>
      </p:sp>
    </p:spTree>
    <p:extLst>
      <p:ext uri="{BB962C8B-B14F-4D97-AF65-F5344CB8AC3E}">
        <p14:creationId xmlns:p14="http://schemas.microsoft.com/office/powerpoint/2010/main" val="1698926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71600"/>
            <a:ext cx="8763000" cy="5146766"/>
          </a:xfrm>
        </p:spPr>
        <p:txBody>
          <a:bodyPr>
            <a:noAutofit/>
          </a:bodyPr>
          <a:lstStyle/>
          <a:p>
            <a:r>
              <a:rPr lang="en-US" sz="1600" b="1" dirty="0"/>
              <a:t>In addition to these steps for creating effective filters, the following tips will help you optimize the efficacy of your filters:</a:t>
            </a:r>
          </a:p>
          <a:p>
            <a:pPr>
              <a:buFont typeface="Arial" panose="020B0604020202020204" pitchFamily="34" charset="0"/>
              <a:buChar char="•"/>
            </a:pPr>
            <a:r>
              <a:rPr lang="en-US" sz="1600" dirty="0"/>
              <a:t>Try to apply filters to all the views in one dashboard unless there is a strong reason to have separate filters for each view--in which cases filters should be placed as close as possible to the views it filters. In situations where you have multiple dashboards, a conscious decision has to be made as to how you would like your filters to apply to your views Arrange your filters in meaningful orders, such as by date, country, state, city, or business segment. Make sure you turn on the Show Less Value button if your filters have a cascading effect. For example, you have State as the first filter and then City as the second filter, you should turn on Show Less Value button on the City filter—that way, you will only see cities in the state your users select.</a:t>
            </a:r>
          </a:p>
          <a:p>
            <a:pPr>
              <a:buFont typeface="Arial" panose="020B0604020202020204" pitchFamily="34" charset="0"/>
              <a:buChar char="•"/>
            </a:pPr>
            <a:r>
              <a:rPr lang="en-US" sz="1600" dirty="0"/>
              <a:t>Make sure the values in the quick filter are ordered in a way that makes sense for your data. For example, instead of listing classes alphabetically, you might order them by popularity. </a:t>
            </a:r>
          </a:p>
          <a:p>
            <a:pPr>
              <a:buFont typeface="Arial" panose="020B0604020202020204" pitchFamily="34" charset="0"/>
              <a:buChar char="•"/>
            </a:pPr>
            <a:r>
              <a:rPr lang="en-US" sz="1600" dirty="0"/>
              <a:t>Add dynamic titles that represent the current filter selections. That way your users always know what views are being filtered as well as what the selections are.</a:t>
            </a:r>
          </a:p>
          <a:p>
            <a:pPr>
              <a:buFont typeface="Arial" panose="020B0604020202020204" pitchFamily="34" charset="0"/>
              <a:buChar char="•"/>
            </a:pPr>
            <a:r>
              <a:rPr lang="en-US" sz="1600" dirty="0"/>
              <a:t>Remember that a field does not have to be in use in order for you to filter by it. In other words, you can have a bar chart showing the GDP of twenty countries, and then add a filter on population to show only those countries with a population over 100 million. These “slicing” filters are very powerful. </a:t>
            </a:r>
          </a:p>
        </p:txBody>
      </p:sp>
      <p:sp>
        <p:nvSpPr>
          <p:cNvPr id="3" name="Content Placeholder 2"/>
          <p:cNvSpPr>
            <a:spLocks noGrp="1"/>
          </p:cNvSpPr>
          <p:nvPr>
            <p:ph sz="quarter" idx="10"/>
          </p:nvPr>
        </p:nvSpPr>
        <p:spPr/>
        <p:txBody>
          <a:bodyPr/>
          <a:lstStyle/>
          <a:p>
            <a:r>
              <a:rPr lang="en-US" dirty="0"/>
              <a:t>Design Holistic Dashboards 7/</a:t>
            </a:r>
          </a:p>
        </p:txBody>
      </p:sp>
    </p:spTree>
    <p:extLst>
      <p:ext uri="{BB962C8B-B14F-4D97-AF65-F5344CB8AC3E}">
        <p14:creationId xmlns:p14="http://schemas.microsoft.com/office/powerpoint/2010/main" val="2086204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86800" cy="5059363"/>
          </a:xfrm>
        </p:spPr>
        <p:txBody>
          <a:bodyPr>
            <a:noAutofit/>
          </a:bodyPr>
          <a:lstStyle/>
          <a:p>
            <a:pPr>
              <a:buFont typeface="Arial" panose="020B0604020202020204" pitchFamily="34" charset="0"/>
              <a:buChar char="•"/>
            </a:pPr>
            <a:r>
              <a:rPr lang="en-US" sz="1600" dirty="0"/>
              <a:t>Hide filters from your audience if they don’t add value to your view. Not all filters have to be shown to your audience. For example, a common way to clean up extraneous data is to exclude null values. That’s a filter that you probably don’t want to show on the dashboard.</a:t>
            </a:r>
          </a:p>
          <a:p>
            <a:pPr>
              <a:buFont typeface="Arial" panose="020B0604020202020204" pitchFamily="34" charset="0"/>
              <a:buChar char="•"/>
            </a:pPr>
            <a:r>
              <a:rPr lang="en-US" sz="1600" dirty="0"/>
              <a:t>Consider including a “apply” button to your filter if the list of choices in your filter is long and each click results in automatically update which causes a lag for the users.</a:t>
            </a:r>
          </a:p>
          <a:p>
            <a:pPr>
              <a:buFont typeface="Arial" panose="020B0604020202020204" pitchFamily="34" charset="0"/>
              <a:buChar char="•"/>
            </a:pPr>
            <a:r>
              <a:rPr lang="en-US" sz="1600" dirty="0"/>
              <a:t>Decide if you want users to be able to select “All” in your filter—or just be able to go to one. Tableau allows for both, so figure out which makes sense and set your filter settings accordingly.</a:t>
            </a:r>
          </a:p>
          <a:p>
            <a:pPr>
              <a:buFont typeface="Arial" panose="020B0604020202020204" pitchFamily="34" charset="0"/>
              <a:buChar char="•"/>
            </a:pPr>
            <a:r>
              <a:rPr lang="en-US" sz="1600" dirty="0"/>
              <a:t>Remember that slider filters are great for date and numerical values—while list filters are better for categorical data.</a:t>
            </a:r>
          </a:p>
          <a:p>
            <a:pPr>
              <a:buFont typeface="Arial" panose="020B0604020202020204" pitchFamily="34" charset="0"/>
              <a:buChar char="•"/>
            </a:pPr>
            <a:r>
              <a:rPr lang="en-US" sz="1600" dirty="0"/>
              <a:t>Always test your filters after applying them to your dashboards. Try out as many different combinations (including weird, nonsensical selections) just to make sure nothing bizarre happens with filter interactions. You can easily get into a situation where the combination of filters returns no result – that can be disorienting for users and we should try to prevent it.</a:t>
            </a:r>
          </a:p>
          <a:p>
            <a:pPr>
              <a:buFont typeface="Arial" panose="020B0604020202020204" pitchFamily="34" charset="0"/>
              <a:buChar char="•"/>
            </a:pPr>
            <a:r>
              <a:rPr lang="en-US" sz="1600" dirty="0"/>
              <a:t>Don’t forget to check the initial state of your views before publishing. Be deliberate about the first impression you create for your viewers. Sometimes it is also a good technique to publish with selections so users discover interactivity sooner. If a single point is already clicked, they might be more likely to interact.</a:t>
            </a:r>
          </a:p>
        </p:txBody>
      </p:sp>
      <p:sp>
        <p:nvSpPr>
          <p:cNvPr id="3" name="Content Placeholder 2"/>
          <p:cNvSpPr>
            <a:spLocks noGrp="1"/>
          </p:cNvSpPr>
          <p:nvPr>
            <p:ph sz="quarter" idx="10"/>
          </p:nvPr>
        </p:nvSpPr>
        <p:spPr/>
        <p:txBody>
          <a:bodyPr/>
          <a:lstStyle/>
          <a:p>
            <a:r>
              <a:rPr lang="en-US" dirty="0"/>
              <a:t>Design Holistic Dashboards 8/</a:t>
            </a:r>
          </a:p>
        </p:txBody>
      </p:sp>
    </p:spTree>
    <p:extLst>
      <p:ext uri="{BB962C8B-B14F-4D97-AF65-F5344CB8AC3E}">
        <p14:creationId xmlns:p14="http://schemas.microsoft.com/office/powerpoint/2010/main" val="899128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4525963"/>
          </a:xfrm>
        </p:spPr>
        <p:txBody>
          <a:bodyPr>
            <a:normAutofit fontScale="70000" lnSpcReduction="20000"/>
          </a:bodyPr>
          <a:lstStyle/>
          <a:p>
            <a:r>
              <a:rPr lang="en-US" b="1" i="1" dirty="0">
                <a:solidFill>
                  <a:schemeClr val="accent1"/>
                </a:solidFill>
              </a:rPr>
              <a:t>2.3 Hyperlinking and using the power of the web</a:t>
            </a:r>
          </a:p>
          <a:p>
            <a:r>
              <a:rPr lang="en-US" dirty="0"/>
              <a:t>URL actions allow you to embed a hyperlink that points from your dashboards to a Web page, file, or other web-based resource. You can use URL actions to link to information hosted outside of your data source.</a:t>
            </a:r>
          </a:p>
          <a:p>
            <a:endParaRPr lang="en-US" dirty="0"/>
          </a:p>
          <a:p>
            <a:r>
              <a:rPr lang="en-US" b="1" dirty="0">
                <a:solidFill>
                  <a:schemeClr val="accent1"/>
                </a:solidFill>
              </a:rPr>
              <a:t>3. Sizing: Making sure your visualization is visible</a:t>
            </a:r>
          </a:p>
          <a:p>
            <a:r>
              <a:rPr lang="en-US" dirty="0"/>
              <a:t>Dashboards are set to a fixed default size that is intended to work well on a typical computer desktop. However, when you publish (to the web, in a blog, for a presentation, etc.) you may find yourself more limited. No matter where you are publishing, be sure to construct your visualization at the size that you will eventually publish at—and use the Range sizing feature to avoid scrollbars or scrunched views.</a:t>
            </a:r>
          </a:p>
          <a:p>
            <a:endParaRPr lang="en-US" dirty="0"/>
          </a:p>
          <a:p>
            <a:r>
              <a:rPr lang="en-US" b="1" dirty="0">
                <a:solidFill>
                  <a:schemeClr val="accent1"/>
                </a:solidFill>
              </a:rPr>
              <a:t>4. Scrollbars</a:t>
            </a:r>
          </a:p>
          <a:p>
            <a:r>
              <a:rPr lang="en-US" dirty="0"/>
              <a:t>When you republish a visualization at a different size than the original, you often end up with scroll bars like the ones shown below. If you are changing the size of a visualization that you have already embedded in a website, make sure to re-embed it with the new code.</a:t>
            </a:r>
          </a:p>
          <a:p>
            <a:r>
              <a:rPr lang="en-US" dirty="0"/>
              <a:t>Be careful while resizing your views; you don’t want them to become “</a:t>
            </a:r>
            <a:r>
              <a:rPr lang="en-US" b="1" dirty="0"/>
              <a:t>scrunched</a:t>
            </a:r>
            <a:r>
              <a:rPr lang="en-US" dirty="0"/>
              <a:t>.”</a:t>
            </a:r>
          </a:p>
        </p:txBody>
      </p:sp>
      <p:sp>
        <p:nvSpPr>
          <p:cNvPr id="3" name="Content Placeholder 2"/>
          <p:cNvSpPr>
            <a:spLocks noGrp="1"/>
          </p:cNvSpPr>
          <p:nvPr>
            <p:ph sz="quarter" idx="10"/>
          </p:nvPr>
        </p:nvSpPr>
        <p:spPr/>
        <p:txBody>
          <a:bodyPr/>
          <a:lstStyle/>
          <a:p>
            <a:r>
              <a:rPr lang="en-US" dirty="0"/>
              <a:t>Design Holistic Dashboards 9/</a:t>
            </a:r>
          </a:p>
        </p:txBody>
      </p:sp>
    </p:spTree>
    <p:extLst>
      <p:ext uri="{BB962C8B-B14F-4D97-AF65-F5344CB8AC3E}">
        <p14:creationId xmlns:p14="http://schemas.microsoft.com/office/powerpoint/2010/main" val="1345689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indent="-457200">
              <a:buFont typeface="+mj-lt"/>
              <a:buAutoNum type="arabicPeriod"/>
            </a:pPr>
            <a:r>
              <a:rPr lang="en-US" dirty="0">
                <a:solidFill>
                  <a:schemeClr val="accent1"/>
                </a:solidFill>
              </a:rPr>
              <a:t>Color TV looks better than black and white: Use color visualizations</a:t>
            </a:r>
          </a:p>
          <a:p>
            <a:pPr marL="685800" lvl="1"/>
            <a:r>
              <a:rPr lang="en-US" dirty="0"/>
              <a:t>Try to use no more than two color palettes. Make sure to use non-overlapping scales like the ones shown below.</a:t>
            </a:r>
          </a:p>
          <a:p>
            <a:pPr marL="457200" indent="-457200">
              <a:buFont typeface="Arial" panose="020B0604020202020204" pitchFamily="34" charset="0"/>
              <a:buChar char="•"/>
            </a:pPr>
            <a:endParaRPr lang="en-US" dirty="0"/>
          </a:p>
          <a:p>
            <a:pPr marL="685800" lvl="1"/>
            <a:r>
              <a:rPr lang="en-US" dirty="0"/>
              <a:t>Select semantically meaningful colors if they apply to the context of your data.</a:t>
            </a:r>
          </a:p>
          <a:p>
            <a:pPr marL="685800" lvl="1"/>
            <a:r>
              <a:rPr lang="en-US" dirty="0"/>
              <a:t>If the meaning behind your color choice isn’t obvious, or your visualization does not obviously label the color, make sure to include a legend.</a:t>
            </a:r>
          </a:p>
          <a:p>
            <a:pPr marL="685800" lvl="1"/>
            <a:r>
              <a:rPr lang="en-US" dirty="0"/>
              <a:t>When using a diverging color palette, the midpoint and end points should be meaningful. Zero is often a meaningful midpoint.</a:t>
            </a:r>
          </a:p>
          <a:p>
            <a:pPr marL="685800" lvl="1"/>
            <a:r>
              <a:rPr lang="en-US" dirty="0"/>
              <a:t>Avoid adding color encoding to more than 12 distinct values.</a:t>
            </a:r>
          </a:p>
        </p:txBody>
      </p:sp>
      <p:sp>
        <p:nvSpPr>
          <p:cNvPr id="3" name="Content Placeholder 2"/>
          <p:cNvSpPr>
            <a:spLocks noGrp="1"/>
          </p:cNvSpPr>
          <p:nvPr>
            <p:ph sz="quarter" idx="10"/>
          </p:nvPr>
        </p:nvSpPr>
        <p:spPr/>
        <p:txBody>
          <a:bodyPr>
            <a:normAutofit/>
          </a:bodyPr>
          <a:lstStyle/>
          <a:p>
            <a:r>
              <a:rPr lang="en-US" dirty="0"/>
              <a:t>Tips Summary for Perfect Dashboards 1/</a:t>
            </a:r>
          </a:p>
        </p:txBody>
      </p:sp>
      <p:pic>
        <p:nvPicPr>
          <p:cNvPr id="4" name="Picture 3"/>
          <p:cNvPicPr>
            <a:picLocks noChangeAspect="1"/>
          </p:cNvPicPr>
          <p:nvPr/>
        </p:nvPicPr>
        <p:blipFill>
          <a:blip r:embed="rId2"/>
          <a:stretch>
            <a:fillRect/>
          </a:stretch>
        </p:blipFill>
        <p:spPr>
          <a:xfrm>
            <a:off x="2057989" y="2819400"/>
            <a:ext cx="4723222" cy="383344"/>
          </a:xfrm>
          <a:prstGeom prst="rect">
            <a:avLst/>
          </a:prstGeom>
        </p:spPr>
      </p:pic>
    </p:spTree>
    <p:extLst>
      <p:ext uri="{BB962C8B-B14F-4D97-AF65-F5344CB8AC3E}">
        <p14:creationId xmlns:p14="http://schemas.microsoft.com/office/powerpoint/2010/main" val="1195953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2600" dirty="0">
                <a:solidFill>
                  <a:schemeClr val="accent1"/>
                </a:solidFill>
              </a:rPr>
              <a:t>2. Fonts</a:t>
            </a:r>
          </a:p>
          <a:p>
            <a:pPr>
              <a:buFont typeface="Arial" panose="020B0604020202020204" pitchFamily="34" charset="0"/>
              <a:buChar char="•"/>
            </a:pPr>
            <a:r>
              <a:rPr lang="en-US" dirty="0"/>
              <a:t>The following have been selected by our resident “visualization wizards” for their readability and visual appeal:</a:t>
            </a:r>
          </a:p>
          <a:p>
            <a:pPr lvl="1">
              <a:buFont typeface="Arial" panose="020B0604020202020204" pitchFamily="34" charset="0"/>
              <a:buChar char="•"/>
            </a:pPr>
            <a:r>
              <a:rPr lang="en-US" dirty="0"/>
              <a:t>Trebuchet MS or Verdana (especially for tables and numbers)</a:t>
            </a:r>
          </a:p>
          <a:p>
            <a:pPr lvl="1">
              <a:buFont typeface="Arial" panose="020B0604020202020204" pitchFamily="34" charset="0"/>
              <a:buChar char="•"/>
            </a:pPr>
            <a:r>
              <a:rPr lang="en-US" dirty="0"/>
              <a:t>Arial</a:t>
            </a:r>
          </a:p>
          <a:p>
            <a:pPr lvl="1">
              <a:buFont typeface="Arial" panose="020B0604020202020204" pitchFamily="34" charset="0"/>
              <a:buChar char="•"/>
            </a:pPr>
            <a:r>
              <a:rPr lang="en-US" dirty="0"/>
              <a:t>Georgia</a:t>
            </a:r>
          </a:p>
          <a:p>
            <a:pPr lvl="1">
              <a:buFont typeface="Arial" panose="020B0604020202020204" pitchFamily="34" charset="0"/>
              <a:buChar char="•"/>
            </a:pPr>
            <a:r>
              <a:rPr lang="en-US" dirty="0"/>
              <a:t>Tahoma</a:t>
            </a:r>
          </a:p>
          <a:p>
            <a:pPr lvl="1">
              <a:buFont typeface="Arial" panose="020B0604020202020204" pitchFamily="34" charset="0"/>
              <a:buChar char="•"/>
            </a:pPr>
            <a:r>
              <a:rPr lang="en-US" dirty="0"/>
              <a:t>Times New Roman</a:t>
            </a:r>
          </a:p>
          <a:p>
            <a:pPr lvl="1">
              <a:buFont typeface="Arial" panose="020B0604020202020204" pitchFamily="34" charset="0"/>
              <a:buChar char="•"/>
            </a:pPr>
            <a:r>
              <a:rPr lang="en-US" dirty="0"/>
              <a:t>Lucida sans</a:t>
            </a:r>
          </a:p>
          <a:p>
            <a:pPr lvl="1">
              <a:buFont typeface="Arial" panose="020B0604020202020204" pitchFamily="34" charset="0"/>
              <a:buChar char="•"/>
            </a:pPr>
            <a:r>
              <a:rPr lang="en-US" dirty="0"/>
              <a:t>In addition, </a:t>
            </a:r>
            <a:r>
              <a:rPr lang="en-US" b="1" dirty="0"/>
              <a:t>Calibri </a:t>
            </a:r>
            <a:r>
              <a:rPr lang="en-US" dirty="0"/>
              <a:t>and </a:t>
            </a:r>
            <a:r>
              <a:rPr lang="en-US" b="1" dirty="0"/>
              <a:t>Cambria </a:t>
            </a:r>
            <a:r>
              <a:rPr lang="en-US" dirty="0"/>
              <a:t>are suitable for tooltips (see below), but are not recommended for use in any other part of a visualization.</a:t>
            </a:r>
          </a:p>
          <a:p>
            <a:pPr>
              <a:buFont typeface="Arial" panose="020B0604020202020204" pitchFamily="34" charset="0"/>
              <a:buChar char="•"/>
            </a:pPr>
            <a:r>
              <a:rPr lang="en-US" dirty="0"/>
              <a:t>It’s important to consider the color of your fonts. As a general rule, axes and labels should be dark grey (this keeps them from distracting viewers’ attention away from the visualization). Try to keep it to 2-3 (Font) colors per page.</a:t>
            </a:r>
          </a:p>
          <a:p>
            <a:pPr>
              <a:buFont typeface="Arial" panose="020B0604020202020204" pitchFamily="34" charset="0"/>
              <a:buChar char="•"/>
            </a:pPr>
            <a:r>
              <a:rPr lang="en-US" dirty="0"/>
              <a:t>If you use different fonts and styles throughout your visualization, make sure to check back over it to make sure the formatting is consistent.</a:t>
            </a:r>
          </a:p>
          <a:p>
            <a:pPr>
              <a:buFont typeface="Arial" panose="020B0604020202020204" pitchFamily="34" charset="0"/>
              <a:buChar char="•"/>
            </a:pPr>
            <a:r>
              <a:rPr lang="en-US" dirty="0"/>
              <a:t>Lastly, never make a change in adjacent text that modifies more than one attribute of a font (such as size, boldness, color, or serif quality).</a:t>
            </a:r>
          </a:p>
        </p:txBody>
      </p:sp>
      <p:sp>
        <p:nvSpPr>
          <p:cNvPr id="3" name="Content Placeholder 2"/>
          <p:cNvSpPr>
            <a:spLocks noGrp="1"/>
          </p:cNvSpPr>
          <p:nvPr>
            <p:ph sz="quarter" idx="10"/>
          </p:nvPr>
        </p:nvSpPr>
        <p:spPr/>
        <p:txBody>
          <a:bodyPr/>
          <a:lstStyle/>
          <a:p>
            <a:r>
              <a:rPr lang="en-US" dirty="0"/>
              <a:t>Tips Summary for Perfect Dashboards 2/</a:t>
            </a:r>
          </a:p>
        </p:txBody>
      </p:sp>
    </p:spTree>
    <p:extLst>
      <p:ext uri="{BB962C8B-B14F-4D97-AF65-F5344CB8AC3E}">
        <p14:creationId xmlns:p14="http://schemas.microsoft.com/office/powerpoint/2010/main" val="1729985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5059363"/>
          </a:xfrm>
        </p:spPr>
        <p:txBody>
          <a:bodyPr>
            <a:normAutofit fontScale="85000" lnSpcReduction="20000"/>
          </a:bodyPr>
          <a:lstStyle/>
          <a:p>
            <a:r>
              <a:rPr lang="en-US" sz="2800" dirty="0">
                <a:solidFill>
                  <a:schemeClr val="accent1"/>
                </a:solidFill>
              </a:rPr>
              <a:t>3. Tooltips tell the story</a:t>
            </a:r>
          </a:p>
          <a:p>
            <a:r>
              <a:rPr lang="en-US" sz="2000" dirty="0"/>
              <a:t>Tooltips—the text boxes that pop up when you hover over an object—can make the difference between a user loving your visualization and not understanding it.</a:t>
            </a:r>
          </a:p>
          <a:p>
            <a:endParaRPr lang="en-US" sz="2000" b="1" dirty="0"/>
          </a:p>
          <a:p>
            <a:r>
              <a:rPr lang="en-US" sz="2000" b="1" dirty="0"/>
              <a:t>The following step-by-step example provides tips for improving a basic tooltip:</a:t>
            </a:r>
          </a:p>
          <a:p>
            <a:pPr marL="457200" indent="-457200">
              <a:buAutoNum type="arabicPeriod"/>
            </a:pPr>
            <a:r>
              <a:rPr lang="en-US" sz="2000" dirty="0"/>
              <a:t>Begin with the basic tooltip. Use the front that anti-aliases properly (or does not get pixelated) online. Calibri and Cambria typically work well, but the default, Arial, is not bad either.</a:t>
            </a:r>
          </a:p>
          <a:p>
            <a:pPr marL="457200" indent="-457200">
              <a:buFont typeface="Arial" pitchFamily="34" charset="0"/>
              <a:buAutoNum type="arabicPeriod"/>
            </a:pPr>
            <a:r>
              <a:rPr lang="en-US" sz="2000" dirty="0"/>
              <a:t>Next, identify the most important part of the tool tip and make that your title. In this example, the United States is clearly the subject of the tooltip, so it has been bolded and displayed in 16-point font. You can also add data to the title when applicable. For instance, if we were looking at states as well as countries, we could format the title to read “United States – Wyoming.” Think of it as you would a sports card (e.g., “Kobe Bryant – Los Angeles Lakers”).</a:t>
            </a:r>
          </a:p>
          <a:p>
            <a:pPr marL="457200" indent="-457200">
              <a:buFont typeface="Arial" pitchFamily="34" charset="0"/>
              <a:buAutoNum type="arabicPeriod"/>
            </a:pPr>
            <a:r>
              <a:rPr lang="en-US" sz="2000" dirty="0"/>
              <a:t>Next, change the measure names to make them specific and understandable. “Number of records” does not mean much, but “Number of Planes” is very descriptive. “Value” is also abroad term that can raise more questions than answers. “Average Price could be better.”</a:t>
            </a:r>
          </a:p>
          <a:p>
            <a:pPr marL="457200" indent="-457200">
              <a:buFont typeface="Arial" pitchFamily="34" charset="0"/>
              <a:buAutoNum type="arabicPeriod"/>
            </a:pPr>
            <a:r>
              <a:rPr lang="en-US" sz="2100" dirty="0"/>
              <a:t>Last but not least, make sure that units are included for all numbers in your tooltips.</a:t>
            </a:r>
          </a:p>
        </p:txBody>
      </p:sp>
      <p:sp>
        <p:nvSpPr>
          <p:cNvPr id="3" name="Content Placeholder 2"/>
          <p:cNvSpPr>
            <a:spLocks noGrp="1"/>
          </p:cNvSpPr>
          <p:nvPr>
            <p:ph sz="quarter" idx="10"/>
          </p:nvPr>
        </p:nvSpPr>
        <p:spPr/>
        <p:txBody>
          <a:bodyPr/>
          <a:lstStyle/>
          <a:p>
            <a:r>
              <a:rPr lang="en-US" dirty="0"/>
              <a:t>Tips Summary for Perfect Dashboards 3/</a:t>
            </a:r>
          </a:p>
        </p:txBody>
      </p:sp>
    </p:spTree>
    <p:extLst>
      <p:ext uri="{BB962C8B-B14F-4D97-AF65-F5344CB8AC3E}">
        <p14:creationId xmlns:p14="http://schemas.microsoft.com/office/powerpoint/2010/main" val="2429282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1800" dirty="0">
                <a:solidFill>
                  <a:schemeClr val="accent1"/>
                </a:solidFill>
              </a:rPr>
              <a:t>4. Make intelligent axes or you’ll just have pretty rectangles</a:t>
            </a:r>
          </a:p>
          <a:p>
            <a:r>
              <a:rPr lang="en-US" sz="1600" dirty="0"/>
              <a:t>The following components can help you create intelligent axes:</a:t>
            </a:r>
          </a:p>
          <a:p>
            <a:pPr>
              <a:buFont typeface="Arial" panose="020B0604020202020204" pitchFamily="34" charset="0"/>
              <a:buChar char="•"/>
            </a:pPr>
            <a:r>
              <a:rPr lang="en-US" sz="1600" b="1" dirty="0"/>
              <a:t>Fixed axes</a:t>
            </a:r>
            <a:r>
              <a:rPr lang="en-US" sz="1600" dirty="0"/>
              <a:t>: By default, the axis range automatically adjusts based on the data in your view. If that view is going to be filtered and changed (such as with quick filters or filter actions), your audience might not notice the resulting change in the axis range, and could therefore be misled. Changing axes also makes visual comparison very difficult. You can set the axis to a specific, fixed range to avoid any potential confusion.</a:t>
            </a:r>
          </a:p>
          <a:p>
            <a:pPr>
              <a:buFont typeface="Arial" panose="020B0604020202020204" pitchFamily="34" charset="0"/>
              <a:buChar char="•"/>
            </a:pPr>
            <a:r>
              <a:rPr lang="en-US" sz="1600" b="1" dirty="0"/>
              <a:t>Axis gridlines</a:t>
            </a:r>
            <a:r>
              <a:rPr lang="en-US" sz="1600" dirty="0"/>
              <a:t>: If it isn’t practical to create fixed axes (such as if you’re dealing with a large range of data), add gridlines to the view. Doing so can signal to the reader that the axes are changing. Reference lines can are also very effective at achieving the same result. However, they should be kept relatively subtle—you don’t want to distract users from key elements of your view.</a:t>
            </a:r>
          </a:p>
          <a:p>
            <a:pPr>
              <a:buFont typeface="Arial" panose="020B0604020202020204" pitchFamily="34" charset="0"/>
              <a:buChar char="•"/>
            </a:pPr>
            <a:r>
              <a:rPr lang="en-US" sz="1600" b="1" dirty="0"/>
              <a:t>Axis labels</a:t>
            </a:r>
            <a:r>
              <a:rPr lang="en-US" sz="1600" dirty="0"/>
              <a:t>: Make sure that axis labels are appropriate and include units when necessary.</a:t>
            </a:r>
          </a:p>
          <a:p>
            <a:pPr>
              <a:buFont typeface="Arial" panose="020B0604020202020204" pitchFamily="34" charset="0"/>
              <a:buChar char="•"/>
            </a:pPr>
            <a:r>
              <a:rPr lang="en-US" sz="1600" b="1" dirty="0"/>
              <a:t>Axis tick labels: </a:t>
            </a:r>
            <a:r>
              <a:rPr lang="en-US" sz="1600" dirty="0"/>
              <a:t>Make sure that the values </a:t>
            </a:r>
          </a:p>
          <a:p>
            <a:pPr marL="0" indent="0"/>
            <a:r>
              <a:rPr lang="en-US" sz="1600" dirty="0"/>
              <a:t>on your tick marks are also formatted properly</a:t>
            </a:r>
          </a:p>
          <a:p>
            <a:pPr marL="0" indent="0"/>
            <a:r>
              <a:rPr lang="en-US" sz="1600" dirty="0"/>
              <a:t>(e.g., currency should have a symbol and the </a:t>
            </a:r>
          </a:p>
          <a:p>
            <a:pPr marL="0" indent="0"/>
            <a:r>
              <a:rPr lang="en-US" sz="1600" dirty="0"/>
              <a:t>right number of decimal places).</a:t>
            </a:r>
          </a:p>
        </p:txBody>
      </p:sp>
      <p:sp>
        <p:nvSpPr>
          <p:cNvPr id="3" name="Content Placeholder 2"/>
          <p:cNvSpPr>
            <a:spLocks noGrp="1"/>
          </p:cNvSpPr>
          <p:nvPr>
            <p:ph sz="quarter" idx="10"/>
          </p:nvPr>
        </p:nvSpPr>
        <p:spPr/>
        <p:txBody>
          <a:bodyPr/>
          <a:lstStyle/>
          <a:p>
            <a:r>
              <a:rPr lang="en-US" dirty="0"/>
              <a:t>Tips Summary for Perfect Dashboards 5/</a:t>
            </a:r>
          </a:p>
        </p:txBody>
      </p:sp>
      <p:pic>
        <p:nvPicPr>
          <p:cNvPr id="4" name="Picture 3"/>
          <p:cNvPicPr>
            <a:picLocks noChangeAspect="1"/>
          </p:cNvPicPr>
          <p:nvPr/>
        </p:nvPicPr>
        <p:blipFill>
          <a:blip r:embed="rId2"/>
          <a:stretch>
            <a:fillRect/>
          </a:stretch>
        </p:blipFill>
        <p:spPr>
          <a:xfrm>
            <a:off x="4724401" y="5257800"/>
            <a:ext cx="4243918" cy="1487389"/>
          </a:xfrm>
          <a:prstGeom prst="rect">
            <a:avLst/>
          </a:prstGeom>
        </p:spPr>
      </p:pic>
    </p:spTree>
    <p:extLst>
      <p:ext uri="{BB962C8B-B14F-4D97-AF65-F5344CB8AC3E}">
        <p14:creationId xmlns:p14="http://schemas.microsoft.com/office/powerpoint/2010/main" val="503376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3840" y="1524000"/>
            <a:ext cx="8229600" cy="4525963"/>
          </a:xfrm>
        </p:spPr>
        <p:txBody>
          <a:bodyPr>
            <a:normAutofit/>
          </a:bodyPr>
          <a:lstStyle/>
          <a:p>
            <a:r>
              <a:rPr lang="en-US" sz="2000" dirty="0">
                <a:solidFill>
                  <a:schemeClr val="accent1"/>
                </a:solidFill>
              </a:rPr>
              <a:t>5. Labeling your visualization in all the right places</a:t>
            </a:r>
          </a:p>
          <a:p>
            <a:r>
              <a:rPr lang="en-US" sz="1800" dirty="0"/>
              <a:t>Mark labels (the labels on your data points) can help you tell your story quickly and succinctly. It is often much easier to read a mark label than to mouse over a data point for its tooltip. Select </a:t>
            </a:r>
            <a:r>
              <a:rPr lang="en-US" sz="1800" b="1" dirty="0"/>
              <a:t>Format &gt; Mark Labels </a:t>
            </a:r>
            <a:r>
              <a:rPr lang="en-US" sz="1800" dirty="0"/>
              <a:t>to turn on labels.</a:t>
            </a:r>
          </a:p>
          <a:p>
            <a:r>
              <a:rPr lang="en-US" sz="1800" dirty="0"/>
              <a:t>You can select from the following mark label options:</a:t>
            </a:r>
          </a:p>
          <a:p>
            <a:pPr lvl="1"/>
            <a:r>
              <a:rPr lang="en-US" sz="1200" b="1" dirty="0"/>
              <a:t>Labels on selection: </a:t>
            </a:r>
            <a:r>
              <a:rPr lang="en-US" sz="1200" dirty="0"/>
              <a:t>This labels the selected marks in the view. If several marks that are close together, you may want to select a different option to avoid clutter. This also applies to labels on highlight.</a:t>
            </a:r>
          </a:p>
          <a:p>
            <a:pPr lvl="1"/>
            <a:r>
              <a:rPr lang="en-US" sz="1200" b="1" dirty="0"/>
              <a:t>Labels on min/max: </a:t>
            </a:r>
            <a:r>
              <a:rPr lang="en-US" sz="1200" dirty="0"/>
              <a:t>This labels the outliers by marking the minimum and maximum values in the view.</a:t>
            </a:r>
          </a:p>
          <a:p>
            <a:pPr lvl="1"/>
            <a:r>
              <a:rPr lang="en-US" sz="1200" b="1" dirty="0"/>
              <a:t>Labels on highlight: </a:t>
            </a:r>
            <a:r>
              <a:rPr lang="en-US" sz="1200" dirty="0"/>
              <a:t>This labels the highlighted marks in the view.</a:t>
            </a:r>
          </a:p>
          <a:p>
            <a:pPr lvl="1"/>
            <a:r>
              <a:rPr lang="en-US" sz="1200" b="1" dirty="0"/>
              <a:t>Labels on line ends: </a:t>
            </a:r>
            <a:r>
              <a:rPr lang="en-US" sz="1200" dirty="0"/>
              <a:t>This labels the ends of the lines in the view. You can specify which ends to label (just the beginning, just the end, or both ends).</a:t>
            </a:r>
          </a:p>
          <a:p>
            <a:endParaRPr lang="en-US" sz="1800" dirty="0"/>
          </a:p>
        </p:txBody>
      </p:sp>
      <p:sp>
        <p:nvSpPr>
          <p:cNvPr id="3" name="Content Placeholder 2"/>
          <p:cNvSpPr>
            <a:spLocks noGrp="1"/>
          </p:cNvSpPr>
          <p:nvPr>
            <p:ph sz="quarter" idx="10"/>
          </p:nvPr>
        </p:nvSpPr>
        <p:spPr/>
        <p:txBody>
          <a:bodyPr/>
          <a:lstStyle/>
          <a:p>
            <a:r>
              <a:rPr lang="en-US" dirty="0"/>
              <a:t>Tips Summary for Perfect Dashboards 6/</a:t>
            </a:r>
          </a:p>
        </p:txBody>
      </p:sp>
      <p:pic>
        <p:nvPicPr>
          <p:cNvPr id="4" name="Picture 3"/>
          <p:cNvPicPr>
            <a:picLocks noChangeAspect="1"/>
          </p:cNvPicPr>
          <p:nvPr/>
        </p:nvPicPr>
        <p:blipFill>
          <a:blip r:embed="rId2"/>
          <a:stretch>
            <a:fillRect/>
          </a:stretch>
        </p:blipFill>
        <p:spPr>
          <a:xfrm>
            <a:off x="1752600" y="4761500"/>
            <a:ext cx="5667866" cy="1517063"/>
          </a:xfrm>
          <a:prstGeom prst="rect">
            <a:avLst/>
          </a:prstGeom>
        </p:spPr>
      </p:pic>
    </p:spTree>
    <p:extLst>
      <p:ext uri="{BB962C8B-B14F-4D97-AF65-F5344CB8AC3E}">
        <p14:creationId xmlns:p14="http://schemas.microsoft.com/office/powerpoint/2010/main" val="810402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4983163"/>
          </a:xfrm>
        </p:spPr>
        <p:txBody>
          <a:bodyPr>
            <a:normAutofit fontScale="92500" lnSpcReduction="10000"/>
          </a:bodyPr>
          <a:lstStyle/>
          <a:p>
            <a:r>
              <a:rPr lang="en-US" dirty="0"/>
              <a:t>Once you’ve designed each important component of your visualization, it’s time to take a step back and evaluate your masterpiece. Are all the elements of your design working together well? Checklist –</a:t>
            </a:r>
          </a:p>
          <a:p>
            <a:pPr marL="457200" indent="-457200">
              <a:buAutoNum type="arabicPeriod"/>
            </a:pPr>
            <a:r>
              <a:rPr lang="en-US" b="1" dirty="0"/>
              <a:t>What questions are you trying to answer?</a:t>
            </a:r>
          </a:p>
          <a:p>
            <a:pPr lvl="1">
              <a:buFont typeface="Arial" panose="020B0604020202020204" pitchFamily="34" charset="0"/>
              <a:buChar char="•"/>
            </a:pPr>
            <a:r>
              <a:rPr lang="en-US" dirty="0"/>
              <a:t>Does this visualization answer all of your questions?</a:t>
            </a:r>
          </a:p>
          <a:p>
            <a:pPr lvl="1">
              <a:buFont typeface="Arial" panose="020B0604020202020204" pitchFamily="34" charset="0"/>
              <a:buChar char="•"/>
            </a:pPr>
            <a:r>
              <a:rPr lang="en-US" dirty="0"/>
              <a:t>Is the purpose of the visualization clearly explained in its title or surrounding text?</a:t>
            </a:r>
          </a:p>
          <a:p>
            <a:pPr lvl="1">
              <a:buFont typeface="Arial" panose="020B0604020202020204" pitchFamily="34" charset="0"/>
              <a:buChar char="•"/>
            </a:pPr>
            <a:r>
              <a:rPr lang="en-US" dirty="0"/>
              <a:t>Can you understand the visualization in 30 seconds or less, without additional information?</a:t>
            </a:r>
          </a:p>
          <a:p>
            <a:pPr lvl="1">
              <a:buFont typeface="Arial" panose="020B0604020202020204" pitchFamily="34" charset="0"/>
              <a:buChar char="•"/>
            </a:pPr>
            <a:r>
              <a:rPr lang="en-US" dirty="0"/>
              <a:t>Does your visualization include a title? Is that title simple, informative, and eye-catching?</a:t>
            </a:r>
          </a:p>
          <a:p>
            <a:pPr lvl="1">
              <a:buFont typeface="Arial" panose="020B0604020202020204" pitchFamily="34" charset="0"/>
              <a:buChar char="•"/>
            </a:pPr>
            <a:r>
              <a:rPr lang="en-US" dirty="0"/>
              <a:t>Does your visualization include subtitles to guide your viewers?</a:t>
            </a:r>
            <a:endParaRPr lang="en-US" b="1" dirty="0"/>
          </a:p>
          <a:p>
            <a:pPr marL="457200" indent="-457200">
              <a:buAutoNum type="arabicPeriod"/>
            </a:pPr>
            <a:r>
              <a:rPr lang="en-US" b="1" dirty="0"/>
              <a:t>Do you have the right chart type for your analysis?</a:t>
            </a:r>
          </a:p>
          <a:p>
            <a:pPr lvl="1">
              <a:buFont typeface="Arial" panose="020B0604020202020204" pitchFamily="34" charset="0"/>
              <a:buChar char="•"/>
            </a:pPr>
            <a:r>
              <a:rPr lang="en-US" dirty="0"/>
              <a:t>What types of analysis are you performing?</a:t>
            </a:r>
          </a:p>
          <a:p>
            <a:pPr lvl="1">
              <a:buFont typeface="Arial" panose="020B0604020202020204" pitchFamily="34" charset="0"/>
              <a:buChar char="•"/>
            </a:pPr>
            <a:r>
              <a:rPr lang="en-US" dirty="0"/>
              <a:t>Have you selected the most suitable chart type(s) for your types of analysis?</a:t>
            </a:r>
          </a:p>
          <a:p>
            <a:pPr lvl="1">
              <a:buFont typeface="Arial" panose="020B0604020202020204" pitchFamily="34" charset="0"/>
              <a:buChar char="•"/>
            </a:pPr>
            <a:r>
              <a:rPr lang="en-US" dirty="0"/>
              <a:t>Have you considered alternative chart types that could work better than the ones you have chosen?</a:t>
            </a:r>
            <a:endParaRPr lang="en-US" b="1" dirty="0"/>
          </a:p>
        </p:txBody>
      </p:sp>
      <p:sp>
        <p:nvSpPr>
          <p:cNvPr id="3" name="Content Placeholder 2"/>
          <p:cNvSpPr>
            <a:spLocks noGrp="1"/>
          </p:cNvSpPr>
          <p:nvPr>
            <p:ph sz="quarter" idx="10"/>
          </p:nvPr>
        </p:nvSpPr>
        <p:spPr/>
        <p:txBody>
          <a:bodyPr/>
          <a:lstStyle/>
          <a:p>
            <a:r>
              <a:rPr lang="en-US" b="0" dirty="0"/>
              <a:t>Evaluating Your Masterpiece 1/</a:t>
            </a:r>
            <a:endParaRPr lang="en-US" dirty="0"/>
          </a:p>
        </p:txBody>
      </p:sp>
    </p:spTree>
    <p:extLst>
      <p:ext uri="{BB962C8B-B14F-4D97-AF65-F5344CB8AC3E}">
        <p14:creationId xmlns:p14="http://schemas.microsoft.com/office/powerpoint/2010/main" val="2026710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indent="-457200">
              <a:buFont typeface="+mj-lt"/>
              <a:buAutoNum type="arabicPeriod" startAt="3"/>
            </a:pPr>
            <a:r>
              <a:rPr lang="en-US" b="1" dirty="0"/>
              <a:t>Are your views effective?</a:t>
            </a:r>
          </a:p>
          <a:p>
            <a:pPr>
              <a:buFont typeface="Arial" panose="020B0604020202020204" pitchFamily="34" charset="0"/>
              <a:buChar char="•"/>
            </a:pPr>
            <a:r>
              <a:rPr lang="en-US" dirty="0"/>
              <a:t>Are your most important data shown on the X- and Y-axes and your less important data encoded in color or shape attributes?</a:t>
            </a:r>
          </a:p>
          <a:p>
            <a:pPr>
              <a:buFont typeface="Arial" panose="020B0604020202020204" pitchFamily="34" charset="0"/>
              <a:buChar char="•"/>
            </a:pPr>
            <a:r>
              <a:rPr lang="en-US" dirty="0"/>
              <a:t>Are your views oriented intuitively—do they cater to the way your viewers read and perceive data?</a:t>
            </a:r>
          </a:p>
          <a:p>
            <a:pPr>
              <a:buFont typeface="Arial" panose="020B0604020202020204" pitchFamily="34" charset="0"/>
              <a:buChar char="•"/>
            </a:pPr>
            <a:r>
              <a:rPr lang="en-US" dirty="0"/>
              <a:t>Have you limited the number of measures or dimensions in a single view so that your users can see your data?</a:t>
            </a:r>
          </a:p>
          <a:p>
            <a:pPr>
              <a:buFont typeface="Arial" panose="020B0604020202020204" pitchFamily="34" charset="0"/>
              <a:buChar char="•"/>
            </a:pPr>
            <a:r>
              <a:rPr lang="en-US" dirty="0"/>
              <a:t>Have you limited your usage of colors and shapes so that your users can distinguish them and see patterns?</a:t>
            </a:r>
          </a:p>
          <a:p>
            <a:pPr marL="457200" indent="-457200">
              <a:buAutoNum type="arabicPeriod" startAt="3"/>
            </a:pPr>
            <a:endParaRPr lang="en-US" b="1" dirty="0"/>
          </a:p>
          <a:p>
            <a:endParaRPr lang="en-US" dirty="0"/>
          </a:p>
        </p:txBody>
      </p:sp>
      <p:sp>
        <p:nvSpPr>
          <p:cNvPr id="3" name="Content Placeholder 2"/>
          <p:cNvSpPr>
            <a:spLocks noGrp="1"/>
          </p:cNvSpPr>
          <p:nvPr>
            <p:ph sz="quarter" idx="10"/>
          </p:nvPr>
        </p:nvSpPr>
        <p:spPr/>
        <p:txBody>
          <a:bodyPr/>
          <a:lstStyle/>
          <a:p>
            <a:r>
              <a:rPr lang="en-US" b="0" dirty="0"/>
              <a:t>Evaluating Your Masterpiece 2/</a:t>
            </a:r>
            <a:endParaRPr lang="en-US" dirty="0"/>
          </a:p>
        </p:txBody>
      </p:sp>
    </p:spTree>
    <p:extLst>
      <p:ext uri="{BB962C8B-B14F-4D97-AF65-F5344CB8AC3E}">
        <p14:creationId xmlns:p14="http://schemas.microsoft.com/office/powerpoint/2010/main" val="2549430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1" y="1493837"/>
            <a:ext cx="4672148" cy="4983163"/>
          </a:xfrm>
        </p:spPr>
        <p:txBody>
          <a:bodyPr>
            <a:noAutofit/>
          </a:bodyPr>
          <a:lstStyle/>
          <a:p>
            <a:r>
              <a:rPr lang="en-US" sz="1400" dirty="0"/>
              <a:t>Even if you have chosen the best chart type(s) for your analysis, effective views do not always come naturally. Creating effective views requires effort, intuition, attention to detail—and trial and error.</a:t>
            </a:r>
          </a:p>
          <a:p>
            <a:pPr marL="514350" indent="-514350">
              <a:buFont typeface="+mj-lt"/>
              <a:buAutoNum type="arabicPeriod"/>
            </a:pPr>
            <a:r>
              <a:rPr lang="en-US" sz="1400" b="1" dirty="0">
                <a:solidFill>
                  <a:schemeClr val="tx2">
                    <a:lumMod val="60000"/>
                    <a:lumOff val="40000"/>
                  </a:schemeClr>
                </a:solidFill>
              </a:rPr>
              <a:t>Emphasize the most important data</a:t>
            </a:r>
          </a:p>
          <a:p>
            <a:pPr lvl="1">
              <a:buFont typeface="Arial" panose="020B0604020202020204" pitchFamily="34" charset="0"/>
              <a:buChar char="•"/>
            </a:pPr>
            <a:r>
              <a:rPr lang="en-US" sz="1400" dirty="0"/>
              <a:t>Many chart types let you put multiple measures and dimensions in one view. In scatter plots, for example, you can put measures on the X-or Y-axis, as well as on the marks for color, size, or shape. Choosing where to put each measure depends on what kind of analysis you are doing and what you are trying to emphasize. </a:t>
            </a:r>
            <a:r>
              <a:rPr lang="en-US" sz="1400" b="1" i="1" dirty="0"/>
              <a:t>However, a rule of thumb is to put the most important data on the X- or Y- axis and less important data on color, size, or shape.</a:t>
            </a:r>
          </a:p>
          <a:p>
            <a:pPr lvl="1">
              <a:buFont typeface="Arial" panose="020B0604020202020204" pitchFamily="34" charset="0"/>
              <a:buChar char="•"/>
            </a:pPr>
            <a:r>
              <a:rPr lang="en-US" sz="1400" dirty="0"/>
              <a:t>Here, you will see a view we produced for home buyers. Its purpose is to help them understand the relationship between home price, home size, lot size, and the type of home they are interested in. What is the first relationship you see in this view?</a:t>
            </a:r>
          </a:p>
        </p:txBody>
      </p:sp>
      <p:sp>
        <p:nvSpPr>
          <p:cNvPr id="3" name="Content Placeholder 2"/>
          <p:cNvSpPr>
            <a:spLocks noGrp="1"/>
          </p:cNvSpPr>
          <p:nvPr>
            <p:ph sz="quarter" idx="10"/>
          </p:nvPr>
        </p:nvSpPr>
        <p:spPr/>
        <p:txBody>
          <a:bodyPr/>
          <a:lstStyle/>
          <a:p>
            <a:r>
              <a:rPr lang="en-US" dirty="0"/>
              <a:t>Creating Effective Views</a:t>
            </a:r>
          </a:p>
        </p:txBody>
      </p:sp>
      <p:pic>
        <p:nvPicPr>
          <p:cNvPr id="4" name="Picture 3"/>
          <p:cNvPicPr>
            <a:picLocks noChangeAspect="1"/>
          </p:cNvPicPr>
          <p:nvPr/>
        </p:nvPicPr>
        <p:blipFill>
          <a:blip r:embed="rId2"/>
          <a:stretch>
            <a:fillRect/>
          </a:stretch>
        </p:blipFill>
        <p:spPr>
          <a:xfrm>
            <a:off x="4953000" y="1752600"/>
            <a:ext cx="4184469" cy="3319756"/>
          </a:xfrm>
          <a:prstGeom prst="rect">
            <a:avLst/>
          </a:prstGeom>
        </p:spPr>
      </p:pic>
    </p:spTree>
    <p:extLst>
      <p:ext uri="{BB962C8B-B14F-4D97-AF65-F5344CB8AC3E}">
        <p14:creationId xmlns:p14="http://schemas.microsoft.com/office/powerpoint/2010/main" val="11347620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86800" cy="4525963"/>
          </a:xfrm>
        </p:spPr>
        <p:txBody>
          <a:bodyPr>
            <a:noAutofit/>
          </a:bodyPr>
          <a:lstStyle/>
          <a:p>
            <a:pPr marL="457200" indent="-457200">
              <a:buFont typeface="+mj-lt"/>
              <a:buAutoNum type="arabicPeriod" startAt="4"/>
            </a:pPr>
            <a:r>
              <a:rPr lang="en-US" sz="1400" b="1" dirty="0"/>
              <a:t>Is your dashboard holistic?</a:t>
            </a:r>
          </a:p>
          <a:p>
            <a:pPr>
              <a:buFont typeface="Arial" panose="020B0604020202020204" pitchFamily="34" charset="0"/>
              <a:buChar char="•"/>
            </a:pPr>
            <a:r>
              <a:rPr lang="en-US" sz="1400" dirty="0"/>
              <a:t>Do all your views fit together to tell a single story?</a:t>
            </a:r>
          </a:p>
          <a:p>
            <a:pPr>
              <a:buFont typeface="Arial" panose="020B0604020202020204" pitchFamily="34" charset="0"/>
              <a:buChar char="•"/>
            </a:pPr>
            <a:r>
              <a:rPr lang="en-US" sz="1400" dirty="0"/>
              <a:t>Do all your views flow well from one to the next? Are they in a good order?</a:t>
            </a:r>
          </a:p>
          <a:p>
            <a:pPr>
              <a:buFont typeface="Arial" panose="020B0604020202020204" pitchFamily="34" charset="0"/>
              <a:buChar char="•"/>
            </a:pPr>
            <a:r>
              <a:rPr lang="en-US" sz="1400" dirty="0"/>
              <a:t>Do your most important views appear in the top or top-left corner?</a:t>
            </a:r>
          </a:p>
          <a:p>
            <a:pPr>
              <a:buFont typeface="Arial" panose="020B0604020202020204" pitchFamily="34" charset="0"/>
              <a:buChar char="•"/>
            </a:pPr>
            <a:r>
              <a:rPr lang="en-US" sz="1400" dirty="0"/>
              <a:t>Are secondary elements in your dashboard placed well so they support the views without interrupting them?</a:t>
            </a:r>
          </a:p>
          <a:p>
            <a:pPr>
              <a:buFont typeface="Arial" panose="020B0604020202020204" pitchFamily="34" charset="0"/>
              <a:buChar char="•"/>
            </a:pPr>
            <a:r>
              <a:rPr lang="en-US" sz="1400" dirty="0"/>
              <a:t>Are your filters in the right locations?</a:t>
            </a:r>
          </a:p>
          <a:p>
            <a:pPr>
              <a:buFont typeface="Arial" panose="020B0604020202020204" pitchFamily="34" charset="0"/>
              <a:buChar char="•"/>
            </a:pPr>
            <a:r>
              <a:rPr lang="en-US" sz="1400" dirty="0"/>
              <a:t>Do your filters work correctly? Do views become blank or downright confusing if you apply a filter?</a:t>
            </a:r>
          </a:p>
          <a:p>
            <a:pPr>
              <a:buFont typeface="Arial" panose="020B0604020202020204" pitchFamily="34" charset="0"/>
              <a:buChar char="•"/>
            </a:pPr>
            <a:r>
              <a:rPr lang="en-US" sz="1400" dirty="0"/>
              <a:t>Do your filters apply to the right scope?</a:t>
            </a:r>
          </a:p>
          <a:p>
            <a:pPr>
              <a:buFont typeface="Arial" panose="020B0604020202020204" pitchFamily="34" charset="0"/>
              <a:buChar char="•"/>
            </a:pPr>
            <a:r>
              <a:rPr lang="en-US" sz="1400" dirty="0"/>
              <a:t>Are your filter titles informative? Can viewers easily understand how to interactive with your filters?</a:t>
            </a:r>
          </a:p>
          <a:p>
            <a:pPr>
              <a:buFont typeface="Arial" panose="020B0604020202020204" pitchFamily="34" charset="0"/>
              <a:buChar char="•"/>
            </a:pPr>
            <a:r>
              <a:rPr lang="en-US" sz="1400" dirty="0"/>
              <a:t>Are your legends close to the views they apply to?</a:t>
            </a:r>
          </a:p>
          <a:p>
            <a:pPr>
              <a:buFont typeface="Arial" panose="020B0604020202020204" pitchFamily="34" charset="0"/>
              <a:buChar char="•"/>
            </a:pPr>
            <a:r>
              <a:rPr lang="en-US" sz="1400" dirty="0"/>
              <a:t>Is your legend highlight button set to “on” or “off” according to your preference?</a:t>
            </a:r>
          </a:p>
          <a:p>
            <a:pPr>
              <a:buFont typeface="Arial" panose="020B0604020202020204" pitchFamily="34" charset="0"/>
              <a:buChar char="•"/>
            </a:pPr>
            <a:r>
              <a:rPr lang="en-US" sz="1400" dirty="0"/>
              <a:t>Do you have filter, highlight or URL actions? If so, do they work?</a:t>
            </a:r>
          </a:p>
          <a:p>
            <a:pPr>
              <a:buFont typeface="Arial" panose="020B0604020202020204" pitchFamily="34" charset="0"/>
              <a:buChar char="•"/>
            </a:pPr>
            <a:r>
              <a:rPr lang="en-US" sz="1400" dirty="0"/>
              <a:t>Are your legends and filters grouped and placed intuitively?</a:t>
            </a:r>
          </a:p>
          <a:p>
            <a:pPr>
              <a:buFont typeface="Arial" panose="020B0604020202020204" pitchFamily="34" charset="0"/>
              <a:buChar char="•"/>
            </a:pPr>
            <a:r>
              <a:rPr lang="en-US" sz="1400" dirty="0"/>
              <a:t>Do you have scrollbars in your views? If so, are they acceptable ones?</a:t>
            </a:r>
          </a:p>
          <a:p>
            <a:pPr>
              <a:buFont typeface="Arial" panose="020B0604020202020204" pitchFamily="34" charset="0"/>
              <a:buChar char="•"/>
            </a:pPr>
            <a:r>
              <a:rPr lang="en-US" sz="1400" dirty="0"/>
              <a:t>Are your views scrunched?</a:t>
            </a:r>
          </a:p>
          <a:p>
            <a:pPr>
              <a:buFont typeface="Arial" panose="020B0604020202020204" pitchFamily="34" charset="0"/>
              <a:buChar char="•"/>
            </a:pPr>
            <a:r>
              <a:rPr lang="en-US" sz="1400" dirty="0"/>
              <a:t>Do your views fit consistently well when you apply filters?</a:t>
            </a:r>
          </a:p>
        </p:txBody>
      </p:sp>
      <p:sp>
        <p:nvSpPr>
          <p:cNvPr id="3" name="Content Placeholder 2"/>
          <p:cNvSpPr>
            <a:spLocks noGrp="1"/>
          </p:cNvSpPr>
          <p:nvPr>
            <p:ph sz="quarter" idx="10"/>
          </p:nvPr>
        </p:nvSpPr>
        <p:spPr/>
        <p:txBody>
          <a:bodyPr/>
          <a:lstStyle/>
          <a:p>
            <a:r>
              <a:rPr lang="en-US" b="0" dirty="0"/>
              <a:t>Evaluating Your Masterpiece 3/</a:t>
            </a:r>
            <a:endParaRPr lang="en-US" dirty="0"/>
          </a:p>
        </p:txBody>
      </p:sp>
    </p:spTree>
    <p:extLst>
      <p:ext uri="{BB962C8B-B14F-4D97-AF65-F5344CB8AC3E}">
        <p14:creationId xmlns:p14="http://schemas.microsoft.com/office/powerpoint/2010/main" val="1460378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indent="-457200">
              <a:buFont typeface="+mj-lt"/>
              <a:buAutoNum type="arabicPeriod" startAt="5"/>
            </a:pPr>
            <a:r>
              <a:rPr lang="en-US" b="1" dirty="0"/>
              <a:t>Did you perfect your work?</a:t>
            </a:r>
            <a:endParaRPr lang="en-US" dirty="0"/>
          </a:p>
          <a:p>
            <a:pPr>
              <a:buFont typeface="Arial" panose="020B0604020202020204" pitchFamily="34" charset="0"/>
              <a:buChar char="•"/>
            </a:pPr>
            <a:r>
              <a:rPr lang="en-US" dirty="0"/>
              <a:t>Do all the colors on your dashboard go together without clashing?</a:t>
            </a:r>
          </a:p>
          <a:p>
            <a:pPr>
              <a:buFont typeface="Arial" panose="020B0604020202020204" pitchFamily="34" charset="0"/>
              <a:buChar char="•"/>
            </a:pPr>
            <a:r>
              <a:rPr lang="en-US" dirty="0"/>
              <a:t>Do you have less than 7-10 colors on your dashboards?</a:t>
            </a:r>
          </a:p>
          <a:p>
            <a:pPr>
              <a:buFont typeface="Arial" panose="020B0604020202020204" pitchFamily="34" charset="0"/>
              <a:buChar char="•"/>
            </a:pPr>
            <a:r>
              <a:rPr lang="en-US" dirty="0"/>
              <a:t>Do you use fonts consistently in all of your views and no more than three different fonts on one dashboard?</a:t>
            </a:r>
          </a:p>
          <a:p>
            <a:pPr>
              <a:buFont typeface="Arial" panose="020B0604020202020204" pitchFamily="34" charset="0"/>
              <a:buChar char="•"/>
            </a:pPr>
            <a:r>
              <a:rPr lang="en-US" dirty="0"/>
              <a:t>Are you labels clear and concise? Are they placed optimally to help guide your viewers? Make sure subtitles are formatted to be subordinate to the main title.</a:t>
            </a:r>
          </a:p>
          <a:p>
            <a:pPr>
              <a:buFont typeface="Arial" panose="020B0604020202020204" pitchFamily="34" charset="0"/>
              <a:buChar char="•"/>
            </a:pPr>
            <a:r>
              <a:rPr lang="en-US" dirty="0"/>
              <a:t>Are you tooltips informative? Do they have the right format so that they’re easy for viewers to use?</a:t>
            </a:r>
          </a:p>
        </p:txBody>
      </p:sp>
      <p:sp>
        <p:nvSpPr>
          <p:cNvPr id="3" name="Content Placeholder 2"/>
          <p:cNvSpPr>
            <a:spLocks noGrp="1"/>
          </p:cNvSpPr>
          <p:nvPr>
            <p:ph sz="quarter" idx="10"/>
          </p:nvPr>
        </p:nvSpPr>
        <p:spPr/>
        <p:txBody>
          <a:bodyPr/>
          <a:lstStyle/>
          <a:p>
            <a:r>
              <a:rPr lang="en-US" b="0" dirty="0"/>
              <a:t>Evaluating Your Masterpiece 4/</a:t>
            </a:r>
            <a:endParaRPr lang="en-US" dirty="0"/>
          </a:p>
        </p:txBody>
      </p:sp>
    </p:spTree>
    <p:extLst>
      <p:ext uri="{BB962C8B-B14F-4D97-AF65-F5344CB8AC3E}">
        <p14:creationId xmlns:p14="http://schemas.microsoft.com/office/powerpoint/2010/main" val="16866648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93837"/>
            <a:ext cx="8991600" cy="5135563"/>
          </a:xfrm>
        </p:spPr>
        <p:txBody>
          <a:bodyPr>
            <a:noAutofit/>
          </a:bodyPr>
          <a:lstStyle/>
          <a:p>
            <a:r>
              <a:rPr lang="en-US" sz="1400" b="1" dirty="0"/>
              <a:t>Lesson 1:</a:t>
            </a:r>
          </a:p>
          <a:p>
            <a:r>
              <a:rPr lang="en-US" sz="1400" dirty="0"/>
              <a:t>Trust is a key design issue. If you do not design your views properly, they will likely not be trusted by the savvy people who are looking at them.</a:t>
            </a:r>
          </a:p>
          <a:p>
            <a:r>
              <a:rPr lang="en-US" sz="1400" b="1" dirty="0"/>
              <a:t>Lesson 2:</a:t>
            </a:r>
          </a:p>
          <a:p>
            <a:r>
              <a:rPr lang="en-US" sz="1400" dirty="0"/>
              <a:t>Make sure that your visuals are Expressive and that they convey the data accurately.</a:t>
            </a:r>
          </a:p>
          <a:p>
            <a:r>
              <a:rPr lang="en-US" sz="1400" b="1" dirty="0"/>
              <a:t>Lesson 3:</a:t>
            </a:r>
          </a:p>
          <a:p>
            <a:r>
              <a:rPr lang="en-US" sz="1400" dirty="0"/>
              <a:t>Make Effective use of your visuals by exploiting human perception. The following rules will help you to make Effective visuals:</a:t>
            </a:r>
          </a:p>
          <a:p>
            <a:pPr>
              <a:buFont typeface="Arial" panose="020B0604020202020204" pitchFamily="34" charset="0"/>
              <a:buChar char="•"/>
            </a:pPr>
            <a:r>
              <a:rPr lang="en-US" sz="1200" dirty="0"/>
              <a:t>Use graphical vocabulary properly.</a:t>
            </a:r>
          </a:p>
          <a:p>
            <a:pPr>
              <a:buFont typeface="Arial" panose="020B0604020202020204" pitchFamily="34" charset="0"/>
              <a:buChar char="•"/>
            </a:pPr>
            <a:r>
              <a:rPr lang="en-US" sz="1200" dirty="0"/>
              <a:t>Utilize white space.</a:t>
            </a:r>
          </a:p>
          <a:p>
            <a:pPr>
              <a:buFont typeface="Arial" panose="020B0604020202020204" pitchFamily="34" charset="0"/>
              <a:buChar char="•"/>
            </a:pPr>
            <a:r>
              <a:rPr lang="en-US" sz="1200" dirty="0"/>
              <a:t>Avoid unnecessary material and clutter.</a:t>
            </a:r>
          </a:p>
          <a:p>
            <a:r>
              <a:rPr lang="en-US" sz="1400" b="1" dirty="0"/>
              <a:t>Lesson 4:</a:t>
            </a:r>
          </a:p>
          <a:p>
            <a:r>
              <a:rPr lang="en-US" sz="1400" dirty="0"/>
              <a:t>Make sure your views include Context. Titles, captions, units, commentary – all these things help your audience to better understand your data view. Always strive to tell stories with your data and your visuals. Understand that good stories involve more than just data and consider the following:</a:t>
            </a:r>
          </a:p>
          <a:p>
            <a:pPr>
              <a:buFont typeface="Arial" panose="020B0604020202020204" pitchFamily="34" charset="0"/>
              <a:buChar char="•"/>
            </a:pPr>
            <a:r>
              <a:rPr lang="en-US" sz="1200" dirty="0"/>
              <a:t>Mind your aesthetics and know that what is effective is often affective. In other words, an effective view can create an emotional response and a genuine communication to your audience.</a:t>
            </a:r>
          </a:p>
          <a:p>
            <a:pPr>
              <a:buFont typeface="Arial" panose="020B0604020202020204" pitchFamily="34" charset="0"/>
              <a:buChar char="•"/>
            </a:pPr>
            <a:r>
              <a:rPr lang="en-US" sz="1200" dirty="0"/>
              <a:t>Style is also important. Make sure that your views are consistent and pleasing to the eye. Your views are representative of who you are and what you care about.</a:t>
            </a:r>
          </a:p>
          <a:p>
            <a:pPr>
              <a:buFont typeface="Arial" panose="020B0604020202020204" pitchFamily="34" charset="0"/>
              <a:buChar char="•"/>
            </a:pPr>
            <a:r>
              <a:rPr lang="en-US" sz="1200" dirty="0"/>
              <a:t>Views can be playful. Interactive views that people can play with are very engaging. Interactive elements allow your audience to manipulate the data, ask and answer questions, and arrive at findings on their own. This helps to foster Trust in your data.</a:t>
            </a:r>
          </a:p>
          <a:p>
            <a:pPr>
              <a:buFont typeface="Arial" panose="020B0604020202020204" pitchFamily="34" charset="0"/>
              <a:buChar char="•"/>
            </a:pPr>
            <a:r>
              <a:rPr lang="en-US" sz="1200" dirty="0"/>
              <a:t>Make your views vivid and memorable. Pay attention to structure and context.</a:t>
            </a:r>
            <a:endParaRPr lang="en-US" sz="1400" dirty="0"/>
          </a:p>
        </p:txBody>
      </p:sp>
      <p:sp>
        <p:nvSpPr>
          <p:cNvPr id="3" name="Content Placeholder 2"/>
          <p:cNvSpPr>
            <a:spLocks noGrp="1"/>
          </p:cNvSpPr>
          <p:nvPr>
            <p:ph sz="quarter" idx="10"/>
          </p:nvPr>
        </p:nvSpPr>
        <p:spPr>
          <a:xfrm>
            <a:off x="304800" y="152400"/>
            <a:ext cx="6553200" cy="1143000"/>
          </a:xfrm>
        </p:spPr>
        <p:txBody>
          <a:bodyPr>
            <a:normAutofit/>
          </a:bodyPr>
          <a:lstStyle/>
          <a:p>
            <a:r>
              <a:rPr lang="en-US" dirty="0"/>
              <a:t>Taking Stock: Lessons Learned</a:t>
            </a:r>
          </a:p>
        </p:txBody>
      </p:sp>
    </p:spTree>
    <p:extLst>
      <p:ext uri="{BB962C8B-B14F-4D97-AF65-F5344CB8AC3E}">
        <p14:creationId xmlns:p14="http://schemas.microsoft.com/office/powerpoint/2010/main" val="1747087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a:hlinkClick r:id="rId2"/>
              </a:rPr>
              <a:t>https://www.tableau.com/sites/default/files/media/designing-great-visualizations.pdf</a:t>
            </a:r>
            <a:endParaRPr lang="en-US" dirty="0"/>
          </a:p>
          <a:p>
            <a:pPr>
              <a:buFont typeface="Arial" panose="020B0604020202020204" pitchFamily="34" charset="0"/>
              <a:buChar char="•"/>
            </a:pPr>
            <a:r>
              <a:rPr lang="en-US" dirty="0">
                <a:hlinkClick r:id="rId3"/>
              </a:rPr>
              <a:t>https://www.tableau.com/sites/default/files/whitepapers/752750_core_why_visual_analytics_whitepaper_0.pdf</a:t>
            </a:r>
            <a:endParaRPr lang="en-US" dirty="0"/>
          </a:p>
          <a:p>
            <a:pPr>
              <a:buFont typeface="Arial" panose="020B0604020202020204" pitchFamily="34" charset="0"/>
              <a:buChar char="•"/>
            </a:pPr>
            <a:r>
              <a:rPr lang="en-US" dirty="0">
                <a:hlinkClick r:id="rId4"/>
              </a:rPr>
              <a:t>http://cdnlarge.tableausoftware.com/sites/default/files/whitepapers/visual_analysis_for-everyone.pdf</a:t>
            </a:r>
            <a:endParaRPr lang="en-US" dirty="0"/>
          </a:p>
          <a:p>
            <a:pPr>
              <a:buFont typeface="Arial" panose="020B0604020202020204" pitchFamily="34" charset="0"/>
              <a:buChar char="•"/>
            </a:pPr>
            <a:r>
              <a:rPr lang="en-US" dirty="0">
                <a:hlinkClick r:id="rId5"/>
              </a:rPr>
              <a:t>http://www.tableau.com/sites/default/files/media/whitepaper_visual-analysis-guidebook_0.pdf</a:t>
            </a:r>
            <a:endParaRPr lang="en-US" dirty="0"/>
          </a:p>
          <a:p>
            <a:pPr>
              <a:buFont typeface="Arial" panose="020B0604020202020204" pitchFamily="34" charset="0"/>
              <a:buChar char="•"/>
            </a:pPr>
            <a:endParaRPr lang="en-US" dirty="0"/>
          </a:p>
          <a:p>
            <a:endParaRPr lang="en-US" dirty="0"/>
          </a:p>
          <a:p>
            <a:endParaRPr lang="en-US" dirty="0"/>
          </a:p>
        </p:txBody>
      </p:sp>
      <p:sp>
        <p:nvSpPr>
          <p:cNvPr id="3" name="Content Placeholder 2"/>
          <p:cNvSpPr>
            <a:spLocks noGrp="1"/>
          </p:cNvSpPr>
          <p:nvPr>
            <p:ph sz="quarter" idx="10"/>
          </p:nvPr>
        </p:nvSpPr>
        <p:spPr/>
        <p:txBody>
          <a:bodyPr/>
          <a:lstStyle/>
          <a:p>
            <a:r>
              <a:rPr lang="en-US" dirty="0"/>
              <a:t>More Detailed Papers</a:t>
            </a:r>
          </a:p>
        </p:txBody>
      </p:sp>
    </p:spTree>
    <p:extLst>
      <p:ext uri="{BB962C8B-B14F-4D97-AF65-F5344CB8AC3E}">
        <p14:creationId xmlns:p14="http://schemas.microsoft.com/office/powerpoint/2010/main" val="20839166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Extra Reading</a:t>
            </a:r>
          </a:p>
        </p:txBody>
      </p:sp>
      <p:sp>
        <p:nvSpPr>
          <p:cNvPr id="9" name="Text Placeholder 8"/>
          <p:cNvSpPr>
            <a:spLocks noGrp="1"/>
          </p:cNvSpPr>
          <p:nvPr>
            <p:ph type="body" idx="1"/>
          </p:nvPr>
        </p:nvSpPr>
        <p:spPr/>
        <p:txBody>
          <a:bodyPr/>
          <a:lstStyle/>
          <a:p>
            <a:r>
              <a:rPr lang="en-US" dirty="0"/>
              <a:t>Data Visualization Tools</a:t>
            </a:r>
          </a:p>
        </p:txBody>
      </p:sp>
    </p:spTree>
    <p:extLst>
      <p:ext uri="{BB962C8B-B14F-4D97-AF65-F5344CB8AC3E}">
        <p14:creationId xmlns:p14="http://schemas.microsoft.com/office/powerpoint/2010/main" val="15300865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Visualization Tools</a:t>
            </a:r>
          </a:p>
        </p:txBody>
      </p:sp>
      <p:sp>
        <p:nvSpPr>
          <p:cNvPr id="5" name="Content Placeholder 4"/>
          <p:cNvSpPr>
            <a:spLocks noGrp="1"/>
          </p:cNvSpPr>
          <p:nvPr>
            <p:ph idx="1"/>
          </p:nvPr>
        </p:nvSpPr>
        <p:spPr>
          <a:xfrm>
            <a:off x="628650" y="2262555"/>
            <a:ext cx="7981950" cy="3914409"/>
          </a:xfrm>
        </p:spPr>
        <p:txBody>
          <a:bodyPr>
            <a:noAutofit/>
          </a:bodyPr>
          <a:lstStyle/>
          <a:p>
            <a:r>
              <a:rPr lang="en-US" sz="2000" dirty="0"/>
              <a:t>Key Features required in Data Visualization Tools</a:t>
            </a:r>
          </a:p>
          <a:p>
            <a:r>
              <a:rPr lang="en-US" sz="2000" dirty="0"/>
              <a:t>Types of Data Visualization Tools</a:t>
            </a:r>
          </a:p>
          <a:p>
            <a:r>
              <a:rPr lang="en-US" sz="2000" dirty="0"/>
              <a:t>Popular Commercial tools</a:t>
            </a:r>
          </a:p>
          <a:p>
            <a:r>
              <a:rPr lang="en-US" sz="2000" dirty="0"/>
              <a:t>Popular Python Libraries for Data Visualization</a:t>
            </a:r>
          </a:p>
        </p:txBody>
      </p:sp>
    </p:spTree>
    <p:extLst>
      <p:ext uri="{BB962C8B-B14F-4D97-AF65-F5344CB8AC3E}">
        <p14:creationId xmlns:p14="http://schemas.microsoft.com/office/powerpoint/2010/main" val="4196129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b="1" dirty="0"/>
              <a:t>Overview</a:t>
            </a:r>
            <a:r>
              <a:rPr lang="en-US" dirty="0"/>
              <a:t>: Gain an overview of the entire collection</a:t>
            </a:r>
          </a:p>
          <a:p>
            <a:pPr>
              <a:buFont typeface="Arial" panose="020B0604020202020204" pitchFamily="34" charset="0"/>
              <a:buChar char="•"/>
            </a:pPr>
            <a:r>
              <a:rPr lang="en-US" b="1" dirty="0"/>
              <a:t>Zoom</a:t>
            </a:r>
            <a:r>
              <a:rPr lang="en-US" dirty="0"/>
              <a:t> : Zoom in on items of interest</a:t>
            </a:r>
          </a:p>
          <a:p>
            <a:pPr>
              <a:buFont typeface="Arial" panose="020B0604020202020204" pitchFamily="34" charset="0"/>
              <a:buChar char="•"/>
            </a:pPr>
            <a:r>
              <a:rPr lang="en-US" b="1" dirty="0"/>
              <a:t>Filter</a:t>
            </a:r>
            <a:r>
              <a:rPr lang="en-US" dirty="0"/>
              <a:t>: Filter out uninteresting items</a:t>
            </a:r>
          </a:p>
          <a:p>
            <a:pPr>
              <a:buFont typeface="Arial" panose="020B0604020202020204" pitchFamily="34" charset="0"/>
              <a:buChar char="•"/>
            </a:pPr>
            <a:r>
              <a:rPr lang="en-US" b="1" dirty="0"/>
              <a:t>Details-on-demand:</a:t>
            </a:r>
            <a:r>
              <a:rPr lang="en-US" dirty="0"/>
              <a:t> Select an item or group and get details when needed</a:t>
            </a:r>
          </a:p>
          <a:p>
            <a:pPr>
              <a:buFont typeface="Arial" panose="020B0604020202020204" pitchFamily="34" charset="0"/>
              <a:buChar char="•"/>
            </a:pPr>
            <a:r>
              <a:rPr lang="en-US" b="1" dirty="0"/>
              <a:t>Relate</a:t>
            </a:r>
            <a:r>
              <a:rPr lang="en-US" dirty="0"/>
              <a:t>: View relationships among items</a:t>
            </a:r>
          </a:p>
          <a:p>
            <a:pPr>
              <a:buFont typeface="Arial" panose="020B0604020202020204" pitchFamily="34" charset="0"/>
              <a:buChar char="•"/>
            </a:pPr>
            <a:r>
              <a:rPr lang="en-US" b="1" dirty="0"/>
              <a:t>History</a:t>
            </a:r>
            <a:r>
              <a:rPr lang="en-US" dirty="0"/>
              <a:t>: Keep a history of actions to support undo, replay, and progressive refinement</a:t>
            </a:r>
          </a:p>
          <a:p>
            <a:pPr>
              <a:buFont typeface="Arial" panose="020B0604020202020204" pitchFamily="34" charset="0"/>
              <a:buChar char="•"/>
            </a:pPr>
            <a:r>
              <a:rPr lang="en-US" b="1" dirty="0"/>
              <a:t>Extract</a:t>
            </a:r>
            <a:r>
              <a:rPr lang="en-US" dirty="0"/>
              <a:t>: Allow extraction of sub-collections and of the query parameters</a:t>
            </a:r>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p:txBody>
      </p:sp>
      <p:sp>
        <p:nvSpPr>
          <p:cNvPr id="3" name="Content Placeholder 2"/>
          <p:cNvSpPr>
            <a:spLocks noGrp="1"/>
          </p:cNvSpPr>
          <p:nvPr>
            <p:ph sz="quarter" idx="10"/>
          </p:nvPr>
        </p:nvSpPr>
        <p:spPr/>
        <p:txBody>
          <a:bodyPr/>
          <a:lstStyle/>
          <a:p>
            <a:r>
              <a:rPr lang="en-US" dirty="0"/>
              <a:t>Data Visualization Tools - Key Features</a:t>
            </a:r>
          </a:p>
        </p:txBody>
      </p:sp>
      <p:sp>
        <p:nvSpPr>
          <p:cNvPr id="4" name="text 1"/>
          <p:cNvSpPr txBox="1"/>
          <p:nvPr/>
        </p:nvSpPr>
        <p:spPr>
          <a:xfrm>
            <a:off x="5898824" y="6056811"/>
            <a:ext cx="1948885" cy="341642"/>
          </a:xfrm>
          <a:prstGeom prst="rect">
            <a:avLst/>
          </a:prstGeom>
        </p:spPr>
        <p:txBody>
          <a:bodyPr vert="horz" wrap="none" lIns="0" tIns="0" rIns="0" bIns="0" rtlCol="0">
            <a:spAutoFit/>
          </a:bodyPr>
          <a:lstStyle/>
          <a:p>
            <a:pPr marL="0">
              <a:lnSpc>
                <a:spcPct val="100000"/>
              </a:lnSpc>
            </a:pPr>
            <a:r>
              <a:rPr sz="2200" spc="10" dirty="0">
                <a:solidFill>
                  <a:srgbClr val="7F7F7F"/>
                </a:solidFill>
                <a:latin typeface="Century Gothic"/>
                <a:cs typeface="Century Gothic"/>
              </a:rPr>
              <a:t>Shneiderman,</a:t>
            </a:r>
            <a:endParaRPr sz="2200" dirty="0">
              <a:latin typeface="Century Gothic"/>
              <a:cs typeface="Century Gothic"/>
            </a:endParaRPr>
          </a:p>
        </p:txBody>
      </p:sp>
      <p:sp>
        <p:nvSpPr>
          <p:cNvPr id="5" name="text 1"/>
          <p:cNvSpPr txBox="1"/>
          <p:nvPr/>
        </p:nvSpPr>
        <p:spPr>
          <a:xfrm>
            <a:off x="7849744" y="6056811"/>
            <a:ext cx="693365" cy="341642"/>
          </a:xfrm>
          <a:prstGeom prst="rect">
            <a:avLst/>
          </a:prstGeom>
        </p:spPr>
        <p:txBody>
          <a:bodyPr vert="horz" wrap="none" lIns="0" tIns="0" rIns="0" bIns="0" rtlCol="0">
            <a:spAutoFit/>
          </a:bodyPr>
          <a:lstStyle/>
          <a:p>
            <a:pPr marL="0">
              <a:lnSpc>
                <a:spcPct val="100000"/>
              </a:lnSpc>
            </a:pPr>
            <a:r>
              <a:rPr sz="2200" spc="10" dirty="0">
                <a:solidFill>
                  <a:srgbClr val="7F7F7F"/>
                </a:solidFill>
                <a:latin typeface="Century Gothic"/>
                <a:cs typeface="Century Gothic"/>
              </a:rPr>
              <a:t>1996</a:t>
            </a:r>
            <a:endParaRPr sz="2200" dirty="0">
              <a:latin typeface="Century Gothic"/>
              <a:cs typeface="Century Gothic"/>
            </a:endParaRPr>
          </a:p>
        </p:txBody>
      </p:sp>
    </p:spTree>
    <p:extLst>
      <p:ext uri="{BB962C8B-B14F-4D97-AF65-F5344CB8AC3E}">
        <p14:creationId xmlns:p14="http://schemas.microsoft.com/office/powerpoint/2010/main" val="28903750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2 Main Types:</a:t>
            </a:r>
          </a:p>
          <a:p>
            <a:pPr>
              <a:buFont typeface="Arial" panose="020B0604020202020204" pitchFamily="34" charset="0"/>
              <a:buChar char="•"/>
            </a:pPr>
            <a:r>
              <a:rPr lang="en-US" dirty="0"/>
              <a:t>Systems providing visualizations</a:t>
            </a:r>
          </a:p>
          <a:p>
            <a:pPr lvl="1">
              <a:buFont typeface="Arial" panose="020B0604020202020204" pitchFamily="34" charset="0"/>
              <a:buChar char="•"/>
            </a:pPr>
            <a:r>
              <a:rPr lang="en-US" dirty="0"/>
              <a:t>Tableau</a:t>
            </a:r>
          </a:p>
          <a:p>
            <a:pPr lvl="1">
              <a:buFont typeface="Arial" panose="020B0604020202020204" pitchFamily="34" charset="0"/>
              <a:buChar char="•"/>
            </a:pPr>
            <a:r>
              <a:rPr lang="en-US" dirty="0" err="1"/>
              <a:t>PowerBI</a:t>
            </a:r>
            <a:endParaRPr lang="en-US" dirty="0"/>
          </a:p>
          <a:p>
            <a:pPr lvl="1">
              <a:buFont typeface="Arial" panose="020B0604020202020204" pitchFamily="34" charset="0"/>
              <a:buChar char="•"/>
            </a:pPr>
            <a:r>
              <a:rPr lang="en-US" dirty="0" err="1"/>
              <a:t>Gephi</a:t>
            </a:r>
            <a:endParaRPr lang="en-US" dirty="0"/>
          </a:p>
          <a:p>
            <a:pPr lvl="1">
              <a:buFont typeface="Arial" panose="020B0604020202020204" pitchFamily="34" charset="0"/>
              <a:buChar char="•"/>
            </a:pPr>
            <a:r>
              <a:rPr lang="en-US" dirty="0" err="1"/>
              <a:t>Pajek</a:t>
            </a:r>
            <a:endParaRPr lang="en-US" dirty="0"/>
          </a:p>
          <a:p>
            <a:pPr lvl="1">
              <a:buFont typeface="Arial" panose="020B0604020202020204" pitchFamily="34" charset="0"/>
              <a:buChar char="•"/>
            </a:pPr>
            <a:r>
              <a:rPr lang="en-US" dirty="0" err="1"/>
              <a:t>NodeXL</a:t>
            </a:r>
            <a:endParaRPr lang="en-US" dirty="0"/>
          </a:p>
          <a:p>
            <a:pPr lvl="1">
              <a:buFont typeface="Arial" panose="020B0604020202020204" pitchFamily="34" charset="0"/>
              <a:buChar char="•"/>
            </a:pPr>
            <a:r>
              <a:rPr lang="en-US" dirty="0" err="1"/>
              <a:t>TouchGraph</a:t>
            </a:r>
            <a:endParaRPr lang="en-US" dirty="0"/>
          </a:p>
          <a:p>
            <a:pPr lvl="1">
              <a:buFont typeface="Arial" panose="020B0604020202020204" pitchFamily="34" charset="0"/>
              <a:buChar char="•"/>
            </a:pPr>
            <a:endParaRPr lang="en-US" dirty="0"/>
          </a:p>
          <a:p>
            <a:pPr>
              <a:buFont typeface="Arial" panose="020B0604020202020204" pitchFamily="34" charset="0"/>
              <a:buChar char="•"/>
            </a:pPr>
            <a:r>
              <a:rPr lang="en-US" dirty="0"/>
              <a:t>Toolkits that can be used to build systems</a:t>
            </a:r>
          </a:p>
          <a:p>
            <a:endParaRPr lang="en-US" dirty="0"/>
          </a:p>
        </p:txBody>
      </p:sp>
      <p:sp>
        <p:nvSpPr>
          <p:cNvPr id="3" name="Content Placeholder 2"/>
          <p:cNvSpPr>
            <a:spLocks noGrp="1"/>
          </p:cNvSpPr>
          <p:nvPr>
            <p:ph sz="quarter" idx="10"/>
          </p:nvPr>
        </p:nvSpPr>
        <p:spPr/>
        <p:txBody>
          <a:bodyPr/>
          <a:lstStyle/>
          <a:p>
            <a:r>
              <a:rPr lang="en-US" dirty="0"/>
              <a:t>Tool Types</a:t>
            </a:r>
          </a:p>
        </p:txBody>
      </p:sp>
    </p:spTree>
    <p:extLst>
      <p:ext uri="{BB962C8B-B14F-4D97-AF65-F5344CB8AC3E}">
        <p14:creationId xmlns:p14="http://schemas.microsoft.com/office/powerpoint/2010/main" val="26096576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33400" y="1600200"/>
            <a:ext cx="3895725" cy="1724025"/>
          </a:xfrm>
          <a:prstGeom prst="rect">
            <a:avLst/>
          </a:prstGeom>
        </p:spPr>
      </p:pic>
      <p:sp>
        <p:nvSpPr>
          <p:cNvPr id="3" name="Content Placeholder 2"/>
          <p:cNvSpPr>
            <a:spLocks noGrp="1"/>
          </p:cNvSpPr>
          <p:nvPr>
            <p:ph sz="quarter" idx="10"/>
          </p:nvPr>
        </p:nvSpPr>
        <p:spPr/>
        <p:txBody>
          <a:bodyPr/>
          <a:lstStyle/>
          <a:p>
            <a:r>
              <a:rPr lang="en-US" dirty="0"/>
              <a:t>Tableau</a:t>
            </a:r>
          </a:p>
        </p:txBody>
      </p:sp>
      <p:pic>
        <p:nvPicPr>
          <p:cNvPr id="5" name="Picture 4"/>
          <p:cNvPicPr>
            <a:picLocks noChangeAspect="1"/>
          </p:cNvPicPr>
          <p:nvPr/>
        </p:nvPicPr>
        <p:blipFill>
          <a:blip r:embed="rId3"/>
          <a:stretch>
            <a:fillRect/>
          </a:stretch>
        </p:blipFill>
        <p:spPr>
          <a:xfrm>
            <a:off x="4362450" y="1608909"/>
            <a:ext cx="4457700" cy="2371725"/>
          </a:xfrm>
          <a:prstGeom prst="rect">
            <a:avLst/>
          </a:prstGeom>
        </p:spPr>
      </p:pic>
      <p:pic>
        <p:nvPicPr>
          <p:cNvPr id="6" name="Picture 5"/>
          <p:cNvPicPr>
            <a:picLocks noChangeAspect="1"/>
          </p:cNvPicPr>
          <p:nvPr/>
        </p:nvPicPr>
        <p:blipFill>
          <a:blip r:embed="rId4"/>
          <a:stretch>
            <a:fillRect/>
          </a:stretch>
        </p:blipFill>
        <p:spPr>
          <a:xfrm>
            <a:off x="304800" y="3479754"/>
            <a:ext cx="4124325" cy="1600200"/>
          </a:xfrm>
          <a:prstGeom prst="rect">
            <a:avLst/>
          </a:prstGeom>
        </p:spPr>
      </p:pic>
      <p:pic>
        <p:nvPicPr>
          <p:cNvPr id="7" name="Picture 6"/>
          <p:cNvPicPr>
            <a:picLocks noChangeAspect="1"/>
          </p:cNvPicPr>
          <p:nvPr/>
        </p:nvPicPr>
        <p:blipFill>
          <a:blip r:embed="rId5"/>
          <a:stretch>
            <a:fillRect/>
          </a:stretch>
        </p:blipFill>
        <p:spPr>
          <a:xfrm>
            <a:off x="476249" y="5235484"/>
            <a:ext cx="4010025" cy="1323975"/>
          </a:xfrm>
          <a:prstGeom prst="rect">
            <a:avLst/>
          </a:prstGeom>
        </p:spPr>
      </p:pic>
      <p:pic>
        <p:nvPicPr>
          <p:cNvPr id="8" name="Picture 7"/>
          <p:cNvPicPr>
            <a:picLocks noChangeAspect="1"/>
          </p:cNvPicPr>
          <p:nvPr/>
        </p:nvPicPr>
        <p:blipFill>
          <a:blip r:embed="rId6"/>
          <a:stretch>
            <a:fillRect/>
          </a:stretch>
        </p:blipFill>
        <p:spPr>
          <a:xfrm>
            <a:off x="4362450" y="4103709"/>
            <a:ext cx="3733800" cy="1333500"/>
          </a:xfrm>
          <a:prstGeom prst="rect">
            <a:avLst/>
          </a:prstGeom>
        </p:spPr>
      </p:pic>
      <p:pic>
        <p:nvPicPr>
          <p:cNvPr id="9" name="Picture 8"/>
          <p:cNvPicPr>
            <a:picLocks noChangeAspect="1"/>
          </p:cNvPicPr>
          <p:nvPr/>
        </p:nvPicPr>
        <p:blipFill>
          <a:blip r:embed="rId7"/>
          <a:stretch>
            <a:fillRect/>
          </a:stretch>
        </p:blipFill>
        <p:spPr>
          <a:xfrm>
            <a:off x="7940260" y="5363597"/>
            <a:ext cx="1177614" cy="1161028"/>
          </a:xfrm>
          <a:prstGeom prst="rect">
            <a:avLst/>
          </a:prstGeom>
        </p:spPr>
      </p:pic>
      <p:sp>
        <p:nvSpPr>
          <p:cNvPr id="10" name="Rectangle 9"/>
          <p:cNvSpPr/>
          <p:nvPr/>
        </p:nvSpPr>
        <p:spPr>
          <a:xfrm>
            <a:off x="4676204" y="5657751"/>
            <a:ext cx="3074126" cy="646331"/>
          </a:xfrm>
          <a:prstGeom prst="rect">
            <a:avLst/>
          </a:prstGeom>
        </p:spPr>
        <p:txBody>
          <a:bodyPr wrap="square">
            <a:spAutoFit/>
          </a:bodyPr>
          <a:lstStyle/>
          <a:p>
            <a:r>
              <a:rPr lang="en-US" dirty="0">
                <a:hlinkClick r:id="rId8"/>
              </a:rPr>
              <a:t>https://www.slideshare.net/seethaBTS/tableau-ppt</a:t>
            </a:r>
            <a:endParaRPr lang="en-US" dirty="0"/>
          </a:p>
        </p:txBody>
      </p:sp>
    </p:spTree>
    <p:extLst>
      <p:ext uri="{BB962C8B-B14F-4D97-AF65-F5344CB8AC3E}">
        <p14:creationId xmlns:p14="http://schemas.microsoft.com/office/powerpoint/2010/main" val="12566306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13253" y="1753662"/>
            <a:ext cx="3067464" cy="4095080"/>
            <a:chOff x="426046" y="1218686"/>
            <a:chExt cx="4171964" cy="5569594"/>
          </a:xfrm>
        </p:grpSpPr>
        <p:sp>
          <p:nvSpPr>
            <p:cNvPr id="18" name="Rectangle 17"/>
            <p:cNvSpPr/>
            <p:nvPr/>
          </p:nvSpPr>
          <p:spPr>
            <a:xfrm>
              <a:off x="429386" y="2133086"/>
              <a:ext cx="914400" cy="9144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5"/>
              <a:endParaRPr lang="en-US" sz="1350"/>
            </a:p>
          </p:txBody>
        </p:sp>
        <p:grpSp>
          <p:nvGrpSpPr>
            <p:cNvPr id="19" name="Group 455"/>
            <p:cNvGrpSpPr>
              <a:grpSpLocks/>
            </p:cNvGrpSpPr>
            <p:nvPr/>
          </p:nvGrpSpPr>
          <p:grpSpPr bwMode="auto">
            <a:xfrm>
              <a:off x="657986" y="2361686"/>
              <a:ext cx="457200" cy="457200"/>
              <a:chOff x="-3781305" y="3065460"/>
              <a:chExt cx="1777999" cy="1777999"/>
            </a:xfrm>
          </p:grpSpPr>
          <p:sp>
            <p:nvSpPr>
              <p:cNvPr id="42" name="Freeform 5"/>
              <p:cNvSpPr>
                <a:spLocks noEditPoints="1"/>
              </p:cNvSpPr>
              <p:nvPr/>
            </p:nvSpPr>
            <p:spPr bwMode="auto">
              <a:xfrm>
                <a:off x="-3781305" y="3065460"/>
                <a:ext cx="1777999" cy="1777999"/>
              </a:xfrm>
              <a:custGeom>
                <a:avLst/>
                <a:gdLst>
                  <a:gd name="T0" fmla="*/ 618 w 1120"/>
                  <a:gd name="T1" fmla="*/ 4 h 1120"/>
                  <a:gd name="T2" fmla="*/ 726 w 1120"/>
                  <a:gd name="T3" fmla="*/ 26 h 1120"/>
                  <a:gd name="T4" fmla="*/ 828 w 1120"/>
                  <a:gd name="T5" fmla="*/ 68 h 1120"/>
                  <a:gd name="T6" fmla="*/ 916 w 1120"/>
                  <a:gd name="T7" fmla="*/ 128 h 1120"/>
                  <a:gd name="T8" fmla="*/ 992 w 1120"/>
                  <a:gd name="T9" fmla="*/ 204 h 1120"/>
                  <a:gd name="T10" fmla="*/ 1052 w 1120"/>
                  <a:gd name="T11" fmla="*/ 294 h 1120"/>
                  <a:gd name="T12" fmla="*/ 1094 w 1120"/>
                  <a:gd name="T13" fmla="*/ 394 h 1120"/>
                  <a:gd name="T14" fmla="*/ 1118 w 1120"/>
                  <a:gd name="T15" fmla="*/ 504 h 1120"/>
                  <a:gd name="T16" fmla="*/ 1120 w 1120"/>
                  <a:gd name="T17" fmla="*/ 590 h 1120"/>
                  <a:gd name="T18" fmla="*/ 1102 w 1120"/>
                  <a:gd name="T19" fmla="*/ 700 h 1120"/>
                  <a:gd name="T20" fmla="*/ 1064 w 1120"/>
                  <a:gd name="T21" fmla="*/ 802 h 1120"/>
                  <a:gd name="T22" fmla="*/ 1008 w 1120"/>
                  <a:gd name="T23" fmla="*/ 896 h 1120"/>
                  <a:gd name="T24" fmla="*/ 936 w 1120"/>
                  <a:gd name="T25" fmla="*/ 974 h 1120"/>
                  <a:gd name="T26" fmla="*/ 850 w 1120"/>
                  <a:gd name="T27" fmla="*/ 1038 h 1120"/>
                  <a:gd name="T28" fmla="*/ 752 w 1120"/>
                  <a:gd name="T29" fmla="*/ 1086 h 1120"/>
                  <a:gd name="T30" fmla="*/ 646 w 1120"/>
                  <a:gd name="T31" fmla="*/ 1114 h 1120"/>
                  <a:gd name="T32" fmla="*/ 560 w 1120"/>
                  <a:gd name="T33" fmla="*/ 1120 h 1120"/>
                  <a:gd name="T34" fmla="*/ 448 w 1120"/>
                  <a:gd name="T35" fmla="*/ 1108 h 1120"/>
                  <a:gd name="T36" fmla="*/ 342 w 1120"/>
                  <a:gd name="T37" fmla="*/ 1076 h 1120"/>
                  <a:gd name="T38" fmla="*/ 248 w 1120"/>
                  <a:gd name="T39" fmla="*/ 1024 h 1120"/>
                  <a:gd name="T40" fmla="*/ 164 w 1120"/>
                  <a:gd name="T41" fmla="*/ 956 h 1120"/>
                  <a:gd name="T42" fmla="*/ 96 w 1120"/>
                  <a:gd name="T43" fmla="*/ 874 h 1120"/>
                  <a:gd name="T44" fmla="*/ 44 w 1120"/>
                  <a:gd name="T45" fmla="*/ 778 h 1120"/>
                  <a:gd name="T46" fmla="*/ 12 w 1120"/>
                  <a:gd name="T47" fmla="*/ 674 h 1120"/>
                  <a:gd name="T48" fmla="*/ 0 w 1120"/>
                  <a:gd name="T49" fmla="*/ 560 h 1120"/>
                  <a:gd name="T50" fmla="*/ 6 w 1120"/>
                  <a:gd name="T51" fmla="*/ 476 h 1120"/>
                  <a:gd name="T52" fmla="*/ 34 w 1120"/>
                  <a:gd name="T53" fmla="*/ 368 h 1120"/>
                  <a:gd name="T54" fmla="*/ 82 w 1120"/>
                  <a:gd name="T55" fmla="*/ 270 h 1120"/>
                  <a:gd name="T56" fmla="*/ 146 w 1120"/>
                  <a:gd name="T57" fmla="*/ 184 h 1120"/>
                  <a:gd name="T58" fmla="*/ 226 w 1120"/>
                  <a:gd name="T59" fmla="*/ 112 h 1120"/>
                  <a:gd name="T60" fmla="*/ 318 w 1120"/>
                  <a:gd name="T61" fmla="*/ 56 h 1120"/>
                  <a:gd name="T62" fmla="*/ 420 w 1120"/>
                  <a:gd name="T63" fmla="*/ 18 h 1120"/>
                  <a:gd name="T64" fmla="*/ 532 w 1120"/>
                  <a:gd name="T65" fmla="*/ 2 h 1120"/>
                  <a:gd name="T66" fmla="*/ 536 w 1120"/>
                  <a:gd name="T67" fmla="*/ 72 h 1120"/>
                  <a:gd name="T68" fmla="*/ 438 w 1120"/>
                  <a:gd name="T69" fmla="*/ 86 h 1120"/>
                  <a:gd name="T70" fmla="*/ 288 w 1120"/>
                  <a:gd name="T71" fmla="*/ 156 h 1120"/>
                  <a:gd name="T72" fmla="*/ 156 w 1120"/>
                  <a:gd name="T73" fmla="*/ 288 h 1120"/>
                  <a:gd name="T74" fmla="*/ 88 w 1120"/>
                  <a:gd name="T75" fmla="*/ 438 h 1120"/>
                  <a:gd name="T76" fmla="*/ 72 w 1120"/>
                  <a:gd name="T77" fmla="*/ 536 h 1120"/>
                  <a:gd name="T78" fmla="*/ 74 w 1120"/>
                  <a:gd name="T79" fmla="*/ 610 h 1120"/>
                  <a:gd name="T80" fmla="*/ 94 w 1120"/>
                  <a:gd name="T81" fmla="*/ 706 h 1120"/>
                  <a:gd name="T82" fmla="*/ 184 w 1120"/>
                  <a:gd name="T83" fmla="*/ 870 h 1120"/>
                  <a:gd name="T84" fmla="*/ 328 w 1120"/>
                  <a:gd name="T85" fmla="*/ 990 h 1120"/>
                  <a:gd name="T86" fmla="*/ 462 w 1120"/>
                  <a:gd name="T87" fmla="*/ 1038 h 1120"/>
                  <a:gd name="T88" fmla="*/ 560 w 1120"/>
                  <a:gd name="T89" fmla="*/ 1048 h 1120"/>
                  <a:gd name="T90" fmla="*/ 634 w 1120"/>
                  <a:gd name="T91" fmla="*/ 1044 h 1120"/>
                  <a:gd name="T92" fmla="*/ 750 w 1120"/>
                  <a:gd name="T93" fmla="*/ 1010 h 1120"/>
                  <a:gd name="T94" fmla="*/ 906 w 1120"/>
                  <a:gd name="T95" fmla="*/ 906 h 1120"/>
                  <a:gd name="T96" fmla="*/ 1010 w 1120"/>
                  <a:gd name="T97" fmla="*/ 750 h 1120"/>
                  <a:gd name="T98" fmla="*/ 1044 w 1120"/>
                  <a:gd name="T99" fmla="*/ 634 h 1120"/>
                  <a:gd name="T100" fmla="*/ 1050 w 1120"/>
                  <a:gd name="T101" fmla="*/ 560 h 1120"/>
                  <a:gd name="T102" fmla="*/ 1040 w 1120"/>
                  <a:gd name="T103" fmla="*/ 462 h 1120"/>
                  <a:gd name="T104" fmla="*/ 990 w 1120"/>
                  <a:gd name="T105" fmla="*/ 328 h 1120"/>
                  <a:gd name="T106" fmla="*/ 870 w 1120"/>
                  <a:gd name="T107" fmla="*/ 184 h 1120"/>
                  <a:gd name="T108" fmla="*/ 706 w 1120"/>
                  <a:gd name="T109" fmla="*/ 94 h 1120"/>
                  <a:gd name="T110" fmla="*/ 610 w 1120"/>
                  <a:gd name="T111" fmla="*/ 74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20" h="1120">
                    <a:moveTo>
                      <a:pt x="560" y="0"/>
                    </a:moveTo>
                    <a:lnTo>
                      <a:pt x="560" y="0"/>
                    </a:lnTo>
                    <a:lnTo>
                      <a:pt x="590" y="2"/>
                    </a:lnTo>
                    <a:lnTo>
                      <a:pt x="618" y="4"/>
                    </a:lnTo>
                    <a:lnTo>
                      <a:pt x="646" y="6"/>
                    </a:lnTo>
                    <a:lnTo>
                      <a:pt x="674" y="12"/>
                    </a:lnTo>
                    <a:lnTo>
                      <a:pt x="700" y="18"/>
                    </a:lnTo>
                    <a:lnTo>
                      <a:pt x="726" y="26"/>
                    </a:lnTo>
                    <a:lnTo>
                      <a:pt x="752" y="34"/>
                    </a:lnTo>
                    <a:lnTo>
                      <a:pt x="778" y="44"/>
                    </a:lnTo>
                    <a:lnTo>
                      <a:pt x="802" y="56"/>
                    </a:lnTo>
                    <a:lnTo>
                      <a:pt x="828" y="68"/>
                    </a:lnTo>
                    <a:lnTo>
                      <a:pt x="850" y="82"/>
                    </a:lnTo>
                    <a:lnTo>
                      <a:pt x="874" y="96"/>
                    </a:lnTo>
                    <a:lnTo>
                      <a:pt x="896" y="112"/>
                    </a:lnTo>
                    <a:lnTo>
                      <a:pt x="916" y="128"/>
                    </a:lnTo>
                    <a:lnTo>
                      <a:pt x="936" y="146"/>
                    </a:lnTo>
                    <a:lnTo>
                      <a:pt x="956" y="164"/>
                    </a:lnTo>
                    <a:lnTo>
                      <a:pt x="974" y="184"/>
                    </a:lnTo>
                    <a:lnTo>
                      <a:pt x="992" y="204"/>
                    </a:lnTo>
                    <a:lnTo>
                      <a:pt x="1008" y="226"/>
                    </a:lnTo>
                    <a:lnTo>
                      <a:pt x="1024" y="248"/>
                    </a:lnTo>
                    <a:lnTo>
                      <a:pt x="1040" y="270"/>
                    </a:lnTo>
                    <a:lnTo>
                      <a:pt x="1052" y="294"/>
                    </a:lnTo>
                    <a:lnTo>
                      <a:pt x="1064" y="318"/>
                    </a:lnTo>
                    <a:lnTo>
                      <a:pt x="1076" y="342"/>
                    </a:lnTo>
                    <a:lnTo>
                      <a:pt x="1086" y="368"/>
                    </a:lnTo>
                    <a:lnTo>
                      <a:pt x="1094" y="394"/>
                    </a:lnTo>
                    <a:lnTo>
                      <a:pt x="1102" y="420"/>
                    </a:lnTo>
                    <a:lnTo>
                      <a:pt x="1108" y="448"/>
                    </a:lnTo>
                    <a:lnTo>
                      <a:pt x="1114" y="476"/>
                    </a:lnTo>
                    <a:lnTo>
                      <a:pt x="1118" y="504"/>
                    </a:lnTo>
                    <a:lnTo>
                      <a:pt x="1120" y="532"/>
                    </a:lnTo>
                    <a:lnTo>
                      <a:pt x="1120" y="560"/>
                    </a:lnTo>
                    <a:lnTo>
                      <a:pt x="1120" y="560"/>
                    </a:lnTo>
                    <a:lnTo>
                      <a:pt x="1120" y="590"/>
                    </a:lnTo>
                    <a:lnTo>
                      <a:pt x="1118" y="618"/>
                    </a:lnTo>
                    <a:lnTo>
                      <a:pt x="1114" y="646"/>
                    </a:lnTo>
                    <a:lnTo>
                      <a:pt x="1108" y="674"/>
                    </a:lnTo>
                    <a:lnTo>
                      <a:pt x="1102" y="700"/>
                    </a:lnTo>
                    <a:lnTo>
                      <a:pt x="1094" y="726"/>
                    </a:lnTo>
                    <a:lnTo>
                      <a:pt x="1086" y="752"/>
                    </a:lnTo>
                    <a:lnTo>
                      <a:pt x="1076" y="778"/>
                    </a:lnTo>
                    <a:lnTo>
                      <a:pt x="1064" y="802"/>
                    </a:lnTo>
                    <a:lnTo>
                      <a:pt x="1052" y="826"/>
                    </a:lnTo>
                    <a:lnTo>
                      <a:pt x="1040" y="850"/>
                    </a:lnTo>
                    <a:lnTo>
                      <a:pt x="1024" y="874"/>
                    </a:lnTo>
                    <a:lnTo>
                      <a:pt x="1008" y="896"/>
                    </a:lnTo>
                    <a:lnTo>
                      <a:pt x="992" y="916"/>
                    </a:lnTo>
                    <a:lnTo>
                      <a:pt x="974" y="936"/>
                    </a:lnTo>
                    <a:lnTo>
                      <a:pt x="956" y="956"/>
                    </a:lnTo>
                    <a:lnTo>
                      <a:pt x="936" y="974"/>
                    </a:lnTo>
                    <a:lnTo>
                      <a:pt x="916" y="992"/>
                    </a:lnTo>
                    <a:lnTo>
                      <a:pt x="896" y="1008"/>
                    </a:lnTo>
                    <a:lnTo>
                      <a:pt x="874" y="1024"/>
                    </a:lnTo>
                    <a:lnTo>
                      <a:pt x="850" y="1038"/>
                    </a:lnTo>
                    <a:lnTo>
                      <a:pt x="828" y="1052"/>
                    </a:lnTo>
                    <a:lnTo>
                      <a:pt x="802" y="1064"/>
                    </a:lnTo>
                    <a:lnTo>
                      <a:pt x="778" y="1076"/>
                    </a:lnTo>
                    <a:lnTo>
                      <a:pt x="752" y="1086"/>
                    </a:lnTo>
                    <a:lnTo>
                      <a:pt x="726" y="1094"/>
                    </a:lnTo>
                    <a:lnTo>
                      <a:pt x="700" y="1102"/>
                    </a:lnTo>
                    <a:lnTo>
                      <a:pt x="674" y="1108"/>
                    </a:lnTo>
                    <a:lnTo>
                      <a:pt x="646" y="1114"/>
                    </a:lnTo>
                    <a:lnTo>
                      <a:pt x="618" y="1118"/>
                    </a:lnTo>
                    <a:lnTo>
                      <a:pt x="590" y="1120"/>
                    </a:lnTo>
                    <a:lnTo>
                      <a:pt x="560" y="1120"/>
                    </a:lnTo>
                    <a:lnTo>
                      <a:pt x="560" y="1120"/>
                    </a:lnTo>
                    <a:lnTo>
                      <a:pt x="532" y="1120"/>
                    </a:lnTo>
                    <a:lnTo>
                      <a:pt x="504" y="1118"/>
                    </a:lnTo>
                    <a:lnTo>
                      <a:pt x="476" y="1114"/>
                    </a:lnTo>
                    <a:lnTo>
                      <a:pt x="448" y="1108"/>
                    </a:lnTo>
                    <a:lnTo>
                      <a:pt x="420" y="1102"/>
                    </a:lnTo>
                    <a:lnTo>
                      <a:pt x="394" y="1094"/>
                    </a:lnTo>
                    <a:lnTo>
                      <a:pt x="368" y="1086"/>
                    </a:lnTo>
                    <a:lnTo>
                      <a:pt x="342" y="1076"/>
                    </a:lnTo>
                    <a:lnTo>
                      <a:pt x="318" y="1064"/>
                    </a:lnTo>
                    <a:lnTo>
                      <a:pt x="294" y="1052"/>
                    </a:lnTo>
                    <a:lnTo>
                      <a:pt x="270" y="1038"/>
                    </a:lnTo>
                    <a:lnTo>
                      <a:pt x="248" y="1024"/>
                    </a:lnTo>
                    <a:lnTo>
                      <a:pt x="226" y="1008"/>
                    </a:lnTo>
                    <a:lnTo>
                      <a:pt x="204" y="992"/>
                    </a:lnTo>
                    <a:lnTo>
                      <a:pt x="184" y="974"/>
                    </a:lnTo>
                    <a:lnTo>
                      <a:pt x="164" y="956"/>
                    </a:lnTo>
                    <a:lnTo>
                      <a:pt x="146" y="936"/>
                    </a:lnTo>
                    <a:lnTo>
                      <a:pt x="128" y="916"/>
                    </a:lnTo>
                    <a:lnTo>
                      <a:pt x="112" y="896"/>
                    </a:lnTo>
                    <a:lnTo>
                      <a:pt x="96" y="874"/>
                    </a:lnTo>
                    <a:lnTo>
                      <a:pt x="82" y="850"/>
                    </a:lnTo>
                    <a:lnTo>
                      <a:pt x="68" y="826"/>
                    </a:lnTo>
                    <a:lnTo>
                      <a:pt x="56" y="802"/>
                    </a:lnTo>
                    <a:lnTo>
                      <a:pt x="44" y="778"/>
                    </a:lnTo>
                    <a:lnTo>
                      <a:pt x="34" y="752"/>
                    </a:lnTo>
                    <a:lnTo>
                      <a:pt x="26" y="726"/>
                    </a:lnTo>
                    <a:lnTo>
                      <a:pt x="18" y="700"/>
                    </a:lnTo>
                    <a:lnTo>
                      <a:pt x="12" y="674"/>
                    </a:lnTo>
                    <a:lnTo>
                      <a:pt x="6" y="646"/>
                    </a:lnTo>
                    <a:lnTo>
                      <a:pt x="4" y="618"/>
                    </a:lnTo>
                    <a:lnTo>
                      <a:pt x="2" y="590"/>
                    </a:lnTo>
                    <a:lnTo>
                      <a:pt x="0" y="560"/>
                    </a:lnTo>
                    <a:lnTo>
                      <a:pt x="0" y="560"/>
                    </a:lnTo>
                    <a:lnTo>
                      <a:pt x="2" y="532"/>
                    </a:lnTo>
                    <a:lnTo>
                      <a:pt x="4" y="504"/>
                    </a:lnTo>
                    <a:lnTo>
                      <a:pt x="6" y="476"/>
                    </a:lnTo>
                    <a:lnTo>
                      <a:pt x="12" y="448"/>
                    </a:lnTo>
                    <a:lnTo>
                      <a:pt x="18" y="420"/>
                    </a:lnTo>
                    <a:lnTo>
                      <a:pt x="26" y="394"/>
                    </a:lnTo>
                    <a:lnTo>
                      <a:pt x="34" y="368"/>
                    </a:lnTo>
                    <a:lnTo>
                      <a:pt x="44" y="342"/>
                    </a:lnTo>
                    <a:lnTo>
                      <a:pt x="56" y="318"/>
                    </a:lnTo>
                    <a:lnTo>
                      <a:pt x="68" y="294"/>
                    </a:lnTo>
                    <a:lnTo>
                      <a:pt x="82" y="270"/>
                    </a:lnTo>
                    <a:lnTo>
                      <a:pt x="96" y="248"/>
                    </a:lnTo>
                    <a:lnTo>
                      <a:pt x="112" y="226"/>
                    </a:lnTo>
                    <a:lnTo>
                      <a:pt x="128" y="204"/>
                    </a:lnTo>
                    <a:lnTo>
                      <a:pt x="146" y="184"/>
                    </a:lnTo>
                    <a:lnTo>
                      <a:pt x="164" y="164"/>
                    </a:lnTo>
                    <a:lnTo>
                      <a:pt x="184" y="146"/>
                    </a:lnTo>
                    <a:lnTo>
                      <a:pt x="204" y="128"/>
                    </a:lnTo>
                    <a:lnTo>
                      <a:pt x="226" y="112"/>
                    </a:lnTo>
                    <a:lnTo>
                      <a:pt x="248" y="96"/>
                    </a:lnTo>
                    <a:lnTo>
                      <a:pt x="270" y="82"/>
                    </a:lnTo>
                    <a:lnTo>
                      <a:pt x="294" y="68"/>
                    </a:lnTo>
                    <a:lnTo>
                      <a:pt x="318" y="56"/>
                    </a:lnTo>
                    <a:lnTo>
                      <a:pt x="342" y="44"/>
                    </a:lnTo>
                    <a:lnTo>
                      <a:pt x="368" y="34"/>
                    </a:lnTo>
                    <a:lnTo>
                      <a:pt x="394" y="26"/>
                    </a:lnTo>
                    <a:lnTo>
                      <a:pt x="420" y="18"/>
                    </a:lnTo>
                    <a:lnTo>
                      <a:pt x="448" y="12"/>
                    </a:lnTo>
                    <a:lnTo>
                      <a:pt x="476" y="6"/>
                    </a:lnTo>
                    <a:lnTo>
                      <a:pt x="504" y="4"/>
                    </a:lnTo>
                    <a:lnTo>
                      <a:pt x="532" y="2"/>
                    </a:lnTo>
                    <a:lnTo>
                      <a:pt x="560" y="0"/>
                    </a:lnTo>
                    <a:close/>
                    <a:moveTo>
                      <a:pt x="560" y="72"/>
                    </a:moveTo>
                    <a:lnTo>
                      <a:pt x="560" y="72"/>
                    </a:lnTo>
                    <a:lnTo>
                      <a:pt x="536" y="72"/>
                    </a:lnTo>
                    <a:lnTo>
                      <a:pt x="510" y="74"/>
                    </a:lnTo>
                    <a:lnTo>
                      <a:pt x="486" y="78"/>
                    </a:lnTo>
                    <a:lnTo>
                      <a:pt x="462" y="82"/>
                    </a:lnTo>
                    <a:lnTo>
                      <a:pt x="438" y="86"/>
                    </a:lnTo>
                    <a:lnTo>
                      <a:pt x="416" y="94"/>
                    </a:lnTo>
                    <a:lnTo>
                      <a:pt x="370" y="110"/>
                    </a:lnTo>
                    <a:lnTo>
                      <a:pt x="328" y="130"/>
                    </a:lnTo>
                    <a:lnTo>
                      <a:pt x="288" y="156"/>
                    </a:lnTo>
                    <a:lnTo>
                      <a:pt x="250" y="184"/>
                    </a:lnTo>
                    <a:lnTo>
                      <a:pt x="214" y="214"/>
                    </a:lnTo>
                    <a:lnTo>
                      <a:pt x="184" y="250"/>
                    </a:lnTo>
                    <a:lnTo>
                      <a:pt x="156" y="288"/>
                    </a:lnTo>
                    <a:lnTo>
                      <a:pt x="130" y="328"/>
                    </a:lnTo>
                    <a:lnTo>
                      <a:pt x="110" y="370"/>
                    </a:lnTo>
                    <a:lnTo>
                      <a:pt x="94" y="416"/>
                    </a:lnTo>
                    <a:lnTo>
                      <a:pt x="88" y="438"/>
                    </a:lnTo>
                    <a:lnTo>
                      <a:pt x="82" y="462"/>
                    </a:lnTo>
                    <a:lnTo>
                      <a:pt x="78" y="486"/>
                    </a:lnTo>
                    <a:lnTo>
                      <a:pt x="74" y="510"/>
                    </a:lnTo>
                    <a:lnTo>
                      <a:pt x="72" y="536"/>
                    </a:lnTo>
                    <a:lnTo>
                      <a:pt x="72" y="560"/>
                    </a:lnTo>
                    <a:lnTo>
                      <a:pt x="72" y="560"/>
                    </a:lnTo>
                    <a:lnTo>
                      <a:pt x="72" y="586"/>
                    </a:lnTo>
                    <a:lnTo>
                      <a:pt x="74" y="610"/>
                    </a:lnTo>
                    <a:lnTo>
                      <a:pt x="78" y="634"/>
                    </a:lnTo>
                    <a:lnTo>
                      <a:pt x="82" y="658"/>
                    </a:lnTo>
                    <a:lnTo>
                      <a:pt x="88" y="682"/>
                    </a:lnTo>
                    <a:lnTo>
                      <a:pt x="94" y="706"/>
                    </a:lnTo>
                    <a:lnTo>
                      <a:pt x="110" y="750"/>
                    </a:lnTo>
                    <a:lnTo>
                      <a:pt x="130" y="792"/>
                    </a:lnTo>
                    <a:lnTo>
                      <a:pt x="156" y="834"/>
                    </a:lnTo>
                    <a:lnTo>
                      <a:pt x="184" y="870"/>
                    </a:lnTo>
                    <a:lnTo>
                      <a:pt x="214" y="906"/>
                    </a:lnTo>
                    <a:lnTo>
                      <a:pt x="250" y="938"/>
                    </a:lnTo>
                    <a:lnTo>
                      <a:pt x="288" y="966"/>
                    </a:lnTo>
                    <a:lnTo>
                      <a:pt x="328" y="990"/>
                    </a:lnTo>
                    <a:lnTo>
                      <a:pt x="370" y="1010"/>
                    </a:lnTo>
                    <a:lnTo>
                      <a:pt x="416" y="1026"/>
                    </a:lnTo>
                    <a:lnTo>
                      <a:pt x="438" y="1034"/>
                    </a:lnTo>
                    <a:lnTo>
                      <a:pt x="462" y="1038"/>
                    </a:lnTo>
                    <a:lnTo>
                      <a:pt x="486" y="1044"/>
                    </a:lnTo>
                    <a:lnTo>
                      <a:pt x="510" y="1046"/>
                    </a:lnTo>
                    <a:lnTo>
                      <a:pt x="536" y="1048"/>
                    </a:lnTo>
                    <a:lnTo>
                      <a:pt x="560" y="1048"/>
                    </a:lnTo>
                    <a:lnTo>
                      <a:pt x="560" y="1048"/>
                    </a:lnTo>
                    <a:lnTo>
                      <a:pt x="586" y="1048"/>
                    </a:lnTo>
                    <a:lnTo>
                      <a:pt x="610" y="1046"/>
                    </a:lnTo>
                    <a:lnTo>
                      <a:pt x="634" y="1044"/>
                    </a:lnTo>
                    <a:lnTo>
                      <a:pt x="658" y="1038"/>
                    </a:lnTo>
                    <a:lnTo>
                      <a:pt x="682" y="1034"/>
                    </a:lnTo>
                    <a:lnTo>
                      <a:pt x="706" y="1026"/>
                    </a:lnTo>
                    <a:lnTo>
                      <a:pt x="750" y="1010"/>
                    </a:lnTo>
                    <a:lnTo>
                      <a:pt x="794" y="990"/>
                    </a:lnTo>
                    <a:lnTo>
                      <a:pt x="834" y="966"/>
                    </a:lnTo>
                    <a:lnTo>
                      <a:pt x="870" y="938"/>
                    </a:lnTo>
                    <a:lnTo>
                      <a:pt x="906" y="906"/>
                    </a:lnTo>
                    <a:lnTo>
                      <a:pt x="938" y="870"/>
                    </a:lnTo>
                    <a:lnTo>
                      <a:pt x="966" y="834"/>
                    </a:lnTo>
                    <a:lnTo>
                      <a:pt x="990" y="792"/>
                    </a:lnTo>
                    <a:lnTo>
                      <a:pt x="1010" y="750"/>
                    </a:lnTo>
                    <a:lnTo>
                      <a:pt x="1026" y="706"/>
                    </a:lnTo>
                    <a:lnTo>
                      <a:pt x="1034" y="682"/>
                    </a:lnTo>
                    <a:lnTo>
                      <a:pt x="1040" y="658"/>
                    </a:lnTo>
                    <a:lnTo>
                      <a:pt x="1044" y="634"/>
                    </a:lnTo>
                    <a:lnTo>
                      <a:pt x="1046" y="610"/>
                    </a:lnTo>
                    <a:lnTo>
                      <a:pt x="1048" y="586"/>
                    </a:lnTo>
                    <a:lnTo>
                      <a:pt x="1050" y="560"/>
                    </a:lnTo>
                    <a:lnTo>
                      <a:pt x="1050" y="560"/>
                    </a:lnTo>
                    <a:lnTo>
                      <a:pt x="1048" y="536"/>
                    </a:lnTo>
                    <a:lnTo>
                      <a:pt x="1046" y="510"/>
                    </a:lnTo>
                    <a:lnTo>
                      <a:pt x="1044" y="486"/>
                    </a:lnTo>
                    <a:lnTo>
                      <a:pt x="1040" y="462"/>
                    </a:lnTo>
                    <a:lnTo>
                      <a:pt x="1034" y="438"/>
                    </a:lnTo>
                    <a:lnTo>
                      <a:pt x="1026" y="416"/>
                    </a:lnTo>
                    <a:lnTo>
                      <a:pt x="1010" y="370"/>
                    </a:lnTo>
                    <a:lnTo>
                      <a:pt x="990" y="328"/>
                    </a:lnTo>
                    <a:lnTo>
                      <a:pt x="966" y="288"/>
                    </a:lnTo>
                    <a:lnTo>
                      <a:pt x="938" y="250"/>
                    </a:lnTo>
                    <a:lnTo>
                      <a:pt x="906" y="214"/>
                    </a:lnTo>
                    <a:lnTo>
                      <a:pt x="870" y="184"/>
                    </a:lnTo>
                    <a:lnTo>
                      <a:pt x="834" y="156"/>
                    </a:lnTo>
                    <a:lnTo>
                      <a:pt x="794" y="130"/>
                    </a:lnTo>
                    <a:lnTo>
                      <a:pt x="750" y="110"/>
                    </a:lnTo>
                    <a:lnTo>
                      <a:pt x="706" y="94"/>
                    </a:lnTo>
                    <a:lnTo>
                      <a:pt x="682" y="86"/>
                    </a:lnTo>
                    <a:lnTo>
                      <a:pt x="658" y="82"/>
                    </a:lnTo>
                    <a:lnTo>
                      <a:pt x="634" y="78"/>
                    </a:lnTo>
                    <a:lnTo>
                      <a:pt x="610" y="74"/>
                    </a:lnTo>
                    <a:lnTo>
                      <a:pt x="586" y="72"/>
                    </a:lnTo>
                    <a:lnTo>
                      <a:pt x="560"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5">
                  <a:defRPr/>
                </a:pPr>
                <a:endParaRPr lang="en-US" sz="1350" dirty="0"/>
              </a:p>
            </p:txBody>
          </p:sp>
          <p:sp>
            <p:nvSpPr>
              <p:cNvPr id="43" name="Freeform 8"/>
              <p:cNvSpPr>
                <a:spLocks/>
              </p:cNvSpPr>
              <p:nvPr/>
            </p:nvSpPr>
            <p:spPr bwMode="auto">
              <a:xfrm>
                <a:off x="-3349152" y="3608737"/>
                <a:ext cx="932213" cy="691444"/>
              </a:xfrm>
              <a:custGeom>
                <a:avLst/>
                <a:gdLst>
                  <a:gd name="T0" fmla="*/ 388 w 586"/>
                  <a:gd name="T1" fmla="*/ 162 h 432"/>
                  <a:gd name="T2" fmla="*/ 216 w 586"/>
                  <a:gd name="T3" fmla="*/ 0 h 432"/>
                  <a:gd name="T4" fmla="*/ 356 w 586"/>
                  <a:gd name="T5" fmla="*/ 0 h 432"/>
                  <a:gd name="T6" fmla="*/ 586 w 586"/>
                  <a:gd name="T7" fmla="*/ 216 h 432"/>
                  <a:gd name="T8" fmla="*/ 358 w 586"/>
                  <a:gd name="T9" fmla="*/ 432 h 432"/>
                  <a:gd name="T10" fmla="*/ 218 w 586"/>
                  <a:gd name="T11" fmla="*/ 432 h 432"/>
                  <a:gd name="T12" fmla="*/ 388 w 586"/>
                  <a:gd name="T13" fmla="*/ 272 h 432"/>
                  <a:gd name="T14" fmla="*/ 0 w 586"/>
                  <a:gd name="T15" fmla="*/ 272 h 432"/>
                  <a:gd name="T16" fmla="*/ 0 w 586"/>
                  <a:gd name="T17" fmla="*/ 162 h 432"/>
                  <a:gd name="T18" fmla="*/ 388 w 586"/>
                  <a:gd name="T19" fmla="*/ 16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6" h="432">
                    <a:moveTo>
                      <a:pt x="388" y="162"/>
                    </a:moveTo>
                    <a:lnTo>
                      <a:pt x="216" y="0"/>
                    </a:lnTo>
                    <a:lnTo>
                      <a:pt x="356" y="0"/>
                    </a:lnTo>
                    <a:lnTo>
                      <a:pt x="586" y="216"/>
                    </a:lnTo>
                    <a:lnTo>
                      <a:pt x="358" y="432"/>
                    </a:lnTo>
                    <a:lnTo>
                      <a:pt x="218" y="432"/>
                    </a:lnTo>
                    <a:lnTo>
                      <a:pt x="388" y="272"/>
                    </a:lnTo>
                    <a:lnTo>
                      <a:pt x="0" y="272"/>
                    </a:lnTo>
                    <a:lnTo>
                      <a:pt x="0" y="162"/>
                    </a:lnTo>
                    <a:lnTo>
                      <a:pt x="388" y="1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5">
                  <a:defRPr/>
                </a:pPr>
                <a:endParaRPr lang="en-US" sz="1350" dirty="0"/>
              </a:p>
            </p:txBody>
          </p:sp>
        </p:grpSp>
        <p:sp>
          <p:nvSpPr>
            <p:cNvPr id="20" name="Rectangle 19"/>
            <p:cNvSpPr/>
            <p:nvPr/>
          </p:nvSpPr>
          <p:spPr>
            <a:xfrm>
              <a:off x="429386" y="3047486"/>
              <a:ext cx="914400" cy="914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5"/>
              <a:endParaRPr lang="en-US" sz="1350"/>
            </a:p>
          </p:txBody>
        </p:sp>
        <p:grpSp>
          <p:nvGrpSpPr>
            <p:cNvPr id="21" name="Group 34"/>
            <p:cNvGrpSpPr>
              <a:grpSpLocks/>
            </p:cNvGrpSpPr>
            <p:nvPr/>
          </p:nvGrpSpPr>
          <p:grpSpPr bwMode="auto">
            <a:xfrm>
              <a:off x="657986" y="3276086"/>
              <a:ext cx="457200" cy="457200"/>
              <a:chOff x="-3781305" y="3065460"/>
              <a:chExt cx="1777999" cy="1777999"/>
            </a:xfrm>
          </p:grpSpPr>
          <p:sp>
            <p:nvSpPr>
              <p:cNvPr id="40" name="Freeform 5"/>
              <p:cNvSpPr>
                <a:spLocks noEditPoints="1"/>
              </p:cNvSpPr>
              <p:nvPr/>
            </p:nvSpPr>
            <p:spPr bwMode="auto">
              <a:xfrm>
                <a:off x="-3781305" y="3065460"/>
                <a:ext cx="1777999" cy="1777999"/>
              </a:xfrm>
              <a:custGeom>
                <a:avLst/>
                <a:gdLst>
                  <a:gd name="T0" fmla="*/ 618 w 1120"/>
                  <a:gd name="T1" fmla="*/ 4 h 1120"/>
                  <a:gd name="T2" fmla="*/ 726 w 1120"/>
                  <a:gd name="T3" fmla="*/ 26 h 1120"/>
                  <a:gd name="T4" fmla="*/ 828 w 1120"/>
                  <a:gd name="T5" fmla="*/ 68 h 1120"/>
                  <a:gd name="T6" fmla="*/ 916 w 1120"/>
                  <a:gd name="T7" fmla="*/ 128 h 1120"/>
                  <a:gd name="T8" fmla="*/ 992 w 1120"/>
                  <a:gd name="T9" fmla="*/ 204 h 1120"/>
                  <a:gd name="T10" fmla="*/ 1052 w 1120"/>
                  <a:gd name="T11" fmla="*/ 294 h 1120"/>
                  <a:gd name="T12" fmla="*/ 1094 w 1120"/>
                  <a:gd name="T13" fmla="*/ 394 h 1120"/>
                  <a:gd name="T14" fmla="*/ 1118 w 1120"/>
                  <a:gd name="T15" fmla="*/ 504 h 1120"/>
                  <a:gd name="T16" fmla="*/ 1120 w 1120"/>
                  <a:gd name="T17" fmla="*/ 590 h 1120"/>
                  <a:gd name="T18" fmla="*/ 1102 w 1120"/>
                  <a:gd name="T19" fmla="*/ 700 h 1120"/>
                  <a:gd name="T20" fmla="*/ 1064 w 1120"/>
                  <a:gd name="T21" fmla="*/ 802 h 1120"/>
                  <a:gd name="T22" fmla="*/ 1008 w 1120"/>
                  <a:gd name="T23" fmla="*/ 896 h 1120"/>
                  <a:gd name="T24" fmla="*/ 936 w 1120"/>
                  <a:gd name="T25" fmla="*/ 974 h 1120"/>
                  <a:gd name="T26" fmla="*/ 850 w 1120"/>
                  <a:gd name="T27" fmla="*/ 1038 h 1120"/>
                  <a:gd name="T28" fmla="*/ 752 w 1120"/>
                  <a:gd name="T29" fmla="*/ 1086 h 1120"/>
                  <a:gd name="T30" fmla="*/ 646 w 1120"/>
                  <a:gd name="T31" fmla="*/ 1114 h 1120"/>
                  <a:gd name="T32" fmla="*/ 560 w 1120"/>
                  <a:gd name="T33" fmla="*/ 1120 h 1120"/>
                  <a:gd name="T34" fmla="*/ 448 w 1120"/>
                  <a:gd name="T35" fmla="*/ 1108 h 1120"/>
                  <a:gd name="T36" fmla="*/ 342 w 1120"/>
                  <a:gd name="T37" fmla="*/ 1076 h 1120"/>
                  <a:gd name="T38" fmla="*/ 248 w 1120"/>
                  <a:gd name="T39" fmla="*/ 1024 h 1120"/>
                  <a:gd name="T40" fmla="*/ 164 w 1120"/>
                  <a:gd name="T41" fmla="*/ 956 h 1120"/>
                  <a:gd name="T42" fmla="*/ 96 w 1120"/>
                  <a:gd name="T43" fmla="*/ 874 h 1120"/>
                  <a:gd name="T44" fmla="*/ 44 w 1120"/>
                  <a:gd name="T45" fmla="*/ 778 h 1120"/>
                  <a:gd name="T46" fmla="*/ 12 w 1120"/>
                  <a:gd name="T47" fmla="*/ 674 h 1120"/>
                  <a:gd name="T48" fmla="*/ 0 w 1120"/>
                  <a:gd name="T49" fmla="*/ 560 h 1120"/>
                  <a:gd name="T50" fmla="*/ 6 w 1120"/>
                  <a:gd name="T51" fmla="*/ 476 h 1120"/>
                  <a:gd name="T52" fmla="*/ 34 w 1120"/>
                  <a:gd name="T53" fmla="*/ 368 h 1120"/>
                  <a:gd name="T54" fmla="*/ 82 w 1120"/>
                  <a:gd name="T55" fmla="*/ 270 h 1120"/>
                  <a:gd name="T56" fmla="*/ 146 w 1120"/>
                  <a:gd name="T57" fmla="*/ 184 h 1120"/>
                  <a:gd name="T58" fmla="*/ 226 w 1120"/>
                  <a:gd name="T59" fmla="*/ 112 h 1120"/>
                  <a:gd name="T60" fmla="*/ 318 w 1120"/>
                  <a:gd name="T61" fmla="*/ 56 h 1120"/>
                  <a:gd name="T62" fmla="*/ 420 w 1120"/>
                  <a:gd name="T63" fmla="*/ 18 h 1120"/>
                  <a:gd name="T64" fmla="*/ 532 w 1120"/>
                  <a:gd name="T65" fmla="*/ 2 h 1120"/>
                  <a:gd name="T66" fmla="*/ 536 w 1120"/>
                  <a:gd name="T67" fmla="*/ 72 h 1120"/>
                  <a:gd name="T68" fmla="*/ 438 w 1120"/>
                  <a:gd name="T69" fmla="*/ 86 h 1120"/>
                  <a:gd name="T70" fmla="*/ 288 w 1120"/>
                  <a:gd name="T71" fmla="*/ 156 h 1120"/>
                  <a:gd name="T72" fmla="*/ 156 w 1120"/>
                  <a:gd name="T73" fmla="*/ 288 h 1120"/>
                  <a:gd name="T74" fmla="*/ 88 w 1120"/>
                  <a:gd name="T75" fmla="*/ 438 h 1120"/>
                  <a:gd name="T76" fmla="*/ 72 w 1120"/>
                  <a:gd name="T77" fmla="*/ 536 h 1120"/>
                  <a:gd name="T78" fmla="*/ 74 w 1120"/>
                  <a:gd name="T79" fmla="*/ 610 h 1120"/>
                  <a:gd name="T80" fmla="*/ 94 w 1120"/>
                  <a:gd name="T81" fmla="*/ 706 h 1120"/>
                  <a:gd name="T82" fmla="*/ 184 w 1120"/>
                  <a:gd name="T83" fmla="*/ 870 h 1120"/>
                  <a:gd name="T84" fmla="*/ 328 w 1120"/>
                  <a:gd name="T85" fmla="*/ 990 h 1120"/>
                  <a:gd name="T86" fmla="*/ 462 w 1120"/>
                  <a:gd name="T87" fmla="*/ 1038 h 1120"/>
                  <a:gd name="T88" fmla="*/ 560 w 1120"/>
                  <a:gd name="T89" fmla="*/ 1048 h 1120"/>
                  <a:gd name="T90" fmla="*/ 634 w 1120"/>
                  <a:gd name="T91" fmla="*/ 1044 h 1120"/>
                  <a:gd name="T92" fmla="*/ 750 w 1120"/>
                  <a:gd name="T93" fmla="*/ 1010 h 1120"/>
                  <a:gd name="T94" fmla="*/ 906 w 1120"/>
                  <a:gd name="T95" fmla="*/ 906 h 1120"/>
                  <a:gd name="T96" fmla="*/ 1010 w 1120"/>
                  <a:gd name="T97" fmla="*/ 750 h 1120"/>
                  <a:gd name="T98" fmla="*/ 1044 w 1120"/>
                  <a:gd name="T99" fmla="*/ 634 h 1120"/>
                  <a:gd name="T100" fmla="*/ 1050 w 1120"/>
                  <a:gd name="T101" fmla="*/ 560 h 1120"/>
                  <a:gd name="T102" fmla="*/ 1040 w 1120"/>
                  <a:gd name="T103" fmla="*/ 462 h 1120"/>
                  <a:gd name="T104" fmla="*/ 990 w 1120"/>
                  <a:gd name="T105" fmla="*/ 328 h 1120"/>
                  <a:gd name="T106" fmla="*/ 870 w 1120"/>
                  <a:gd name="T107" fmla="*/ 184 h 1120"/>
                  <a:gd name="T108" fmla="*/ 706 w 1120"/>
                  <a:gd name="T109" fmla="*/ 94 h 1120"/>
                  <a:gd name="T110" fmla="*/ 610 w 1120"/>
                  <a:gd name="T111" fmla="*/ 74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20" h="1120">
                    <a:moveTo>
                      <a:pt x="560" y="0"/>
                    </a:moveTo>
                    <a:lnTo>
                      <a:pt x="560" y="0"/>
                    </a:lnTo>
                    <a:lnTo>
                      <a:pt x="590" y="2"/>
                    </a:lnTo>
                    <a:lnTo>
                      <a:pt x="618" y="4"/>
                    </a:lnTo>
                    <a:lnTo>
                      <a:pt x="646" y="6"/>
                    </a:lnTo>
                    <a:lnTo>
                      <a:pt x="674" y="12"/>
                    </a:lnTo>
                    <a:lnTo>
                      <a:pt x="700" y="18"/>
                    </a:lnTo>
                    <a:lnTo>
                      <a:pt x="726" y="26"/>
                    </a:lnTo>
                    <a:lnTo>
                      <a:pt x="752" y="34"/>
                    </a:lnTo>
                    <a:lnTo>
                      <a:pt x="778" y="44"/>
                    </a:lnTo>
                    <a:lnTo>
                      <a:pt x="802" y="56"/>
                    </a:lnTo>
                    <a:lnTo>
                      <a:pt x="828" y="68"/>
                    </a:lnTo>
                    <a:lnTo>
                      <a:pt x="850" y="82"/>
                    </a:lnTo>
                    <a:lnTo>
                      <a:pt x="874" y="96"/>
                    </a:lnTo>
                    <a:lnTo>
                      <a:pt x="896" y="112"/>
                    </a:lnTo>
                    <a:lnTo>
                      <a:pt x="916" y="128"/>
                    </a:lnTo>
                    <a:lnTo>
                      <a:pt x="936" y="146"/>
                    </a:lnTo>
                    <a:lnTo>
                      <a:pt x="956" y="164"/>
                    </a:lnTo>
                    <a:lnTo>
                      <a:pt x="974" y="184"/>
                    </a:lnTo>
                    <a:lnTo>
                      <a:pt x="992" y="204"/>
                    </a:lnTo>
                    <a:lnTo>
                      <a:pt x="1008" y="226"/>
                    </a:lnTo>
                    <a:lnTo>
                      <a:pt x="1024" y="248"/>
                    </a:lnTo>
                    <a:lnTo>
                      <a:pt x="1040" y="270"/>
                    </a:lnTo>
                    <a:lnTo>
                      <a:pt x="1052" y="294"/>
                    </a:lnTo>
                    <a:lnTo>
                      <a:pt x="1064" y="318"/>
                    </a:lnTo>
                    <a:lnTo>
                      <a:pt x="1076" y="342"/>
                    </a:lnTo>
                    <a:lnTo>
                      <a:pt x="1086" y="368"/>
                    </a:lnTo>
                    <a:lnTo>
                      <a:pt x="1094" y="394"/>
                    </a:lnTo>
                    <a:lnTo>
                      <a:pt x="1102" y="420"/>
                    </a:lnTo>
                    <a:lnTo>
                      <a:pt x="1108" y="448"/>
                    </a:lnTo>
                    <a:lnTo>
                      <a:pt x="1114" y="476"/>
                    </a:lnTo>
                    <a:lnTo>
                      <a:pt x="1118" y="504"/>
                    </a:lnTo>
                    <a:lnTo>
                      <a:pt x="1120" y="532"/>
                    </a:lnTo>
                    <a:lnTo>
                      <a:pt x="1120" y="560"/>
                    </a:lnTo>
                    <a:lnTo>
                      <a:pt x="1120" y="560"/>
                    </a:lnTo>
                    <a:lnTo>
                      <a:pt x="1120" y="590"/>
                    </a:lnTo>
                    <a:lnTo>
                      <a:pt x="1118" y="618"/>
                    </a:lnTo>
                    <a:lnTo>
                      <a:pt x="1114" y="646"/>
                    </a:lnTo>
                    <a:lnTo>
                      <a:pt x="1108" y="674"/>
                    </a:lnTo>
                    <a:lnTo>
                      <a:pt x="1102" y="700"/>
                    </a:lnTo>
                    <a:lnTo>
                      <a:pt x="1094" y="726"/>
                    </a:lnTo>
                    <a:lnTo>
                      <a:pt x="1086" y="752"/>
                    </a:lnTo>
                    <a:lnTo>
                      <a:pt x="1076" y="778"/>
                    </a:lnTo>
                    <a:lnTo>
                      <a:pt x="1064" y="802"/>
                    </a:lnTo>
                    <a:lnTo>
                      <a:pt x="1052" y="826"/>
                    </a:lnTo>
                    <a:lnTo>
                      <a:pt x="1040" y="850"/>
                    </a:lnTo>
                    <a:lnTo>
                      <a:pt x="1024" y="874"/>
                    </a:lnTo>
                    <a:lnTo>
                      <a:pt x="1008" y="896"/>
                    </a:lnTo>
                    <a:lnTo>
                      <a:pt x="992" y="916"/>
                    </a:lnTo>
                    <a:lnTo>
                      <a:pt x="974" y="936"/>
                    </a:lnTo>
                    <a:lnTo>
                      <a:pt x="956" y="956"/>
                    </a:lnTo>
                    <a:lnTo>
                      <a:pt x="936" y="974"/>
                    </a:lnTo>
                    <a:lnTo>
                      <a:pt x="916" y="992"/>
                    </a:lnTo>
                    <a:lnTo>
                      <a:pt x="896" y="1008"/>
                    </a:lnTo>
                    <a:lnTo>
                      <a:pt x="874" y="1024"/>
                    </a:lnTo>
                    <a:lnTo>
                      <a:pt x="850" y="1038"/>
                    </a:lnTo>
                    <a:lnTo>
                      <a:pt x="828" y="1052"/>
                    </a:lnTo>
                    <a:lnTo>
                      <a:pt x="802" y="1064"/>
                    </a:lnTo>
                    <a:lnTo>
                      <a:pt x="778" y="1076"/>
                    </a:lnTo>
                    <a:lnTo>
                      <a:pt x="752" y="1086"/>
                    </a:lnTo>
                    <a:lnTo>
                      <a:pt x="726" y="1094"/>
                    </a:lnTo>
                    <a:lnTo>
                      <a:pt x="700" y="1102"/>
                    </a:lnTo>
                    <a:lnTo>
                      <a:pt x="674" y="1108"/>
                    </a:lnTo>
                    <a:lnTo>
                      <a:pt x="646" y="1114"/>
                    </a:lnTo>
                    <a:lnTo>
                      <a:pt x="618" y="1118"/>
                    </a:lnTo>
                    <a:lnTo>
                      <a:pt x="590" y="1120"/>
                    </a:lnTo>
                    <a:lnTo>
                      <a:pt x="560" y="1120"/>
                    </a:lnTo>
                    <a:lnTo>
                      <a:pt x="560" y="1120"/>
                    </a:lnTo>
                    <a:lnTo>
                      <a:pt x="532" y="1120"/>
                    </a:lnTo>
                    <a:lnTo>
                      <a:pt x="504" y="1118"/>
                    </a:lnTo>
                    <a:lnTo>
                      <a:pt x="476" y="1114"/>
                    </a:lnTo>
                    <a:lnTo>
                      <a:pt x="448" y="1108"/>
                    </a:lnTo>
                    <a:lnTo>
                      <a:pt x="420" y="1102"/>
                    </a:lnTo>
                    <a:lnTo>
                      <a:pt x="394" y="1094"/>
                    </a:lnTo>
                    <a:lnTo>
                      <a:pt x="368" y="1086"/>
                    </a:lnTo>
                    <a:lnTo>
                      <a:pt x="342" y="1076"/>
                    </a:lnTo>
                    <a:lnTo>
                      <a:pt x="318" y="1064"/>
                    </a:lnTo>
                    <a:lnTo>
                      <a:pt x="294" y="1052"/>
                    </a:lnTo>
                    <a:lnTo>
                      <a:pt x="270" y="1038"/>
                    </a:lnTo>
                    <a:lnTo>
                      <a:pt x="248" y="1024"/>
                    </a:lnTo>
                    <a:lnTo>
                      <a:pt x="226" y="1008"/>
                    </a:lnTo>
                    <a:lnTo>
                      <a:pt x="204" y="992"/>
                    </a:lnTo>
                    <a:lnTo>
                      <a:pt x="184" y="974"/>
                    </a:lnTo>
                    <a:lnTo>
                      <a:pt x="164" y="956"/>
                    </a:lnTo>
                    <a:lnTo>
                      <a:pt x="146" y="936"/>
                    </a:lnTo>
                    <a:lnTo>
                      <a:pt x="128" y="916"/>
                    </a:lnTo>
                    <a:lnTo>
                      <a:pt x="112" y="896"/>
                    </a:lnTo>
                    <a:lnTo>
                      <a:pt x="96" y="874"/>
                    </a:lnTo>
                    <a:lnTo>
                      <a:pt x="82" y="850"/>
                    </a:lnTo>
                    <a:lnTo>
                      <a:pt x="68" y="826"/>
                    </a:lnTo>
                    <a:lnTo>
                      <a:pt x="56" y="802"/>
                    </a:lnTo>
                    <a:lnTo>
                      <a:pt x="44" y="778"/>
                    </a:lnTo>
                    <a:lnTo>
                      <a:pt x="34" y="752"/>
                    </a:lnTo>
                    <a:lnTo>
                      <a:pt x="26" y="726"/>
                    </a:lnTo>
                    <a:lnTo>
                      <a:pt x="18" y="700"/>
                    </a:lnTo>
                    <a:lnTo>
                      <a:pt x="12" y="674"/>
                    </a:lnTo>
                    <a:lnTo>
                      <a:pt x="6" y="646"/>
                    </a:lnTo>
                    <a:lnTo>
                      <a:pt x="4" y="618"/>
                    </a:lnTo>
                    <a:lnTo>
                      <a:pt x="2" y="590"/>
                    </a:lnTo>
                    <a:lnTo>
                      <a:pt x="0" y="560"/>
                    </a:lnTo>
                    <a:lnTo>
                      <a:pt x="0" y="560"/>
                    </a:lnTo>
                    <a:lnTo>
                      <a:pt x="2" y="532"/>
                    </a:lnTo>
                    <a:lnTo>
                      <a:pt x="4" y="504"/>
                    </a:lnTo>
                    <a:lnTo>
                      <a:pt x="6" y="476"/>
                    </a:lnTo>
                    <a:lnTo>
                      <a:pt x="12" y="448"/>
                    </a:lnTo>
                    <a:lnTo>
                      <a:pt x="18" y="420"/>
                    </a:lnTo>
                    <a:lnTo>
                      <a:pt x="26" y="394"/>
                    </a:lnTo>
                    <a:lnTo>
                      <a:pt x="34" y="368"/>
                    </a:lnTo>
                    <a:lnTo>
                      <a:pt x="44" y="342"/>
                    </a:lnTo>
                    <a:lnTo>
                      <a:pt x="56" y="318"/>
                    </a:lnTo>
                    <a:lnTo>
                      <a:pt x="68" y="294"/>
                    </a:lnTo>
                    <a:lnTo>
                      <a:pt x="82" y="270"/>
                    </a:lnTo>
                    <a:lnTo>
                      <a:pt x="96" y="248"/>
                    </a:lnTo>
                    <a:lnTo>
                      <a:pt x="112" y="226"/>
                    </a:lnTo>
                    <a:lnTo>
                      <a:pt x="128" y="204"/>
                    </a:lnTo>
                    <a:lnTo>
                      <a:pt x="146" y="184"/>
                    </a:lnTo>
                    <a:lnTo>
                      <a:pt x="164" y="164"/>
                    </a:lnTo>
                    <a:lnTo>
                      <a:pt x="184" y="146"/>
                    </a:lnTo>
                    <a:lnTo>
                      <a:pt x="204" y="128"/>
                    </a:lnTo>
                    <a:lnTo>
                      <a:pt x="226" y="112"/>
                    </a:lnTo>
                    <a:lnTo>
                      <a:pt x="248" y="96"/>
                    </a:lnTo>
                    <a:lnTo>
                      <a:pt x="270" y="82"/>
                    </a:lnTo>
                    <a:lnTo>
                      <a:pt x="294" y="68"/>
                    </a:lnTo>
                    <a:lnTo>
                      <a:pt x="318" y="56"/>
                    </a:lnTo>
                    <a:lnTo>
                      <a:pt x="342" y="44"/>
                    </a:lnTo>
                    <a:lnTo>
                      <a:pt x="368" y="34"/>
                    </a:lnTo>
                    <a:lnTo>
                      <a:pt x="394" y="26"/>
                    </a:lnTo>
                    <a:lnTo>
                      <a:pt x="420" y="18"/>
                    </a:lnTo>
                    <a:lnTo>
                      <a:pt x="448" y="12"/>
                    </a:lnTo>
                    <a:lnTo>
                      <a:pt x="476" y="6"/>
                    </a:lnTo>
                    <a:lnTo>
                      <a:pt x="504" y="4"/>
                    </a:lnTo>
                    <a:lnTo>
                      <a:pt x="532" y="2"/>
                    </a:lnTo>
                    <a:lnTo>
                      <a:pt x="560" y="0"/>
                    </a:lnTo>
                    <a:close/>
                    <a:moveTo>
                      <a:pt x="560" y="72"/>
                    </a:moveTo>
                    <a:lnTo>
                      <a:pt x="560" y="72"/>
                    </a:lnTo>
                    <a:lnTo>
                      <a:pt x="536" y="72"/>
                    </a:lnTo>
                    <a:lnTo>
                      <a:pt x="510" y="74"/>
                    </a:lnTo>
                    <a:lnTo>
                      <a:pt x="486" y="78"/>
                    </a:lnTo>
                    <a:lnTo>
                      <a:pt x="462" y="82"/>
                    </a:lnTo>
                    <a:lnTo>
                      <a:pt x="438" y="86"/>
                    </a:lnTo>
                    <a:lnTo>
                      <a:pt x="416" y="94"/>
                    </a:lnTo>
                    <a:lnTo>
                      <a:pt x="370" y="110"/>
                    </a:lnTo>
                    <a:lnTo>
                      <a:pt x="328" y="130"/>
                    </a:lnTo>
                    <a:lnTo>
                      <a:pt x="288" y="156"/>
                    </a:lnTo>
                    <a:lnTo>
                      <a:pt x="250" y="184"/>
                    </a:lnTo>
                    <a:lnTo>
                      <a:pt x="214" y="214"/>
                    </a:lnTo>
                    <a:lnTo>
                      <a:pt x="184" y="250"/>
                    </a:lnTo>
                    <a:lnTo>
                      <a:pt x="156" y="288"/>
                    </a:lnTo>
                    <a:lnTo>
                      <a:pt x="130" y="328"/>
                    </a:lnTo>
                    <a:lnTo>
                      <a:pt x="110" y="370"/>
                    </a:lnTo>
                    <a:lnTo>
                      <a:pt x="94" y="416"/>
                    </a:lnTo>
                    <a:lnTo>
                      <a:pt x="88" y="438"/>
                    </a:lnTo>
                    <a:lnTo>
                      <a:pt x="82" y="462"/>
                    </a:lnTo>
                    <a:lnTo>
                      <a:pt x="78" y="486"/>
                    </a:lnTo>
                    <a:lnTo>
                      <a:pt x="74" y="510"/>
                    </a:lnTo>
                    <a:lnTo>
                      <a:pt x="72" y="536"/>
                    </a:lnTo>
                    <a:lnTo>
                      <a:pt x="72" y="560"/>
                    </a:lnTo>
                    <a:lnTo>
                      <a:pt x="72" y="560"/>
                    </a:lnTo>
                    <a:lnTo>
                      <a:pt x="72" y="586"/>
                    </a:lnTo>
                    <a:lnTo>
                      <a:pt x="74" y="610"/>
                    </a:lnTo>
                    <a:lnTo>
                      <a:pt x="78" y="634"/>
                    </a:lnTo>
                    <a:lnTo>
                      <a:pt x="82" y="658"/>
                    </a:lnTo>
                    <a:lnTo>
                      <a:pt x="88" y="682"/>
                    </a:lnTo>
                    <a:lnTo>
                      <a:pt x="94" y="706"/>
                    </a:lnTo>
                    <a:lnTo>
                      <a:pt x="110" y="750"/>
                    </a:lnTo>
                    <a:lnTo>
                      <a:pt x="130" y="792"/>
                    </a:lnTo>
                    <a:lnTo>
                      <a:pt x="156" y="834"/>
                    </a:lnTo>
                    <a:lnTo>
                      <a:pt x="184" y="870"/>
                    </a:lnTo>
                    <a:lnTo>
                      <a:pt x="214" y="906"/>
                    </a:lnTo>
                    <a:lnTo>
                      <a:pt x="250" y="938"/>
                    </a:lnTo>
                    <a:lnTo>
                      <a:pt x="288" y="966"/>
                    </a:lnTo>
                    <a:lnTo>
                      <a:pt x="328" y="990"/>
                    </a:lnTo>
                    <a:lnTo>
                      <a:pt x="370" y="1010"/>
                    </a:lnTo>
                    <a:lnTo>
                      <a:pt x="416" y="1026"/>
                    </a:lnTo>
                    <a:lnTo>
                      <a:pt x="438" y="1034"/>
                    </a:lnTo>
                    <a:lnTo>
                      <a:pt x="462" y="1038"/>
                    </a:lnTo>
                    <a:lnTo>
                      <a:pt x="486" y="1044"/>
                    </a:lnTo>
                    <a:lnTo>
                      <a:pt x="510" y="1046"/>
                    </a:lnTo>
                    <a:lnTo>
                      <a:pt x="536" y="1048"/>
                    </a:lnTo>
                    <a:lnTo>
                      <a:pt x="560" y="1048"/>
                    </a:lnTo>
                    <a:lnTo>
                      <a:pt x="560" y="1048"/>
                    </a:lnTo>
                    <a:lnTo>
                      <a:pt x="586" y="1048"/>
                    </a:lnTo>
                    <a:lnTo>
                      <a:pt x="610" y="1046"/>
                    </a:lnTo>
                    <a:lnTo>
                      <a:pt x="634" y="1044"/>
                    </a:lnTo>
                    <a:lnTo>
                      <a:pt x="658" y="1038"/>
                    </a:lnTo>
                    <a:lnTo>
                      <a:pt x="682" y="1034"/>
                    </a:lnTo>
                    <a:lnTo>
                      <a:pt x="706" y="1026"/>
                    </a:lnTo>
                    <a:lnTo>
                      <a:pt x="750" y="1010"/>
                    </a:lnTo>
                    <a:lnTo>
                      <a:pt x="794" y="990"/>
                    </a:lnTo>
                    <a:lnTo>
                      <a:pt x="834" y="966"/>
                    </a:lnTo>
                    <a:lnTo>
                      <a:pt x="870" y="938"/>
                    </a:lnTo>
                    <a:lnTo>
                      <a:pt x="906" y="906"/>
                    </a:lnTo>
                    <a:lnTo>
                      <a:pt x="938" y="870"/>
                    </a:lnTo>
                    <a:lnTo>
                      <a:pt x="966" y="834"/>
                    </a:lnTo>
                    <a:lnTo>
                      <a:pt x="990" y="792"/>
                    </a:lnTo>
                    <a:lnTo>
                      <a:pt x="1010" y="750"/>
                    </a:lnTo>
                    <a:lnTo>
                      <a:pt x="1026" y="706"/>
                    </a:lnTo>
                    <a:lnTo>
                      <a:pt x="1034" y="682"/>
                    </a:lnTo>
                    <a:lnTo>
                      <a:pt x="1040" y="658"/>
                    </a:lnTo>
                    <a:lnTo>
                      <a:pt x="1044" y="634"/>
                    </a:lnTo>
                    <a:lnTo>
                      <a:pt x="1046" y="610"/>
                    </a:lnTo>
                    <a:lnTo>
                      <a:pt x="1048" y="586"/>
                    </a:lnTo>
                    <a:lnTo>
                      <a:pt x="1050" y="560"/>
                    </a:lnTo>
                    <a:lnTo>
                      <a:pt x="1050" y="560"/>
                    </a:lnTo>
                    <a:lnTo>
                      <a:pt x="1048" y="536"/>
                    </a:lnTo>
                    <a:lnTo>
                      <a:pt x="1046" y="510"/>
                    </a:lnTo>
                    <a:lnTo>
                      <a:pt x="1044" y="486"/>
                    </a:lnTo>
                    <a:lnTo>
                      <a:pt x="1040" y="462"/>
                    </a:lnTo>
                    <a:lnTo>
                      <a:pt x="1034" y="438"/>
                    </a:lnTo>
                    <a:lnTo>
                      <a:pt x="1026" y="416"/>
                    </a:lnTo>
                    <a:lnTo>
                      <a:pt x="1010" y="370"/>
                    </a:lnTo>
                    <a:lnTo>
                      <a:pt x="990" y="328"/>
                    </a:lnTo>
                    <a:lnTo>
                      <a:pt x="966" y="288"/>
                    </a:lnTo>
                    <a:lnTo>
                      <a:pt x="938" y="250"/>
                    </a:lnTo>
                    <a:lnTo>
                      <a:pt x="906" y="214"/>
                    </a:lnTo>
                    <a:lnTo>
                      <a:pt x="870" y="184"/>
                    </a:lnTo>
                    <a:lnTo>
                      <a:pt x="834" y="156"/>
                    </a:lnTo>
                    <a:lnTo>
                      <a:pt x="794" y="130"/>
                    </a:lnTo>
                    <a:lnTo>
                      <a:pt x="750" y="110"/>
                    </a:lnTo>
                    <a:lnTo>
                      <a:pt x="706" y="94"/>
                    </a:lnTo>
                    <a:lnTo>
                      <a:pt x="682" y="86"/>
                    </a:lnTo>
                    <a:lnTo>
                      <a:pt x="658" y="82"/>
                    </a:lnTo>
                    <a:lnTo>
                      <a:pt x="634" y="78"/>
                    </a:lnTo>
                    <a:lnTo>
                      <a:pt x="610" y="74"/>
                    </a:lnTo>
                    <a:lnTo>
                      <a:pt x="586" y="72"/>
                    </a:lnTo>
                    <a:lnTo>
                      <a:pt x="560"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5">
                  <a:defRPr/>
                </a:pPr>
                <a:endParaRPr lang="en-US" sz="1350" dirty="0"/>
              </a:p>
            </p:txBody>
          </p:sp>
          <p:sp>
            <p:nvSpPr>
              <p:cNvPr id="41" name="Freeform 8"/>
              <p:cNvSpPr>
                <a:spLocks/>
              </p:cNvSpPr>
              <p:nvPr/>
            </p:nvSpPr>
            <p:spPr bwMode="auto">
              <a:xfrm>
                <a:off x="-3349152" y="3608737"/>
                <a:ext cx="932213" cy="691444"/>
              </a:xfrm>
              <a:custGeom>
                <a:avLst/>
                <a:gdLst>
                  <a:gd name="T0" fmla="*/ 388 w 586"/>
                  <a:gd name="T1" fmla="*/ 162 h 432"/>
                  <a:gd name="T2" fmla="*/ 216 w 586"/>
                  <a:gd name="T3" fmla="*/ 0 h 432"/>
                  <a:gd name="T4" fmla="*/ 356 w 586"/>
                  <a:gd name="T5" fmla="*/ 0 h 432"/>
                  <a:gd name="T6" fmla="*/ 586 w 586"/>
                  <a:gd name="T7" fmla="*/ 216 h 432"/>
                  <a:gd name="T8" fmla="*/ 358 w 586"/>
                  <a:gd name="T9" fmla="*/ 432 h 432"/>
                  <a:gd name="T10" fmla="*/ 218 w 586"/>
                  <a:gd name="T11" fmla="*/ 432 h 432"/>
                  <a:gd name="T12" fmla="*/ 388 w 586"/>
                  <a:gd name="T13" fmla="*/ 272 h 432"/>
                  <a:gd name="T14" fmla="*/ 0 w 586"/>
                  <a:gd name="T15" fmla="*/ 272 h 432"/>
                  <a:gd name="T16" fmla="*/ 0 w 586"/>
                  <a:gd name="T17" fmla="*/ 162 h 432"/>
                  <a:gd name="T18" fmla="*/ 388 w 586"/>
                  <a:gd name="T19" fmla="*/ 16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6" h="432">
                    <a:moveTo>
                      <a:pt x="388" y="162"/>
                    </a:moveTo>
                    <a:lnTo>
                      <a:pt x="216" y="0"/>
                    </a:lnTo>
                    <a:lnTo>
                      <a:pt x="356" y="0"/>
                    </a:lnTo>
                    <a:lnTo>
                      <a:pt x="586" y="216"/>
                    </a:lnTo>
                    <a:lnTo>
                      <a:pt x="358" y="432"/>
                    </a:lnTo>
                    <a:lnTo>
                      <a:pt x="218" y="432"/>
                    </a:lnTo>
                    <a:lnTo>
                      <a:pt x="388" y="272"/>
                    </a:lnTo>
                    <a:lnTo>
                      <a:pt x="0" y="272"/>
                    </a:lnTo>
                    <a:lnTo>
                      <a:pt x="0" y="162"/>
                    </a:lnTo>
                    <a:lnTo>
                      <a:pt x="388" y="1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5">
                  <a:defRPr/>
                </a:pPr>
                <a:endParaRPr lang="en-US" sz="1350" dirty="0"/>
              </a:p>
            </p:txBody>
          </p:sp>
        </p:grpSp>
        <p:sp>
          <p:nvSpPr>
            <p:cNvPr id="22" name="Rectangle 21"/>
            <p:cNvSpPr/>
            <p:nvPr/>
          </p:nvSpPr>
          <p:spPr>
            <a:xfrm>
              <a:off x="429386" y="3961886"/>
              <a:ext cx="914400"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5"/>
              <a:endParaRPr lang="en-US" sz="1350"/>
            </a:p>
          </p:txBody>
        </p:sp>
        <p:grpSp>
          <p:nvGrpSpPr>
            <p:cNvPr id="24" name="Group 39"/>
            <p:cNvGrpSpPr>
              <a:grpSpLocks/>
            </p:cNvGrpSpPr>
            <p:nvPr/>
          </p:nvGrpSpPr>
          <p:grpSpPr bwMode="auto">
            <a:xfrm>
              <a:off x="657986" y="4190486"/>
              <a:ext cx="457200" cy="457200"/>
              <a:chOff x="-3781305" y="3065460"/>
              <a:chExt cx="1777999" cy="1777999"/>
            </a:xfrm>
          </p:grpSpPr>
          <p:sp>
            <p:nvSpPr>
              <p:cNvPr id="37" name="Freeform 5"/>
              <p:cNvSpPr>
                <a:spLocks noEditPoints="1"/>
              </p:cNvSpPr>
              <p:nvPr/>
            </p:nvSpPr>
            <p:spPr bwMode="auto">
              <a:xfrm>
                <a:off x="-3781305" y="3065460"/>
                <a:ext cx="1777999" cy="1777999"/>
              </a:xfrm>
              <a:custGeom>
                <a:avLst/>
                <a:gdLst>
                  <a:gd name="T0" fmla="*/ 618 w 1120"/>
                  <a:gd name="T1" fmla="*/ 4 h 1120"/>
                  <a:gd name="T2" fmla="*/ 726 w 1120"/>
                  <a:gd name="T3" fmla="*/ 26 h 1120"/>
                  <a:gd name="T4" fmla="*/ 828 w 1120"/>
                  <a:gd name="T5" fmla="*/ 68 h 1120"/>
                  <a:gd name="T6" fmla="*/ 916 w 1120"/>
                  <a:gd name="T7" fmla="*/ 128 h 1120"/>
                  <a:gd name="T8" fmla="*/ 992 w 1120"/>
                  <a:gd name="T9" fmla="*/ 204 h 1120"/>
                  <a:gd name="T10" fmla="*/ 1052 w 1120"/>
                  <a:gd name="T11" fmla="*/ 294 h 1120"/>
                  <a:gd name="T12" fmla="*/ 1094 w 1120"/>
                  <a:gd name="T13" fmla="*/ 394 h 1120"/>
                  <a:gd name="T14" fmla="*/ 1118 w 1120"/>
                  <a:gd name="T15" fmla="*/ 504 h 1120"/>
                  <a:gd name="T16" fmla="*/ 1120 w 1120"/>
                  <a:gd name="T17" fmla="*/ 590 h 1120"/>
                  <a:gd name="T18" fmla="*/ 1102 w 1120"/>
                  <a:gd name="T19" fmla="*/ 700 h 1120"/>
                  <a:gd name="T20" fmla="*/ 1064 w 1120"/>
                  <a:gd name="T21" fmla="*/ 802 h 1120"/>
                  <a:gd name="T22" fmla="*/ 1008 w 1120"/>
                  <a:gd name="T23" fmla="*/ 896 h 1120"/>
                  <a:gd name="T24" fmla="*/ 936 w 1120"/>
                  <a:gd name="T25" fmla="*/ 974 h 1120"/>
                  <a:gd name="T26" fmla="*/ 850 w 1120"/>
                  <a:gd name="T27" fmla="*/ 1038 h 1120"/>
                  <a:gd name="T28" fmla="*/ 752 w 1120"/>
                  <a:gd name="T29" fmla="*/ 1086 h 1120"/>
                  <a:gd name="T30" fmla="*/ 646 w 1120"/>
                  <a:gd name="T31" fmla="*/ 1114 h 1120"/>
                  <a:gd name="T32" fmla="*/ 560 w 1120"/>
                  <a:gd name="T33" fmla="*/ 1120 h 1120"/>
                  <a:gd name="T34" fmla="*/ 448 w 1120"/>
                  <a:gd name="T35" fmla="*/ 1108 h 1120"/>
                  <a:gd name="T36" fmla="*/ 342 w 1120"/>
                  <a:gd name="T37" fmla="*/ 1076 h 1120"/>
                  <a:gd name="T38" fmla="*/ 248 w 1120"/>
                  <a:gd name="T39" fmla="*/ 1024 h 1120"/>
                  <a:gd name="T40" fmla="*/ 164 w 1120"/>
                  <a:gd name="T41" fmla="*/ 956 h 1120"/>
                  <a:gd name="T42" fmla="*/ 96 w 1120"/>
                  <a:gd name="T43" fmla="*/ 874 h 1120"/>
                  <a:gd name="T44" fmla="*/ 44 w 1120"/>
                  <a:gd name="T45" fmla="*/ 778 h 1120"/>
                  <a:gd name="T46" fmla="*/ 12 w 1120"/>
                  <a:gd name="T47" fmla="*/ 674 h 1120"/>
                  <a:gd name="T48" fmla="*/ 0 w 1120"/>
                  <a:gd name="T49" fmla="*/ 560 h 1120"/>
                  <a:gd name="T50" fmla="*/ 6 w 1120"/>
                  <a:gd name="T51" fmla="*/ 476 h 1120"/>
                  <a:gd name="T52" fmla="*/ 34 w 1120"/>
                  <a:gd name="T53" fmla="*/ 368 h 1120"/>
                  <a:gd name="T54" fmla="*/ 82 w 1120"/>
                  <a:gd name="T55" fmla="*/ 270 h 1120"/>
                  <a:gd name="T56" fmla="*/ 146 w 1120"/>
                  <a:gd name="T57" fmla="*/ 184 h 1120"/>
                  <a:gd name="T58" fmla="*/ 226 w 1120"/>
                  <a:gd name="T59" fmla="*/ 112 h 1120"/>
                  <a:gd name="T60" fmla="*/ 318 w 1120"/>
                  <a:gd name="T61" fmla="*/ 56 h 1120"/>
                  <a:gd name="T62" fmla="*/ 420 w 1120"/>
                  <a:gd name="T63" fmla="*/ 18 h 1120"/>
                  <a:gd name="T64" fmla="*/ 532 w 1120"/>
                  <a:gd name="T65" fmla="*/ 2 h 1120"/>
                  <a:gd name="T66" fmla="*/ 536 w 1120"/>
                  <a:gd name="T67" fmla="*/ 72 h 1120"/>
                  <a:gd name="T68" fmla="*/ 438 w 1120"/>
                  <a:gd name="T69" fmla="*/ 86 h 1120"/>
                  <a:gd name="T70" fmla="*/ 288 w 1120"/>
                  <a:gd name="T71" fmla="*/ 156 h 1120"/>
                  <a:gd name="T72" fmla="*/ 156 w 1120"/>
                  <a:gd name="T73" fmla="*/ 288 h 1120"/>
                  <a:gd name="T74" fmla="*/ 88 w 1120"/>
                  <a:gd name="T75" fmla="*/ 438 h 1120"/>
                  <a:gd name="T76" fmla="*/ 72 w 1120"/>
                  <a:gd name="T77" fmla="*/ 536 h 1120"/>
                  <a:gd name="T78" fmla="*/ 74 w 1120"/>
                  <a:gd name="T79" fmla="*/ 610 h 1120"/>
                  <a:gd name="T80" fmla="*/ 94 w 1120"/>
                  <a:gd name="T81" fmla="*/ 706 h 1120"/>
                  <a:gd name="T82" fmla="*/ 184 w 1120"/>
                  <a:gd name="T83" fmla="*/ 870 h 1120"/>
                  <a:gd name="T84" fmla="*/ 328 w 1120"/>
                  <a:gd name="T85" fmla="*/ 990 h 1120"/>
                  <a:gd name="T86" fmla="*/ 462 w 1120"/>
                  <a:gd name="T87" fmla="*/ 1038 h 1120"/>
                  <a:gd name="T88" fmla="*/ 560 w 1120"/>
                  <a:gd name="T89" fmla="*/ 1048 h 1120"/>
                  <a:gd name="T90" fmla="*/ 634 w 1120"/>
                  <a:gd name="T91" fmla="*/ 1044 h 1120"/>
                  <a:gd name="T92" fmla="*/ 750 w 1120"/>
                  <a:gd name="T93" fmla="*/ 1010 h 1120"/>
                  <a:gd name="T94" fmla="*/ 906 w 1120"/>
                  <a:gd name="T95" fmla="*/ 906 h 1120"/>
                  <a:gd name="T96" fmla="*/ 1010 w 1120"/>
                  <a:gd name="T97" fmla="*/ 750 h 1120"/>
                  <a:gd name="T98" fmla="*/ 1044 w 1120"/>
                  <a:gd name="T99" fmla="*/ 634 h 1120"/>
                  <a:gd name="T100" fmla="*/ 1050 w 1120"/>
                  <a:gd name="T101" fmla="*/ 560 h 1120"/>
                  <a:gd name="T102" fmla="*/ 1040 w 1120"/>
                  <a:gd name="T103" fmla="*/ 462 h 1120"/>
                  <a:gd name="T104" fmla="*/ 990 w 1120"/>
                  <a:gd name="T105" fmla="*/ 328 h 1120"/>
                  <a:gd name="T106" fmla="*/ 870 w 1120"/>
                  <a:gd name="T107" fmla="*/ 184 h 1120"/>
                  <a:gd name="T108" fmla="*/ 706 w 1120"/>
                  <a:gd name="T109" fmla="*/ 94 h 1120"/>
                  <a:gd name="T110" fmla="*/ 610 w 1120"/>
                  <a:gd name="T111" fmla="*/ 74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20" h="1120">
                    <a:moveTo>
                      <a:pt x="560" y="0"/>
                    </a:moveTo>
                    <a:lnTo>
                      <a:pt x="560" y="0"/>
                    </a:lnTo>
                    <a:lnTo>
                      <a:pt x="590" y="2"/>
                    </a:lnTo>
                    <a:lnTo>
                      <a:pt x="618" y="4"/>
                    </a:lnTo>
                    <a:lnTo>
                      <a:pt x="646" y="6"/>
                    </a:lnTo>
                    <a:lnTo>
                      <a:pt x="674" y="12"/>
                    </a:lnTo>
                    <a:lnTo>
                      <a:pt x="700" y="18"/>
                    </a:lnTo>
                    <a:lnTo>
                      <a:pt x="726" y="26"/>
                    </a:lnTo>
                    <a:lnTo>
                      <a:pt x="752" y="34"/>
                    </a:lnTo>
                    <a:lnTo>
                      <a:pt x="778" y="44"/>
                    </a:lnTo>
                    <a:lnTo>
                      <a:pt x="802" y="56"/>
                    </a:lnTo>
                    <a:lnTo>
                      <a:pt x="828" y="68"/>
                    </a:lnTo>
                    <a:lnTo>
                      <a:pt x="850" y="82"/>
                    </a:lnTo>
                    <a:lnTo>
                      <a:pt x="874" y="96"/>
                    </a:lnTo>
                    <a:lnTo>
                      <a:pt x="896" y="112"/>
                    </a:lnTo>
                    <a:lnTo>
                      <a:pt x="916" y="128"/>
                    </a:lnTo>
                    <a:lnTo>
                      <a:pt x="936" y="146"/>
                    </a:lnTo>
                    <a:lnTo>
                      <a:pt x="956" y="164"/>
                    </a:lnTo>
                    <a:lnTo>
                      <a:pt x="974" y="184"/>
                    </a:lnTo>
                    <a:lnTo>
                      <a:pt x="992" y="204"/>
                    </a:lnTo>
                    <a:lnTo>
                      <a:pt x="1008" y="226"/>
                    </a:lnTo>
                    <a:lnTo>
                      <a:pt x="1024" y="248"/>
                    </a:lnTo>
                    <a:lnTo>
                      <a:pt x="1040" y="270"/>
                    </a:lnTo>
                    <a:lnTo>
                      <a:pt x="1052" y="294"/>
                    </a:lnTo>
                    <a:lnTo>
                      <a:pt x="1064" y="318"/>
                    </a:lnTo>
                    <a:lnTo>
                      <a:pt x="1076" y="342"/>
                    </a:lnTo>
                    <a:lnTo>
                      <a:pt x="1086" y="368"/>
                    </a:lnTo>
                    <a:lnTo>
                      <a:pt x="1094" y="394"/>
                    </a:lnTo>
                    <a:lnTo>
                      <a:pt x="1102" y="420"/>
                    </a:lnTo>
                    <a:lnTo>
                      <a:pt x="1108" y="448"/>
                    </a:lnTo>
                    <a:lnTo>
                      <a:pt x="1114" y="476"/>
                    </a:lnTo>
                    <a:lnTo>
                      <a:pt x="1118" y="504"/>
                    </a:lnTo>
                    <a:lnTo>
                      <a:pt x="1120" y="532"/>
                    </a:lnTo>
                    <a:lnTo>
                      <a:pt x="1120" y="560"/>
                    </a:lnTo>
                    <a:lnTo>
                      <a:pt x="1120" y="560"/>
                    </a:lnTo>
                    <a:lnTo>
                      <a:pt x="1120" y="590"/>
                    </a:lnTo>
                    <a:lnTo>
                      <a:pt x="1118" y="618"/>
                    </a:lnTo>
                    <a:lnTo>
                      <a:pt x="1114" y="646"/>
                    </a:lnTo>
                    <a:lnTo>
                      <a:pt x="1108" y="674"/>
                    </a:lnTo>
                    <a:lnTo>
                      <a:pt x="1102" y="700"/>
                    </a:lnTo>
                    <a:lnTo>
                      <a:pt x="1094" y="726"/>
                    </a:lnTo>
                    <a:lnTo>
                      <a:pt x="1086" y="752"/>
                    </a:lnTo>
                    <a:lnTo>
                      <a:pt x="1076" y="778"/>
                    </a:lnTo>
                    <a:lnTo>
                      <a:pt x="1064" y="802"/>
                    </a:lnTo>
                    <a:lnTo>
                      <a:pt x="1052" y="826"/>
                    </a:lnTo>
                    <a:lnTo>
                      <a:pt x="1040" y="850"/>
                    </a:lnTo>
                    <a:lnTo>
                      <a:pt x="1024" y="874"/>
                    </a:lnTo>
                    <a:lnTo>
                      <a:pt x="1008" y="896"/>
                    </a:lnTo>
                    <a:lnTo>
                      <a:pt x="992" y="916"/>
                    </a:lnTo>
                    <a:lnTo>
                      <a:pt x="974" y="936"/>
                    </a:lnTo>
                    <a:lnTo>
                      <a:pt x="956" y="956"/>
                    </a:lnTo>
                    <a:lnTo>
                      <a:pt x="936" y="974"/>
                    </a:lnTo>
                    <a:lnTo>
                      <a:pt x="916" y="992"/>
                    </a:lnTo>
                    <a:lnTo>
                      <a:pt x="896" y="1008"/>
                    </a:lnTo>
                    <a:lnTo>
                      <a:pt x="874" y="1024"/>
                    </a:lnTo>
                    <a:lnTo>
                      <a:pt x="850" y="1038"/>
                    </a:lnTo>
                    <a:lnTo>
                      <a:pt x="828" y="1052"/>
                    </a:lnTo>
                    <a:lnTo>
                      <a:pt x="802" y="1064"/>
                    </a:lnTo>
                    <a:lnTo>
                      <a:pt x="778" y="1076"/>
                    </a:lnTo>
                    <a:lnTo>
                      <a:pt x="752" y="1086"/>
                    </a:lnTo>
                    <a:lnTo>
                      <a:pt x="726" y="1094"/>
                    </a:lnTo>
                    <a:lnTo>
                      <a:pt x="700" y="1102"/>
                    </a:lnTo>
                    <a:lnTo>
                      <a:pt x="674" y="1108"/>
                    </a:lnTo>
                    <a:lnTo>
                      <a:pt x="646" y="1114"/>
                    </a:lnTo>
                    <a:lnTo>
                      <a:pt x="618" y="1118"/>
                    </a:lnTo>
                    <a:lnTo>
                      <a:pt x="590" y="1120"/>
                    </a:lnTo>
                    <a:lnTo>
                      <a:pt x="560" y="1120"/>
                    </a:lnTo>
                    <a:lnTo>
                      <a:pt x="560" y="1120"/>
                    </a:lnTo>
                    <a:lnTo>
                      <a:pt x="532" y="1120"/>
                    </a:lnTo>
                    <a:lnTo>
                      <a:pt x="504" y="1118"/>
                    </a:lnTo>
                    <a:lnTo>
                      <a:pt x="476" y="1114"/>
                    </a:lnTo>
                    <a:lnTo>
                      <a:pt x="448" y="1108"/>
                    </a:lnTo>
                    <a:lnTo>
                      <a:pt x="420" y="1102"/>
                    </a:lnTo>
                    <a:lnTo>
                      <a:pt x="394" y="1094"/>
                    </a:lnTo>
                    <a:lnTo>
                      <a:pt x="368" y="1086"/>
                    </a:lnTo>
                    <a:lnTo>
                      <a:pt x="342" y="1076"/>
                    </a:lnTo>
                    <a:lnTo>
                      <a:pt x="318" y="1064"/>
                    </a:lnTo>
                    <a:lnTo>
                      <a:pt x="294" y="1052"/>
                    </a:lnTo>
                    <a:lnTo>
                      <a:pt x="270" y="1038"/>
                    </a:lnTo>
                    <a:lnTo>
                      <a:pt x="248" y="1024"/>
                    </a:lnTo>
                    <a:lnTo>
                      <a:pt x="226" y="1008"/>
                    </a:lnTo>
                    <a:lnTo>
                      <a:pt x="204" y="992"/>
                    </a:lnTo>
                    <a:lnTo>
                      <a:pt x="184" y="974"/>
                    </a:lnTo>
                    <a:lnTo>
                      <a:pt x="164" y="956"/>
                    </a:lnTo>
                    <a:lnTo>
                      <a:pt x="146" y="936"/>
                    </a:lnTo>
                    <a:lnTo>
                      <a:pt x="128" y="916"/>
                    </a:lnTo>
                    <a:lnTo>
                      <a:pt x="112" y="896"/>
                    </a:lnTo>
                    <a:lnTo>
                      <a:pt x="96" y="874"/>
                    </a:lnTo>
                    <a:lnTo>
                      <a:pt x="82" y="850"/>
                    </a:lnTo>
                    <a:lnTo>
                      <a:pt x="68" y="826"/>
                    </a:lnTo>
                    <a:lnTo>
                      <a:pt x="56" y="802"/>
                    </a:lnTo>
                    <a:lnTo>
                      <a:pt x="44" y="778"/>
                    </a:lnTo>
                    <a:lnTo>
                      <a:pt x="34" y="752"/>
                    </a:lnTo>
                    <a:lnTo>
                      <a:pt x="26" y="726"/>
                    </a:lnTo>
                    <a:lnTo>
                      <a:pt x="18" y="700"/>
                    </a:lnTo>
                    <a:lnTo>
                      <a:pt x="12" y="674"/>
                    </a:lnTo>
                    <a:lnTo>
                      <a:pt x="6" y="646"/>
                    </a:lnTo>
                    <a:lnTo>
                      <a:pt x="4" y="618"/>
                    </a:lnTo>
                    <a:lnTo>
                      <a:pt x="2" y="590"/>
                    </a:lnTo>
                    <a:lnTo>
                      <a:pt x="0" y="560"/>
                    </a:lnTo>
                    <a:lnTo>
                      <a:pt x="0" y="560"/>
                    </a:lnTo>
                    <a:lnTo>
                      <a:pt x="2" y="532"/>
                    </a:lnTo>
                    <a:lnTo>
                      <a:pt x="4" y="504"/>
                    </a:lnTo>
                    <a:lnTo>
                      <a:pt x="6" y="476"/>
                    </a:lnTo>
                    <a:lnTo>
                      <a:pt x="12" y="448"/>
                    </a:lnTo>
                    <a:lnTo>
                      <a:pt x="18" y="420"/>
                    </a:lnTo>
                    <a:lnTo>
                      <a:pt x="26" y="394"/>
                    </a:lnTo>
                    <a:lnTo>
                      <a:pt x="34" y="368"/>
                    </a:lnTo>
                    <a:lnTo>
                      <a:pt x="44" y="342"/>
                    </a:lnTo>
                    <a:lnTo>
                      <a:pt x="56" y="318"/>
                    </a:lnTo>
                    <a:lnTo>
                      <a:pt x="68" y="294"/>
                    </a:lnTo>
                    <a:lnTo>
                      <a:pt x="82" y="270"/>
                    </a:lnTo>
                    <a:lnTo>
                      <a:pt x="96" y="248"/>
                    </a:lnTo>
                    <a:lnTo>
                      <a:pt x="112" y="226"/>
                    </a:lnTo>
                    <a:lnTo>
                      <a:pt x="128" y="204"/>
                    </a:lnTo>
                    <a:lnTo>
                      <a:pt x="146" y="184"/>
                    </a:lnTo>
                    <a:lnTo>
                      <a:pt x="164" y="164"/>
                    </a:lnTo>
                    <a:lnTo>
                      <a:pt x="184" y="146"/>
                    </a:lnTo>
                    <a:lnTo>
                      <a:pt x="204" y="128"/>
                    </a:lnTo>
                    <a:lnTo>
                      <a:pt x="226" y="112"/>
                    </a:lnTo>
                    <a:lnTo>
                      <a:pt x="248" y="96"/>
                    </a:lnTo>
                    <a:lnTo>
                      <a:pt x="270" y="82"/>
                    </a:lnTo>
                    <a:lnTo>
                      <a:pt x="294" y="68"/>
                    </a:lnTo>
                    <a:lnTo>
                      <a:pt x="318" y="56"/>
                    </a:lnTo>
                    <a:lnTo>
                      <a:pt x="342" y="44"/>
                    </a:lnTo>
                    <a:lnTo>
                      <a:pt x="368" y="34"/>
                    </a:lnTo>
                    <a:lnTo>
                      <a:pt x="394" y="26"/>
                    </a:lnTo>
                    <a:lnTo>
                      <a:pt x="420" y="18"/>
                    </a:lnTo>
                    <a:lnTo>
                      <a:pt x="448" y="12"/>
                    </a:lnTo>
                    <a:lnTo>
                      <a:pt x="476" y="6"/>
                    </a:lnTo>
                    <a:lnTo>
                      <a:pt x="504" y="4"/>
                    </a:lnTo>
                    <a:lnTo>
                      <a:pt x="532" y="2"/>
                    </a:lnTo>
                    <a:lnTo>
                      <a:pt x="560" y="0"/>
                    </a:lnTo>
                    <a:close/>
                    <a:moveTo>
                      <a:pt x="560" y="72"/>
                    </a:moveTo>
                    <a:lnTo>
                      <a:pt x="560" y="72"/>
                    </a:lnTo>
                    <a:lnTo>
                      <a:pt x="536" y="72"/>
                    </a:lnTo>
                    <a:lnTo>
                      <a:pt x="510" y="74"/>
                    </a:lnTo>
                    <a:lnTo>
                      <a:pt x="486" y="78"/>
                    </a:lnTo>
                    <a:lnTo>
                      <a:pt x="462" y="82"/>
                    </a:lnTo>
                    <a:lnTo>
                      <a:pt x="438" y="86"/>
                    </a:lnTo>
                    <a:lnTo>
                      <a:pt x="416" y="94"/>
                    </a:lnTo>
                    <a:lnTo>
                      <a:pt x="370" y="110"/>
                    </a:lnTo>
                    <a:lnTo>
                      <a:pt x="328" y="130"/>
                    </a:lnTo>
                    <a:lnTo>
                      <a:pt x="288" y="156"/>
                    </a:lnTo>
                    <a:lnTo>
                      <a:pt x="250" y="184"/>
                    </a:lnTo>
                    <a:lnTo>
                      <a:pt x="214" y="214"/>
                    </a:lnTo>
                    <a:lnTo>
                      <a:pt x="184" y="250"/>
                    </a:lnTo>
                    <a:lnTo>
                      <a:pt x="156" y="288"/>
                    </a:lnTo>
                    <a:lnTo>
                      <a:pt x="130" y="328"/>
                    </a:lnTo>
                    <a:lnTo>
                      <a:pt x="110" y="370"/>
                    </a:lnTo>
                    <a:lnTo>
                      <a:pt x="94" y="416"/>
                    </a:lnTo>
                    <a:lnTo>
                      <a:pt x="88" y="438"/>
                    </a:lnTo>
                    <a:lnTo>
                      <a:pt x="82" y="462"/>
                    </a:lnTo>
                    <a:lnTo>
                      <a:pt x="78" y="486"/>
                    </a:lnTo>
                    <a:lnTo>
                      <a:pt x="74" y="510"/>
                    </a:lnTo>
                    <a:lnTo>
                      <a:pt x="72" y="536"/>
                    </a:lnTo>
                    <a:lnTo>
                      <a:pt x="72" y="560"/>
                    </a:lnTo>
                    <a:lnTo>
                      <a:pt x="72" y="560"/>
                    </a:lnTo>
                    <a:lnTo>
                      <a:pt x="72" y="586"/>
                    </a:lnTo>
                    <a:lnTo>
                      <a:pt x="74" y="610"/>
                    </a:lnTo>
                    <a:lnTo>
                      <a:pt x="78" y="634"/>
                    </a:lnTo>
                    <a:lnTo>
                      <a:pt x="82" y="658"/>
                    </a:lnTo>
                    <a:lnTo>
                      <a:pt x="88" y="682"/>
                    </a:lnTo>
                    <a:lnTo>
                      <a:pt x="94" y="706"/>
                    </a:lnTo>
                    <a:lnTo>
                      <a:pt x="110" y="750"/>
                    </a:lnTo>
                    <a:lnTo>
                      <a:pt x="130" y="792"/>
                    </a:lnTo>
                    <a:lnTo>
                      <a:pt x="156" y="834"/>
                    </a:lnTo>
                    <a:lnTo>
                      <a:pt x="184" y="870"/>
                    </a:lnTo>
                    <a:lnTo>
                      <a:pt x="214" y="906"/>
                    </a:lnTo>
                    <a:lnTo>
                      <a:pt x="250" y="938"/>
                    </a:lnTo>
                    <a:lnTo>
                      <a:pt x="288" y="966"/>
                    </a:lnTo>
                    <a:lnTo>
                      <a:pt x="328" y="990"/>
                    </a:lnTo>
                    <a:lnTo>
                      <a:pt x="370" y="1010"/>
                    </a:lnTo>
                    <a:lnTo>
                      <a:pt x="416" y="1026"/>
                    </a:lnTo>
                    <a:lnTo>
                      <a:pt x="438" y="1034"/>
                    </a:lnTo>
                    <a:lnTo>
                      <a:pt x="462" y="1038"/>
                    </a:lnTo>
                    <a:lnTo>
                      <a:pt x="486" y="1044"/>
                    </a:lnTo>
                    <a:lnTo>
                      <a:pt x="510" y="1046"/>
                    </a:lnTo>
                    <a:lnTo>
                      <a:pt x="536" y="1048"/>
                    </a:lnTo>
                    <a:lnTo>
                      <a:pt x="560" y="1048"/>
                    </a:lnTo>
                    <a:lnTo>
                      <a:pt x="560" y="1048"/>
                    </a:lnTo>
                    <a:lnTo>
                      <a:pt x="586" y="1048"/>
                    </a:lnTo>
                    <a:lnTo>
                      <a:pt x="610" y="1046"/>
                    </a:lnTo>
                    <a:lnTo>
                      <a:pt x="634" y="1044"/>
                    </a:lnTo>
                    <a:lnTo>
                      <a:pt x="658" y="1038"/>
                    </a:lnTo>
                    <a:lnTo>
                      <a:pt x="682" y="1034"/>
                    </a:lnTo>
                    <a:lnTo>
                      <a:pt x="706" y="1026"/>
                    </a:lnTo>
                    <a:lnTo>
                      <a:pt x="750" y="1010"/>
                    </a:lnTo>
                    <a:lnTo>
                      <a:pt x="794" y="990"/>
                    </a:lnTo>
                    <a:lnTo>
                      <a:pt x="834" y="966"/>
                    </a:lnTo>
                    <a:lnTo>
                      <a:pt x="870" y="938"/>
                    </a:lnTo>
                    <a:lnTo>
                      <a:pt x="906" y="906"/>
                    </a:lnTo>
                    <a:lnTo>
                      <a:pt x="938" y="870"/>
                    </a:lnTo>
                    <a:lnTo>
                      <a:pt x="966" y="834"/>
                    </a:lnTo>
                    <a:lnTo>
                      <a:pt x="990" y="792"/>
                    </a:lnTo>
                    <a:lnTo>
                      <a:pt x="1010" y="750"/>
                    </a:lnTo>
                    <a:lnTo>
                      <a:pt x="1026" y="706"/>
                    </a:lnTo>
                    <a:lnTo>
                      <a:pt x="1034" y="682"/>
                    </a:lnTo>
                    <a:lnTo>
                      <a:pt x="1040" y="658"/>
                    </a:lnTo>
                    <a:lnTo>
                      <a:pt x="1044" y="634"/>
                    </a:lnTo>
                    <a:lnTo>
                      <a:pt x="1046" y="610"/>
                    </a:lnTo>
                    <a:lnTo>
                      <a:pt x="1048" y="586"/>
                    </a:lnTo>
                    <a:lnTo>
                      <a:pt x="1050" y="560"/>
                    </a:lnTo>
                    <a:lnTo>
                      <a:pt x="1050" y="560"/>
                    </a:lnTo>
                    <a:lnTo>
                      <a:pt x="1048" y="536"/>
                    </a:lnTo>
                    <a:lnTo>
                      <a:pt x="1046" y="510"/>
                    </a:lnTo>
                    <a:lnTo>
                      <a:pt x="1044" y="486"/>
                    </a:lnTo>
                    <a:lnTo>
                      <a:pt x="1040" y="462"/>
                    </a:lnTo>
                    <a:lnTo>
                      <a:pt x="1034" y="438"/>
                    </a:lnTo>
                    <a:lnTo>
                      <a:pt x="1026" y="416"/>
                    </a:lnTo>
                    <a:lnTo>
                      <a:pt x="1010" y="370"/>
                    </a:lnTo>
                    <a:lnTo>
                      <a:pt x="990" y="328"/>
                    </a:lnTo>
                    <a:lnTo>
                      <a:pt x="966" y="288"/>
                    </a:lnTo>
                    <a:lnTo>
                      <a:pt x="938" y="250"/>
                    </a:lnTo>
                    <a:lnTo>
                      <a:pt x="906" y="214"/>
                    </a:lnTo>
                    <a:lnTo>
                      <a:pt x="870" y="184"/>
                    </a:lnTo>
                    <a:lnTo>
                      <a:pt x="834" y="156"/>
                    </a:lnTo>
                    <a:lnTo>
                      <a:pt x="794" y="130"/>
                    </a:lnTo>
                    <a:lnTo>
                      <a:pt x="750" y="110"/>
                    </a:lnTo>
                    <a:lnTo>
                      <a:pt x="706" y="94"/>
                    </a:lnTo>
                    <a:lnTo>
                      <a:pt x="682" y="86"/>
                    </a:lnTo>
                    <a:lnTo>
                      <a:pt x="658" y="82"/>
                    </a:lnTo>
                    <a:lnTo>
                      <a:pt x="634" y="78"/>
                    </a:lnTo>
                    <a:lnTo>
                      <a:pt x="610" y="74"/>
                    </a:lnTo>
                    <a:lnTo>
                      <a:pt x="586" y="72"/>
                    </a:lnTo>
                    <a:lnTo>
                      <a:pt x="560"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5">
                  <a:defRPr/>
                </a:pPr>
                <a:endParaRPr lang="en-US" sz="1350" dirty="0"/>
              </a:p>
            </p:txBody>
          </p:sp>
          <p:sp>
            <p:nvSpPr>
              <p:cNvPr id="39" name="Freeform 8"/>
              <p:cNvSpPr>
                <a:spLocks/>
              </p:cNvSpPr>
              <p:nvPr/>
            </p:nvSpPr>
            <p:spPr bwMode="auto">
              <a:xfrm>
                <a:off x="-3349152" y="3608737"/>
                <a:ext cx="932213" cy="691444"/>
              </a:xfrm>
              <a:custGeom>
                <a:avLst/>
                <a:gdLst>
                  <a:gd name="T0" fmla="*/ 388 w 586"/>
                  <a:gd name="T1" fmla="*/ 162 h 432"/>
                  <a:gd name="T2" fmla="*/ 216 w 586"/>
                  <a:gd name="T3" fmla="*/ 0 h 432"/>
                  <a:gd name="T4" fmla="*/ 356 w 586"/>
                  <a:gd name="T5" fmla="*/ 0 h 432"/>
                  <a:gd name="T6" fmla="*/ 586 w 586"/>
                  <a:gd name="T7" fmla="*/ 216 h 432"/>
                  <a:gd name="T8" fmla="*/ 358 w 586"/>
                  <a:gd name="T9" fmla="*/ 432 h 432"/>
                  <a:gd name="T10" fmla="*/ 218 w 586"/>
                  <a:gd name="T11" fmla="*/ 432 h 432"/>
                  <a:gd name="T12" fmla="*/ 388 w 586"/>
                  <a:gd name="T13" fmla="*/ 272 h 432"/>
                  <a:gd name="T14" fmla="*/ 0 w 586"/>
                  <a:gd name="T15" fmla="*/ 272 h 432"/>
                  <a:gd name="T16" fmla="*/ 0 w 586"/>
                  <a:gd name="T17" fmla="*/ 162 h 432"/>
                  <a:gd name="T18" fmla="*/ 388 w 586"/>
                  <a:gd name="T19" fmla="*/ 16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6" h="432">
                    <a:moveTo>
                      <a:pt x="388" y="162"/>
                    </a:moveTo>
                    <a:lnTo>
                      <a:pt x="216" y="0"/>
                    </a:lnTo>
                    <a:lnTo>
                      <a:pt x="356" y="0"/>
                    </a:lnTo>
                    <a:lnTo>
                      <a:pt x="586" y="216"/>
                    </a:lnTo>
                    <a:lnTo>
                      <a:pt x="358" y="432"/>
                    </a:lnTo>
                    <a:lnTo>
                      <a:pt x="218" y="432"/>
                    </a:lnTo>
                    <a:lnTo>
                      <a:pt x="388" y="272"/>
                    </a:lnTo>
                    <a:lnTo>
                      <a:pt x="0" y="272"/>
                    </a:lnTo>
                    <a:lnTo>
                      <a:pt x="0" y="162"/>
                    </a:lnTo>
                    <a:lnTo>
                      <a:pt x="388" y="1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5">
                  <a:defRPr/>
                </a:pPr>
                <a:endParaRPr lang="en-US" sz="1350" dirty="0"/>
              </a:p>
            </p:txBody>
          </p:sp>
        </p:grpSp>
        <p:sp>
          <p:nvSpPr>
            <p:cNvPr id="29" name="Rectangle 28"/>
            <p:cNvSpPr/>
            <p:nvPr/>
          </p:nvSpPr>
          <p:spPr>
            <a:xfrm>
              <a:off x="429386" y="4876286"/>
              <a:ext cx="914400"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5">
                <a:defRPr/>
              </a:pPr>
              <a:endParaRPr lang="en-US" sz="1350"/>
            </a:p>
          </p:txBody>
        </p:sp>
        <p:grpSp>
          <p:nvGrpSpPr>
            <p:cNvPr id="30" name="Group 44"/>
            <p:cNvGrpSpPr>
              <a:grpSpLocks/>
            </p:cNvGrpSpPr>
            <p:nvPr/>
          </p:nvGrpSpPr>
          <p:grpSpPr bwMode="auto">
            <a:xfrm>
              <a:off x="657986" y="5104886"/>
              <a:ext cx="457200" cy="457200"/>
              <a:chOff x="-3781305" y="3065460"/>
              <a:chExt cx="1777999" cy="1777999"/>
            </a:xfrm>
          </p:grpSpPr>
          <p:sp>
            <p:nvSpPr>
              <p:cNvPr id="35" name="Freeform 5"/>
              <p:cNvSpPr>
                <a:spLocks noEditPoints="1"/>
              </p:cNvSpPr>
              <p:nvPr/>
            </p:nvSpPr>
            <p:spPr bwMode="auto">
              <a:xfrm>
                <a:off x="-3781305" y="3065460"/>
                <a:ext cx="1777999" cy="1777999"/>
              </a:xfrm>
              <a:custGeom>
                <a:avLst/>
                <a:gdLst>
                  <a:gd name="T0" fmla="*/ 618 w 1120"/>
                  <a:gd name="T1" fmla="*/ 4 h 1120"/>
                  <a:gd name="T2" fmla="*/ 726 w 1120"/>
                  <a:gd name="T3" fmla="*/ 26 h 1120"/>
                  <a:gd name="T4" fmla="*/ 828 w 1120"/>
                  <a:gd name="T5" fmla="*/ 68 h 1120"/>
                  <a:gd name="T6" fmla="*/ 916 w 1120"/>
                  <a:gd name="T7" fmla="*/ 128 h 1120"/>
                  <a:gd name="T8" fmla="*/ 992 w 1120"/>
                  <a:gd name="T9" fmla="*/ 204 h 1120"/>
                  <a:gd name="T10" fmla="*/ 1052 w 1120"/>
                  <a:gd name="T11" fmla="*/ 294 h 1120"/>
                  <a:gd name="T12" fmla="*/ 1094 w 1120"/>
                  <a:gd name="T13" fmla="*/ 394 h 1120"/>
                  <a:gd name="T14" fmla="*/ 1118 w 1120"/>
                  <a:gd name="T15" fmla="*/ 504 h 1120"/>
                  <a:gd name="T16" fmla="*/ 1120 w 1120"/>
                  <a:gd name="T17" fmla="*/ 590 h 1120"/>
                  <a:gd name="T18" fmla="*/ 1102 w 1120"/>
                  <a:gd name="T19" fmla="*/ 700 h 1120"/>
                  <a:gd name="T20" fmla="*/ 1064 w 1120"/>
                  <a:gd name="T21" fmla="*/ 802 h 1120"/>
                  <a:gd name="T22" fmla="*/ 1008 w 1120"/>
                  <a:gd name="T23" fmla="*/ 896 h 1120"/>
                  <a:gd name="T24" fmla="*/ 936 w 1120"/>
                  <a:gd name="T25" fmla="*/ 974 h 1120"/>
                  <a:gd name="T26" fmla="*/ 850 w 1120"/>
                  <a:gd name="T27" fmla="*/ 1038 h 1120"/>
                  <a:gd name="T28" fmla="*/ 752 w 1120"/>
                  <a:gd name="T29" fmla="*/ 1086 h 1120"/>
                  <a:gd name="T30" fmla="*/ 646 w 1120"/>
                  <a:gd name="T31" fmla="*/ 1114 h 1120"/>
                  <a:gd name="T32" fmla="*/ 560 w 1120"/>
                  <a:gd name="T33" fmla="*/ 1120 h 1120"/>
                  <a:gd name="T34" fmla="*/ 448 w 1120"/>
                  <a:gd name="T35" fmla="*/ 1108 h 1120"/>
                  <a:gd name="T36" fmla="*/ 342 w 1120"/>
                  <a:gd name="T37" fmla="*/ 1076 h 1120"/>
                  <a:gd name="T38" fmla="*/ 248 w 1120"/>
                  <a:gd name="T39" fmla="*/ 1024 h 1120"/>
                  <a:gd name="T40" fmla="*/ 164 w 1120"/>
                  <a:gd name="T41" fmla="*/ 956 h 1120"/>
                  <a:gd name="T42" fmla="*/ 96 w 1120"/>
                  <a:gd name="T43" fmla="*/ 874 h 1120"/>
                  <a:gd name="T44" fmla="*/ 44 w 1120"/>
                  <a:gd name="T45" fmla="*/ 778 h 1120"/>
                  <a:gd name="T46" fmla="*/ 12 w 1120"/>
                  <a:gd name="T47" fmla="*/ 674 h 1120"/>
                  <a:gd name="T48" fmla="*/ 0 w 1120"/>
                  <a:gd name="T49" fmla="*/ 560 h 1120"/>
                  <a:gd name="T50" fmla="*/ 6 w 1120"/>
                  <a:gd name="T51" fmla="*/ 476 h 1120"/>
                  <a:gd name="T52" fmla="*/ 34 w 1120"/>
                  <a:gd name="T53" fmla="*/ 368 h 1120"/>
                  <a:gd name="T54" fmla="*/ 82 w 1120"/>
                  <a:gd name="T55" fmla="*/ 270 h 1120"/>
                  <a:gd name="T56" fmla="*/ 146 w 1120"/>
                  <a:gd name="T57" fmla="*/ 184 h 1120"/>
                  <a:gd name="T58" fmla="*/ 226 w 1120"/>
                  <a:gd name="T59" fmla="*/ 112 h 1120"/>
                  <a:gd name="T60" fmla="*/ 318 w 1120"/>
                  <a:gd name="T61" fmla="*/ 56 h 1120"/>
                  <a:gd name="T62" fmla="*/ 420 w 1120"/>
                  <a:gd name="T63" fmla="*/ 18 h 1120"/>
                  <a:gd name="T64" fmla="*/ 532 w 1120"/>
                  <a:gd name="T65" fmla="*/ 2 h 1120"/>
                  <a:gd name="T66" fmla="*/ 536 w 1120"/>
                  <a:gd name="T67" fmla="*/ 72 h 1120"/>
                  <a:gd name="T68" fmla="*/ 438 w 1120"/>
                  <a:gd name="T69" fmla="*/ 86 h 1120"/>
                  <a:gd name="T70" fmla="*/ 288 w 1120"/>
                  <a:gd name="T71" fmla="*/ 156 h 1120"/>
                  <a:gd name="T72" fmla="*/ 156 w 1120"/>
                  <a:gd name="T73" fmla="*/ 288 h 1120"/>
                  <a:gd name="T74" fmla="*/ 88 w 1120"/>
                  <a:gd name="T75" fmla="*/ 438 h 1120"/>
                  <a:gd name="T76" fmla="*/ 72 w 1120"/>
                  <a:gd name="T77" fmla="*/ 536 h 1120"/>
                  <a:gd name="T78" fmla="*/ 74 w 1120"/>
                  <a:gd name="T79" fmla="*/ 610 h 1120"/>
                  <a:gd name="T80" fmla="*/ 94 w 1120"/>
                  <a:gd name="T81" fmla="*/ 706 h 1120"/>
                  <a:gd name="T82" fmla="*/ 184 w 1120"/>
                  <a:gd name="T83" fmla="*/ 870 h 1120"/>
                  <a:gd name="T84" fmla="*/ 328 w 1120"/>
                  <a:gd name="T85" fmla="*/ 990 h 1120"/>
                  <a:gd name="T86" fmla="*/ 462 w 1120"/>
                  <a:gd name="T87" fmla="*/ 1038 h 1120"/>
                  <a:gd name="T88" fmla="*/ 560 w 1120"/>
                  <a:gd name="T89" fmla="*/ 1048 h 1120"/>
                  <a:gd name="T90" fmla="*/ 634 w 1120"/>
                  <a:gd name="T91" fmla="*/ 1044 h 1120"/>
                  <a:gd name="T92" fmla="*/ 750 w 1120"/>
                  <a:gd name="T93" fmla="*/ 1010 h 1120"/>
                  <a:gd name="T94" fmla="*/ 906 w 1120"/>
                  <a:gd name="T95" fmla="*/ 906 h 1120"/>
                  <a:gd name="T96" fmla="*/ 1010 w 1120"/>
                  <a:gd name="T97" fmla="*/ 750 h 1120"/>
                  <a:gd name="T98" fmla="*/ 1044 w 1120"/>
                  <a:gd name="T99" fmla="*/ 634 h 1120"/>
                  <a:gd name="T100" fmla="*/ 1050 w 1120"/>
                  <a:gd name="T101" fmla="*/ 560 h 1120"/>
                  <a:gd name="T102" fmla="*/ 1040 w 1120"/>
                  <a:gd name="T103" fmla="*/ 462 h 1120"/>
                  <a:gd name="T104" fmla="*/ 990 w 1120"/>
                  <a:gd name="T105" fmla="*/ 328 h 1120"/>
                  <a:gd name="T106" fmla="*/ 870 w 1120"/>
                  <a:gd name="T107" fmla="*/ 184 h 1120"/>
                  <a:gd name="T108" fmla="*/ 706 w 1120"/>
                  <a:gd name="T109" fmla="*/ 94 h 1120"/>
                  <a:gd name="T110" fmla="*/ 610 w 1120"/>
                  <a:gd name="T111" fmla="*/ 74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20" h="1120">
                    <a:moveTo>
                      <a:pt x="560" y="0"/>
                    </a:moveTo>
                    <a:lnTo>
                      <a:pt x="560" y="0"/>
                    </a:lnTo>
                    <a:lnTo>
                      <a:pt x="590" y="2"/>
                    </a:lnTo>
                    <a:lnTo>
                      <a:pt x="618" y="4"/>
                    </a:lnTo>
                    <a:lnTo>
                      <a:pt x="646" y="6"/>
                    </a:lnTo>
                    <a:lnTo>
                      <a:pt x="674" y="12"/>
                    </a:lnTo>
                    <a:lnTo>
                      <a:pt x="700" y="18"/>
                    </a:lnTo>
                    <a:lnTo>
                      <a:pt x="726" y="26"/>
                    </a:lnTo>
                    <a:lnTo>
                      <a:pt x="752" y="34"/>
                    </a:lnTo>
                    <a:lnTo>
                      <a:pt x="778" y="44"/>
                    </a:lnTo>
                    <a:lnTo>
                      <a:pt x="802" y="56"/>
                    </a:lnTo>
                    <a:lnTo>
                      <a:pt x="828" y="68"/>
                    </a:lnTo>
                    <a:lnTo>
                      <a:pt x="850" y="82"/>
                    </a:lnTo>
                    <a:lnTo>
                      <a:pt x="874" y="96"/>
                    </a:lnTo>
                    <a:lnTo>
                      <a:pt x="896" y="112"/>
                    </a:lnTo>
                    <a:lnTo>
                      <a:pt x="916" y="128"/>
                    </a:lnTo>
                    <a:lnTo>
                      <a:pt x="936" y="146"/>
                    </a:lnTo>
                    <a:lnTo>
                      <a:pt x="956" y="164"/>
                    </a:lnTo>
                    <a:lnTo>
                      <a:pt x="974" y="184"/>
                    </a:lnTo>
                    <a:lnTo>
                      <a:pt x="992" y="204"/>
                    </a:lnTo>
                    <a:lnTo>
                      <a:pt x="1008" y="226"/>
                    </a:lnTo>
                    <a:lnTo>
                      <a:pt x="1024" y="248"/>
                    </a:lnTo>
                    <a:lnTo>
                      <a:pt x="1040" y="270"/>
                    </a:lnTo>
                    <a:lnTo>
                      <a:pt x="1052" y="294"/>
                    </a:lnTo>
                    <a:lnTo>
                      <a:pt x="1064" y="318"/>
                    </a:lnTo>
                    <a:lnTo>
                      <a:pt x="1076" y="342"/>
                    </a:lnTo>
                    <a:lnTo>
                      <a:pt x="1086" y="368"/>
                    </a:lnTo>
                    <a:lnTo>
                      <a:pt x="1094" y="394"/>
                    </a:lnTo>
                    <a:lnTo>
                      <a:pt x="1102" y="420"/>
                    </a:lnTo>
                    <a:lnTo>
                      <a:pt x="1108" y="448"/>
                    </a:lnTo>
                    <a:lnTo>
                      <a:pt x="1114" y="476"/>
                    </a:lnTo>
                    <a:lnTo>
                      <a:pt x="1118" y="504"/>
                    </a:lnTo>
                    <a:lnTo>
                      <a:pt x="1120" y="532"/>
                    </a:lnTo>
                    <a:lnTo>
                      <a:pt x="1120" y="560"/>
                    </a:lnTo>
                    <a:lnTo>
                      <a:pt x="1120" y="560"/>
                    </a:lnTo>
                    <a:lnTo>
                      <a:pt x="1120" y="590"/>
                    </a:lnTo>
                    <a:lnTo>
                      <a:pt x="1118" y="618"/>
                    </a:lnTo>
                    <a:lnTo>
                      <a:pt x="1114" y="646"/>
                    </a:lnTo>
                    <a:lnTo>
                      <a:pt x="1108" y="674"/>
                    </a:lnTo>
                    <a:lnTo>
                      <a:pt x="1102" y="700"/>
                    </a:lnTo>
                    <a:lnTo>
                      <a:pt x="1094" y="726"/>
                    </a:lnTo>
                    <a:lnTo>
                      <a:pt x="1086" y="752"/>
                    </a:lnTo>
                    <a:lnTo>
                      <a:pt x="1076" y="778"/>
                    </a:lnTo>
                    <a:lnTo>
                      <a:pt x="1064" y="802"/>
                    </a:lnTo>
                    <a:lnTo>
                      <a:pt x="1052" y="826"/>
                    </a:lnTo>
                    <a:lnTo>
                      <a:pt x="1040" y="850"/>
                    </a:lnTo>
                    <a:lnTo>
                      <a:pt x="1024" y="874"/>
                    </a:lnTo>
                    <a:lnTo>
                      <a:pt x="1008" y="896"/>
                    </a:lnTo>
                    <a:lnTo>
                      <a:pt x="992" y="916"/>
                    </a:lnTo>
                    <a:lnTo>
                      <a:pt x="974" y="936"/>
                    </a:lnTo>
                    <a:lnTo>
                      <a:pt x="956" y="956"/>
                    </a:lnTo>
                    <a:lnTo>
                      <a:pt x="936" y="974"/>
                    </a:lnTo>
                    <a:lnTo>
                      <a:pt x="916" y="992"/>
                    </a:lnTo>
                    <a:lnTo>
                      <a:pt x="896" y="1008"/>
                    </a:lnTo>
                    <a:lnTo>
                      <a:pt x="874" y="1024"/>
                    </a:lnTo>
                    <a:lnTo>
                      <a:pt x="850" y="1038"/>
                    </a:lnTo>
                    <a:lnTo>
                      <a:pt x="828" y="1052"/>
                    </a:lnTo>
                    <a:lnTo>
                      <a:pt x="802" y="1064"/>
                    </a:lnTo>
                    <a:lnTo>
                      <a:pt x="778" y="1076"/>
                    </a:lnTo>
                    <a:lnTo>
                      <a:pt x="752" y="1086"/>
                    </a:lnTo>
                    <a:lnTo>
                      <a:pt x="726" y="1094"/>
                    </a:lnTo>
                    <a:lnTo>
                      <a:pt x="700" y="1102"/>
                    </a:lnTo>
                    <a:lnTo>
                      <a:pt x="674" y="1108"/>
                    </a:lnTo>
                    <a:lnTo>
                      <a:pt x="646" y="1114"/>
                    </a:lnTo>
                    <a:lnTo>
                      <a:pt x="618" y="1118"/>
                    </a:lnTo>
                    <a:lnTo>
                      <a:pt x="590" y="1120"/>
                    </a:lnTo>
                    <a:lnTo>
                      <a:pt x="560" y="1120"/>
                    </a:lnTo>
                    <a:lnTo>
                      <a:pt x="560" y="1120"/>
                    </a:lnTo>
                    <a:lnTo>
                      <a:pt x="532" y="1120"/>
                    </a:lnTo>
                    <a:lnTo>
                      <a:pt x="504" y="1118"/>
                    </a:lnTo>
                    <a:lnTo>
                      <a:pt x="476" y="1114"/>
                    </a:lnTo>
                    <a:lnTo>
                      <a:pt x="448" y="1108"/>
                    </a:lnTo>
                    <a:lnTo>
                      <a:pt x="420" y="1102"/>
                    </a:lnTo>
                    <a:lnTo>
                      <a:pt x="394" y="1094"/>
                    </a:lnTo>
                    <a:lnTo>
                      <a:pt x="368" y="1086"/>
                    </a:lnTo>
                    <a:lnTo>
                      <a:pt x="342" y="1076"/>
                    </a:lnTo>
                    <a:lnTo>
                      <a:pt x="318" y="1064"/>
                    </a:lnTo>
                    <a:lnTo>
                      <a:pt x="294" y="1052"/>
                    </a:lnTo>
                    <a:lnTo>
                      <a:pt x="270" y="1038"/>
                    </a:lnTo>
                    <a:lnTo>
                      <a:pt x="248" y="1024"/>
                    </a:lnTo>
                    <a:lnTo>
                      <a:pt x="226" y="1008"/>
                    </a:lnTo>
                    <a:lnTo>
                      <a:pt x="204" y="992"/>
                    </a:lnTo>
                    <a:lnTo>
                      <a:pt x="184" y="974"/>
                    </a:lnTo>
                    <a:lnTo>
                      <a:pt x="164" y="956"/>
                    </a:lnTo>
                    <a:lnTo>
                      <a:pt x="146" y="936"/>
                    </a:lnTo>
                    <a:lnTo>
                      <a:pt x="128" y="916"/>
                    </a:lnTo>
                    <a:lnTo>
                      <a:pt x="112" y="896"/>
                    </a:lnTo>
                    <a:lnTo>
                      <a:pt x="96" y="874"/>
                    </a:lnTo>
                    <a:lnTo>
                      <a:pt x="82" y="850"/>
                    </a:lnTo>
                    <a:lnTo>
                      <a:pt x="68" y="826"/>
                    </a:lnTo>
                    <a:lnTo>
                      <a:pt x="56" y="802"/>
                    </a:lnTo>
                    <a:lnTo>
                      <a:pt x="44" y="778"/>
                    </a:lnTo>
                    <a:lnTo>
                      <a:pt x="34" y="752"/>
                    </a:lnTo>
                    <a:lnTo>
                      <a:pt x="26" y="726"/>
                    </a:lnTo>
                    <a:lnTo>
                      <a:pt x="18" y="700"/>
                    </a:lnTo>
                    <a:lnTo>
                      <a:pt x="12" y="674"/>
                    </a:lnTo>
                    <a:lnTo>
                      <a:pt x="6" y="646"/>
                    </a:lnTo>
                    <a:lnTo>
                      <a:pt x="4" y="618"/>
                    </a:lnTo>
                    <a:lnTo>
                      <a:pt x="2" y="590"/>
                    </a:lnTo>
                    <a:lnTo>
                      <a:pt x="0" y="560"/>
                    </a:lnTo>
                    <a:lnTo>
                      <a:pt x="0" y="560"/>
                    </a:lnTo>
                    <a:lnTo>
                      <a:pt x="2" y="532"/>
                    </a:lnTo>
                    <a:lnTo>
                      <a:pt x="4" y="504"/>
                    </a:lnTo>
                    <a:lnTo>
                      <a:pt x="6" y="476"/>
                    </a:lnTo>
                    <a:lnTo>
                      <a:pt x="12" y="448"/>
                    </a:lnTo>
                    <a:lnTo>
                      <a:pt x="18" y="420"/>
                    </a:lnTo>
                    <a:lnTo>
                      <a:pt x="26" y="394"/>
                    </a:lnTo>
                    <a:lnTo>
                      <a:pt x="34" y="368"/>
                    </a:lnTo>
                    <a:lnTo>
                      <a:pt x="44" y="342"/>
                    </a:lnTo>
                    <a:lnTo>
                      <a:pt x="56" y="318"/>
                    </a:lnTo>
                    <a:lnTo>
                      <a:pt x="68" y="294"/>
                    </a:lnTo>
                    <a:lnTo>
                      <a:pt x="82" y="270"/>
                    </a:lnTo>
                    <a:lnTo>
                      <a:pt x="96" y="248"/>
                    </a:lnTo>
                    <a:lnTo>
                      <a:pt x="112" y="226"/>
                    </a:lnTo>
                    <a:lnTo>
                      <a:pt x="128" y="204"/>
                    </a:lnTo>
                    <a:lnTo>
                      <a:pt x="146" y="184"/>
                    </a:lnTo>
                    <a:lnTo>
                      <a:pt x="164" y="164"/>
                    </a:lnTo>
                    <a:lnTo>
                      <a:pt x="184" y="146"/>
                    </a:lnTo>
                    <a:lnTo>
                      <a:pt x="204" y="128"/>
                    </a:lnTo>
                    <a:lnTo>
                      <a:pt x="226" y="112"/>
                    </a:lnTo>
                    <a:lnTo>
                      <a:pt x="248" y="96"/>
                    </a:lnTo>
                    <a:lnTo>
                      <a:pt x="270" y="82"/>
                    </a:lnTo>
                    <a:lnTo>
                      <a:pt x="294" y="68"/>
                    </a:lnTo>
                    <a:lnTo>
                      <a:pt x="318" y="56"/>
                    </a:lnTo>
                    <a:lnTo>
                      <a:pt x="342" y="44"/>
                    </a:lnTo>
                    <a:lnTo>
                      <a:pt x="368" y="34"/>
                    </a:lnTo>
                    <a:lnTo>
                      <a:pt x="394" y="26"/>
                    </a:lnTo>
                    <a:lnTo>
                      <a:pt x="420" y="18"/>
                    </a:lnTo>
                    <a:lnTo>
                      <a:pt x="448" y="12"/>
                    </a:lnTo>
                    <a:lnTo>
                      <a:pt x="476" y="6"/>
                    </a:lnTo>
                    <a:lnTo>
                      <a:pt x="504" y="4"/>
                    </a:lnTo>
                    <a:lnTo>
                      <a:pt x="532" y="2"/>
                    </a:lnTo>
                    <a:lnTo>
                      <a:pt x="560" y="0"/>
                    </a:lnTo>
                    <a:close/>
                    <a:moveTo>
                      <a:pt x="560" y="72"/>
                    </a:moveTo>
                    <a:lnTo>
                      <a:pt x="560" y="72"/>
                    </a:lnTo>
                    <a:lnTo>
                      <a:pt x="536" y="72"/>
                    </a:lnTo>
                    <a:lnTo>
                      <a:pt x="510" y="74"/>
                    </a:lnTo>
                    <a:lnTo>
                      <a:pt x="486" y="78"/>
                    </a:lnTo>
                    <a:lnTo>
                      <a:pt x="462" y="82"/>
                    </a:lnTo>
                    <a:lnTo>
                      <a:pt x="438" y="86"/>
                    </a:lnTo>
                    <a:lnTo>
                      <a:pt x="416" y="94"/>
                    </a:lnTo>
                    <a:lnTo>
                      <a:pt x="370" y="110"/>
                    </a:lnTo>
                    <a:lnTo>
                      <a:pt x="328" y="130"/>
                    </a:lnTo>
                    <a:lnTo>
                      <a:pt x="288" y="156"/>
                    </a:lnTo>
                    <a:lnTo>
                      <a:pt x="250" y="184"/>
                    </a:lnTo>
                    <a:lnTo>
                      <a:pt x="214" y="214"/>
                    </a:lnTo>
                    <a:lnTo>
                      <a:pt x="184" y="250"/>
                    </a:lnTo>
                    <a:lnTo>
                      <a:pt x="156" y="288"/>
                    </a:lnTo>
                    <a:lnTo>
                      <a:pt x="130" y="328"/>
                    </a:lnTo>
                    <a:lnTo>
                      <a:pt x="110" y="370"/>
                    </a:lnTo>
                    <a:lnTo>
                      <a:pt x="94" y="416"/>
                    </a:lnTo>
                    <a:lnTo>
                      <a:pt x="88" y="438"/>
                    </a:lnTo>
                    <a:lnTo>
                      <a:pt x="82" y="462"/>
                    </a:lnTo>
                    <a:lnTo>
                      <a:pt x="78" y="486"/>
                    </a:lnTo>
                    <a:lnTo>
                      <a:pt x="74" y="510"/>
                    </a:lnTo>
                    <a:lnTo>
                      <a:pt x="72" y="536"/>
                    </a:lnTo>
                    <a:lnTo>
                      <a:pt x="72" y="560"/>
                    </a:lnTo>
                    <a:lnTo>
                      <a:pt x="72" y="560"/>
                    </a:lnTo>
                    <a:lnTo>
                      <a:pt x="72" y="586"/>
                    </a:lnTo>
                    <a:lnTo>
                      <a:pt x="74" y="610"/>
                    </a:lnTo>
                    <a:lnTo>
                      <a:pt x="78" y="634"/>
                    </a:lnTo>
                    <a:lnTo>
                      <a:pt x="82" y="658"/>
                    </a:lnTo>
                    <a:lnTo>
                      <a:pt x="88" y="682"/>
                    </a:lnTo>
                    <a:lnTo>
                      <a:pt x="94" y="706"/>
                    </a:lnTo>
                    <a:lnTo>
                      <a:pt x="110" y="750"/>
                    </a:lnTo>
                    <a:lnTo>
                      <a:pt x="130" y="792"/>
                    </a:lnTo>
                    <a:lnTo>
                      <a:pt x="156" y="834"/>
                    </a:lnTo>
                    <a:lnTo>
                      <a:pt x="184" y="870"/>
                    </a:lnTo>
                    <a:lnTo>
                      <a:pt x="214" y="906"/>
                    </a:lnTo>
                    <a:lnTo>
                      <a:pt x="250" y="938"/>
                    </a:lnTo>
                    <a:lnTo>
                      <a:pt x="288" y="966"/>
                    </a:lnTo>
                    <a:lnTo>
                      <a:pt x="328" y="990"/>
                    </a:lnTo>
                    <a:lnTo>
                      <a:pt x="370" y="1010"/>
                    </a:lnTo>
                    <a:lnTo>
                      <a:pt x="416" y="1026"/>
                    </a:lnTo>
                    <a:lnTo>
                      <a:pt x="438" y="1034"/>
                    </a:lnTo>
                    <a:lnTo>
                      <a:pt x="462" y="1038"/>
                    </a:lnTo>
                    <a:lnTo>
                      <a:pt x="486" y="1044"/>
                    </a:lnTo>
                    <a:lnTo>
                      <a:pt x="510" y="1046"/>
                    </a:lnTo>
                    <a:lnTo>
                      <a:pt x="536" y="1048"/>
                    </a:lnTo>
                    <a:lnTo>
                      <a:pt x="560" y="1048"/>
                    </a:lnTo>
                    <a:lnTo>
                      <a:pt x="560" y="1048"/>
                    </a:lnTo>
                    <a:lnTo>
                      <a:pt x="586" y="1048"/>
                    </a:lnTo>
                    <a:lnTo>
                      <a:pt x="610" y="1046"/>
                    </a:lnTo>
                    <a:lnTo>
                      <a:pt x="634" y="1044"/>
                    </a:lnTo>
                    <a:lnTo>
                      <a:pt x="658" y="1038"/>
                    </a:lnTo>
                    <a:lnTo>
                      <a:pt x="682" y="1034"/>
                    </a:lnTo>
                    <a:lnTo>
                      <a:pt x="706" y="1026"/>
                    </a:lnTo>
                    <a:lnTo>
                      <a:pt x="750" y="1010"/>
                    </a:lnTo>
                    <a:lnTo>
                      <a:pt x="794" y="990"/>
                    </a:lnTo>
                    <a:lnTo>
                      <a:pt x="834" y="966"/>
                    </a:lnTo>
                    <a:lnTo>
                      <a:pt x="870" y="938"/>
                    </a:lnTo>
                    <a:lnTo>
                      <a:pt x="906" y="906"/>
                    </a:lnTo>
                    <a:lnTo>
                      <a:pt x="938" y="870"/>
                    </a:lnTo>
                    <a:lnTo>
                      <a:pt x="966" y="834"/>
                    </a:lnTo>
                    <a:lnTo>
                      <a:pt x="990" y="792"/>
                    </a:lnTo>
                    <a:lnTo>
                      <a:pt x="1010" y="750"/>
                    </a:lnTo>
                    <a:lnTo>
                      <a:pt x="1026" y="706"/>
                    </a:lnTo>
                    <a:lnTo>
                      <a:pt x="1034" y="682"/>
                    </a:lnTo>
                    <a:lnTo>
                      <a:pt x="1040" y="658"/>
                    </a:lnTo>
                    <a:lnTo>
                      <a:pt x="1044" y="634"/>
                    </a:lnTo>
                    <a:lnTo>
                      <a:pt x="1046" y="610"/>
                    </a:lnTo>
                    <a:lnTo>
                      <a:pt x="1048" y="586"/>
                    </a:lnTo>
                    <a:lnTo>
                      <a:pt x="1050" y="560"/>
                    </a:lnTo>
                    <a:lnTo>
                      <a:pt x="1050" y="560"/>
                    </a:lnTo>
                    <a:lnTo>
                      <a:pt x="1048" y="536"/>
                    </a:lnTo>
                    <a:lnTo>
                      <a:pt x="1046" y="510"/>
                    </a:lnTo>
                    <a:lnTo>
                      <a:pt x="1044" y="486"/>
                    </a:lnTo>
                    <a:lnTo>
                      <a:pt x="1040" y="462"/>
                    </a:lnTo>
                    <a:lnTo>
                      <a:pt x="1034" y="438"/>
                    </a:lnTo>
                    <a:lnTo>
                      <a:pt x="1026" y="416"/>
                    </a:lnTo>
                    <a:lnTo>
                      <a:pt x="1010" y="370"/>
                    </a:lnTo>
                    <a:lnTo>
                      <a:pt x="990" y="328"/>
                    </a:lnTo>
                    <a:lnTo>
                      <a:pt x="966" y="288"/>
                    </a:lnTo>
                    <a:lnTo>
                      <a:pt x="938" y="250"/>
                    </a:lnTo>
                    <a:lnTo>
                      <a:pt x="906" y="214"/>
                    </a:lnTo>
                    <a:lnTo>
                      <a:pt x="870" y="184"/>
                    </a:lnTo>
                    <a:lnTo>
                      <a:pt x="834" y="156"/>
                    </a:lnTo>
                    <a:lnTo>
                      <a:pt x="794" y="130"/>
                    </a:lnTo>
                    <a:lnTo>
                      <a:pt x="750" y="110"/>
                    </a:lnTo>
                    <a:lnTo>
                      <a:pt x="706" y="94"/>
                    </a:lnTo>
                    <a:lnTo>
                      <a:pt x="682" y="86"/>
                    </a:lnTo>
                    <a:lnTo>
                      <a:pt x="658" y="82"/>
                    </a:lnTo>
                    <a:lnTo>
                      <a:pt x="634" y="78"/>
                    </a:lnTo>
                    <a:lnTo>
                      <a:pt x="610" y="74"/>
                    </a:lnTo>
                    <a:lnTo>
                      <a:pt x="586" y="72"/>
                    </a:lnTo>
                    <a:lnTo>
                      <a:pt x="560"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5">
                  <a:defRPr/>
                </a:pPr>
                <a:endParaRPr lang="en-US" sz="1350" dirty="0"/>
              </a:p>
            </p:txBody>
          </p:sp>
          <p:sp>
            <p:nvSpPr>
              <p:cNvPr id="36" name="Freeform 8"/>
              <p:cNvSpPr>
                <a:spLocks/>
              </p:cNvSpPr>
              <p:nvPr/>
            </p:nvSpPr>
            <p:spPr bwMode="auto">
              <a:xfrm>
                <a:off x="-3349152" y="3608737"/>
                <a:ext cx="932213" cy="691444"/>
              </a:xfrm>
              <a:custGeom>
                <a:avLst/>
                <a:gdLst>
                  <a:gd name="T0" fmla="*/ 388 w 586"/>
                  <a:gd name="T1" fmla="*/ 162 h 432"/>
                  <a:gd name="T2" fmla="*/ 216 w 586"/>
                  <a:gd name="T3" fmla="*/ 0 h 432"/>
                  <a:gd name="T4" fmla="*/ 356 w 586"/>
                  <a:gd name="T5" fmla="*/ 0 h 432"/>
                  <a:gd name="T6" fmla="*/ 586 w 586"/>
                  <a:gd name="T7" fmla="*/ 216 h 432"/>
                  <a:gd name="T8" fmla="*/ 358 w 586"/>
                  <a:gd name="T9" fmla="*/ 432 h 432"/>
                  <a:gd name="T10" fmla="*/ 218 w 586"/>
                  <a:gd name="T11" fmla="*/ 432 h 432"/>
                  <a:gd name="T12" fmla="*/ 388 w 586"/>
                  <a:gd name="T13" fmla="*/ 272 h 432"/>
                  <a:gd name="T14" fmla="*/ 0 w 586"/>
                  <a:gd name="T15" fmla="*/ 272 h 432"/>
                  <a:gd name="T16" fmla="*/ 0 w 586"/>
                  <a:gd name="T17" fmla="*/ 162 h 432"/>
                  <a:gd name="T18" fmla="*/ 388 w 586"/>
                  <a:gd name="T19" fmla="*/ 16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6" h="432">
                    <a:moveTo>
                      <a:pt x="388" y="162"/>
                    </a:moveTo>
                    <a:lnTo>
                      <a:pt x="216" y="0"/>
                    </a:lnTo>
                    <a:lnTo>
                      <a:pt x="356" y="0"/>
                    </a:lnTo>
                    <a:lnTo>
                      <a:pt x="586" y="216"/>
                    </a:lnTo>
                    <a:lnTo>
                      <a:pt x="358" y="432"/>
                    </a:lnTo>
                    <a:lnTo>
                      <a:pt x="218" y="432"/>
                    </a:lnTo>
                    <a:lnTo>
                      <a:pt x="388" y="272"/>
                    </a:lnTo>
                    <a:lnTo>
                      <a:pt x="0" y="272"/>
                    </a:lnTo>
                    <a:lnTo>
                      <a:pt x="0" y="162"/>
                    </a:lnTo>
                    <a:lnTo>
                      <a:pt x="388" y="1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5">
                  <a:defRPr/>
                </a:pPr>
                <a:endParaRPr lang="en-US" sz="1350" dirty="0"/>
              </a:p>
            </p:txBody>
          </p:sp>
        </p:grpSp>
        <p:sp>
          <p:nvSpPr>
            <p:cNvPr id="31" name="TextBox 30"/>
            <p:cNvSpPr txBox="1"/>
            <p:nvPr/>
          </p:nvSpPr>
          <p:spPr>
            <a:xfrm>
              <a:off x="1454911" y="2246223"/>
              <a:ext cx="3131160" cy="683366"/>
            </a:xfrm>
            <a:prstGeom prst="rect">
              <a:avLst/>
            </a:prstGeom>
            <a:noFill/>
          </p:spPr>
          <p:txBody>
            <a:bodyPr wrap="square" tIns="107571" rIns="134464" bIns="107571" anchor="ctr">
              <a:spAutoFit/>
            </a:bodyPr>
            <a:lstStyle/>
            <a:p>
              <a:pPr defTabSz="685805">
                <a:lnSpc>
                  <a:spcPct val="90000"/>
                </a:lnSpc>
                <a:spcAft>
                  <a:spcPts val="882"/>
                </a:spcAft>
                <a:defRPr/>
              </a:pPr>
              <a:r>
                <a:rPr lang="en-US" sz="2059" dirty="0">
                  <a:solidFill>
                    <a:schemeClr val="tx2"/>
                  </a:solidFill>
                  <a:latin typeface="+mj-lt"/>
                  <a:cs typeface="Segoe UI"/>
                </a:rPr>
                <a:t>Shared Queries</a:t>
              </a:r>
            </a:p>
          </p:txBody>
        </p:sp>
        <p:sp>
          <p:nvSpPr>
            <p:cNvPr id="32" name="TextBox 31"/>
            <p:cNvSpPr txBox="1"/>
            <p:nvPr/>
          </p:nvSpPr>
          <p:spPr>
            <a:xfrm>
              <a:off x="1454911" y="3171734"/>
              <a:ext cx="3131160" cy="683366"/>
            </a:xfrm>
            <a:prstGeom prst="rect">
              <a:avLst/>
            </a:prstGeom>
            <a:noFill/>
          </p:spPr>
          <p:txBody>
            <a:bodyPr wrap="square" tIns="107571" rIns="134464" bIns="107571" anchor="ctr">
              <a:spAutoFit/>
            </a:bodyPr>
            <a:lstStyle/>
            <a:p>
              <a:pPr defTabSz="685805">
                <a:lnSpc>
                  <a:spcPct val="90000"/>
                </a:lnSpc>
                <a:spcAft>
                  <a:spcPts val="882"/>
                </a:spcAft>
                <a:defRPr/>
              </a:pPr>
              <a:r>
                <a:rPr lang="en-US" sz="2059" dirty="0">
                  <a:solidFill>
                    <a:schemeClr val="tx2"/>
                  </a:solidFill>
                  <a:latin typeface="+mj-lt"/>
                  <a:cs typeface="Segoe UI"/>
                </a:rPr>
                <a:t>Data Refresh</a:t>
              </a:r>
            </a:p>
          </p:txBody>
        </p:sp>
        <p:sp>
          <p:nvSpPr>
            <p:cNvPr id="33" name="TextBox 32"/>
            <p:cNvSpPr txBox="1"/>
            <p:nvPr/>
          </p:nvSpPr>
          <p:spPr>
            <a:xfrm>
              <a:off x="1454911" y="4039303"/>
              <a:ext cx="3131160" cy="683366"/>
            </a:xfrm>
            <a:prstGeom prst="rect">
              <a:avLst/>
            </a:prstGeom>
            <a:noFill/>
          </p:spPr>
          <p:txBody>
            <a:bodyPr wrap="square" tIns="107571" rIns="134464" bIns="107571" anchor="ctr">
              <a:spAutoFit/>
            </a:bodyPr>
            <a:lstStyle/>
            <a:p>
              <a:pPr defTabSz="685805">
                <a:lnSpc>
                  <a:spcPct val="90000"/>
                </a:lnSpc>
                <a:spcAft>
                  <a:spcPts val="882"/>
                </a:spcAft>
                <a:defRPr/>
              </a:pPr>
              <a:r>
                <a:rPr lang="en-US" sz="2059" dirty="0">
                  <a:solidFill>
                    <a:schemeClr val="tx2"/>
                  </a:solidFill>
                  <a:latin typeface="+mj-lt"/>
                  <a:cs typeface="Segoe UI"/>
                </a:rPr>
                <a:t>Data Search</a:t>
              </a:r>
            </a:p>
          </p:txBody>
        </p:sp>
        <p:sp>
          <p:nvSpPr>
            <p:cNvPr id="34" name="TextBox 33"/>
            <p:cNvSpPr txBox="1"/>
            <p:nvPr/>
          </p:nvSpPr>
          <p:spPr>
            <a:xfrm>
              <a:off x="1454911" y="5005297"/>
              <a:ext cx="3131160" cy="683366"/>
            </a:xfrm>
            <a:prstGeom prst="rect">
              <a:avLst/>
            </a:prstGeom>
            <a:noFill/>
          </p:spPr>
          <p:txBody>
            <a:bodyPr wrap="square" tIns="107571" rIns="134464" bIns="107571" anchor="ctr">
              <a:spAutoFit/>
            </a:bodyPr>
            <a:lstStyle/>
            <a:p>
              <a:pPr defTabSz="685805">
                <a:lnSpc>
                  <a:spcPct val="90000"/>
                </a:lnSpc>
                <a:spcAft>
                  <a:spcPts val="882"/>
                </a:spcAft>
                <a:defRPr/>
              </a:pPr>
              <a:r>
                <a:rPr lang="en-US" sz="2059" dirty="0">
                  <a:solidFill>
                    <a:schemeClr val="tx2"/>
                  </a:solidFill>
                  <a:latin typeface="+mj-lt"/>
                  <a:cs typeface="Segoe UI"/>
                </a:rPr>
                <a:t>Mobile Access</a:t>
              </a:r>
            </a:p>
          </p:txBody>
        </p:sp>
        <p:sp>
          <p:nvSpPr>
            <p:cNvPr id="73" name="Rectangle 72"/>
            <p:cNvSpPr/>
            <p:nvPr/>
          </p:nvSpPr>
          <p:spPr>
            <a:xfrm>
              <a:off x="426046" y="1218686"/>
              <a:ext cx="914400" cy="914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5">
                <a:defRPr/>
              </a:pPr>
              <a:endParaRPr lang="en-US" sz="1350"/>
            </a:p>
          </p:txBody>
        </p:sp>
        <p:grpSp>
          <p:nvGrpSpPr>
            <p:cNvPr id="74" name="Group 44"/>
            <p:cNvGrpSpPr>
              <a:grpSpLocks/>
            </p:cNvGrpSpPr>
            <p:nvPr/>
          </p:nvGrpSpPr>
          <p:grpSpPr bwMode="auto">
            <a:xfrm>
              <a:off x="657986" y="1447286"/>
              <a:ext cx="457200" cy="457200"/>
              <a:chOff x="-3781305" y="3065460"/>
              <a:chExt cx="1777999" cy="1777999"/>
            </a:xfrm>
          </p:grpSpPr>
          <p:sp>
            <p:nvSpPr>
              <p:cNvPr id="76" name="Freeform 5"/>
              <p:cNvSpPr>
                <a:spLocks noEditPoints="1"/>
              </p:cNvSpPr>
              <p:nvPr/>
            </p:nvSpPr>
            <p:spPr bwMode="auto">
              <a:xfrm>
                <a:off x="-3781305" y="3065460"/>
                <a:ext cx="1777999" cy="1777999"/>
              </a:xfrm>
              <a:custGeom>
                <a:avLst/>
                <a:gdLst>
                  <a:gd name="T0" fmla="*/ 618 w 1120"/>
                  <a:gd name="T1" fmla="*/ 4 h 1120"/>
                  <a:gd name="T2" fmla="*/ 726 w 1120"/>
                  <a:gd name="T3" fmla="*/ 26 h 1120"/>
                  <a:gd name="T4" fmla="*/ 828 w 1120"/>
                  <a:gd name="T5" fmla="*/ 68 h 1120"/>
                  <a:gd name="T6" fmla="*/ 916 w 1120"/>
                  <a:gd name="T7" fmla="*/ 128 h 1120"/>
                  <a:gd name="T8" fmla="*/ 992 w 1120"/>
                  <a:gd name="T9" fmla="*/ 204 h 1120"/>
                  <a:gd name="T10" fmla="*/ 1052 w 1120"/>
                  <a:gd name="T11" fmla="*/ 294 h 1120"/>
                  <a:gd name="T12" fmla="*/ 1094 w 1120"/>
                  <a:gd name="T13" fmla="*/ 394 h 1120"/>
                  <a:gd name="T14" fmla="*/ 1118 w 1120"/>
                  <a:gd name="T15" fmla="*/ 504 h 1120"/>
                  <a:gd name="T16" fmla="*/ 1120 w 1120"/>
                  <a:gd name="T17" fmla="*/ 590 h 1120"/>
                  <a:gd name="T18" fmla="*/ 1102 w 1120"/>
                  <a:gd name="T19" fmla="*/ 700 h 1120"/>
                  <a:gd name="T20" fmla="*/ 1064 w 1120"/>
                  <a:gd name="T21" fmla="*/ 802 h 1120"/>
                  <a:gd name="T22" fmla="*/ 1008 w 1120"/>
                  <a:gd name="T23" fmla="*/ 896 h 1120"/>
                  <a:gd name="T24" fmla="*/ 936 w 1120"/>
                  <a:gd name="T25" fmla="*/ 974 h 1120"/>
                  <a:gd name="T26" fmla="*/ 850 w 1120"/>
                  <a:gd name="T27" fmla="*/ 1038 h 1120"/>
                  <a:gd name="T28" fmla="*/ 752 w 1120"/>
                  <a:gd name="T29" fmla="*/ 1086 h 1120"/>
                  <a:gd name="T30" fmla="*/ 646 w 1120"/>
                  <a:gd name="T31" fmla="*/ 1114 h 1120"/>
                  <a:gd name="T32" fmla="*/ 560 w 1120"/>
                  <a:gd name="T33" fmla="*/ 1120 h 1120"/>
                  <a:gd name="T34" fmla="*/ 448 w 1120"/>
                  <a:gd name="T35" fmla="*/ 1108 h 1120"/>
                  <a:gd name="T36" fmla="*/ 342 w 1120"/>
                  <a:gd name="T37" fmla="*/ 1076 h 1120"/>
                  <a:gd name="T38" fmla="*/ 248 w 1120"/>
                  <a:gd name="T39" fmla="*/ 1024 h 1120"/>
                  <a:gd name="T40" fmla="*/ 164 w 1120"/>
                  <a:gd name="T41" fmla="*/ 956 h 1120"/>
                  <a:gd name="T42" fmla="*/ 96 w 1120"/>
                  <a:gd name="T43" fmla="*/ 874 h 1120"/>
                  <a:gd name="T44" fmla="*/ 44 w 1120"/>
                  <a:gd name="T45" fmla="*/ 778 h 1120"/>
                  <a:gd name="T46" fmla="*/ 12 w 1120"/>
                  <a:gd name="T47" fmla="*/ 674 h 1120"/>
                  <a:gd name="T48" fmla="*/ 0 w 1120"/>
                  <a:gd name="T49" fmla="*/ 560 h 1120"/>
                  <a:gd name="T50" fmla="*/ 6 w 1120"/>
                  <a:gd name="T51" fmla="*/ 476 h 1120"/>
                  <a:gd name="T52" fmla="*/ 34 w 1120"/>
                  <a:gd name="T53" fmla="*/ 368 h 1120"/>
                  <a:gd name="T54" fmla="*/ 82 w 1120"/>
                  <a:gd name="T55" fmla="*/ 270 h 1120"/>
                  <a:gd name="T56" fmla="*/ 146 w 1120"/>
                  <a:gd name="T57" fmla="*/ 184 h 1120"/>
                  <a:gd name="T58" fmla="*/ 226 w 1120"/>
                  <a:gd name="T59" fmla="*/ 112 h 1120"/>
                  <a:gd name="T60" fmla="*/ 318 w 1120"/>
                  <a:gd name="T61" fmla="*/ 56 h 1120"/>
                  <a:gd name="T62" fmla="*/ 420 w 1120"/>
                  <a:gd name="T63" fmla="*/ 18 h 1120"/>
                  <a:gd name="T64" fmla="*/ 532 w 1120"/>
                  <a:gd name="T65" fmla="*/ 2 h 1120"/>
                  <a:gd name="T66" fmla="*/ 536 w 1120"/>
                  <a:gd name="T67" fmla="*/ 72 h 1120"/>
                  <a:gd name="T68" fmla="*/ 438 w 1120"/>
                  <a:gd name="T69" fmla="*/ 86 h 1120"/>
                  <a:gd name="T70" fmla="*/ 288 w 1120"/>
                  <a:gd name="T71" fmla="*/ 156 h 1120"/>
                  <a:gd name="T72" fmla="*/ 156 w 1120"/>
                  <a:gd name="T73" fmla="*/ 288 h 1120"/>
                  <a:gd name="T74" fmla="*/ 88 w 1120"/>
                  <a:gd name="T75" fmla="*/ 438 h 1120"/>
                  <a:gd name="T76" fmla="*/ 72 w 1120"/>
                  <a:gd name="T77" fmla="*/ 536 h 1120"/>
                  <a:gd name="T78" fmla="*/ 74 w 1120"/>
                  <a:gd name="T79" fmla="*/ 610 h 1120"/>
                  <a:gd name="T80" fmla="*/ 94 w 1120"/>
                  <a:gd name="T81" fmla="*/ 706 h 1120"/>
                  <a:gd name="T82" fmla="*/ 184 w 1120"/>
                  <a:gd name="T83" fmla="*/ 870 h 1120"/>
                  <a:gd name="T84" fmla="*/ 328 w 1120"/>
                  <a:gd name="T85" fmla="*/ 990 h 1120"/>
                  <a:gd name="T86" fmla="*/ 462 w 1120"/>
                  <a:gd name="T87" fmla="*/ 1038 h 1120"/>
                  <a:gd name="T88" fmla="*/ 560 w 1120"/>
                  <a:gd name="T89" fmla="*/ 1048 h 1120"/>
                  <a:gd name="T90" fmla="*/ 634 w 1120"/>
                  <a:gd name="T91" fmla="*/ 1044 h 1120"/>
                  <a:gd name="T92" fmla="*/ 750 w 1120"/>
                  <a:gd name="T93" fmla="*/ 1010 h 1120"/>
                  <a:gd name="T94" fmla="*/ 906 w 1120"/>
                  <a:gd name="T95" fmla="*/ 906 h 1120"/>
                  <a:gd name="T96" fmla="*/ 1010 w 1120"/>
                  <a:gd name="T97" fmla="*/ 750 h 1120"/>
                  <a:gd name="T98" fmla="*/ 1044 w 1120"/>
                  <a:gd name="T99" fmla="*/ 634 h 1120"/>
                  <a:gd name="T100" fmla="*/ 1050 w 1120"/>
                  <a:gd name="T101" fmla="*/ 560 h 1120"/>
                  <a:gd name="T102" fmla="*/ 1040 w 1120"/>
                  <a:gd name="T103" fmla="*/ 462 h 1120"/>
                  <a:gd name="T104" fmla="*/ 990 w 1120"/>
                  <a:gd name="T105" fmla="*/ 328 h 1120"/>
                  <a:gd name="T106" fmla="*/ 870 w 1120"/>
                  <a:gd name="T107" fmla="*/ 184 h 1120"/>
                  <a:gd name="T108" fmla="*/ 706 w 1120"/>
                  <a:gd name="T109" fmla="*/ 94 h 1120"/>
                  <a:gd name="T110" fmla="*/ 610 w 1120"/>
                  <a:gd name="T111" fmla="*/ 74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20" h="1120">
                    <a:moveTo>
                      <a:pt x="560" y="0"/>
                    </a:moveTo>
                    <a:lnTo>
                      <a:pt x="560" y="0"/>
                    </a:lnTo>
                    <a:lnTo>
                      <a:pt x="590" y="2"/>
                    </a:lnTo>
                    <a:lnTo>
                      <a:pt x="618" y="4"/>
                    </a:lnTo>
                    <a:lnTo>
                      <a:pt x="646" y="6"/>
                    </a:lnTo>
                    <a:lnTo>
                      <a:pt x="674" y="12"/>
                    </a:lnTo>
                    <a:lnTo>
                      <a:pt x="700" y="18"/>
                    </a:lnTo>
                    <a:lnTo>
                      <a:pt x="726" y="26"/>
                    </a:lnTo>
                    <a:lnTo>
                      <a:pt x="752" y="34"/>
                    </a:lnTo>
                    <a:lnTo>
                      <a:pt x="778" y="44"/>
                    </a:lnTo>
                    <a:lnTo>
                      <a:pt x="802" y="56"/>
                    </a:lnTo>
                    <a:lnTo>
                      <a:pt x="828" y="68"/>
                    </a:lnTo>
                    <a:lnTo>
                      <a:pt x="850" y="82"/>
                    </a:lnTo>
                    <a:lnTo>
                      <a:pt x="874" y="96"/>
                    </a:lnTo>
                    <a:lnTo>
                      <a:pt x="896" y="112"/>
                    </a:lnTo>
                    <a:lnTo>
                      <a:pt x="916" y="128"/>
                    </a:lnTo>
                    <a:lnTo>
                      <a:pt x="936" y="146"/>
                    </a:lnTo>
                    <a:lnTo>
                      <a:pt x="956" y="164"/>
                    </a:lnTo>
                    <a:lnTo>
                      <a:pt x="974" y="184"/>
                    </a:lnTo>
                    <a:lnTo>
                      <a:pt x="992" y="204"/>
                    </a:lnTo>
                    <a:lnTo>
                      <a:pt x="1008" y="226"/>
                    </a:lnTo>
                    <a:lnTo>
                      <a:pt x="1024" y="248"/>
                    </a:lnTo>
                    <a:lnTo>
                      <a:pt x="1040" y="270"/>
                    </a:lnTo>
                    <a:lnTo>
                      <a:pt x="1052" y="294"/>
                    </a:lnTo>
                    <a:lnTo>
                      <a:pt x="1064" y="318"/>
                    </a:lnTo>
                    <a:lnTo>
                      <a:pt x="1076" y="342"/>
                    </a:lnTo>
                    <a:lnTo>
                      <a:pt x="1086" y="368"/>
                    </a:lnTo>
                    <a:lnTo>
                      <a:pt x="1094" y="394"/>
                    </a:lnTo>
                    <a:lnTo>
                      <a:pt x="1102" y="420"/>
                    </a:lnTo>
                    <a:lnTo>
                      <a:pt x="1108" y="448"/>
                    </a:lnTo>
                    <a:lnTo>
                      <a:pt x="1114" y="476"/>
                    </a:lnTo>
                    <a:lnTo>
                      <a:pt x="1118" y="504"/>
                    </a:lnTo>
                    <a:lnTo>
                      <a:pt x="1120" y="532"/>
                    </a:lnTo>
                    <a:lnTo>
                      <a:pt x="1120" y="560"/>
                    </a:lnTo>
                    <a:lnTo>
                      <a:pt x="1120" y="560"/>
                    </a:lnTo>
                    <a:lnTo>
                      <a:pt x="1120" y="590"/>
                    </a:lnTo>
                    <a:lnTo>
                      <a:pt x="1118" y="618"/>
                    </a:lnTo>
                    <a:lnTo>
                      <a:pt x="1114" y="646"/>
                    </a:lnTo>
                    <a:lnTo>
                      <a:pt x="1108" y="674"/>
                    </a:lnTo>
                    <a:lnTo>
                      <a:pt x="1102" y="700"/>
                    </a:lnTo>
                    <a:lnTo>
                      <a:pt x="1094" y="726"/>
                    </a:lnTo>
                    <a:lnTo>
                      <a:pt x="1086" y="752"/>
                    </a:lnTo>
                    <a:lnTo>
                      <a:pt x="1076" y="778"/>
                    </a:lnTo>
                    <a:lnTo>
                      <a:pt x="1064" y="802"/>
                    </a:lnTo>
                    <a:lnTo>
                      <a:pt x="1052" y="826"/>
                    </a:lnTo>
                    <a:lnTo>
                      <a:pt x="1040" y="850"/>
                    </a:lnTo>
                    <a:lnTo>
                      <a:pt x="1024" y="874"/>
                    </a:lnTo>
                    <a:lnTo>
                      <a:pt x="1008" y="896"/>
                    </a:lnTo>
                    <a:lnTo>
                      <a:pt x="992" y="916"/>
                    </a:lnTo>
                    <a:lnTo>
                      <a:pt x="974" y="936"/>
                    </a:lnTo>
                    <a:lnTo>
                      <a:pt x="956" y="956"/>
                    </a:lnTo>
                    <a:lnTo>
                      <a:pt x="936" y="974"/>
                    </a:lnTo>
                    <a:lnTo>
                      <a:pt x="916" y="992"/>
                    </a:lnTo>
                    <a:lnTo>
                      <a:pt x="896" y="1008"/>
                    </a:lnTo>
                    <a:lnTo>
                      <a:pt x="874" y="1024"/>
                    </a:lnTo>
                    <a:lnTo>
                      <a:pt x="850" y="1038"/>
                    </a:lnTo>
                    <a:lnTo>
                      <a:pt x="828" y="1052"/>
                    </a:lnTo>
                    <a:lnTo>
                      <a:pt x="802" y="1064"/>
                    </a:lnTo>
                    <a:lnTo>
                      <a:pt x="778" y="1076"/>
                    </a:lnTo>
                    <a:lnTo>
                      <a:pt x="752" y="1086"/>
                    </a:lnTo>
                    <a:lnTo>
                      <a:pt x="726" y="1094"/>
                    </a:lnTo>
                    <a:lnTo>
                      <a:pt x="700" y="1102"/>
                    </a:lnTo>
                    <a:lnTo>
                      <a:pt x="674" y="1108"/>
                    </a:lnTo>
                    <a:lnTo>
                      <a:pt x="646" y="1114"/>
                    </a:lnTo>
                    <a:lnTo>
                      <a:pt x="618" y="1118"/>
                    </a:lnTo>
                    <a:lnTo>
                      <a:pt x="590" y="1120"/>
                    </a:lnTo>
                    <a:lnTo>
                      <a:pt x="560" y="1120"/>
                    </a:lnTo>
                    <a:lnTo>
                      <a:pt x="560" y="1120"/>
                    </a:lnTo>
                    <a:lnTo>
                      <a:pt x="532" y="1120"/>
                    </a:lnTo>
                    <a:lnTo>
                      <a:pt x="504" y="1118"/>
                    </a:lnTo>
                    <a:lnTo>
                      <a:pt x="476" y="1114"/>
                    </a:lnTo>
                    <a:lnTo>
                      <a:pt x="448" y="1108"/>
                    </a:lnTo>
                    <a:lnTo>
                      <a:pt x="420" y="1102"/>
                    </a:lnTo>
                    <a:lnTo>
                      <a:pt x="394" y="1094"/>
                    </a:lnTo>
                    <a:lnTo>
                      <a:pt x="368" y="1086"/>
                    </a:lnTo>
                    <a:lnTo>
                      <a:pt x="342" y="1076"/>
                    </a:lnTo>
                    <a:lnTo>
                      <a:pt x="318" y="1064"/>
                    </a:lnTo>
                    <a:lnTo>
                      <a:pt x="294" y="1052"/>
                    </a:lnTo>
                    <a:lnTo>
                      <a:pt x="270" y="1038"/>
                    </a:lnTo>
                    <a:lnTo>
                      <a:pt x="248" y="1024"/>
                    </a:lnTo>
                    <a:lnTo>
                      <a:pt x="226" y="1008"/>
                    </a:lnTo>
                    <a:lnTo>
                      <a:pt x="204" y="992"/>
                    </a:lnTo>
                    <a:lnTo>
                      <a:pt x="184" y="974"/>
                    </a:lnTo>
                    <a:lnTo>
                      <a:pt x="164" y="956"/>
                    </a:lnTo>
                    <a:lnTo>
                      <a:pt x="146" y="936"/>
                    </a:lnTo>
                    <a:lnTo>
                      <a:pt x="128" y="916"/>
                    </a:lnTo>
                    <a:lnTo>
                      <a:pt x="112" y="896"/>
                    </a:lnTo>
                    <a:lnTo>
                      <a:pt x="96" y="874"/>
                    </a:lnTo>
                    <a:lnTo>
                      <a:pt x="82" y="850"/>
                    </a:lnTo>
                    <a:lnTo>
                      <a:pt x="68" y="826"/>
                    </a:lnTo>
                    <a:lnTo>
                      <a:pt x="56" y="802"/>
                    </a:lnTo>
                    <a:lnTo>
                      <a:pt x="44" y="778"/>
                    </a:lnTo>
                    <a:lnTo>
                      <a:pt x="34" y="752"/>
                    </a:lnTo>
                    <a:lnTo>
                      <a:pt x="26" y="726"/>
                    </a:lnTo>
                    <a:lnTo>
                      <a:pt x="18" y="700"/>
                    </a:lnTo>
                    <a:lnTo>
                      <a:pt x="12" y="674"/>
                    </a:lnTo>
                    <a:lnTo>
                      <a:pt x="6" y="646"/>
                    </a:lnTo>
                    <a:lnTo>
                      <a:pt x="4" y="618"/>
                    </a:lnTo>
                    <a:lnTo>
                      <a:pt x="2" y="590"/>
                    </a:lnTo>
                    <a:lnTo>
                      <a:pt x="0" y="560"/>
                    </a:lnTo>
                    <a:lnTo>
                      <a:pt x="0" y="560"/>
                    </a:lnTo>
                    <a:lnTo>
                      <a:pt x="2" y="532"/>
                    </a:lnTo>
                    <a:lnTo>
                      <a:pt x="4" y="504"/>
                    </a:lnTo>
                    <a:lnTo>
                      <a:pt x="6" y="476"/>
                    </a:lnTo>
                    <a:lnTo>
                      <a:pt x="12" y="448"/>
                    </a:lnTo>
                    <a:lnTo>
                      <a:pt x="18" y="420"/>
                    </a:lnTo>
                    <a:lnTo>
                      <a:pt x="26" y="394"/>
                    </a:lnTo>
                    <a:lnTo>
                      <a:pt x="34" y="368"/>
                    </a:lnTo>
                    <a:lnTo>
                      <a:pt x="44" y="342"/>
                    </a:lnTo>
                    <a:lnTo>
                      <a:pt x="56" y="318"/>
                    </a:lnTo>
                    <a:lnTo>
                      <a:pt x="68" y="294"/>
                    </a:lnTo>
                    <a:lnTo>
                      <a:pt x="82" y="270"/>
                    </a:lnTo>
                    <a:lnTo>
                      <a:pt x="96" y="248"/>
                    </a:lnTo>
                    <a:lnTo>
                      <a:pt x="112" y="226"/>
                    </a:lnTo>
                    <a:lnTo>
                      <a:pt x="128" y="204"/>
                    </a:lnTo>
                    <a:lnTo>
                      <a:pt x="146" y="184"/>
                    </a:lnTo>
                    <a:lnTo>
                      <a:pt x="164" y="164"/>
                    </a:lnTo>
                    <a:lnTo>
                      <a:pt x="184" y="146"/>
                    </a:lnTo>
                    <a:lnTo>
                      <a:pt x="204" y="128"/>
                    </a:lnTo>
                    <a:lnTo>
                      <a:pt x="226" y="112"/>
                    </a:lnTo>
                    <a:lnTo>
                      <a:pt x="248" y="96"/>
                    </a:lnTo>
                    <a:lnTo>
                      <a:pt x="270" y="82"/>
                    </a:lnTo>
                    <a:lnTo>
                      <a:pt x="294" y="68"/>
                    </a:lnTo>
                    <a:lnTo>
                      <a:pt x="318" y="56"/>
                    </a:lnTo>
                    <a:lnTo>
                      <a:pt x="342" y="44"/>
                    </a:lnTo>
                    <a:lnTo>
                      <a:pt x="368" y="34"/>
                    </a:lnTo>
                    <a:lnTo>
                      <a:pt x="394" y="26"/>
                    </a:lnTo>
                    <a:lnTo>
                      <a:pt x="420" y="18"/>
                    </a:lnTo>
                    <a:lnTo>
                      <a:pt x="448" y="12"/>
                    </a:lnTo>
                    <a:lnTo>
                      <a:pt x="476" y="6"/>
                    </a:lnTo>
                    <a:lnTo>
                      <a:pt x="504" y="4"/>
                    </a:lnTo>
                    <a:lnTo>
                      <a:pt x="532" y="2"/>
                    </a:lnTo>
                    <a:lnTo>
                      <a:pt x="560" y="0"/>
                    </a:lnTo>
                    <a:close/>
                    <a:moveTo>
                      <a:pt x="560" y="72"/>
                    </a:moveTo>
                    <a:lnTo>
                      <a:pt x="560" y="72"/>
                    </a:lnTo>
                    <a:lnTo>
                      <a:pt x="536" y="72"/>
                    </a:lnTo>
                    <a:lnTo>
                      <a:pt x="510" y="74"/>
                    </a:lnTo>
                    <a:lnTo>
                      <a:pt x="486" y="78"/>
                    </a:lnTo>
                    <a:lnTo>
                      <a:pt x="462" y="82"/>
                    </a:lnTo>
                    <a:lnTo>
                      <a:pt x="438" y="86"/>
                    </a:lnTo>
                    <a:lnTo>
                      <a:pt x="416" y="94"/>
                    </a:lnTo>
                    <a:lnTo>
                      <a:pt x="370" y="110"/>
                    </a:lnTo>
                    <a:lnTo>
                      <a:pt x="328" y="130"/>
                    </a:lnTo>
                    <a:lnTo>
                      <a:pt x="288" y="156"/>
                    </a:lnTo>
                    <a:lnTo>
                      <a:pt x="250" y="184"/>
                    </a:lnTo>
                    <a:lnTo>
                      <a:pt x="214" y="214"/>
                    </a:lnTo>
                    <a:lnTo>
                      <a:pt x="184" y="250"/>
                    </a:lnTo>
                    <a:lnTo>
                      <a:pt x="156" y="288"/>
                    </a:lnTo>
                    <a:lnTo>
                      <a:pt x="130" y="328"/>
                    </a:lnTo>
                    <a:lnTo>
                      <a:pt x="110" y="370"/>
                    </a:lnTo>
                    <a:lnTo>
                      <a:pt x="94" y="416"/>
                    </a:lnTo>
                    <a:lnTo>
                      <a:pt x="88" y="438"/>
                    </a:lnTo>
                    <a:lnTo>
                      <a:pt x="82" y="462"/>
                    </a:lnTo>
                    <a:lnTo>
                      <a:pt x="78" y="486"/>
                    </a:lnTo>
                    <a:lnTo>
                      <a:pt x="74" y="510"/>
                    </a:lnTo>
                    <a:lnTo>
                      <a:pt x="72" y="536"/>
                    </a:lnTo>
                    <a:lnTo>
                      <a:pt x="72" y="560"/>
                    </a:lnTo>
                    <a:lnTo>
                      <a:pt x="72" y="560"/>
                    </a:lnTo>
                    <a:lnTo>
                      <a:pt x="72" y="586"/>
                    </a:lnTo>
                    <a:lnTo>
                      <a:pt x="74" y="610"/>
                    </a:lnTo>
                    <a:lnTo>
                      <a:pt x="78" y="634"/>
                    </a:lnTo>
                    <a:lnTo>
                      <a:pt x="82" y="658"/>
                    </a:lnTo>
                    <a:lnTo>
                      <a:pt x="88" y="682"/>
                    </a:lnTo>
                    <a:lnTo>
                      <a:pt x="94" y="706"/>
                    </a:lnTo>
                    <a:lnTo>
                      <a:pt x="110" y="750"/>
                    </a:lnTo>
                    <a:lnTo>
                      <a:pt x="130" y="792"/>
                    </a:lnTo>
                    <a:lnTo>
                      <a:pt x="156" y="834"/>
                    </a:lnTo>
                    <a:lnTo>
                      <a:pt x="184" y="870"/>
                    </a:lnTo>
                    <a:lnTo>
                      <a:pt x="214" y="906"/>
                    </a:lnTo>
                    <a:lnTo>
                      <a:pt x="250" y="938"/>
                    </a:lnTo>
                    <a:lnTo>
                      <a:pt x="288" y="966"/>
                    </a:lnTo>
                    <a:lnTo>
                      <a:pt x="328" y="990"/>
                    </a:lnTo>
                    <a:lnTo>
                      <a:pt x="370" y="1010"/>
                    </a:lnTo>
                    <a:lnTo>
                      <a:pt x="416" y="1026"/>
                    </a:lnTo>
                    <a:lnTo>
                      <a:pt x="438" y="1034"/>
                    </a:lnTo>
                    <a:lnTo>
                      <a:pt x="462" y="1038"/>
                    </a:lnTo>
                    <a:lnTo>
                      <a:pt x="486" y="1044"/>
                    </a:lnTo>
                    <a:lnTo>
                      <a:pt x="510" y="1046"/>
                    </a:lnTo>
                    <a:lnTo>
                      <a:pt x="536" y="1048"/>
                    </a:lnTo>
                    <a:lnTo>
                      <a:pt x="560" y="1048"/>
                    </a:lnTo>
                    <a:lnTo>
                      <a:pt x="560" y="1048"/>
                    </a:lnTo>
                    <a:lnTo>
                      <a:pt x="586" y="1048"/>
                    </a:lnTo>
                    <a:lnTo>
                      <a:pt x="610" y="1046"/>
                    </a:lnTo>
                    <a:lnTo>
                      <a:pt x="634" y="1044"/>
                    </a:lnTo>
                    <a:lnTo>
                      <a:pt x="658" y="1038"/>
                    </a:lnTo>
                    <a:lnTo>
                      <a:pt x="682" y="1034"/>
                    </a:lnTo>
                    <a:lnTo>
                      <a:pt x="706" y="1026"/>
                    </a:lnTo>
                    <a:lnTo>
                      <a:pt x="750" y="1010"/>
                    </a:lnTo>
                    <a:lnTo>
                      <a:pt x="794" y="990"/>
                    </a:lnTo>
                    <a:lnTo>
                      <a:pt x="834" y="966"/>
                    </a:lnTo>
                    <a:lnTo>
                      <a:pt x="870" y="938"/>
                    </a:lnTo>
                    <a:lnTo>
                      <a:pt x="906" y="906"/>
                    </a:lnTo>
                    <a:lnTo>
                      <a:pt x="938" y="870"/>
                    </a:lnTo>
                    <a:lnTo>
                      <a:pt x="966" y="834"/>
                    </a:lnTo>
                    <a:lnTo>
                      <a:pt x="990" y="792"/>
                    </a:lnTo>
                    <a:lnTo>
                      <a:pt x="1010" y="750"/>
                    </a:lnTo>
                    <a:lnTo>
                      <a:pt x="1026" y="706"/>
                    </a:lnTo>
                    <a:lnTo>
                      <a:pt x="1034" y="682"/>
                    </a:lnTo>
                    <a:lnTo>
                      <a:pt x="1040" y="658"/>
                    </a:lnTo>
                    <a:lnTo>
                      <a:pt x="1044" y="634"/>
                    </a:lnTo>
                    <a:lnTo>
                      <a:pt x="1046" y="610"/>
                    </a:lnTo>
                    <a:lnTo>
                      <a:pt x="1048" y="586"/>
                    </a:lnTo>
                    <a:lnTo>
                      <a:pt x="1050" y="560"/>
                    </a:lnTo>
                    <a:lnTo>
                      <a:pt x="1050" y="560"/>
                    </a:lnTo>
                    <a:lnTo>
                      <a:pt x="1048" y="536"/>
                    </a:lnTo>
                    <a:lnTo>
                      <a:pt x="1046" y="510"/>
                    </a:lnTo>
                    <a:lnTo>
                      <a:pt x="1044" y="486"/>
                    </a:lnTo>
                    <a:lnTo>
                      <a:pt x="1040" y="462"/>
                    </a:lnTo>
                    <a:lnTo>
                      <a:pt x="1034" y="438"/>
                    </a:lnTo>
                    <a:lnTo>
                      <a:pt x="1026" y="416"/>
                    </a:lnTo>
                    <a:lnTo>
                      <a:pt x="1010" y="370"/>
                    </a:lnTo>
                    <a:lnTo>
                      <a:pt x="990" y="328"/>
                    </a:lnTo>
                    <a:lnTo>
                      <a:pt x="966" y="288"/>
                    </a:lnTo>
                    <a:lnTo>
                      <a:pt x="938" y="250"/>
                    </a:lnTo>
                    <a:lnTo>
                      <a:pt x="906" y="214"/>
                    </a:lnTo>
                    <a:lnTo>
                      <a:pt x="870" y="184"/>
                    </a:lnTo>
                    <a:lnTo>
                      <a:pt x="834" y="156"/>
                    </a:lnTo>
                    <a:lnTo>
                      <a:pt x="794" y="130"/>
                    </a:lnTo>
                    <a:lnTo>
                      <a:pt x="750" y="110"/>
                    </a:lnTo>
                    <a:lnTo>
                      <a:pt x="706" y="94"/>
                    </a:lnTo>
                    <a:lnTo>
                      <a:pt x="682" y="86"/>
                    </a:lnTo>
                    <a:lnTo>
                      <a:pt x="658" y="82"/>
                    </a:lnTo>
                    <a:lnTo>
                      <a:pt x="634" y="78"/>
                    </a:lnTo>
                    <a:lnTo>
                      <a:pt x="610" y="74"/>
                    </a:lnTo>
                    <a:lnTo>
                      <a:pt x="586" y="72"/>
                    </a:lnTo>
                    <a:lnTo>
                      <a:pt x="560"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5">
                  <a:defRPr/>
                </a:pPr>
                <a:endParaRPr lang="en-US" sz="1350" dirty="0"/>
              </a:p>
            </p:txBody>
          </p:sp>
          <p:sp>
            <p:nvSpPr>
              <p:cNvPr id="77" name="Freeform 8"/>
              <p:cNvSpPr>
                <a:spLocks/>
              </p:cNvSpPr>
              <p:nvPr/>
            </p:nvSpPr>
            <p:spPr bwMode="auto">
              <a:xfrm>
                <a:off x="-3349152" y="3608737"/>
                <a:ext cx="932213" cy="691444"/>
              </a:xfrm>
              <a:custGeom>
                <a:avLst/>
                <a:gdLst>
                  <a:gd name="T0" fmla="*/ 388 w 586"/>
                  <a:gd name="T1" fmla="*/ 162 h 432"/>
                  <a:gd name="T2" fmla="*/ 216 w 586"/>
                  <a:gd name="T3" fmla="*/ 0 h 432"/>
                  <a:gd name="T4" fmla="*/ 356 w 586"/>
                  <a:gd name="T5" fmla="*/ 0 h 432"/>
                  <a:gd name="T6" fmla="*/ 586 w 586"/>
                  <a:gd name="T7" fmla="*/ 216 h 432"/>
                  <a:gd name="T8" fmla="*/ 358 w 586"/>
                  <a:gd name="T9" fmla="*/ 432 h 432"/>
                  <a:gd name="T10" fmla="*/ 218 w 586"/>
                  <a:gd name="T11" fmla="*/ 432 h 432"/>
                  <a:gd name="T12" fmla="*/ 388 w 586"/>
                  <a:gd name="T13" fmla="*/ 272 h 432"/>
                  <a:gd name="T14" fmla="*/ 0 w 586"/>
                  <a:gd name="T15" fmla="*/ 272 h 432"/>
                  <a:gd name="T16" fmla="*/ 0 w 586"/>
                  <a:gd name="T17" fmla="*/ 162 h 432"/>
                  <a:gd name="T18" fmla="*/ 388 w 586"/>
                  <a:gd name="T19" fmla="*/ 16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6" h="432">
                    <a:moveTo>
                      <a:pt x="388" y="162"/>
                    </a:moveTo>
                    <a:lnTo>
                      <a:pt x="216" y="0"/>
                    </a:lnTo>
                    <a:lnTo>
                      <a:pt x="356" y="0"/>
                    </a:lnTo>
                    <a:lnTo>
                      <a:pt x="586" y="216"/>
                    </a:lnTo>
                    <a:lnTo>
                      <a:pt x="358" y="432"/>
                    </a:lnTo>
                    <a:lnTo>
                      <a:pt x="218" y="432"/>
                    </a:lnTo>
                    <a:lnTo>
                      <a:pt x="388" y="272"/>
                    </a:lnTo>
                    <a:lnTo>
                      <a:pt x="0" y="272"/>
                    </a:lnTo>
                    <a:lnTo>
                      <a:pt x="0" y="162"/>
                    </a:lnTo>
                    <a:lnTo>
                      <a:pt x="388" y="1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5">
                  <a:defRPr/>
                </a:pPr>
                <a:endParaRPr lang="en-US" sz="1350" dirty="0"/>
              </a:p>
            </p:txBody>
          </p:sp>
        </p:grpSp>
        <p:sp>
          <p:nvSpPr>
            <p:cNvPr id="75" name="TextBox 74"/>
            <p:cNvSpPr txBox="1"/>
            <p:nvPr/>
          </p:nvSpPr>
          <p:spPr>
            <a:xfrm>
              <a:off x="1466850" y="1347697"/>
              <a:ext cx="3131160" cy="683366"/>
            </a:xfrm>
            <a:prstGeom prst="rect">
              <a:avLst/>
            </a:prstGeom>
            <a:noFill/>
          </p:spPr>
          <p:txBody>
            <a:bodyPr wrap="square" tIns="107571" rIns="134464" bIns="107571" anchor="ctr">
              <a:spAutoFit/>
            </a:bodyPr>
            <a:lstStyle/>
            <a:p>
              <a:pPr defTabSz="685805">
                <a:lnSpc>
                  <a:spcPct val="90000"/>
                </a:lnSpc>
                <a:spcAft>
                  <a:spcPts val="882"/>
                </a:spcAft>
                <a:defRPr/>
              </a:pPr>
              <a:r>
                <a:rPr lang="en-US" sz="2059" dirty="0">
                  <a:solidFill>
                    <a:schemeClr val="tx2"/>
                  </a:solidFill>
                  <a:latin typeface="+mj-lt"/>
                  <a:cs typeface="Segoe UI"/>
                </a:rPr>
                <a:t>BI Sites</a:t>
              </a:r>
            </a:p>
          </p:txBody>
        </p:sp>
        <p:sp>
          <p:nvSpPr>
            <p:cNvPr id="119" name="Rectangle 118"/>
            <p:cNvSpPr/>
            <p:nvPr/>
          </p:nvSpPr>
          <p:spPr>
            <a:xfrm>
              <a:off x="426046" y="5781954"/>
              <a:ext cx="914400" cy="9144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5"/>
              <a:endParaRPr lang="en-US" sz="1350"/>
            </a:p>
          </p:txBody>
        </p:sp>
        <p:grpSp>
          <p:nvGrpSpPr>
            <p:cNvPr id="120" name="Group 44"/>
            <p:cNvGrpSpPr>
              <a:grpSpLocks/>
            </p:cNvGrpSpPr>
            <p:nvPr/>
          </p:nvGrpSpPr>
          <p:grpSpPr bwMode="auto">
            <a:xfrm>
              <a:off x="657986" y="6010554"/>
              <a:ext cx="457200" cy="457200"/>
              <a:chOff x="-3781305" y="3065460"/>
              <a:chExt cx="1777999" cy="1777999"/>
            </a:xfrm>
          </p:grpSpPr>
          <p:sp>
            <p:nvSpPr>
              <p:cNvPr id="121" name="Freeform 5"/>
              <p:cNvSpPr>
                <a:spLocks noEditPoints="1"/>
              </p:cNvSpPr>
              <p:nvPr/>
            </p:nvSpPr>
            <p:spPr bwMode="auto">
              <a:xfrm>
                <a:off x="-3781305" y="3065460"/>
                <a:ext cx="1777999" cy="1777999"/>
              </a:xfrm>
              <a:custGeom>
                <a:avLst/>
                <a:gdLst>
                  <a:gd name="T0" fmla="*/ 618 w 1120"/>
                  <a:gd name="T1" fmla="*/ 4 h 1120"/>
                  <a:gd name="T2" fmla="*/ 726 w 1120"/>
                  <a:gd name="T3" fmla="*/ 26 h 1120"/>
                  <a:gd name="T4" fmla="*/ 828 w 1120"/>
                  <a:gd name="T5" fmla="*/ 68 h 1120"/>
                  <a:gd name="T6" fmla="*/ 916 w 1120"/>
                  <a:gd name="T7" fmla="*/ 128 h 1120"/>
                  <a:gd name="T8" fmla="*/ 992 w 1120"/>
                  <a:gd name="T9" fmla="*/ 204 h 1120"/>
                  <a:gd name="T10" fmla="*/ 1052 w 1120"/>
                  <a:gd name="T11" fmla="*/ 294 h 1120"/>
                  <a:gd name="T12" fmla="*/ 1094 w 1120"/>
                  <a:gd name="T13" fmla="*/ 394 h 1120"/>
                  <a:gd name="T14" fmla="*/ 1118 w 1120"/>
                  <a:gd name="T15" fmla="*/ 504 h 1120"/>
                  <a:gd name="T16" fmla="*/ 1120 w 1120"/>
                  <a:gd name="T17" fmla="*/ 590 h 1120"/>
                  <a:gd name="T18" fmla="*/ 1102 w 1120"/>
                  <a:gd name="T19" fmla="*/ 700 h 1120"/>
                  <a:gd name="T20" fmla="*/ 1064 w 1120"/>
                  <a:gd name="T21" fmla="*/ 802 h 1120"/>
                  <a:gd name="T22" fmla="*/ 1008 w 1120"/>
                  <a:gd name="T23" fmla="*/ 896 h 1120"/>
                  <a:gd name="T24" fmla="*/ 936 w 1120"/>
                  <a:gd name="T25" fmla="*/ 974 h 1120"/>
                  <a:gd name="T26" fmla="*/ 850 w 1120"/>
                  <a:gd name="T27" fmla="*/ 1038 h 1120"/>
                  <a:gd name="T28" fmla="*/ 752 w 1120"/>
                  <a:gd name="T29" fmla="*/ 1086 h 1120"/>
                  <a:gd name="T30" fmla="*/ 646 w 1120"/>
                  <a:gd name="T31" fmla="*/ 1114 h 1120"/>
                  <a:gd name="T32" fmla="*/ 560 w 1120"/>
                  <a:gd name="T33" fmla="*/ 1120 h 1120"/>
                  <a:gd name="T34" fmla="*/ 448 w 1120"/>
                  <a:gd name="T35" fmla="*/ 1108 h 1120"/>
                  <a:gd name="T36" fmla="*/ 342 w 1120"/>
                  <a:gd name="T37" fmla="*/ 1076 h 1120"/>
                  <a:gd name="T38" fmla="*/ 248 w 1120"/>
                  <a:gd name="T39" fmla="*/ 1024 h 1120"/>
                  <a:gd name="T40" fmla="*/ 164 w 1120"/>
                  <a:gd name="T41" fmla="*/ 956 h 1120"/>
                  <a:gd name="T42" fmla="*/ 96 w 1120"/>
                  <a:gd name="T43" fmla="*/ 874 h 1120"/>
                  <a:gd name="T44" fmla="*/ 44 w 1120"/>
                  <a:gd name="T45" fmla="*/ 778 h 1120"/>
                  <a:gd name="T46" fmla="*/ 12 w 1120"/>
                  <a:gd name="T47" fmla="*/ 674 h 1120"/>
                  <a:gd name="T48" fmla="*/ 0 w 1120"/>
                  <a:gd name="T49" fmla="*/ 560 h 1120"/>
                  <a:gd name="T50" fmla="*/ 6 w 1120"/>
                  <a:gd name="T51" fmla="*/ 476 h 1120"/>
                  <a:gd name="T52" fmla="*/ 34 w 1120"/>
                  <a:gd name="T53" fmla="*/ 368 h 1120"/>
                  <a:gd name="T54" fmla="*/ 82 w 1120"/>
                  <a:gd name="T55" fmla="*/ 270 h 1120"/>
                  <a:gd name="T56" fmla="*/ 146 w 1120"/>
                  <a:gd name="T57" fmla="*/ 184 h 1120"/>
                  <a:gd name="T58" fmla="*/ 226 w 1120"/>
                  <a:gd name="T59" fmla="*/ 112 h 1120"/>
                  <a:gd name="T60" fmla="*/ 318 w 1120"/>
                  <a:gd name="T61" fmla="*/ 56 h 1120"/>
                  <a:gd name="T62" fmla="*/ 420 w 1120"/>
                  <a:gd name="T63" fmla="*/ 18 h 1120"/>
                  <a:gd name="T64" fmla="*/ 532 w 1120"/>
                  <a:gd name="T65" fmla="*/ 2 h 1120"/>
                  <a:gd name="T66" fmla="*/ 536 w 1120"/>
                  <a:gd name="T67" fmla="*/ 72 h 1120"/>
                  <a:gd name="T68" fmla="*/ 438 w 1120"/>
                  <a:gd name="T69" fmla="*/ 86 h 1120"/>
                  <a:gd name="T70" fmla="*/ 288 w 1120"/>
                  <a:gd name="T71" fmla="*/ 156 h 1120"/>
                  <a:gd name="T72" fmla="*/ 156 w 1120"/>
                  <a:gd name="T73" fmla="*/ 288 h 1120"/>
                  <a:gd name="T74" fmla="*/ 88 w 1120"/>
                  <a:gd name="T75" fmla="*/ 438 h 1120"/>
                  <a:gd name="T76" fmla="*/ 72 w 1120"/>
                  <a:gd name="T77" fmla="*/ 536 h 1120"/>
                  <a:gd name="T78" fmla="*/ 74 w 1120"/>
                  <a:gd name="T79" fmla="*/ 610 h 1120"/>
                  <a:gd name="T80" fmla="*/ 94 w 1120"/>
                  <a:gd name="T81" fmla="*/ 706 h 1120"/>
                  <a:gd name="T82" fmla="*/ 184 w 1120"/>
                  <a:gd name="T83" fmla="*/ 870 h 1120"/>
                  <a:gd name="T84" fmla="*/ 328 w 1120"/>
                  <a:gd name="T85" fmla="*/ 990 h 1120"/>
                  <a:gd name="T86" fmla="*/ 462 w 1120"/>
                  <a:gd name="T87" fmla="*/ 1038 h 1120"/>
                  <a:gd name="T88" fmla="*/ 560 w 1120"/>
                  <a:gd name="T89" fmla="*/ 1048 h 1120"/>
                  <a:gd name="T90" fmla="*/ 634 w 1120"/>
                  <a:gd name="T91" fmla="*/ 1044 h 1120"/>
                  <a:gd name="T92" fmla="*/ 750 w 1120"/>
                  <a:gd name="T93" fmla="*/ 1010 h 1120"/>
                  <a:gd name="T94" fmla="*/ 906 w 1120"/>
                  <a:gd name="T95" fmla="*/ 906 h 1120"/>
                  <a:gd name="T96" fmla="*/ 1010 w 1120"/>
                  <a:gd name="T97" fmla="*/ 750 h 1120"/>
                  <a:gd name="T98" fmla="*/ 1044 w 1120"/>
                  <a:gd name="T99" fmla="*/ 634 h 1120"/>
                  <a:gd name="T100" fmla="*/ 1050 w 1120"/>
                  <a:gd name="T101" fmla="*/ 560 h 1120"/>
                  <a:gd name="T102" fmla="*/ 1040 w 1120"/>
                  <a:gd name="T103" fmla="*/ 462 h 1120"/>
                  <a:gd name="T104" fmla="*/ 990 w 1120"/>
                  <a:gd name="T105" fmla="*/ 328 h 1120"/>
                  <a:gd name="T106" fmla="*/ 870 w 1120"/>
                  <a:gd name="T107" fmla="*/ 184 h 1120"/>
                  <a:gd name="T108" fmla="*/ 706 w 1120"/>
                  <a:gd name="T109" fmla="*/ 94 h 1120"/>
                  <a:gd name="T110" fmla="*/ 610 w 1120"/>
                  <a:gd name="T111" fmla="*/ 74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20" h="1120">
                    <a:moveTo>
                      <a:pt x="560" y="0"/>
                    </a:moveTo>
                    <a:lnTo>
                      <a:pt x="560" y="0"/>
                    </a:lnTo>
                    <a:lnTo>
                      <a:pt x="590" y="2"/>
                    </a:lnTo>
                    <a:lnTo>
                      <a:pt x="618" y="4"/>
                    </a:lnTo>
                    <a:lnTo>
                      <a:pt x="646" y="6"/>
                    </a:lnTo>
                    <a:lnTo>
                      <a:pt x="674" y="12"/>
                    </a:lnTo>
                    <a:lnTo>
                      <a:pt x="700" y="18"/>
                    </a:lnTo>
                    <a:lnTo>
                      <a:pt x="726" y="26"/>
                    </a:lnTo>
                    <a:lnTo>
                      <a:pt x="752" y="34"/>
                    </a:lnTo>
                    <a:lnTo>
                      <a:pt x="778" y="44"/>
                    </a:lnTo>
                    <a:lnTo>
                      <a:pt x="802" y="56"/>
                    </a:lnTo>
                    <a:lnTo>
                      <a:pt x="828" y="68"/>
                    </a:lnTo>
                    <a:lnTo>
                      <a:pt x="850" y="82"/>
                    </a:lnTo>
                    <a:lnTo>
                      <a:pt x="874" y="96"/>
                    </a:lnTo>
                    <a:lnTo>
                      <a:pt x="896" y="112"/>
                    </a:lnTo>
                    <a:lnTo>
                      <a:pt x="916" y="128"/>
                    </a:lnTo>
                    <a:lnTo>
                      <a:pt x="936" y="146"/>
                    </a:lnTo>
                    <a:lnTo>
                      <a:pt x="956" y="164"/>
                    </a:lnTo>
                    <a:lnTo>
                      <a:pt x="974" y="184"/>
                    </a:lnTo>
                    <a:lnTo>
                      <a:pt x="992" y="204"/>
                    </a:lnTo>
                    <a:lnTo>
                      <a:pt x="1008" y="226"/>
                    </a:lnTo>
                    <a:lnTo>
                      <a:pt x="1024" y="248"/>
                    </a:lnTo>
                    <a:lnTo>
                      <a:pt x="1040" y="270"/>
                    </a:lnTo>
                    <a:lnTo>
                      <a:pt x="1052" y="294"/>
                    </a:lnTo>
                    <a:lnTo>
                      <a:pt x="1064" y="318"/>
                    </a:lnTo>
                    <a:lnTo>
                      <a:pt x="1076" y="342"/>
                    </a:lnTo>
                    <a:lnTo>
                      <a:pt x="1086" y="368"/>
                    </a:lnTo>
                    <a:lnTo>
                      <a:pt x="1094" y="394"/>
                    </a:lnTo>
                    <a:lnTo>
                      <a:pt x="1102" y="420"/>
                    </a:lnTo>
                    <a:lnTo>
                      <a:pt x="1108" y="448"/>
                    </a:lnTo>
                    <a:lnTo>
                      <a:pt x="1114" y="476"/>
                    </a:lnTo>
                    <a:lnTo>
                      <a:pt x="1118" y="504"/>
                    </a:lnTo>
                    <a:lnTo>
                      <a:pt x="1120" y="532"/>
                    </a:lnTo>
                    <a:lnTo>
                      <a:pt x="1120" y="560"/>
                    </a:lnTo>
                    <a:lnTo>
                      <a:pt x="1120" y="560"/>
                    </a:lnTo>
                    <a:lnTo>
                      <a:pt x="1120" y="590"/>
                    </a:lnTo>
                    <a:lnTo>
                      <a:pt x="1118" y="618"/>
                    </a:lnTo>
                    <a:lnTo>
                      <a:pt x="1114" y="646"/>
                    </a:lnTo>
                    <a:lnTo>
                      <a:pt x="1108" y="674"/>
                    </a:lnTo>
                    <a:lnTo>
                      <a:pt x="1102" y="700"/>
                    </a:lnTo>
                    <a:lnTo>
                      <a:pt x="1094" y="726"/>
                    </a:lnTo>
                    <a:lnTo>
                      <a:pt x="1086" y="752"/>
                    </a:lnTo>
                    <a:lnTo>
                      <a:pt x="1076" y="778"/>
                    </a:lnTo>
                    <a:lnTo>
                      <a:pt x="1064" y="802"/>
                    </a:lnTo>
                    <a:lnTo>
                      <a:pt x="1052" y="826"/>
                    </a:lnTo>
                    <a:lnTo>
                      <a:pt x="1040" y="850"/>
                    </a:lnTo>
                    <a:lnTo>
                      <a:pt x="1024" y="874"/>
                    </a:lnTo>
                    <a:lnTo>
                      <a:pt x="1008" y="896"/>
                    </a:lnTo>
                    <a:lnTo>
                      <a:pt x="992" y="916"/>
                    </a:lnTo>
                    <a:lnTo>
                      <a:pt x="974" y="936"/>
                    </a:lnTo>
                    <a:lnTo>
                      <a:pt x="956" y="956"/>
                    </a:lnTo>
                    <a:lnTo>
                      <a:pt x="936" y="974"/>
                    </a:lnTo>
                    <a:lnTo>
                      <a:pt x="916" y="992"/>
                    </a:lnTo>
                    <a:lnTo>
                      <a:pt x="896" y="1008"/>
                    </a:lnTo>
                    <a:lnTo>
                      <a:pt x="874" y="1024"/>
                    </a:lnTo>
                    <a:lnTo>
                      <a:pt x="850" y="1038"/>
                    </a:lnTo>
                    <a:lnTo>
                      <a:pt x="828" y="1052"/>
                    </a:lnTo>
                    <a:lnTo>
                      <a:pt x="802" y="1064"/>
                    </a:lnTo>
                    <a:lnTo>
                      <a:pt x="778" y="1076"/>
                    </a:lnTo>
                    <a:lnTo>
                      <a:pt x="752" y="1086"/>
                    </a:lnTo>
                    <a:lnTo>
                      <a:pt x="726" y="1094"/>
                    </a:lnTo>
                    <a:lnTo>
                      <a:pt x="700" y="1102"/>
                    </a:lnTo>
                    <a:lnTo>
                      <a:pt x="674" y="1108"/>
                    </a:lnTo>
                    <a:lnTo>
                      <a:pt x="646" y="1114"/>
                    </a:lnTo>
                    <a:lnTo>
                      <a:pt x="618" y="1118"/>
                    </a:lnTo>
                    <a:lnTo>
                      <a:pt x="590" y="1120"/>
                    </a:lnTo>
                    <a:lnTo>
                      <a:pt x="560" y="1120"/>
                    </a:lnTo>
                    <a:lnTo>
                      <a:pt x="560" y="1120"/>
                    </a:lnTo>
                    <a:lnTo>
                      <a:pt x="532" y="1120"/>
                    </a:lnTo>
                    <a:lnTo>
                      <a:pt x="504" y="1118"/>
                    </a:lnTo>
                    <a:lnTo>
                      <a:pt x="476" y="1114"/>
                    </a:lnTo>
                    <a:lnTo>
                      <a:pt x="448" y="1108"/>
                    </a:lnTo>
                    <a:lnTo>
                      <a:pt x="420" y="1102"/>
                    </a:lnTo>
                    <a:lnTo>
                      <a:pt x="394" y="1094"/>
                    </a:lnTo>
                    <a:lnTo>
                      <a:pt x="368" y="1086"/>
                    </a:lnTo>
                    <a:lnTo>
                      <a:pt x="342" y="1076"/>
                    </a:lnTo>
                    <a:lnTo>
                      <a:pt x="318" y="1064"/>
                    </a:lnTo>
                    <a:lnTo>
                      <a:pt x="294" y="1052"/>
                    </a:lnTo>
                    <a:lnTo>
                      <a:pt x="270" y="1038"/>
                    </a:lnTo>
                    <a:lnTo>
                      <a:pt x="248" y="1024"/>
                    </a:lnTo>
                    <a:lnTo>
                      <a:pt x="226" y="1008"/>
                    </a:lnTo>
                    <a:lnTo>
                      <a:pt x="204" y="992"/>
                    </a:lnTo>
                    <a:lnTo>
                      <a:pt x="184" y="974"/>
                    </a:lnTo>
                    <a:lnTo>
                      <a:pt x="164" y="956"/>
                    </a:lnTo>
                    <a:lnTo>
                      <a:pt x="146" y="936"/>
                    </a:lnTo>
                    <a:lnTo>
                      <a:pt x="128" y="916"/>
                    </a:lnTo>
                    <a:lnTo>
                      <a:pt x="112" y="896"/>
                    </a:lnTo>
                    <a:lnTo>
                      <a:pt x="96" y="874"/>
                    </a:lnTo>
                    <a:lnTo>
                      <a:pt x="82" y="850"/>
                    </a:lnTo>
                    <a:lnTo>
                      <a:pt x="68" y="826"/>
                    </a:lnTo>
                    <a:lnTo>
                      <a:pt x="56" y="802"/>
                    </a:lnTo>
                    <a:lnTo>
                      <a:pt x="44" y="778"/>
                    </a:lnTo>
                    <a:lnTo>
                      <a:pt x="34" y="752"/>
                    </a:lnTo>
                    <a:lnTo>
                      <a:pt x="26" y="726"/>
                    </a:lnTo>
                    <a:lnTo>
                      <a:pt x="18" y="700"/>
                    </a:lnTo>
                    <a:lnTo>
                      <a:pt x="12" y="674"/>
                    </a:lnTo>
                    <a:lnTo>
                      <a:pt x="6" y="646"/>
                    </a:lnTo>
                    <a:lnTo>
                      <a:pt x="4" y="618"/>
                    </a:lnTo>
                    <a:lnTo>
                      <a:pt x="2" y="590"/>
                    </a:lnTo>
                    <a:lnTo>
                      <a:pt x="0" y="560"/>
                    </a:lnTo>
                    <a:lnTo>
                      <a:pt x="0" y="560"/>
                    </a:lnTo>
                    <a:lnTo>
                      <a:pt x="2" y="532"/>
                    </a:lnTo>
                    <a:lnTo>
                      <a:pt x="4" y="504"/>
                    </a:lnTo>
                    <a:lnTo>
                      <a:pt x="6" y="476"/>
                    </a:lnTo>
                    <a:lnTo>
                      <a:pt x="12" y="448"/>
                    </a:lnTo>
                    <a:lnTo>
                      <a:pt x="18" y="420"/>
                    </a:lnTo>
                    <a:lnTo>
                      <a:pt x="26" y="394"/>
                    </a:lnTo>
                    <a:lnTo>
                      <a:pt x="34" y="368"/>
                    </a:lnTo>
                    <a:lnTo>
                      <a:pt x="44" y="342"/>
                    </a:lnTo>
                    <a:lnTo>
                      <a:pt x="56" y="318"/>
                    </a:lnTo>
                    <a:lnTo>
                      <a:pt x="68" y="294"/>
                    </a:lnTo>
                    <a:lnTo>
                      <a:pt x="82" y="270"/>
                    </a:lnTo>
                    <a:lnTo>
                      <a:pt x="96" y="248"/>
                    </a:lnTo>
                    <a:lnTo>
                      <a:pt x="112" y="226"/>
                    </a:lnTo>
                    <a:lnTo>
                      <a:pt x="128" y="204"/>
                    </a:lnTo>
                    <a:lnTo>
                      <a:pt x="146" y="184"/>
                    </a:lnTo>
                    <a:lnTo>
                      <a:pt x="164" y="164"/>
                    </a:lnTo>
                    <a:lnTo>
                      <a:pt x="184" y="146"/>
                    </a:lnTo>
                    <a:lnTo>
                      <a:pt x="204" y="128"/>
                    </a:lnTo>
                    <a:lnTo>
                      <a:pt x="226" y="112"/>
                    </a:lnTo>
                    <a:lnTo>
                      <a:pt x="248" y="96"/>
                    </a:lnTo>
                    <a:lnTo>
                      <a:pt x="270" y="82"/>
                    </a:lnTo>
                    <a:lnTo>
                      <a:pt x="294" y="68"/>
                    </a:lnTo>
                    <a:lnTo>
                      <a:pt x="318" y="56"/>
                    </a:lnTo>
                    <a:lnTo>
                      <a:pt x="342" y="44"/>
                    </a:lnTo>
                    <a:lnTo>
                      <a:pt x="368" y="34"/>
                    </a:lnTo>
                    <a:lnTo>
                      <a:pt x="394" y="26"/>
                    </a:lnTo>
                    <a:lnTo>
                      <a:pt x="420" y="18"/>
                    </a:lnTo>
                    <a:lnTo>
                      <a:pt x="448" y="12"/>
                    </a:lnTo>
                    <a:lnTo>
                      <a:pt x="476" y="6"/>
                    </a:lnTo>
                    <a:lnTo>
                      <a:pt x="504" y="4"/>
                    </a:lnTo>
                    <a:lnTo>
                      <a:pt x="532" y="2"/>
                    </a:lnTo>
                    <a:lnTo>
                      <a:pt x="560" y="0"/>
                    </a:lnTo>
                    <a:close/>
                    <a:moveTo>
                      <a:pt x="560" y="72"/>
                    </a:moveTo>
                    <a:lnTo>
                      <a:pt x="560" y="72"/>
                    </a:lnTo>
                    <a:lnTo>
                      <a:pt x="536" y="72"/>
                    </a:lnTo>
                    <a:lnTo>
                      <a:pt x="510" y="74"/>
                    </a:lnTo>
                    <a:lnTo>
                      <a:pt x="486" y="78"/>
                    </a:lnTo>
                    <a:lnTo>
                      <a:pt x="462" y="82"/>
                    </a:lnTo>
                    <a:lnTo>
                      <a:pt x="438" y="86"/>
                    </a:lnTo>
                    <a:lnTo>
                      <a:pt x="416" y="94"/>
                    </a:lnTo>
                    <a:lnTo>
                      <a:pt x="370" y="110"/>
                    </a:lnTo>
                    <a:lnTo>
                      <a:pt x="328" y="130"/>
                    </a:lnTo>
                    <a:lnTo>
                      <a:pt x="288" y="156"/>
                    </a:lnTo>
                    <a:lnTo>
                      <a:pt x="250" y="184"/>
                    </a:lnTo>
                    <a:lnTo>
                      <a:pt x="214" y="214"/>
                    </a:lnTo>
                    <a:lnTo>
                      <a:pt x="184" y="250"/>
                    </a:lnTo>
                    <a:lnTo>
                      <a:pt x="156" y="288"/>
                    </a:lnTo>
                    <a:lnTo>
                      <a:pt x="130" y="328"/>
                    </a:lnTo>
                    <a:lnTo>
                      <a:pt x="110" y="370"/>
                    </a:lnTo>
                    <a:lnTo>
                      <a:pt x="94" y="416"/>
                    </a:lnTo>
                    <a:lnTo>
                      <a:pt x="88" y="438"/>
                    </a:lnTo>
                    <a:lnTo>
                      <a:pt x="82" y="462"/>
                    </a:lnTo>
                    <a:lnTo>
                      <a:pt x="78" y="486"/>
                    </a:lnTo>
                    <a:lnTo>
                      <a:pt x="74" y="510"/>
                    </a:lnTo>
                    <a:lnTo>
                      <a:pt x="72" y="536"/>
                    </a:lnTo>
                    <a:lnTo>
                      <a:pt x="72" y="560"/>
                    </a:lnTo>
                    <a:lnTo>
                      <a:pt x="72" y="560"/>
                    </a:lnTo>
                    <a:lnTo>
                      <a:pt x="72" y="586"/>
                    </a:lnTo>
                    <a:lnTo>
                      <a:pt x="74" y="610"/>
                    </a:lnTo>
                    <a:lnTo>
                      <a:pt x="78" y="634"/>
                    </a:lnTo>
                    <a:lnTo>
                      <a:pt x="82" y="658"/>
                    </a:lnTo>
                    <a:lnTo>
                      <a:pt x="88" y="682"/>
                    </a:lnTo>
                    <a:lnTo>
                      <a:pt x="94" y="706"/>
                    </a:lnTo>
                    <a:lnTo>
                      <a:pt x="110" y="750"/>
                    </a:lnTo>
                    <a:lnTo>
                      <a:pt x="130" y="792"/>
                    </a:lnTo>
                    <a:lnTo>
                      <a:pt x="156" y="834"/>
                    </a:lnTo>
                    <a:lnTo>
                      <a:pt x="184" y="870"/>
                    </a:lnTo>
                    <a:lnTo>
                      <a:pt x="214" y="906"/>
                    </a:lnTo>
                    <a:lnTo>
                      <a:pt x="250" y="938"/>
                    </a:lnTo>
                    <a:lnTo>
                      <a:pt x="288" y="966"/>
                    </a:lnTo>
                    <a:lnTo>
                      <a:pt x="328" y="990"/>
                    </a:lnTo>
                    <a:lnTo>
                      <a:pt x="370" y="1010"/>
                    </a:lnTo>
                    <a:lnTo>
                      <a:pt x="416" y="1026"/>
                    </a:lnTo>
                    <a:lnTo>
                      <a:pt x="438" y="1034"/>
                    </a:lnTo>
                    <a:lnTo>
                      <a:pt x="462" y="1038"/>
                    </a:lnTo>
                    <a:lnTo>
                      <a:pt x="486" y="1044"/>
                    </a:lnTo>
                    <a:lnTo>
                      <a:pt x="510" y="1046"/>
                    </a:lnTo>
                    <a:lnTo>
                      <a:pt x="536" y="1048"/>
                    </a:lnTo>
                    <a:lnTo>
                      <a:pt x="560" y="1048"/>
                    </a:lnTo>
                    <a:lnTo>
                      <a:pt x="560" y="1048"/>
                    </a:lnTo>
                    <a:lnTo>
                      <a:pt x="586" y="1048"/>
                    </a:lnTo>
                    <a:lnTo>
                      <a:pt x="610" y="1046"/>
                    </a:lnTo>
                    <a:lnTo>
                      <a:pt x="634" y="1044"/>
                    </a:lnTo>
                    <a:lnTo>
                      <a:pt x="658" y="1038"/>
                    </a:lnTo>
                    <a:lnTo>
                      <a:pt x="682" y="1034"/>
                    </a:lnTo>
                    <a:lnTo>
                      <a:pt x="706" y="1026"/>
                    </a:lnTo>
                    <a:lnTo>
                      <a:pt x="750" y="1010"/>
                    </a:lnTo>
                    <a:lnTo>
                      <a:pt x="794" y="990"/>
                    </a:lnTo>
                    <a:lnTo>
                      <a:pt x="834" y="966"/>
                    </a:lnTo>
                    <a:lnTo>
                      <a:pt x="870" y="938"/>
                    </a:lnTo>
                    <a:lnTo>
                      <a:pt x="906" y="906"/>
                    </a:lnTo>
                    <a:lnTo>
                      <a:pt x="938" y="870"/>
                    </a:lnTo>
                    <a:lnTo>
                      <a:pt x="966" y="834"/>
                    </a:lnTo>
                    <a:lnTo>
                      <a:pt x="990" y="792"/>
                    </a:lnTo>
                    <a:lnTo>
                      <a:pt x="1010" y="750"/>
                    </a:lnTo>
                    <a:lnTo>
                      <a:pt x="1026" y="706"/>
                    </a:lnTo>
                    <a:lnTo>
                      <a:pt x="1034" y="682"/>
                    </a:lnTo>
                    <a:lnTo>
                      <a:pt x="1040" y="658"/>
                    </a:lnTo>
                    <a:lnTo>
                      <a:pt x="1044" y="634"/>
                    </a:lnTo>
                    <a:lnTo>
                      <a:pt x="1046" y="610"/>
                    </a:lnTo>
                    <a:lnTo>
                      <a:pt x="1048" y="586"/>
                    </a:lnTo>
                    <a:lnTo>
                      <a:pt x="1050" y="560"/>
                    </a:lnTo>
                    <a:lnTo>
                      <a:pt x="1050" y="560"/>
                    </a:lnTo>
                    <a:lnTo>
                      <a:pt x="1048" y="536"/>
                    </a:lnTo>
                    <a:lnTo>
                      <a:pt x="1046" y="510"/>
                    </a:lnTo>
                    <a:lnTo>
                      <a:pt x="1044" y="486"/>
                    </a:lnTo>
                    <a:lnTo>
                      <a:pt x="1040" y="462"/>
                    </a:lnTo>
                    <a:lnTo>
                      <a:pt x="1034" y="438"/>
                    </a:lnTo>
                    <a:lnTo>
                      <a:pt x="1026" y="416"/>
                    </a:lnTo>
                    <a:lnTo>
                      <a:pt x="1010" y="370"/>
                    </a:lnTo>
                    <a:lnTo>
                      <a:pt x="990" y="328"/>
                    </a:lnTo>
                    <a:lnTo>
                      <a:pt x="966" y="288"/>
                    </a:lnTo>
                    <a:lnTo>
                      <a:pt x="938" y="250"/>
                    </a:lnTo>
                    <a:lnTo>
                      <a:pt x="906" y="214"/>
                    </a:lnTo>
                    <a:lnTo>
                      <a:pt x="870" y="184"/>
                    </a:lnTo>
                    <a:lnTo>
                      <a:pt x="834" y="156"/>
                    </a:lnTo>
                    <a:lnTo>
                      <a:pt x="794" y="130"/>
                    </a:lnTo>
                    <a:lnTo>
                      <a:pt x="750" y="110"/>
                    </a:lnTo>
                    <a:lnTo>
                      <a:pt x="706" y="94"/>
                    </a:lnTo>
                    <a:lnTo>
                      <a:pt x="682" y="86"/>
                    </a:lnTo>
                    <a:lnTo>
                      <a:pt x="658" y="82"/>
                    </a:lnTo>
                    <a:lnTo>
                      <a:pt x="634" y="78"/>
                    </a:lnTo>
                    <a:lnTo>
                      <a:pt x="610" y="74"/>
                    </a:lnTo>
                    <a:lnTo>
                      <a:pt x="586" y="72"/>
                    </a:lnTo>
                    <a:lnTo>
                      <a:pt x="560"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5">
                  <a:defRPr/>
                </a:pPr>
                <a:endParaRPr lang="en-US" sz="1350" dirty="0"/>
              </a:p>
            </p:txBody>
          </p:sp>
          <p:sp>
            <p:nvSpPr>
              <p:cNvPr id="122" name="Freeform 8"/>
              <p:cNvSpPr>
                <a:spLocks/>
              </p:cNvSpPr>
              <p:nvPr/>
            </p:nvSpPr>
            <p:spPr bwMode="auto">
              <a:xfrm>
                <a:off x="-3349152" y="3608737"/>
                <a:ext cx="932213" cy="691444"/>
              </a:xfrm>
              <a:custGeom>
                <a:avLst/>
                <a:gdLst>
                  <a:gd name="T0" fmla="*/ 388 w 586"/>
                  <a:gd name="T1" fmla="*/ 162 h 432"/>
                  <a:gd name="T2" fmla="*/ 216 w 586"/>
                  <a:gd name="T3" fmla="*/ 0 h 432"/>
                  <a:gd name="T4" fmla="*/ 356 w 586"/>
                  <a:gd name="T5" fmla="*/ 0 h 432"/>
                  <a:gd name="T6" fmla="*/ 586 w 586"/>
                  <a:gd name="T7" fmla="*/ 216 h 432"/>
                  <a:gd name="T8" fmla="*/ 358 w 586"/>
                  <a:gd name="T9" fmla="*/ 432 h 432"/>
                  <a:gd name="T10" fmla="*/ 218 w 586"/>
                  <a:gd name="T11" fmla="*/ 432 h 432"/>
                  <a:gd name="T12" fmla="*/ 388 w 586"/>
                  <a:gd name="T13" fmla="*/ 272 h 432"/>
                  <a:gd name="T14" fmla="*/ 0 w 586"/>
                  <a:gd name="T15" fmla="*/ 272 h 432"/>
                  <a:gd name="T16" fmla="*/ 0 w 586"/>
                  <a:gd name="T17" fmla="*/ 162 h 432"/>
                  <a:gd name="T18" fmla="*/ 388 w 586"/>
                  <a:gd name="T19" fmla="*/ 16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6" h="432">
                    <a:moveTo>
                      <a:pt x="388" y="162"/>
                    </a:moveTo>
                    <a:lnTo>
                      <a:pt x="216" y="0"/>
                    </a:lnTo>
                    <a:lnTo>
                      <a:pt x="356" y="0"/>
                    </a:lnTo>
                    <a:lnTo>
                      <a:pt x="586" y="216"/>
                    </a:lnTo>
                    <a:lnTo>
                      <a:pt x="358" y="432"/>
                    </a:lnTo>
                    <a:lnTo>
                      <a:pt x="218" y="432"/>
                    </a:lnTo>
                    <a:lnTo>
                      <a:pt x="388" y="272"/>
                    </a:lnTo>
                    <a:lnTo>
                      <a:pt x="0" y="272"/>
                    </a:lnTo>
                    <a:lnTo>
                      <a:pt x="0" y="162"/>
                    </a:lnTo>
                    <a:lnTo>
                      <a:pt x="388" y="1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5">
                  <a:defRPr/>
                </a:pPr>
                <a:endParaRPr lang="en-US" sz="1350" dirty="0"/>
              </a:p>
            </p:txBody>
          </p:sp>
        </p:grpSp>
        <p:sp>
          <p:nvSpPr>
            <p:cNvPr id="123" name="TextBox 122"/>
            <p:cNvSpPr txBox="1"/>
            <p:nvPr/>
          </p:nvSpPr>
          <p:spPr>
            <a:xfrm>
              <a:off x="1466850" y="5717013"/>
              <a:ext cx="3131160" cy="1071267"/>
            </a:xfrm>
            <a:prstGeom prst="rect">
              <a:avLst/>
            </a:prstGeom>
            <a:noFill/>
          </p:spPr>
          <p:txBody>
            <a:bodyPr wrap="square" tIns="107571" rIns="134464" bIns="107571" anchor="ctr">
              <a:spAutoFit/>
            </a:bodyPr>
            <a:lstStyle/>
            <a:p>
              <a:pPr defTabSz="685805">
                <a:lnSpc>
                  <a:spcPct val="90000"/>
                </a:lnSpc>
                <a:spcAft>
                  <a:spcPts val="882"/>
                </a:spcAft>
                <a:defRPr/>
              </a:pPr>
              <a:r>
                <a:rPr lang="en-US" sz="2059" dirty="0">
                  <a:solidFill>
                    <a:schemeClr val="tx2"/>
                  </a:solidFill>
                  <a:latin typeface="+mj-lt"/>
                  <a:cs typeface="Segoe UI"/>
                </a:rPr>
                <a:t>Natural Language Questions</a:t>
              </a:r>
            </a:p>
          </p:txBody>
        </p:sp>
      </p:grpSp>
      <p:sp useBgFill="1">
        <p:nvSpPr>
          <p:cNvPr id="7" name="Rectangle 6"/>
          <p:cNvSpPr/>
          <p:nvPr/>
        </p:nvSpPr>
        <p:spPr>
          <a:xfrm>
            <a:off x="1" y="857616"/>
            <a:ext cx="314882" cy="51427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24">
              <a:solidFill>
                <a:srgbClr val="FFFFFF"/>
              </a:solidFill>
            </a:endParaRPr>
          </a:p>
        </p:txBody>
      </p:sp>
      <p:sp>
        <p:nvSpPr>
          <p:cNvPr id="3" name="Content Placeholder 2"/>
          <p:cNvSpPr>
            <a:spLocks noGrp="1"/>
          </p:cNvSpPr>
          <p:nvPr>
            <p:ph idx="1"/>
          </p:nvPr>
        </p:nvSpPr>
        <p:spPr/>
        <p:txBody>
          <a:bodyPr/>
          <a:lstStyle/>
          <a:p>
            <a:endParaRPr lang="en-US" dirty="0"/>
          </a:p>
        </p:txBody>
      </p:sp>
      <p:sp>
        <p:nvSpPr>
          <p:cNvPr id="5" name="Content Placeholder 4"/>
          <p:cNvSpPr>
            <a:spLocks noGrp="1"/>
          </p:cNvSpPr>
          <p:nvPr>
            <p:ph sz="quarter" idx="10"/>
          </p:nvPr>
        </p:nvSpPr>
        <p:spPr/>
        <p:txBody>
          <a:bodyPr/>
          <a:lstStyle/>
          <a:p>
            <a:r>
              <a:rPr lang="en-US" dirty="0"/>
              <a:t>Share &amp; collaborate with Power BI for Office 365</a:t>
            </a:r>
          </a:p>
        </p:txBody>
      </p:sp>
      <p:grpSp>
        <p:nvGrpSpPr>
          <p:cNvPr id="9" name="Group 8"/>
          <p:cNvGrpSpPr/>
          <p:nvPr/>
        </p:nvGrpSpPr>
        <p:grpSpPr>
          <a:xfrm>
            <a:off x="3589779" y="1770215"/>
            <a:ext cx="5419404" cy="4010939"/>
            <a:chOff x="4973789" y="1371830"/>
            <a:chExt cx="7208842" cy="5335314"/>
          </a:xfrm>
        </p:grpSpPr>
        <p:pic>
          <p:nvPicPr>
            <p:cNvPr id="4" name="Picture 3"/>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973789" y="2166284"/>
              <a:ext cx="7208842" cy="4324766"/>
            </a:xfrm>
            <a:prstGeom prst="rect">
              <a:avLst/>
            </a:prstGeom>
          </p:spPr>
        </p:pic>
        <p:grpSp>
          <p:nvGrpSpPr>
            <p:cNvPr id="112" name="Group 111"/>
            <p:cNvGrpSpPr/>
            <p:nvPr/>
          </p:nvGrpSpPr>
          <p:grpSpPr>
            <a:xfrm>
              <a:off x="4979976" y="1377360"/>
              <a:ext cx="7202655" cy="792594"/>
              <a:chOff x="4296161" y="1524072"/>
              <a:chExt cx="7291210" cy="731520"/>
            </a:xfrm>
          </p:grpSpPr>
          <p:sp>
            <p:nvSpPr>
              <p:cNvPr id="113" name="Freeform 8"/>
              <p:cNvSpPr>
                <a:spLocks noEditPoints="1"/>
              </p:cNvSpPr>
              <p:nvPr/>
            </p:nvSpPr>
            <p:spPr bwMode="black">
              <a:xfrm>
                <a:off x="7913232" y="1585032"/>
                <a:ext cx="819927" cy="497472"/>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FFFFFF"/>
              </a:solidFill>
              <a:ln>
                <a:noFill/>
              </a:ln>
            </p:spPr>
            <p:txBody>
              <a:bodyPr vert="horz" wrap="square" lIns="60515" tIns="30258" rIns="60515" bIns="30258" numCol="1" anchor="t" anchorCtr="0" compatLnSpc="1">
                <a:prstTxWarp prst="textNoShape">
                  <a:avLst/>
                </a:prstTxWarp>
              </a:bodyPr>
              <a:lstStyle/>
              <a:p>
                <a:endParaRPr lang="en-US" sz="1176">
                  <a:solidFill>
                    <a:srgbClr val="505050"/>
                  </a:solidFill>
                </a:endParaRPr>
              </a:p>
            </p:txBody>
          </p:sp>
          <p:sp>
            <p:nvSpPr>
              <p:cNvPr id="114" name="Rectangle 113"/>
              <p:cNvSpPr/>
              <p:nvPr/>
            </p:nvSpPr>
            <p:spPr bwMode="auto">
              <a:xfrm>
                <a:off x="4296161" y="1524072"/>
                <a:ext cx="7291210" cy="731520"/>
              </a:xfrm>
              <a:prstGeom prst="rect">
                <a:avLst/>
              </a:prstGeom>
              <a:solidFill>
                <a:schemeClr val="accent5"/>
              </a:solidFill>
              <a:ln w="38100" cap="flat" cmpd="sng" algn="ctr">
                <a:noFill/>
                <a:prstDash val="solid"/>
                <a:headEnd type="none" w="med" len="med"/>
                <a:tailEnd type="none" w="med" len="med"/>
              </a:ln>
              <a:effectLst/>
            </p:spPr>
            <p:txBody>
              <a:bodyPr vert="horz" wrap="square" lIns="68567" tIns="67232" rIns="68567" bIns="67232" numCol="1" rtlCol="0" anchor="ctr" anchorCtr="0" compatLnSpc="1">
                <a:prstTxWarp prst="textNoShape">
                  <a:avLst/>
                </a:prstTxWarp>
              </a:bodyPr>
              <a:lstStyle/>
              <a:p>
                <a:pPr defTabSz="685513" fontAlgn="base">
                  <a:spcBef>
                    <a:spcPts val="1765"/>
                  </a:spcBef>
                  <a:spcAft>
                    <a:spcPct val="0"/>
                  </a:spcAft>
                  <a:defRPr/>
                </a:pPr>
                <a:r>
                  <a:rPr lang="en-US" sz="1765" dirty="0">
                    <a:gradFill>
                      <a:gsLst>
                        <a:gs pos="0">
                          <a:srgbClr val="FFFFFF"/>
                        </a:gs>
                        <a:gs pos="100000">
                          <a:srgbClr val="FFFFFF"/>
                        </a:gs>
                      </a:gsLst>
                      <a:lin ang="5400000" scaled="0"/>
                    </a:gradFill>
                  </a:rPr>
                  <a:t>  Quickly create collaborative BI sites</a:t>
                </a:r>
                <a:endParaRPr lang="en-US" sz="1765" kern="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16" name="Rectangle 115"/>
            <p:cNvSpPr/>
            <p:nvPr/>
          </p:nvSpPr>
          <p:spPr>
            <a:xfrm>
              <a:off x="4979976" y="1371830"/>
              <a:ext cx="7202655" cy="5335314"/>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24"/>
            </a:p>
          </p:txBody>
        </p:sp>
      </p:grpSp>
      <p:sp>
        <p:nvSpPr>
          <p:cNvPr id="118" name="Right Brace 117"/>
          <p:cNvSpPr/>
          <p:nvPr/>
        </p:nvSpPr>
        <p:spPr>
          <a:xfrm>
            <a:off x="3097087" y="2038407"/>
            <a:ext cx="330987" cy="3610880"/>
          </a:xfrm>
          <a:prstGeom prst="rightBrac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24"/>
          </a:p>
        </p:txBody>
      </p:sp>
      <p:sp>
        <p:nvSpPr>
          <p:cNvPr id="2" name="Rectangle 1"/>
          <p:cNvSpPr/>
          <p:nvPr/>
        </p:nvSpPr>
        <p:spPr>
          <a:xfrm>
            <a:off x="176362" y="5919510"/>
            <a:ext cx="8967637" cy="646331"/>
          </a:xfrm>
          <a:prstGeom prst="rect">
            <a:avLst/>
          </a:prstGeom>
        </p:spPr>
        <p:txBody>
          <a:bodyPr wrap="square">
            <a:spAutoFit/>
          </a:bodyPr>
          <a:lstStyle/>
          <a:p>
            <a:r>
              <a:rPr lang="en-US" dirty="0"/>
              <a:t>http://download.microsoft.com/download/7/C/A/7CA1E397-15A1-4667-BE6E-AE530BDB995E/Power-BI%20_%20GA-deck.pptx</a:t>
            </a:r>
          </a:p>
        </p:txBody>
      </p:sp>
    </p:spTree>
    <p:extLst>
      <p:ext uri="{BB962C8B-B14F-4D97-AF65-F5344CB8AC3E}">
        <p14:creationId xmlns:p14="http://schemas.microsoft.com/office/powerpoint/2010/main" val="2381539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50"/>
                                  </p:stCondLst>
                                  <p:childTnLst>
                                    <p:set>
                                      <p:cBhvr>
                                        <p:cTn id="10" dur="1" fill="hold">
                                          <p:stCondLst>
                                            <p:cond delay="0"/>
                                          </p:stCondLst>
                                        </p:cTn>
                                        <p:tgtEl>
                                          <p:spTgt spid="118"/>
                                        </p:tgtEl>
                                        <p:attrNameLst>
                                          <p:attrName>style.visibility</p:attrName>
                                        </p:attrNameLst>
                                      </p:cBhvr>
                                      <p:to>
                                        <p:strVal val="visible"/>
                                      </p:to>
                                    </p:set>
                                    <p:animEffect transition="in" filter="fade">
                                      <p:cBhvr>
                                        <p:cTn id="11" dur="1000"/>
                                        <p:tgtEl>
                                          <p:spTgt spid="118"/>
                                        </p:tgtEl>
                                      </p:cBhvr>
                                    </p:animEffect>
                                  </p:childTnLst>
                                </p:cTn>
                              </p:par>
                              <p:par>
                                <p:cTn id="12" presetID="2" presetClass="entr" presetSubtype="2" decel="98000" fill="hold" nodeType="withEffect">
                                  <p:stCondLst>
                                    <p:cond delay="25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1000" fill="hold"/>
                                        <p:tgtEl>
                                          <p:spTgt spid="9"/>
                                        </p:tgtEl>
                                        <p:attrNameLst>
                                          <p:attrName>ppt_x</p:attrName>
                                        </p:attrNameLst>
                                      </p:cBhvr>
                                      <p:tavLst>
                                        <p:tav tm="0">
                                          <p:val>
                                            <p:strVal val="1+#ppt_w/2"/>
                                          </p:val>
                                        </p:tav>
                                        <p:tav tm="100000">
                                          <p:val>
                                            <p:strVal val="#ppt_x"/>
                                          </p:val>
                                        </p:tav>
                                      </p:tavLst>
                                    </p:anim>
                                    <p:anim calcmode="lin" valueType="num">
                                      <p:cBhvr additive="base">
                                        <p:cTn id="15"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2239963"/>
          </a:xfrm>
        </p:spPr>
        <p:txBody>
          <a:bodyPr>
            <a:normAutofit fontScale="92500"/>
          </a:bodyPr>
          <a:lstStyle/>
          <a:p>
            <a:r>
              <a:rPr lang="en-US" dirty="0"/>
              <a:t>Yes, the relationship between price and lot size is pretty clear. But is this the most important information for home buyers? </a:t>
            </a:r>
            <a:r>
              <a:rPr lang="en-US" b="1" dirty="0"/>
              <a:t>Probably not; </a:t>
            </a:r>
            <a:r>
              <a:rPr lang="en-US" i="1" dirty="0"/>
              <a:t>the relationship between price and home size probably takes precedence</a:t>
            </a:r>
            <a:r>
              <a:rPr lang="en-US" dirty="0"/>
              <a:t>. For most  homebuyers, finding a home with the right livable space takes priority over the lot size. This is why the chart below is more effective.</a:t>
            </a:r>
          </a:p>
        </p:txBody>
      </p:sp>
      <p:sp>
        <p:nvSpPr>
          <p:cNvPr id="3" name="Content Placeholder 2"/>
          <p:cNvSpPr>
            <a:spLocks noGrp="1"/>
          </p:cNvSpPr>
          <p:nvPr>
            <p:ph sz="quarter" idx="10"/>
          </p:nvPr>
        </p:nvSpPr>
        <p:spPr/>
        <p:txBody>
          <a:bodyPr/>
          <a:lstStyle/>
          <a:p>
            <a:r>
              <a:rPr lang="en-US" dirty="0"/>
              <a:t>Creating Effective Views contd..</a:t>
            </a:r>
          </a:p>
        </p:txBody>
      </p:sp>
      <p:pic>
        <p:nvPicPr>
          <p:cNvPr id="4" name="Picture 3"/>
          <p:cNvPicPr>
            <a:picLocks noChangeAspect="1"/>
          </p:cNvPicPr>
          <p:nvPr/>
        </p:nvPicPr>
        <p:blipFill>
          <a:blip r:embed="rId2"/>
          <a:stretch>
            <a:fillRect/>
          </a:stretch>
        </p:blipFill>
        <p:spPr>
          <a:xfrm>
            <a:off x="2133600" y="3581400"/>
            <a:ext cx="4724400" cy="2933681"/>
          </a:xfrm>
          <a:prstGeom prst="rect">
            <a:avLst/>
          </a:prstGeom>
        </p:spPr>
      </p:pic>
    </p:spTree>
    <p:extLst>
      <p:ext uri="{BB962C8B-B14F-4D97-AF65-F5344CB8AC3E}">
        <p14:creationId xmlns:p14="http://schemas.microsoft.com/office/powerpoint/2010/main" val="27747593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33400" y="1444018"/>
            <a:ext cx="7984863" cy="4336676"/>
          </a:xfrm>
          <a:prstGeom prst="rect">
            <a:avLst/>
          </a:prstGeom>
          <a:blipFill>
            <a:blip r:embed="rId2" cstate="print"/>
            <a:stretch>
              <a:fillRect/>
            </a:stretch>
          </a:blipFill>
        </p:spPr>
        <p:txBody>
          <a:bodyPr wrap="square" lIns="0" tIns="0" rIns="0" bIns="0" rtlCol="0"/>
          <a:lstStyle/>
          <a:p>
            <a:pPr defTabSz="806867"/>
            <a:endParaRPr sz="1588" dirty="0">
              <a:solidFill>
                <a:prstClr val="black"/>
              </a:solidFill>
              <a:latin typeface="Calibri"/>
            </a:endParaRPr>
          </a:p>
        </p:txBody>
      </p:sp>
      <p:sp>
        <p:nvSpPr>
          <p:cNvPr id="8" name="Content Placeholder 7"/>
          <p:cNvSpPr>
            <a:spLocks noGrp="1"/>
          </p:cNvSpPr>
          <p:nvPr>
            <p:ph sz="quarter" idx="10"/>
          </p:nvPr>
        </p:nvSpPr>
        <p:spPr/>
        <p:txBody>
          <a:bodyPr/>
          <a:lstStyle/>
          <a:p>
            <a:r>
              <a:rPr lang="en-US" dirty="0" err="1"/>
              <a:t>Gephi</a:t>
            </a:r>
            <a:endParaRPr lang="en-US" dirty="0"/>
          </a:p>
        </p:txBody>
      </p:sp>
      <p:sp>
        <p:nvSpPr>
          <p:cNvPr id="3" name="object 3"/>
          <p:cNvSpPr txBox="1">
            <a:spLocks noGrp="1"/>
          </p:cNvSpPr>
          <p:nvPr>
            <p:ph type="sldNum" sz="quarter" idx="4294967295"/>
          </p:nvPr>
        </p:nvSpPr>
        <p:spPr>
          <a:xfrm>
            <a:off x="9023350" y="5351463"/>
            <a:ext cx="120650" cy="582612"/>
          </a:xfrm>
          <a:prstGeom prst="rect">
            <a:avLst/>
          </a:prstGeom>
        </p:spPr>
        <p:txBody>
          <a:bodyPr vert="horz" wrap="square" lIns="0" tIns="12326" rIns="0" bIns="0" rtlCol="0">
            <a:spAutoFit/>
          </a:bodyPr>
          <a:lstStyle/>
          <a:p>
            <a:pPr marL="22413" defTabSz="806867">
              <a:spcBef>
                <a:spcPts val="97"/>
              </a:spcBef>
            </a:pPr>
            <a:fld id="{81D60167-4931-47E6-BA6A-407CBD079E47}" type="slidenum">
              <a:rPr dirty="0"/>
              <a:pPr marL="22413" defTabSz="806867">
                <a:spcBef>
                  <a:spcPts val="97"/>
                </a:spcBef>
              </a:pPr>
              <a:t>40</a:t>
            </a:fld>
            <a:endParaRPr dirty="0"/>
          </a:p>
        </p:txBody>
      </p:sp>
      <p:sp>
        <p:nvSpPr>
          <p:cNvPr id="4" name="object 4"/>
          <p:cNvSpPr txBox="1">
            <a:spLocks noGrp="1"/>
          </p:cNvSpPr>
          <p:nvPr>
            <p:ph type="ftr" sz="quarter" idx="4294967295"/>
          </p:nvPr>
        </p:nvSpPr>
        <p:spPr>
          <a:xfrm>
            <a:off x="0" y="5929313"/>
            <a:ext cx="2613025" cy="338137"/>
          </a:xfrm>
          <a:prstGeom prst="rect">
            <a:avLst/>
          </a:prstGeom>
        </p:spPr>
        <p:txBody>
          <a:bodyPr vert="horz" wrap="square" lIns="0" tIns="11766" rIns="0" bIns="0" rtlCol="0">
            <a:spAutoFit/>
          </a:bodyPr>
          <a:lstStyle/>
          <a:p>
            <a:pPr marL="11206" defTabSz="806867">
              <a:spcBef>
                <a:spcPts val="93"/>
              </a:spcBef>
            </a:pPr>
            <a:r>
              <a:rPr dirty="0"/>
              <a:t>S. </a:t>
            </a:r>
            <a:r>
              <a:rPr spc="-4" dirty="0"/>
              <a:t>Mukherjea </a:t>
            </a:r>
            <a:r>
              <a:rPr dirty="0"/>
              <a:t>&amp; </a:t>
            </a:r>
            <a:r>
              <a:rPr spc="-4" dirty="0"/>
              <a:t>A.A. Nanavati; </a:t>
            </a:r>
            <a:r>
              <a:rPr dirty="0"/>
              <a:t>IIT-D Fall</a:t>
            </a:r>
            <a:r>
              <a:rPr spc="53" dirty="0"/>
              <a:t> </a:t>
            </a:r>
            <a:r>
              <a:rPr spc="-9" dirty="0"/>
              <a:t>2016</a:t>
            </a:r>
          </a:p>
        </p:txBody>
      </p:sp>
    </p:spTree>
    <p:extLst>
      <p:ext uri="{BB962C8B-B14F-4D97-AF65-F5344CB8AC3E}">
        <p14:creationId xmlns:p14="http://schemas.microsoft.com/office/powerpoint/2010/main" val="27110684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01935" y="794721"/>
            <a:ext cx="7741472" cy="5269901"/>
          </a:xfrm>
          <a:prstGeom prst="rect">
            <a:avLst/>
          </a:prstGeom>
          <a:blipFill>
            <a:blip r:embed="rId2" cstate="print"/>
            <a:stretch>
              <a:fillRect/>
            </a:stretch>
          </a:blipFill>
        </p:spPr>
        <p:txBody>
          <a:bodyPr wrap="square" lIns="0" tIns="0" rIns="0" bIns="0" rtlCol="0"/>
          <a:lstStyle/>
          <a:p>
            <a:pPr defTabSz="806867"/>
            <a:endParaRPr sz="1588" dirty="0">
              <a:solidFill>
                <a:prstClr val="black"/>
              </a:solidFill>
              <a:latin typeface="Calibri"/>
            </a:endParaRPr>
          </a:p>
        </p:txBody>
      </p:sp>
      <p:sp>
        <p:nvSpPr>
          <p:cNvPr id="3" name="object 3"/>
          <p:cNvSpPr txBox="1">
            <a:spLocks noGrp="1"/>
          </p:cNvSpPr>
          <p:nvPr>
            <p:ph type="sldNum" sz="quarter" idx="4294967295"/>
          </p:nvPr>
        </p:nvSpPr>
        <p:spPr>
          <a:xfrm>
            <a:off x="9023350" y="5351463"/>
            <a:ext cx="120650" cy="582612"/>
          </a:xfrm>
          <a:prstGeom prst="rect">
            <a:avLst/>
          </a:prstGeom>
        </p:spPr>
        <p:txBody>
          <a:bodyPr vert="horz" wrap="square" lIns="0" tIns="12326" rIns="0" bIns="0" rtlCol="0">
            <a:spAutoFit/>
          </a:bodyPr>
          <a:lstStyle/>
          <a:p>
            <a:pPr marL="22413" defTabSz="806867">
              <a:spcBef>
                <a:spcPts val="97"/>
              </a:spcBef>
            </a:pPr>
            <a:fld id="{81D60167-4931-47E6-BA6A-407CBD079E47}" type="slidenum">
              <a:rPr dirty="0"/>
              <a:pPr marL="22413" defTabSz="806867">
                <a:spcBef>
                  <a:spcPts val="97"/>
                </a:spcBef>
              </a:pPr>
              <a:t>41</a:t>
            </a:fld>
            <a:endParaRPr dirty="0"/>
          </a:p>
        </p:txBody>
      </p:sp>
      <p:sp>
        <p:nvSpPr>
          <p:cNvPr id="4" name="object 4"/>
          <p:cNvSpPr txBox="1">
            <a:spLocks noGrp="1"/>
          </p:cNvSpPr>
          <p:nvPr>
            <p:ph type="ftr" sz="quarter" idx="4294967295"/>
          </p:nvPr>
        </p:nvSpPr>
        <p:spPr>
          <a:xfrm>
            <a:off x="0" y="6172200"/>
            <a:ext cx="2613025" cy="338138"/>
          </a:xfrm>
          <a:prstGeom prst="rect">
            <a:avLst/>
          </a:prstGeom>
        </p:spPr>
        <p:txBody>
          <a:bodyPr vert="horz" wrap="square" lIns="0" tIns="11766" rIns="0" bIns="0" rtlCol="0">
            <a:spAutoFit/>
          </a:bodyPr>
          <a:lstStyle/>
          <a:p>
            <a:pPr marL="11206" defTabSz="806867">
              <a:spcBef>
                <a:spcPts val="93"/>
              </a:spcBef>
            </a:pPr>
            <a:r>
              <a:rPr dirty="0"/>
              <a:t>S. </a:t>
            </a:r>
            <a:r>
              <a:rPr spc="-4" dirty="0"/>
              <a:t>Mukherjea </a:t>
            </a:r>
            <a:r>
              <a:rPr dirty="0"/>
              <a:t>&amp; </a:t>
            </a:r>
            <a:r>
              <a:rPr spc="-4" dirty="0"/>
              <a:t>A.A. Nanavati; </a:t>
            </a:r>
            <a:r>
              <a:rPr dirty="0"/>
              <a:t>IIT-D Fall</a:t>
            </a:r>
            <a:r>
              <a:rPr spc="53" dirty="0"/>
              <a:t> </a:t>
            </a:r>
            <a:r>
              <a:rPr spc="-9" dirty="0"/>
              <a:t>2016</a:t>
            </a:r>
          </a:p>
        </p:txBody>
      </p:sp>
    </p:spTree>
    <p:extLst>
      <p:ext uri="{BB962C8B-B14F-4D97-AF65-F5344CB8AC3E}">
        <p14:creationId xmlns:p14="http://schemas.microsoft.com/office/powerpoint/2010/main" val="31097024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0600" y="1427966"/>
            <a:ext cx="6872792" cy="4506109"/>
          </a:xfrm>
          <a:prstGeom prst="rect">
            <a:avLst/>
          </a:prstGeom>
          <a:blipFill>
            <a:blip r:embed="rId2" cstate="print"/>
            <a:stretch>
              <a:fillRect/>
            </a:stretch>
          </a:blipFill>
        </p:spPr>
        <p:txBody>
          <a:bodyPr wrap="square" lIns="0" tIns="0" rIns="0" bIns="0" rtlCol="0"/>
          <a:lstStyle/>
          <a:p>
            <a:pPr defTabSz="806867"/>
            <a:endParaRPr sz="1588" dirty="0">
              <a:solidFill>
                <a:prstClr val="black"/>
              </a:solidFill>
              <a:latin typeface="Calibri"/>
            </a:endParaRPr>
          </a:p>
        </p:txBody>
      </p:sp>
      <p:sp>
        <p:nvSpPr>
          <p:cNvPr id="6" name="Content Placeholder 5"/>
          <p:cNvSpPr>
            <a:spLocks noGrp="1"/>
          </p:cNvSpPr>
          <p:nvPr>
            <p:ph sz="quarter" idx="10"/>
          </p:nvPr>
        </p:nvSpPr>
        <p:spPr/>
        <p:txBody>
          <a:bodyPr/>
          <a:lstStyle/>
          <a:p>
            <a:r>
              <a:rPr lang="en-US" dirty="0" err="1"/>
              <a:t>NodeXL</a:t>
            </a:r>
            <a:endParaRPr lang="en-US" dirty="0"/>
          </a:p>
        </p:txBody>
      </p:sp>
      <p:sp>
        <p:nvSpPr>
          <p:cNvPr id="3" name="object 3"/>
          <p:cNvSpPr txBox="1">
            <a:spLocks noGrp="1"/>
          </p:cNvSpPr>
          <p:nvPr>
            <p:ph type="sldNum" sz="quarter" idx="4294967295"/>
          </p:nvPr>
        </p:nvSpPr>
        <p:spPr>
          <a:xfrm>
            <a:off x="9023350" y="5351463"/>
            <a:ext cx="120650" cy="582612"/>
          </a:xfrm>
          <a:prstGeom prst="rect">
            <a:avLst/>
          </a:prstGeom>
        </p:spPr>
        <p:txBody>
          <a:bodyPr vert="horz" wrap="square" lIns="0" tIns="12326" rIns="0" bIns="0" rtlCol="0">
            <a:spAutoFit/>
          </a:bodyPr>
          <a:lstStyle/>
          <a:p>
            <a:pPr marL="22413" defTabSz="806867">
              <a:spcBef>
                <a:spcPts val="97"/>
              </a:spcBef>
            </a:pPr>
            <a:fld id="{81D60167-4931-47E6-BA6A-407CBD079E47}" type="slidenum">
              <a:rPr dirty="0"/>
              <a:pPr marL="22413" defTabSz="806867">
                <a:spcBef>
                  <a:spcPts val="97"/>
                </a:spcBef>
              </a:pPr>
              <a:t>42</a:t>
            </a:fld>
            <a:endParaRPr dirty="0"/>
          </a:p>
        </p:txBody>
      </p:sp>
      <p:sp>
        <p:nvSpPr>
          <p:cNvPr id="4" name="object 4"/>
          <p:cNvSpPr txBox="1">
            <a:spLocks noGrp="1"/>
          </p:cNvSpPr>
          <p:nvPr>
            <p:ph type="ftr" sz="quarter" idx="4294967295"/>
          </p:nvPr>
        </p:nvSpPr>
        <p:spPr>
          <a:xfrm>
            <a:off x="0" y="5954713"/>
            <a:ext cx="2613025" cy="338137"/>
          </a:xfrm>
          <a:prstGeom prst="rect">
            <a:avLst/>
          </a:prstGeom>
        </p:spPr>
        <p:txBody>
          <a:bodyPr vert="horz" wrap="square" lIns="0" tIns="11766" rIns="0" bIns="0" rtlCol="0">
            <a:spAutoFit/>
          </a:bodyPr>
          <a:lstStyle/>
          <a:p>
            <a:pPr marL="11206" defTabSz="806867">
              <a:spcBef>
                <a:spcPts val="93"/>
              </a:spcBef>
            </a:pPr>
            <a:r>
              <a:rPr dirty="0"/>
              <a:t>S. </a:t>
            </a:r>
            <a:r>
              <a:rPr spc="-4" dirty="0"/>
              <a:t>Mukherjea </a:t>
            </a:r>
            <a:r>
              <a:rPr dirty="0"/>
              <a:t>&amp; </a:t>
            </a:r>
            <a:r>
              <a:rPr spc="-4" dirty="0"/>
              <a:t>A.A. Nanavati; </a:t>
            </a:r>
            <a:r>
              <a:rPr dirty="0"/>
              <a:t>IIT-D Fall</a:t>
            </a:r>
            <a:r>
              <a:rPr spc="53" dirty="0"/>
              <a:t> </a:t>
            </a:r>
            <a:r>
              <a:rPr spc="-9" dirty="0"/>
              <a:t>2016</a:t>
            </a:r>
          </a:p>
        </p:txBody>
      </p:sp>
    </p:spTree>
    <p:extLst>
      <p:ext uri="{BB962C8B-B14F-4D97-AF65-F5344CB8AC3E}">
        <p14:creationId xmlns:p14="http://schemas.microsoft.com/office/powerpoint/2010/main" val="41728572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13221" marR="4483" indent="-302575" defTabSz="806867">
              <a:spcBef>
                <a:spcPts val="88"/>
              </a:spcBef>
              <a:buFont typeface="Arial"/>
              <a:buChar char="•"/>
              <a:tabLst>
                <a:tab pos="313221" algn="l"/>
                <a:tab pos="313781" algn="l"/>
              </a:tabLst>
            </a:pPr>
            <a:r>
              <a:rPr lang="en-US" sz="2118" i="1" spc="-4" dirty="0" err="1">
                <a:solidFill>
                  <a:srgbClr val="7E7E7E"/>
                </a:solidFill>
                <a:latin typeface="Century Gothic"/>
                <a:cs typeface="Century Gothic"/>
              </a:rPr>
              <a:t>TouchGraph</a:t>
            </a:r>
            <a:r>
              <a:rPr lang="en-US" sz="2118" i="1" spc="-4" dirty="0">
                <a:solidFill>
                  <a:srgbClr val="7E7E7E"/>
                </a:solidFill>
                <a:latin typeface="Century Gothic"/>
                <a:cs typeface="Century Gothic"/>
              </a:rPr>
              <a:t> </a:t>
            </a:r>
            <a:r>
              <a:rPr lang="en-US" sz="2118" spc="-4" dirty="0">
                <a:solidFill>
                  <a:srgbClr val="7E7E7E"/>
                </a:solidFill>
                <a:latin typeface="Century Gothic"/>
                <a:cs typeface="Century Gothic"/>
              </a:rPr>
              <a:t>allows </a:t>
            </a:r>
            <a:r>
              <a:rPr lang="en-US" sz="2118" dirty="0">
                <a:solidFill>
                  <a:srgbClr val="7E7E7E"/>
                </a:solidFill>
                <a:latin typeface="Century Gothic"/>
                <a:cs typeface="Century Gothic"/>
              </a:rPr>
              <a:t>for the creation and navigation  of </a:t>
            </a:r>
            <a:r>
              <a:rPr lang="en-US" sz="2118" spc="-4" dirty="0" err="1">
                <a:solidFill>
                  <a:srgbClr val="7E7E7E"/>
                </a:solidFill>
                <a:latin typeface="Century Gothic"/>
                <a:cs typeface="Century Gothic"/>
              </a:rPr>
              <a:t>ineractive</a:t>
            </a:r>
            <a:r>
              <a:rPr lang="en-US" sz="2118" spc="-31" dirty="0">
                <a:solidFill>
                  <a:srgbClr val="7E7E7E"/>
                </a:solidFill>
                <a:latin typeface="Century Gothic"/>
                <a:cs typeface="Century Gothic"/>
              </a:rPr>
              <a:t> </a:t>
            </a:r>
            <a:r>
              <a:rPr lang="en-US" sz="2118" spc="-4" dirty="0">
                <a:solidFill>
                  <a:srgbClr val="7E7E7E"/>
                </a:solidFill>
                <a:latin typeface="Century Gothic"/>
                <a:cs typeface="Century Gothic"/>
              </a:rPr>
              <a:t>graphs.</a:t>
            </a:r>
            <a:endParaRPr lang="en-US" sz="2118" dirty="0">
              <a:solidFill>
                <a:prstClr val="black"/>
              </a:solidFill>
              <a:latin typeface="Century Gothic"/>
              <a:cs typeface="Century Gothic"/>
            </a:endParaRPr>
          </a:p>
          <a:p>
            <a:pPr marL="313781" indent="-302575" defTabSz="806867">
              <a:spcBef>
                <a:spcPts val="507"/>
              </a:spcBef>
              <a:buFont typeface="Arial"/>
              <a:buChar char="•"/>
              <a:tabLst>
                <a:tab pos="313221" algn="l"/>
                <a:tab pos="313781" algn="l"/>
              </a:tabLst>
            </a:pPr>
            <a:r>
              <a:rPr lang="en-US" sz="2118" dirty="0">
                <a:solidFill>
                  <a:srgbClr val="7E7E7E"/>
                </a:solidFill>
                <a:latin typeface="Century Gothic"/>
                <a:cs typeface="Century Gothic"/>
              </a:rPr>
              <a:t>Commercial</a:t>
            </a:r>
            <a:r>
              <a:rPr lang="en-US" sz="2118" spc="-53" dirty="0">
                <a:solidFill>
                  <a:srgbClr val="7E7E7E"/>
                </a:solidFill>
                <a:latin typeface="Century Gothic"/>
                <a:cs typeface="Century Gothic"/>
              </a:rPr>
              <a:t> </a:t>
            </a:r>
            <a:r>
              <a:rPr lang="en-US" sz="2118" spc="-4" dirty="0">
                <a:solidFill>
                  <a:srgbClr val="7E7E7E"/>
                </a:solidFill>
                <a:latin typeface="Century Gothic"/>
                <a:cs typeface="Century Gothic"/>
              </a:rPr>
              <a:t>system</a:t>
            </a:r>
            <a:endParaRPr lang="en-US" sz="2118" dirty="0">
              <a:solidFill>
                <a:prstClr val="black"/>
              </a:solidFill>
              <a:latin typeface="Century Gothic"/>
              <a:cs typeface="Century Gothic"/>
            </a:endParaRPr>
          </a:p>
          <a:p>
            <a:pPr marL="667346" lvl="1" indent="-253827" defTabSz="806867">
              <a:spcBef>
                <a:spcPts val="344"/>
              </a:spcBef>
              <a:buClr>
                <a:srgbClr val="7E7E7E"/>
              </a:buClr>
              <a:buFont typeface="Wingdings"/>
              <a:buChar char=""/>
              <a:tabLst>
                <a:tab pos="667346" algn="l"/>
                <a:tab pos="667906" algn="l"/>
              </a:tabLst>
            </a:pPr>
            <a:r>
              <a:rPr lang="en-US" sz="1412" u="sng" spc="-9" dirty="0">
                <a:solidFill>
                  <a:srgbClr val="3299FF"/>
                </a:solidFill>
                <a:uFill>
                  <a:solidFill>
                    <a:srgbClr val="3298FF"/>
                  </a:solidFill>
                </a:uFill>
                <a:latin typeface="Century Gothic"/>
                <a:cs typeface="Century Gothic"/>
                <a:hlinkClick r:id="rId2"/>
              </a:rPr>
              <a:t>http://www.touchgraph.com</a:t>
            </a:r>
            <a:endParaRPr lang="en-US" sz="1412" dirty="0">
              <a:solidFill>
                <a:prstClr val="black"/>
              </a:solidFill>
              <a:latin typeface="Century Gothic"/>
              <a:cs typeface="Century Gothic"/>
            </a:endParaRPr>
          </a:p>
          <a:p>
            <a:pPr marL="313221" marR="324988" indent="-302575" defTabSz="806867">
              <a:spcBef>
                <a:spcPts val="503"/>
              </a:spcBef>
              <a:buFont typeface="Arial"/>
              <a:buChar char="•"/>
              <a:tabLst>
                <a:tab pos="313221" algn="l"/>
                <a:tab pos="313781" algn="l"/>
              </a:tabLst>
            </a:pPr>
            <a:r>
              <a:rPr lang="en-US" sz="2118" spc="-4" dirty="0">
                <a:solidFill>
                  <a:srgbClr val="7E7E7E"/>
                </a:solidFill>
                <a:latin typeface="Century Gothic"/>
                <a:cs typeface="Century Gothic"/>
              </a:rPr>
              <a:t>Older free system </a:t>
            </a:r>
            <a:r>
              <a:rPr lang="en-US" sz="2118" dirty="0">
                <a:solidFill>
                  <a:srgbClr val="7E7E7E"/>
                </a:solidFill>
                <a:latin typeface="Century Gothic"/>
                <a:cs typeface="Century Gothic"/>
              </a:rPr>
              <a:t>for a set of interfaces for </a:t>
            </a:r>
            <a:r>
              <a:rPr lang="en-US" sz="2118" spc="-4" dirty="0">
                <a:solidFill>
                  <a:srgbClr val="7E7E7E"/>
                </a:solidFill>
                <a:latin typeface="Century Gothic"/>
                <a:cs typeface="Century Gothic"/>
              </a:rPr>
              <a:t>graph  </a:t>
            </a:r>
            <a:r>
              <a:rPr lang="en-US" sz="2118" dirty="0">
                <a:solidFill>
                  <a:srgbClr val="7E7E7E"/>
                </a:solidFill>
                <a:latin typeface="Century Gothic"/>
                <a:cs typeface="Century Gothic"/>
              </a:rPr>
              <a:t>visualization </a:t>
            </a:r>
            <a:r>
              <a:rPr lang="en-US" sz="2118" spc="4" dirty="0">
                <a:solidFill>
                  <a:srgbClr val="7E7E7E"/>
                </a:solidFill>
                <a:latin typeface="Century Gothic"/>
                <a:cs typeface="Century Gothic"/>
              </a:rPr>
              <a:t>using </a:t>
            </a:r>
            <a:r>
              <a:rPr lang="en-US" sz="2118" spc="-4" dirty="0">
                <a:solidFill>
                  <a:srgbClr val="7E7E7E"/>
                </a:solidFill>
                <a:latin typeface="Century Gothic"/>
                <a:cs typeface="Century Gothic"/>
              </a:rPr>
              <a:t>force-based layout </a:t>
            </a:r>
            <a:r>
              <a:rPr lang="en-US" sz="2118" dirty="0">
                <a:solidFill>
                  <a:srgbClr val="7E7E7E"/>
                </a:solidFill>
                <a:latin typeface="Century Gothic"/>
                <a:cs typeface="Century Gothic"/>
              </a:rPr>
              <a:t>and  </a:t>
            </a:r>
            <a:r>
              <a:rPr lang="en-US" sz="2118" dirty="0" err="1">
                <a:solidFill>
                  <a:srgbClr val="7E7E7E"/>
                </a:solidFill>
                <a:latin typeface="Century Gothic"/>
                <a:cs typeface="Century Gothic"/>
              </a:rPr>
              <a:t>focus+context</a:t>
            </a:r>
            <a:r>
              <a:rPr lang="en-US" sz="2118" spc="-31" dirty="0">
                <a:solidFill>
                  <a:srgbClr val="7E7E7E"/>
                </a:solidFill>
                <a:latin typeface="Century Gothic"/>
                <a:cs typeface="Century Gothic"/>
              </a:rPr>
              <a:t> </a:t>
            </a:r>
            <a:r>
              <a:rPr lang="en-US" sz="2118" dirty="0">
                <a:solidFill>
                  <a:srgbClr val="7E7E7E"/>
                </a:solidFill>
                <a:latin typeface="Century Gothic"/>
                <a:cs typeface="Century Gothic"/>
              </a:rPr>
              <a:t>techniques</a:t>
            </a:r>
            <a:endParaRPr lang="en-US" sz="2118" dirty="0">
              <a:solidFill>
                <a:prstClr val="black"/>
              </a:solidFill>
              <a:latin typeface="Century Gothic"/>
              <a:cs typeface="Century Gothic"/>
            </a:endParaRPr>
          </a:p>
          <a:p>
            <a:pPr marL="667346" lvl="1" indent="-253827" defTabSz="806867">
              <a:spcBef>
                <a:spcPts val="344"/>
              </a:spcBef>
              <a:buClr>
                <a:srgbClr val="7E7E7E"/>
              </a:buClr>
              <a:buFont typeface="Wingdings"/>
              <a:buChar char=""/>
              <a:tabLst>
                <a:tab pos="667346" algn="l"/>
                <a:tab pos="667906" algn="l"/>
              </a:tabLst>
            </a:pPr>
            <a:r>
              <a:rPr lang="en-US" sz="1412" u="sng" spc="-4" dirty="0">
                <a:solidFill>
                  <a:srgbClr val="3299FF"/>
                </a:solidFill>
                <a:uFill>
                  <a:solidFill>
                    <a:srgbClr val="3298FF"/>
                  </a:solidFill>
                </a:uFill>
                <a:latin typeface="Century Gothic"/>
                <a:cs typeface="Century Gothic"/>
                <a:hlinkClick r:id="rId3"/>
              </a:rPr>
              <a:t>http://sourceforge.net/projects/touchgraph/</a:t>
            </a:r>
            <a:endParaRPr lang="en-US" sz="1412" dirty="0">
              <a:solidFill>
                <a:prstClr val="black"/>
              </a:solidFill>
              <a:latin typeface="Century Gothic"/>
              <a:cs typeface="Century Gothic"/>
            </a:endParaRPr>
          </a:p>
          <a:p>
            <a:endParaRPr lang="en-US" dirty="0"/>
          </a:p>
        </p:txBody>
      </p:sp>
      <p:sp>
        <p:nvSpPr>
          <p:cNvPr id="7" name="Content Placeholder 6"/>
          <p:cNvSpPr>
            <a:spLocks noGrp="1"/>
          </p:cNvSpPr>
          <p:nvPr>
            <p:ph sz="quarter" idx="10"/>
          </p:nvPr>
        </p:nvSpPr>
        <p:spPr/>
        <p:txBody>
          <a:bodyPr/>
          <a:lstStyle/>
          <a:p>
            <a:r>
              <a:rPr lang="en-US" spc="-40" dirty="0" err="1"/>
              <a:t>TouchGraph</a:t>
            </a:r>
            <a:endParaRPr lang="en-US" dirty="0"/>
          </a:p>
        </p:txBody>
      </p:sp>
      <p:sp>
        <p:nvSpPr>
          <p:cNvPr id="4" name="object 4"/>
          <p:cNvSpPr txBox="1">
            <a:spLocks noGrp="1"/>
          </p:cNvSpPr>
          <p:nvPr>
            <p:ph type="sldNum" sz="quarter" idx="4294967295"/>
          </p:nvPr>
        </p:nvSpPr>
        <p:spPr>
          <a:xfrm>
            <a:off x="9023350" y="5351463"/>
            <a:ext cx="120650" cy="582612"/>
          </a:xfrm>
          <a:prstGeom prst="rect">
            <a:avLst/>
          </a:prstGeom>
        </p:spPr>
        <p:txBody>
          <a:bodyPr vert="horz" wrap="square" lIns="0" tIns="12326" rIns="0" bIns="0" rtlCol="0">
            <a:spAutoFit/>
          </a:bodyPr>
          <a:lstStyle/>
          <a:p>
            <a:pPr marL="22413" defTabSz="806867">
              <a:spcBef>
                <a:spcPts val="97"/>
              </a:spcBef>
            </a:pPr>
            <a:fld id="{81D60167-4931-47E6-BA6A-407CBD079E47}" type="slidenum">
              <a:rPr dirty="0"/>
              <a:pPr marL="22413" defTabSz="806867">
                <a:spcBef>
                  <a:spcPts val="97"/>
                </a:spcBef>
              </a:pPr>
              <a:t>43</a:t>
            </a:fld>
            <a:endParaRPr dirty="0"/>
          </a:p>
        </p:txBody>
      </p:sp>
      <p:sp>
        <p:nvSpPr>
          <p:cNvPr id="5" name="object 5"/>
          <p:cNvSpPr txBox="1">
            <a:spLocks noGrp="1"/>
          </p:cNvSpPr>
          <p:nvPr>
            <p:ph type="ftr" sz="quarter" idx="4294967295"/>
          </p:nvPr>
        </p:nvSpPr>
        <p:spPr>
          <a:xfrm>
            <a:off x="854075" y="5595937"/>
            <a:ext cx="2613025" cy="338138"/>
          </a:xfrm>
          <a:prstGeom prst="rect">
            <a:avLst/>
          </a:prstGeom>
        </p:spPr>
        <p:txBody>
          <a:bodyPr vert="horz" wrap="square" lIns="0" tIns="11766" rIns="0" bIns="0" rtlCol="0">
            <a:spAutoFit/>
          </a:bodyPr>
          <a:lstStyle/>
          <a:p>
            <a:pPr marL="11206" defTabSz="806867">
              <a:spcBef>
                <a:spcPts val="93"/>
              </a:spcBef>
            </a:pPr>
            <a:r>
              <a:rPr dirty="0"/>
              <a:t>S. </a:t>
            </a:r>
            <a:r>
              <a:rPr spc="-4" dirty="0"/>
              <a:t>Mukherjea </a:t>
            </a:r>
            <a:r>
              <a:rPr dirty="0"/>
              <a:t>&amp; </a:t>
            </a:r>
            <a:r>
              <a:rPr spc="-4" dirty="0"/>
              <a:t>A.A. Nanavati; </a:t>
            </a:r>
            <a:r>
              <a:rPr dirty="0"/>
              <a:t>IIT-D Fall</a:t>
            </a:r>
            <a:r>
              <a:rPr spc="53" dirty="0"/>
              <a:t> </a:t>
            </a:r>
            <a:r>
              <a:rPr spc="-9" dirty="0"/>
              <a:t>2016</a:t>
            </a:r>
          </a:p>
        </p:txBody>
      </p:sp>
    </p:spTree>
    <p:extLst>
      <p:ext uri="{BB962C8B-B14F-4D97-AF65-F5344CB8AC3E}">
        <p14:creationId xmlns:p14="http://schemas.microsoft.com/office/powerpoint/2010/main" val="34223578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13221" marR="123271" indent="-302575">
              <a:lnSpc>
                <a:spcPts val="2285"/>
              </a:lnSpc>
              <a:spcBef>
                <a:spcPts val="375"/>
              </a:spcBef>
              <a:buFont typeface="Arial"/>
              <a:buChar char="•"/>
              <a:tabLst>
                <a:tab pos="313221" algn="l"/>
                <a:tab pos="313781" algn="l"/>
              </a:tabLst>
            </a:pPr>
            <a:r>
              <a:rPr lang="en-US" dirty="0">
                <a:solidFill>
                  <a:srgbClr val="7E7E7E"/>
                </a:solidFill>
                <a:latin typeface="Century Gothic"/>
                <a:cs typeface="Century Gothic"/>
              </a:rPr>
              <a:t>Set of </a:t>
            </a:r>
            <a:r>
              <a:rPr lang="en-US" spc="-4" dirty="0">
                <a:solidFill>
                  <a:srgbClr val="7E7E7E"/>
                </a:solidFill>
                <a:latin typeface="Century Gothic"/>
                <a:cs typeface="Century Gothic"/>
              </a:rPr>
              <a:t>components </a:t>
            </a:r>
            <a:r>
              <a:rPr lang="en-US" dirty="0">
                <a:solidFill>
                  <a:srgbClr val="7E7E7E"/>
                </a:solidFill>
                <a:latin typeface="Century Gothic"/>
                <a:cs typeface="Century Gothic"/>
              </a:rPr>
              <a:t>or </a:t>
            </a:r>
            <a:r>
              <a:rPr lang="en-US" spc="-4" dirty="0">
                <a:solidFill>
                  <a:srgbClr val="7E7E7E"/>
                </a:solidFill>
                <a:latin typeface="Century Gothic"/>
                <a:cs typeface="Century Gothic"/>
              </a:rPr>
              <a:t>capabilities </a:t>
            </a:r>
            <a:r>
              <a:rPr lang="en-US" dirty="0">
                <a:solidFill>
                  <a:srgbClr val="7E7E7E"/>
                </a:solidFill>
                <a:latin typeface="Century Gothic"/>
                <a:cs typeface="Century Gothic"/>
              </a:rPr>
              <a:t>that </a:t>
            </a:r>
            <a:r>
              <a:rPr lang="en-US" spc="-4" dirty="0">
                <a:solidFill>
                  <a:srgbClr val="7E7E7E"/>
                </a:solidFill>
                <a:latin typeface="Century Gothic"/>
                <a:cs typeface="Century Gothic"/>
              </a:rPr>
              <a:t>allow others  </a:t>
            </a:r>
            <a:r>
              <a:rPr lang="en-US" dirty="0">
                <a:solidFill>
                  <a:srgbClr val="7E7E7E"/>
                </a:solidFill>
                <a:latin typeface="Century Gothic"/>
                <a:cs typeface="Century Gothic"/>
              </a:rPr>
              <a:t>to </a:t>
            </a:r>
            <a:r>
              <a:rPr lang="en-US" spc="-4" dirty="0">
                <a:solidFill>
                  <a:srgbClr val="7E7E7E"/>
                </a:solidFill>
                <a:latin typeface="Century Gothic"/>
                <a:cs typeface="Century Gothic"/>
              </a:rPr>
              <a:t>put </a:t>
            </a:r>
            <a:r>
              <a:rPr lang="en-US" dirty="0">
                <a:solidFill>
                  <a:srgbClr val="7E7E7E"/>
                </a:solidFill>
                <a:latin typeface="Century Gothic"/>
                <a:cs typeface="Century Gothic"/>
              </a:rPr>
              <a:t>together </a:t>
            </a:r>
            <a:r>
              <a:rPr lang="en-US" spc="-4" dirty="0">
                <a:solidFill>
                  <a:srgbClr val="7E7E7E"/>
                </a:solidFill>
                <a:latin typeface="Century Gothic"/>
                <a:cs typeface="Century Gothic"/>
              </a:rPr>
              <a:t>visualization</a:t>
            </a:r>
            <a:r>
              <a:rPr lang="en-US" spc="-40" dirty="0">
                <a:solidFill>
                  <a:srgbClr val="7E7E7E"/>
                </a:solidFill>
                <a:latin typeface="Century Gothic"/>
                <a:cs typeface="Century Gothic"/>
              </a:rPr>
              <a:t> </a:t>
            </a:r>
            <a:r>
              <a:rPr lang="en-US" spc="-4" dirty="0">
                <a:solidFill>
                  <a:srgbClr val="7E7E7E"/>
                </a:solidFill>
                <a:latin typeface="Century Gothic"/>
                <a:cs typeface="Century Gothic"/>
              </a:rPr>
              <a:t>systems</a:t>
            </a:r>
            <a:endParaRPr lang="en-US" dirty="0">
              <a:latin typeface="Century Gothic"/>
              <a:cs typeface="Century Gothic"/>
            </a:endParaRPr>
          </a:p>
          <a:p>
            <a:pPr marL="313221" marR="1218705" indent="-302575">
              <a:lnSpc>
                <a:spcPts val="2285"/>
              </a:lnSpc>
              <a:spcBef>
                <a:spcPts val="512"/>
              </a:spcBef>
              <a:buFont typeface="Arial"/>
              <a:buChar char="•"/>
              <a:tabLst>
                <a:tab pos="313221" algn="l"/>
                <a:tab pos="313781" algn="l"/>
              </a:tabLst>
            </a:pPr>
            <a:r>
              <a:rPr lang="en-US" spc="-4" dirty="0">
                <a:solidFill>
                  <a:srgbClr val="7E7E7E"/>
                </a:solidFill>
                <a:latin typeface="Century Gothic"/>
                <a:cs typeface="Century Gothic"/>
              </a:rPr>
              <a:t>Coherent software </a:t>
            </a:r>
            <a:r>
              <a:rPr lang="en-US" dirty="0">
                <a:solidFill>
                  <a:srgbClr val="7E7E7E"/>
                </a:solidFill>
                <a:latin typeface="Century Gothic"/>
                <a:cs typeface="Century Gothic"/>
              </a:rPr>
              <a:t>architecture and set of  programming</a:t>
            </a:r>
            <a:r>
              <a:rPr lang="en-US" spc="-49" dirty="0">
                <a:solidFill>
                  <a:srgbClr val="7E7E7E"/>
                </a:solidFill>
                <a:latin typeface="Century Gothic"/>
                <a:cs typeface="Century Gothic"/>
              </a:rPr>
              <a:t> </a:t>
            </a:r>
            <a:r>
              <a:rPr lang="en-US" spc="-4" dirty="0">
                <a:solidFill>
                  <a:srgbClr val="7E7E7E"/>
                </a:solidFill>
                <a:latin typeface="Century Gothic"/>
                <a:cs typeface="Century Gothic"/>
              </a:rPr>
              <a:t>components</a:t>
            </a:r>
            <a:endParaRPr lang="en-US" dirty="0">
              <a:latin typeface="Century Gothic"/>
              <a:cs typeface="Century Gothic"/>
            </a:endParaRPr>
          </a:p>
          <a:p>
            <a:pPr marL="313781" indent="-302575">
              <a:spcBef>
                <a:spcPts val="224"/>
              </a:spcBef>
              <a:buFont typeface="Arial"/>
              <a:buChar char="•"/>
              <a:tabLst>
                <a:tab pos="313221" algn="l"/>
                <a:tab pos="313781" algn="l"/>
              </a:tabLst>
            </a:pPr>
            <a:r>
              <a:rPr lang="en-US" dirty="0">
                <a:solidFill>
                  <a:srgbClr val="7E7E7E"/>
                </a:solidFill>
                <a:latin typeface="Century Gothic"/>
                <a:cs typeface="Century Gothic"/>
              </a:rPr>
              <a:t>Data </a:t>
            </a:r>
            <a:r>
              <a:rPr lang="en-US" spc="-4" dirty="0">
                <a:solidFill>
                  <a:srgbClr val="7E7E7E"/>
                </a:solidFill>
                <a:latin typeface="Century Gothic"/>
                <a:cs typeface="Century Gothic"/>
              </a:rPr>
              <a:t>structure </a:t>
            </a:r>
            <a:r>
              <a:rPr lang="en-US" spc="9" dirty="0">
                <a:solidFill>
                  <a:srgbClr val="7E7E7E"/>
                </a:solidFill>
                <a:latin typeface="Century Gothic"/>
                <a:cs typeface="Century Gothic"/>
              </a:rPr>
              <a:t>is </a:t>
            </a:r>
            <a:r>
              <a:rPr lang="en-US" dirty="0">
                <a:solidFill>
                  <a:srgbClr val="7E7E7E"/>
                </a:solidFill>
                <a:latin typeface="Century Gothic"/>
                <a:cs typeface="Century Gothic"/>
              </a:rPr>
              <a:t>a</a:t>
            </a:r>
            <a:r>
              <a:rPr lang="en-US" spc="-57" dirty="0">
                <a:solidFill>
                  <a:srgbClr val="7E7E7E"/>
                </a:solidFill>
                <a:latin typeface="Century Gothic"/>
                <a:cs typeface="Century Gothic"/>
              </a:rPr>
              <a:t> </a:t>
            </a:r>
            <a:r>
              <a:rPr lang="en-US" spc="-4" dirty="0">
                <a:solidFill>
                  <a:srgbClr val="7E7E7E"/>
                </a:solidFill>
                <a:latin typeface="Century Gothic"/>
                <a:cs typeface="Century Gothic"/>
              </a:rPr>
              <a:t>table</a:t>
            </a:r>
            <a:endParaRPr lang="en-US" dirty="0">
              <a:latin typeface="Century Gothic"/>
              <a:cs typeface="Century Gothic"/>
            </a:endParaRPr>
          </a:p>
          <a:p>
            <a:pPr marL="313221" marR="4483" indent="-302575">
              <a:lnSpc>
                <a:spcPts val="2285"/>
              </a:lnSpc>
              <a:spcBef>
                <a:spcPts val="543"/>
              </a:spcBef>
              <a:buFont typeface="Arial"/>
              <a:buChar char="•"/>
              <a:tabLst>
                <a:tab pos="313221" algn="l"/>
                <a:tab pos="313781" algn="l"/>
              </a:tabLst>
            </a:pPr>
            <a:r>
              <a:rPr lang="en-US" dirty="0">
                <a:solidFill>
                  <a:srgbClr val="7E7E7E"/>
                </a:solidFill>
                <a:latin typeface="Century Gothic"/>
                <a:cs typeface="Century Gothic"/>
              </a:rPr>
              <a:t>Views: time series, </a:t>
            </a:r>
            <a:r>
              <a:rPr lang="en-US" spc="-4" dirty="0">
                <a:solidFill>
                  <a:srgbClr val="7E7E7E"/>
                </a:solidFill>
                <a:latin typeface="Century Gothic"/>
                <a:cs typeface="Century Gothic"/>
              </a:rPr>
              <a:t>parallel </a:t>
            </a:r>
            <a:r>
              <a:rPr lang="en-US" dirty="0">
                <a:solidFill>
                  <a:srgbClr val="7E7E7E"/>
                </a:solidFill>
                <a:latin typeface="Century Gothic"/>
                <a:cs typeface="Century Gothic"/>
              </a:rPr>
              <a:t>coordinates, </a:t>
            </a:r>
            <a:r>
              <a:rPr lang="en-US" spc="-4" dirty="0">
                <a:solidFill>
                  <a:srgbClr val="7E7E7E"/>
                </a:solidFill>
                <a:latin typeface="Century Gothic"/>
                <a:cs typeface="Century Gothic"/>
              </a:rPr>
              <a:t>scatterplots,  </a:t>
            </a:r>
            <a:r>
              <a:rPr lang="en-US" dirty="0">
                <a:solidFill>
                  <a:srgbClr val="7E7E7E"/>
                </a:solidFill>
                <a:latin typeface="Century Gothic"/>
                <a:cs typeface="Century Gothic"/>
              </a:rPr>
              <a:t>node-link diagrams,</a:t>
            </a:r>
            <a:r>
              <a:rPr lang="en-US" spc="-57" dirty="0">
                <a:solidFill>
                  <a:srgbClr val="7E7E7E"/>
                </a:solidFill>
                <a:latin typeface="Century Gothic"/>
                <a:cs typeface="Century Gothic"/>
              </a:rPr>
              <a:t> </a:t>
            </a:r>
            <a:r>
              <a:rPr lang="en-US" spc="-4" dirty="0" err="1">
                <a:solidFill>
                  <a:srgbClr val="7E7E7E"/>
                </a:solidFill>
                <a:latin typeface="Century Gothic"/>
                <a:cs typeface="Century Gothic"/>
              </a:rPr>
              <a:t>treemaps</a:t>
            </a:r>
            <a:endParaRPr lang="en-US" dirty="0">
              <a:latin typeface="Century Gothic"/>
              <a:cs typeface="Century Gothic"/>
            </a:endParaRPr>
          </a:p>
          <a:p>
            <a:pPr marL="313221" marR="36421" indent="-302575">
              <a:lnSpc>
                <a:spcPts val="2285"/>
              </a:lnSpc>
              <a:spcBef>
                <a:spcPts val="512"/>
              </a:spcBef>
              <a:buFont typeface="Arial"/>
              <a:buChar char="•"/>
              <a:tabLst>
                <a:tab pos="313221" algn="l"/>
                <a:tab pos="313781" algn="l"/>
              </a:tabLst>
            </a:pPr>
            <a:r>
              <a:rPr lang="en-US" spc="-4" dirty="0">
                <a:solidFill>
                  <a:srgbClr val="7E7E7E"/>
                </a:solidFill>
                <a:latin typeface="Century Gothic"/>
                <a:cs typeface="Century Gothic"/>
              </a:rPr>
              <a:t>Added capabilities </a:t>
            </a:r>
            <a:r>
              <a:rPr lang="en-US" spc="9" dirty="0">
                <a:solidFill>
                  <a:srgbClr val="7E7E7E"/>
                </a:solidFill>
                <a:latin typeface="Century Gothic"/>
                <a:cs typeface="Century Gothic"/>
              </a:rPr>
              <a:t>in </a:t>
            </a:r>
            <a:r>
              <a:rPr lang="en-US" spc="-4" dirty="0">
                <a:solidFill>
                  <a:srgbClr val="7E7E7E"/>
                </a:solidFill>
                <a:latin typeface="Century Gothic"/>
                <a:cs typeface="Century Gothic"/>
              </a:rPr>
              <a:t>color </a:t>
            </a:r>
            <a:r>
              <a:rPr lang="en-US" dirty="0">
                <a:solidFill>
                  <a:srgbClr val="7E7E7E"/>
                </a:solidFill>
                <a:latin typeface="Century Gothic"/>
                <a:cs typeface="Century Gothic"/>
              </a:rPr>
              <a:t>management, </a:t>
            </a:r>
            <a:r>
              <a:rPr lang="en-US" spc="-4" dirty="0">
                <a:solidFill>
                  <a:srgbClr val="7E7E7E"/>
                </a:solidFill>
                <a:latin typeface="Century Gothic"/>
                <a:cs typeface="Century Gothic"/>
              </a:rPr>
              <a:t>labeling,  </a:t>
            </a:r>
            <a:r>
              <a:rPr lang="en-US" dirty="0">
                <a:solidFill>
                  <a:srgbClr val="7E7E7E"/>
                </a:solidFill>
                <a:latin typeface="Century Gothic"/>
                <a:cs typeface="Century Gothic"/>
              </a:rPr>
              <a:t>dynamic queries,</a:t>
            </a:r>
            <a:r>
              <a:rPr lang="en-US" spc="-57" dirty="0">
                <a:solidFill>
                  <a:srgbClr val="7E7E7E"/>
                </a:solidFill>
                <a:latin typeface="Century Gothic"/>
                <a:cs typeface="Century Gothic"/>
              </a:rPr>
              <a:t> </a:t>
            </a:r>
            <a:r>
              <a:rPr lang="en-US" dirty="0">
                <a:solidFill>
                  <a:srgbClr val="7E7E7E"/>
                </a:solidFill>
                <a:latin typeface="Century Gothic"/>
                <a:cs typeface="Century Gothic"/>
              </a:rPr>
              <a:t>…</a:t>
            </a:r>
            <a:endParaRPr lang="en-US" dirty="0">
              <a:latin typeface="Century Gothic"/>
              <a:cs typeface="Century Gothic"/>
            </a:endParaRPr>
          </a:p>
          <a:p>
            <a:pPr marL="313781" indent="-302575">
              <a:spcBef>
                <a:spcPts val="221"/>
              </a:spcBef>
              <a:buFont typeface="Arial"/>
              <a:buChar char="•"/>
              <a:tabLst>
                <a:tab pos="313221" algn="l"/>
                <a:tab pos="313781" algn="l"/>
              </a:tabLst>
            </a:pPr>
            <a:r>
              <a:rPr lang="en-US" dirty="0">
                <a:solidFill>
                  <a:srgbClr val="7E7E7E"/>
                </a:solidFill>
                <a:latin typeface="Century Gothic"/>
                <a:cs typeface="Century Gothic"/>
              </a:rPr>
              <a:t>Advantage: Much </a:t>
            </a:r>
            <a:r>
              <a:rPr lang="en-US" spc="-4" dirty="0">
                <a:solidFill>
                  <a:srgbClr val="7E7E7E"/>
                </a:solidFill>
                <a:latin typeface="Century Gothic"/>
                <a:cs typeface="Century Gothic"/>
              </a:rPr>
              <a:t>more</a:t>
            </a:r>
            <a:r>
              <a:rPr lang="en-US" spc="-53" dirty="0">
                <a:solidFill>
                  <a:srgbClr val="7E7E7E"/>
                </a:solidFill>
                <a:latin typeface="Century Gothic"/>
                <a:cs typeface="Century Gothic"/>
              </a:rPr>
              <a:t> </a:t>
            </a:r>
            <a:r>
              <a:rPr lang="en-US" spc="-4" dirty="0">
                <a:solidFill>
                  <a:srgbClr val="7E7E7E"/>
                </a:solidFill>
                <a:latin typeface="Century Gothic"/>
                <a:cs typeface="Century Gothic"/>
              </a:rPr>
              <a:t>control</a:t>
            </a:r>
            <a:endParaRPr lang="en-US" dirty="0">
              <a:latin typeface="Century Gothic"/>
              <a:cs typeface="Century Gothic"/>
            </a:endParaRPr>
          </a:p>
          <a:p>
            <a:pPr marL="313781" indent="-302575">
              <a:spcBef>
                <a:spcPts val="256"/>
              </a:spcBef>
              <a:buFont typeface="Arial"/>
              <a:buChar char="•"/>
              <a:tabLst>
                <a:tab pos="313221" algn="l"/>
                <a:tab pos="313781" algn="l"/>
              </a:tabLst>
            </a:pPr>
            <a:r>
              <a:rPr lang="en-US" spc="-4" dirty="0">
                <a:solidFill>
                  <a:srgbClr val="7E7E7E"/>
                </a:solidFill>
                <a:latin typeface="Century Gothic"/>
                <a:cs typeface="Century Gothic"/>
              </a:rPr>
              <a:t>Disadvantage: </a:t>
            </a:r>
            <a:r>
              <a:rPr lang="en-US" dirty="0">
                <a:solidFill>
                  <a:srgbClr val="7E7E7E"/>
                </a:solidFill>
                <a:latin typeface="Century Gothic"/>
                <a:cs typeface="Century Gothic"/>
              </a:rPr>
              <a:t>Learning</a:t>
            </a:r>
            <a:r>
              <a:rPr lang="en-US" spc="-62" dirty="0">
                <a:solidFill>
                  <a:srgbClr val="7E7E7E"/>
                </a:solidFill>
                <a:latin typeface="Century Gothic"/>
                <a:cs typeface="Century Gothic"/>
              </a:rPr>
              <a:t> </a:t>
            </a:r>
            <a:r>
              <a:rPr lang="en-US" dirty="0">
                <a:solidFill>
                  <a:srgbClr val="7E7E7E"/>
                </a:solidFill>
                <a:latin typeface="Century Gothic"/>
                <a:cs typeface="Century Gothic"/>
              </a:rPr>
              <a:t>curve</a:t>
            </a:r>
            <a:endParaRPr lang="en-US" dirty="0">
              <a:latin typeface="Century Gothic"/>
              <a:cs typeface="Century Gothic"/>
            </a:endParaRPr>
          </a:p>
          <a:p>
            <a:endParaRPr lang="en-US" dirty="0"/>
          </a:p>
        </p:txBody>
      </p:sp>
      <p:sp>
        <p:nvSpPr>
          <p:cNvPr id="7" name="Content Placeholder 6"/>
          <p:cNvSpPr>
            <a:spLocks noGrp="1"/>
          </p:cNvSpPr>
          <p:nvPr>
            <p:ph sz="quarter" idx="10"/>
          </p:nvPr>
        </p:nvSpPr>
        <p:spPr/>
        <p:txBody>
          <a:bodyPr/>
          <a:lstStyle/>
          <a:p>
            <a:r>
              <a:rPr lang="en-US" spc="-53" dirty="0"/>
              <a:t>Toolkits </a:t>
            </a:r>
            <a:r>
              <a:rPr lang="en-US" spc="-4" dirty="0"/>
              <a:t>&amp;</a:t>
            </a:r>
            <a:r>
              <a:rPr lang="en-US" spc="13" dirty="0"/>
              <a:t> </a:t>
            </a:r>
            <a:r>
              <a:rPr lang="en-US" spc="-4" dirty="0"/>
              <a:t>Infrastructures</a:t>
            </a:r>
            <a:endParaRPr lang="en-US" dirty="0"/>
          </a:p>
        </p:txBody>
      </p:sp>
      <p:sp>
        <p:nvSpPr>
          <p:cNvPr id="5" name="object 5"/>
          <p:cNvSpPr txBox="1">
            <a:spLocks noGrp="1"/>
          </p:cNvSpPr>
          <p:nvPr>
            <p:ph type="ftr" sz="quarter" idx="4294967295"/>
          </p:nvPr>
        </p:nvSpPr>
        <p:spPr>
          <a:xfrm>
            <a:off x="0" y="5899150"/>
            <a:ext cx="2613025" cy="338138"/>
          </a:xfrm>
          <a:prstGeom prst="rect">
            <a:avLst/>
          </a:prstGeom>
        </p:spPr>
        <p:txBody>
          <a:bodyPr vert="horz" wrap="square" lIns="0" tIns="11766" rIns="0" bIns="0" rtlCol="0">
            <a:spAutoFit/>
          </a:bodyPr>
          <a:lstStyle/>
          <a:p>
            <a:pPr marL="11206">
              <a:spcBef>
                <a:spcPts val="93"/>
              </a:spcBef>
            </a:pPr>
            <a:r>
              <a:rPr dirty="0"/>
              <a:t>S. </a:t>
            </a:r>
            <a:r>
              <a:rPr spc="-4" dirty="0"/>
              <a:t>Mukherjea </a:t>
            </a:r>
            <a:r>
              <a:rPr dirty="0"/>
              <a:t>&amp; </a:t>
            </a:r>
            <a:r>
              <a:rPr spc="-4" dirty="0"/>
              <a:t>A.A. Nanavati; </a:t>
            </a:r>
            <a:r>
              <a:rPr dirty="0"/>
              <a:t>IIT-D Fall</a:t>
            </a:r>
            <a:r>
              <a:rPr spc="53" dirty="0"/>
              <a:t> </a:t>
            </a:r>
            <a:r>
              <a:rPr spc="-9" dirty="0"/>
              <a:t>2016</a:t>
            </a:r>
          </a:p>
        </p:txBody>
      </p:sp>
      <p:sp>
        <p:nvSpPr>
          <p:cNvPr id="4" name="object 4"/>
          <p:cNvSpPr txBox="1"/>
          <p:nvPr/>
        </p:nvSpPr>
        <p:spPr>
          <a:xfrm>
            <a:off x="8078093" y="6067875"/>
            <a:ext cx="132790" cy="544832"/>
          </a:xfrm>
          <a:prstGeom prst="rect">
            <a:avLst/>
          </a:prstGeom>
        </p:spPr>
        <p:txBody>
          <a:bodyPr vert="horz" wrap="square" lIns="0" tIns="6163" rIns="0" bIns="0" rtlCol="0">
            <a:spAutoFit/>
          </a:bodyPr>
          <a:lstStyle/>
          <a:p>
            <a:pPr marL="22413">
              <a:lnSpc>
                <a:spcPts val="1363"/>
              </a:lnSpc>
              <a:spcBef>
                <a:spcPts val="49"/>
              </a:spcBef>
            </a:pPr>
            <a:fld id="{81D60167-4931-47E6-BA6A-407CBD079E47}" type="slidenum">
              <a:rPr sz="1235" b="1" dirty="0">
                <a:solidFill>
                  <a:srgbClr val="FFFFFF"/>
                </a:solidFill>
                <a:latin typeface="Arial"/>
                <a:cs typeface="Arial"/>
              </a:rPr>
              <a:pPr marL="22413">
                <a:lnSpc>
                  <a:spcPts val="1363"/>
                </a:lnSpc>
                <a:spcBef>
                  <a:spcPts val="49"/>
                </a:spcBef>
              </a:pPr>
              <a:t>44</a:t>
            </a:fld>
            <a:endParaRPr sz="1235" dirty="0">
              <a:latin typeface="Arial"/>
              <a:cs typeface="Arial"/>
            </a:endParaRPr>
          </a:p>
        </p:txBody>
      </p:sp>
    </p:spTree>
    <p:extLst>
      <p:ext uri="{BB962C8B-B14F-4D97-AF65-F5344CB8AC3E}">
        <p14:creationId xmlns:p14="http://schemas.microsoft.com/office/powerpoint/2010/main" val="23792496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13781" indent="-302575">
              <a:spcBef>
                <a:spcPts val="596"/>
              </a:spcBef>
              <a:buFont typeface="Arial"/>
              <a:buChar char="•"/>
              <a:tabLst>
                <a:tab pos="313221" algn="l"/>
                <a:tab pos="313781" algn="l"/>
              </a:tabLst>
            </a:pPr>
            <a:r>
              <a:rPr lang="en-US" b="1" spc="-4" dirty="0" err="1">
                <a:solidFill>
                  <a:srgbClr val="7E7E7E"/>
                </a:solidFill>
                <a:latin typeface="Century Gothic"/>
                <a:cs typeface="Century Gothic"/>
              </a:rPr>
              <a:t>Prefuse</a:t>
            </a:r>
            <a:r>
              <a:rPr lang="en-US" b="1" spc="-4" dirty="0">
                <a:solidFill>
                  <a:srgbClr val="7E7E7E"/>
                </a:solidFill>
                <a:latin typeface="Century Gothic"/>
                <a:cs typeface="Century Gothic"/>
              </a:rPr>
              <a:t> </a:t>
            </a:r>
            <a:r>
              <a:rPr lang="en-US" dirty="0">
                <a:solidFill>
                  <a:srgbClr val="7E7E7E"/>
                </a:solidFill>
                <a:latin typeface="Century Gothic"/>
                <a:cs typeface="Century Gothic"/>
              </a:rPr>
              <a:t>(Java and</a:t>
            </a:r>
            <a:r>
              <a:rPr lang="en-US" spc="-57" dirty="0">
                <a:solidFill>
                  <a:srgbClr val="7E7E7E"/>
                </a:solidFill>
                <a:latin typeface="Century Gothic"/>
                <a:cs typeface="Century Gothic"/>
              </a:rPr>
              <a:t> </a:t>
            </a:r>
            <a:r>
              <a:rPr lang="en-US" spc="-4" dirty="0">
                <a:solidFill>
                  <a:srgbClr val="7E7E7E"/>
                </a:solidFill>
                <a:latin typeface="Century Gothic"/>
                <a:cs typeface="Century Gothic"/>
              </a:rPr>
              <a:t>Flash)</a:t>
            </a:r>
            <a:endParaRPr lang="en-US" dirty="0">
              <a:latin typeface="Century Gothic"/>
              <a:cs typeface="Century Gothic"/>
            </a:endParaRPr>
          </a:p>
          <a:p>
            <a:pPr marL="313781" indent="-302575">
              <a:spcBef>
                <a:spcPts val="507"/>
              </a:spcBef>
              <a:buFont typeface="Arial"/>
              <a:buChar char="•"/>
              <a:tabLst>
                <a:tab pos="313221" algn="l"/>
                <a:tab pos="313781" algn="l"/>
              </a:tabLst>
            </a:pPr>
            <a:r>
              <a:rPr lang="en-US" b="1" spc="-4" dirty="0" err="1">
                <a:solidFill>
                  <a:srgbClr val="7E7E7E"/>
                </a:solidFill>
                <a:latin typeface="Century Gothic"/>
                <a:cs typeface="Century Gothic"/>
              </a:rPr>
              <a:t>Cytoscape</a:t>
            </a:r>
            <a:r>
              <a:rPr lang="en-US" b="1" spc="-9" dirty="0">
                <a:solidFill>
                  <a:srgbClr val="7E7E7E"/>
                </a:solidFill>
                <a:latin typeface="Century Gothic"/>
                <a:cs typeface="Century Gothic"/>
              </a:rPr>
              <a:t> </a:t>
            </a:r>
            <a:r>
              <a:rPr lang="en-US" dirty="0">
                <a:solidFill>
                  <a:srgbClr val="7E7E7E"/>
                </a:solidFill>
                <a:latin typeface="Century Gothic"/>
                <a:cs typeface="Century Gothic"/>
              </a:rPr>
              <a:t>(Java)</a:t>
            </a:r>
            <a:endParaRPr lang="en-US" dirty="0">
              <a:latin typeface="Century Gothic"/>
              <a:cs typeface="Century Gothic"/>
            </a:endParaRPr>
          </a:p>
          <a:p>
            <a:pPr marL="313781" indent="-302575">
              <a:spcBef>
                <a:spcPts val="507"/>
              </a:spcBef>
              <a:buFont typeface="Arial"/>
              <a:buChar char="•"/>
              <a:tabLst>
                <a:tab pos="313221" algn="l"/>
                <a:tab pos="313781" algn="l"/>
              </a:tabLst>
            </a:pPr>
            <a:r>
              <a:rPr lang="en-US" b="1" spc="-4" dirty="0">
                <a:solidFill>
                  <a:srgbClr val="7E7E7E"/>
                </a:solidFill>
                <a:latin typeface="Century Gothic"/>
                <a:cs typeface="Century Gothic"/>
              </a:rPr>
              <a:t>D3</a:t>
            </a:r>
            <a:r>
              <a:rPr lang="en-US" b="1" spc="-18" dirty="0">
                <a:solidFill>
                  <a:srgbClr val="7E7E7E"/>
                </a:solidFill>
                <a:latin typeface="Century Gothic"/>
                <a:cs typeface="Century Gothic"/>
              </a:rPr>
              <a:t> </a:t>
            </a:r>
            <a:r>
              <a:rPr lang="en-US" dirty="0">
                <a:solidFill>
                  <a:srgbClr val="7E7E7E"/>
                </a:solidFill>
                <a:latin typeface="Century Gothic"/>
                <a:cs typeface="Century Gothic"/>
              </a:rPr>
              <a:t>(</a:t>
            </a:r>
            <a:r>
              <a:rPr lang="en-US" dirty="0" err="1">
                <a:solidFill>
                  <a:srgbClr val="7E7E7E"/>
                </a:solidFill>
                <a:latin typeface="Century Gothic"/>
                <a:cs typeface="Century Gothic"/>
              </a:rPr>
              <a:t>Javascript</a:t>
            </a:r>
            <a:r>
              <a:rPr lang="en-US" dirty="0">
                <a:solidFill>
                  <a:srgbClr val="7E7E7E"/>
                </a:solidFill>
                <a:latin typeface="Century Gothic"/>
                <a:cs typeface="Century Gothic"/>
              </a:rPr>
              <a:t>)</a:t>
            </a:r>
            <a:endParaRPr lang="en-US" dirty="0">
              <a:latin typeface="Century Gothic"/>
              <a:cs typeface="Century Gothic"/>
            </a:endParaRPr>
          </a:p>
          <a:p>
            <a:pPr marL="313781" indent="-302575">
              <a:spcBef>
                <a:spcPts val="507"/>
              </a:spcBef>
              <a:buFont typeface="Arial"/>
              <a:buChar char="•"/>
              <a:tabLst>
                <a:tab pos="313221" algn="l"/>
                <a:tab pos="313781" algn="l"/>
              </a:tabLst>
            </a:pPr>
            <a:r>
              <a:rPr lang="en-US" b="1" dirty="0">
                <a:solidFill>
                  <a:srgbClr val="7E7E7E"/>
                </a:solidFill>
                <a:latin typeface="Century Gothic"/>
                <a:cs typeface="Century Gothic"/>
              </a:rPr>
              <a:t>SNAP </a:t>
            </a:r>
            <a:r>
              <a:rPr lang="en-US" dirty="0">
                <a:solidFill>
                  <a:srgbClr val="7E7E7E"/>
                </a:solidFill>
                <a:latin typeface="Century Gothic"/>
                <a:cs typeface="Century Gothic"/>
              </a:rPr>
              <a:t>(C++)</a:t>
            </a:r>
            <a:endParaRPr lang="en-US" dirty="0">
              <a:latin typeface="Century Gothic"/>
              <a:cs typeface="Century Gothic"/>
            </a:endParaRPr>
          </a:p>
          <a:p>
            <a:pPr marL="313781" indent="-302575">
              <a:spcBef>
                <a:spcPts val="512"/>
              </a:spcBef>
              <a:buFont typeface="Arial"/>
              <a:buChar char="•"/>
              <a:tabLst>
                <a:tab pos="313221" algn="l"/>
                <a:tab pos="313781" algn="l"/>
              </a:tabLst>
            </a:pPr>
            <a:r>
              <a:rPr lang="en-US" b="1" spc="-4" dirty="0">
                <a:solidFill>
                  <a:srgbClr val="7E7E7E"/>
                </a:solidFill>
                <a:latin typeface="Century Gothic"/>
                <a:cs typeface="Century Gothic"/>
              </a:rPr>
              <a:t>Network </a:t>
            </a:r>
            <a:r>
              <a:rPr lang="en-US" b="1" dirty="0">
                <a:solidFill>
                  <a:srgbClr val="7E7E7E"/>
                </a:solidFill>
                <a:latin typeface="Century Gothic"/>
                <a:cs typeface="Century Gothic"/>
              </a:rPr>
              <a:t>X</a:t>
            </a:r>
            <a:r>
              <a:rPr lang="en-US" b="1" spc="-13" dirty="0">
                <a:solidFill>
                  <a:srgbClr val="7E7E7E"/>
                </a:solidFill>
                <a:latin typeface="Century Gothic"/>
                <a:cs typeface="Century Gothic"/>
              </a:rPr>
              <a:t> </a:t>
            </a:r>
            <a:r>
              <a:rPr lang="en-US" spc="-4" dirty="0">
                <a:solidFill>
                  <a:srgbClr val="7E7E7E"/>
                </a:solidFill>
                <a:latin typeface="Century Gothic"/>
                <a:cs typeface="Century Gothic"/>
              </a:rPr>
              <a:t>(Python)</a:t>
            </a:r>
            <a:endParaRPr lang="en-US" dirty="0">
              <a:latin typeface="Century Gothic"/>
              <a:cs typeface="Century Gothic"/>
            </a:endParaRPr>
          </a:p>
          <a:p>
            <a:endParaRPr lang="en-US" dirty="0"/>
          </a:p>
        </p:txBody>
      </p:sp>
      <p:sp>
        <p:nvSpPr>
          <p:cNvPr id="7" name="Content Placeholder 6"/>
          <p:cNvSpPr>
            <a:spLocks noGrp="1"/>
          </p:cNvSpPr>
          <p:nvPr>
            <p:ph sz="quarter" idx="10"/>
          </p:nvPr>
        </p:nvSpPr>
        <p:spPr/>
        <p:txBody>
          <a:bodyPr/>
          <a:lstStyle/>
          <a:p>
            <a:r>
              <a:rPr lang="en-US" spc="-57" dirty="0"/>
              <a:t>Toolkits </a:t>
            </a:r>
            <a:r>
              <a:rPr lang="en-US" dirty="0"/>
              <a:t>&amp;</a:t>
            </a:r>
            <a:r>
              <a:rPr lang="en-US" spc="84" dirty="0"/>
              <a:t> </a:t>
            </a:r>
            <a:r>
              <a:rPr lang="en-US" spc="-4" dirty="0"/>
              <a:t>Infrastructures</a:t>
            </a:r>
            <a:endParaRPr lang="en-US" dirty="0"/>
          </a:p>
        </p:txBody>
      </p:sp>
      <p:sp>
        <p:nvSpPr>
          <p:cNvPr id="5" name="object 5"/>
          <p:cNvSpPr txBox="1">
            <a:spLocks noGrp="1"/>
          </p:cNvSpPr>
          <p:nvPr>
            <p:ph type="ftr" sz="quarter" idx="4294967295"/>
          </p:nvPr>
        </p:nvSpPr>
        <p:spPr>
          <a:xfrm>
            <a:off x="0" y="5362575"/>
            <a:ext cx="2613025" cy="338138"/>
          </a:xfrm>
          <a:prstGeom prst="rect">
            <a:avLst/>
          </a:prstGeom>
        </p:spPr>
        <p:txBody>
          <a:bodyPr vert="horz" wrap="square" lIns="0" tIns="11766" rIns="0" bIns="0" rtlCol="0">
            <a:spAutoFit/>
          </a:bodyPr>
          <a:lstStyle/>
          <a:p>
            <a:pPr marL="11206">
              <a:spcBef>
                <a:spcPts val="93"/>
              </a:spcBef>
            </a:pPr>
            <a:r>
              <a:rPr dirty="0"/>
              <a:t>S. </a:t>
            </a:r>
            <a:r>
              <a:rPr spc="-4" dirty="0"/>
              <a:t>Mukherjea </a:t>
            </a:r>
            <a:r>
              <a:rPr dirty="0"/>
              <a:t>&amp; </a:t>
            </a:r>
            <a:r>
              <a:rPr spc="-4" dirty="0"/>
              <a:t>A.A. Nanavati; </a:t>
            </a:r>
            <a:r>
              <a:rPr dirty="0"/>
              <a:t>IIT-D Fall</a:t>
            </a:r>
            <a:r>
              <a:rPr spc="53" dirty="0"/>
              <a:t> </a:t>
            </a:r>
            <a:r>
              <a:rPr spc="-9" dirty="0"/>
              <a:t>2016</a:t>
            </a:r>
          </a:p>
        </p:txBody>
      </p:sp>
      <p:sp>
        <p:nvSpPr>
          <p:cNvPr id="4" name="object 4"/>
          <p:cNvSpPr txBox="1"/>
          <p:nvPr/>
        </p:nvSpPr>
        <p:spPr>
          <a:xfrm>
            <a:off x="8078093" y="6067875"/>
            <a:ext cx="220195" cy="185760"/>
          </a:xfrm>
          <a:prstGeom prst="rect">
            <a:avLst/>
          </a:prstGeom>
        </p:spPr>
        <p:txBody>
          <a:bodyPr vert="horz" wrap="square" lIns="0" tIns="6163" rIns="0" bIns="0" rtlCol="0">
            <a:spAutoFit/>
          </a:bodyPr>
          <a:lstStyle/>
          <a:p>
            <a:pPr marL="22413">
              <a:lnSpc>
                <a:spcPts val="1363"/>
              </a:lnSpc>
              <a:spcBef>
                <a:spcPts val="49"/>
              </a:spcBef>
            </a:pPr>
            <a:fld id="{81D60167-4931-47E6-BA6A-407CBD079E47}" type="slidenum">
              <a:rPr sz="1235" b="1" dirty="0">
                <a:solidFill>
                  <a:srgbClr val="FFFFFF"/>
                </a:solidFill>
                <a:latin typeface="Arial"/>
                <a:cs typeface="Arial"/>
              </a:rPr>
              <a:pPr marL="22413">
                <a:lnSpc>
                  <a:spcPts val="1363"/>
                </a:lnSpc>
                <a:spcBef>
                  <a:spcPts val="49"/>
                </a:spcBef>
              </a:pPr>
              <a:t>45</a:t>
            </a:fld>
            <a:endParaRPr sz="1235" dirty="0">
              <a:latin typeface="Arial"/>
              <a:cs typeface="Arial"/>
            </a:endParaRPr>
          </a:p>
        </p:txBody>
      </p:sp>
    </p:spTree>
    <p:extLst>
      <p:ext uri="{BB962C8B-B14F-4D97-AF65-F5344CB8AC3E}">
        <p14:creationId xmlns:p14="http://schemas.microsoft.com/office/powerpoint/2010/main" val="21874541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13221" marR="1032117" indent="-302575">
              <a:spcBef>
                <a:spcPts val="84"/>
              </a:spcBef>
              <a:buFont typeface="Wingdings"/>
              <a:buChar char=""/>
              <a:tabLst>
                <a:tab pos="313221" algn="l"/>
                <a:tab pos="313781" algn="l"/>
              </a:tabLst>
            </a:pPr>
            <a:r>
              <a:rPr lang="en-US" sz="1941" spc="-9" dirty="0" err="1">
                <a:solidFill>
                  <a:srgbClr val="7E7E7E"/>
                </a:solidFill>
                <a:latin typeface="Century Gothic"/>
                <a:cs typeface="Century Gothic"/>
              </a:rPr>
              <a:t>Prefuse</a:t>
            </a:r>
            <a:r>
              <a:rPr lang="en-US" sz="1941" spc="-9" dirty="0">
                <a:solidFill>
                  <a:srgbClr val="7E7E7E"/>
                </a:solidFill>
                <a:latin typeface="Century Gothic"/>
                <a:cs typeface="Century Gothic"/>
              </a:rPr>
              <a:t> </a:t>
            </a:r>
            <a:r>
              <a:rPr lang="en-US" sz="1941" spc="4" dirty="0">
                <a:solidFill>
                  <a:srgbClr val="7E7E7E"/>
                </a:solidFill>
                <a:latin typeface="Century Gothic"/>
                <a:cs typeface="Century Gothic"/>
              </a:rPr>
              <a:t>is </a:t>
            </a:r>
            <a:r>
              <a:rPr lang="en-US" sz="1941" spc="-4" dirty="0">
                <a:solidFill>
                  <a:srgbClr val="7E7E7E"/>
                </a:solidFill>
                <a:latin typeface="Century Gothic"/>
                <a:cs typeface="Century Gothic"/>
              </a:rPr>
              <a:t>a set of software </a:t>
            </a:r>
            <a:r>
              <a:rPr lang="en-US" sz="1941" dirty="0">
                <a:solidFill>
                  <a:srgbClr val="7E7E7E"/>
                </a:solidFill>
                <a:latin typeface="Century Gothic"/>
                <a:cs typeface="Century Gothic"/>
              </a:rPr>
              <a:t>tools </a:t>
            </a:r>
            <a:r>
              <a:rPr lang="en-US" sz="1941" spc="-4" dirty="0">
                <a:solidFill>
                  <a:srgbClr val="7E7E7E"/>
                </a:solidFill>
                <a:latin typeface="Century Gothic"/>
                <a:cs typeface="Century Gothic"/>
              </a:rPr>
              <a:t>for </a:t>
            </a:r>
            <a:r>
              <a:rPr lang="en-US" sz="1941" dirty="0">
                <a:solidFill>
                  <a:srgbClr val="7E7E7E"/>
                </a:solidFill>
                <a:latin typeface="Century Gothic"/>
                <a:cs typeface="Century Gothic"/>
              </a:rPr>
              <a:t>creating rich  interactive </a:t>
            </a:r>
            <a:r>
              <a:rPr lang="en-US" sz="1941" spc="-4" dirty="0">
                <a:solidFill>
                  <a:srgbClr val="7E7E7E"/>
                </a:solidFill>
                <a:latin typeface="Century Gothic"/>
                <a:cs typeface="Century Gothic"/>
              </a:rPr>
              <a:t>data</a:t>
            </a:r>
            <a:r>
              <a:rPr lang="en-US" sz="1941" spc="-26" dirty="0">
                <a:solidFill>
                  <a:srgbClr val="7E7E7E"/>
                </a:solidFill>
                <a:latin typeface="Century Gothic"/>
                <a:cs typeface="Century Gothic"/>
              </a:rPr>
              <a:t> </a:t>
            </a:r>
            <a:r>
              <a:rPr lang="en-US" sz="1941" spc="-4" dirty="0">
                <a:solidFill>
                  <a:srgbClr val="7E7E7E"/>
                </a:solidFill>
                <a:latin typeface="Century Gothic"/>
                <a:cs typeface="Century Gothic"/>
              </a:rPr>
              <a:t>visualizations.</a:t>
            </a:r>
            <a:endParaRPr lang="en-US" sz="1941" dirty="0">
              <a:latin typeface="Century Gothic"/>
              <a:cs typeface="Century Gothic"/>
            </a:endParaRPr>
          </a:p>
          <a:p>
            <a:pPr marL="313221" marR="66118" indent="-302575">
              <a:spcBef>
                <a:spcPts val="463"/>
              </a:spcBef>
              <a:buFont typeface="Wingdings"/>
              <a:buChar char=""/>
              <a:tabLst>
                <a:tab pos="313221" algn="l"/>
                <a:tab pos="313781" algn="l"/>
              </a:tabLst>
            </a:pPr>
            <a:r>
              <a:rPr lang="en-US" sz="1941" spc="-9" dirty="0">
                <a:solidFill>
                  <a:srgbClr val="7E7E7E"/>
                </a:solidFill>
                <a:latin typeface="Century Gothic"/>
                <a:cs typeface="Century Gothic"/>
              </a:rPr>
              <a:t>The </a:t>
            </a:r>
            <a:r>
              <a:rPr lang="en-US" sz="1941" dirty="0">
                <a:solidFill>
                  <a:srgbClr val="7E7E7E"/>
                </a:solidFill>
                <a:latin typeface="Century Gothic"/>
                <a:cs typeface="Century Gothic"/>
              </a:rPr>
              <a:t>original </a:t>
            </a:r>
            <a:r>
              <a:rPr lang="en-US" sz="1941" b="1" spc="-4" dirty="0" err="1">
                <a:solidFill>
                  <a:srgbClr val="7E7E7E"/>
                </a:solidFill>
                <a:latin typeface="Century Gothic"/>
                <a:cs typeface="Century Gothic"/>
              </a:rPr>
              <a:t>prefuse</a:t>
            </a:r>
            <a:r>
              <a:rPr lang="en-US" sz="1941" b="1" spc="-4" dirty="0">
                <a:solidFill>
                  <a:srgbClr val="7E7E7E"/>
                </a:solidFill>
                <a:latin typeface="Century Gothic"/>
                <a:cs typeface="Century Gothic"/>
              </a:rPr>
              <a:t> </a:t>
            </a:r>
            <a:r>
              <a:rPr lang="en-US" sz="1941" dirty="0">
                <a:solidFill>
                  <a:srgbClr val="7E7E7E"/>
                </a:solidFill>
                <a:latin typeface="Century Gothic"/>
                <a:cs typeface="Century Gothic"/>
              </a:rPr>
              <a:t>toolkit provides </a:t>
            </a:r>
            <a:r>
              <a:rPr lang="en-US" sz="1941" spc="-4" dirty="0">
                <a:solidFill>
                  <a:srgbClr val="7E7E7E"/>
                </a:solidFill>
                <a:latin typeface="Century Gothic"/>
                <a:cs typeface="Century Gothic"/>
              </a:rPr>
              <a:t>a visualization  framework for </a:t>
            </a:r>
            <a:r>
              <a:rPr lang="en-US" sz="1941" dirty="0">
                <a:solidFill>
                  <a:srgbClr val="7E7E7E"/>
                </a:solidFill>
                <a:latin typeface="Century Gothic"/>
                <a:cs typeface="Century Gothic"/>
              </a:rPr>
              <a:t>the </a:t>
            </a:r>
            <a:r>
              <a:rPr lang="en-US" sz="1941" spc="-4" dirty="0">
                <a:solidFill>
                  <a:srgbClr val="7E7E7E"/>
                </a:solidFill>
                <a:latin typeface="Century Gothic"/>
                <a:cs typeface="Century Gothic"/>
              </a:rPr>
              <a:t>Java programming language. </a:t>
            </a:r>
            <a:r>
              <a:rPr lang="en-US" sz="1941" spc="-9" dirty="0">
                <a:solidFill>
                  <a:srgbClr val="7E7E7E"/>
                </a:solidFill>
                <a:latin typeface="Century Gothic"/>
                <a:cs typeface="Century Gothic"/>
              </a:rPr>
              <a:t>The </a:t>
            </a:r>
            <a:r>
              <a:rPr lang="en-US" sz="1941" u="heavy" spc="-9" dirty="0">
                <a:solidFill>
                  <a:srgbClr val="3299FF"/>
                </a:solidFill>
                <a:uFill>
                  <a:solidFill>
                    <a:srgbClr val="3298FF"/>
                  </a:solidFill>
                </a:uFill>
                <a:latin typeface="Century Gothic"/>
                <a:cs typeface="Century Gothic"/>
              </a:rPr>
              <a:t> </a:t>
            </a:r>
            <a:r>
              <a:rPr lang="en-US" sz="1941" u="heavy" spc="-4" dirty="0" err="1">
                <a:solidFill>
                  <a:srgbClr val="3299FF"/>
                </a:solidFill>
                <a:uFill>
                  <a:solidFill>
                    <a:srgbClr val="3298FF"/>
                  </a:solidFill>
                </a:uFill>
                <a:latin typeface="Century Gothic"/>
                <a:cs typeface="Century Gothic"/>
              </a:rPr>
              <a:t>prefuse</a:t>
            </a:r>
            <a:r>
              <a:rPr lang="en-US" sz="1941" u="heavy" spc="-4" dirty="0">
                <a:solidFill>
                  <a:srgbClr val="3299FF"/>
                </a:solidFill>
                <a:uFill>
                  <a:solidFill>
                    <a:srgbClr val="3298FF"/>
                  </a:solidFill>
                </a:uFill>
                <a:latin typeface="Century Gothic"/>
                <a:cs typeface="Century Gothic"/>
              </a:rPr>
              <a:t> flare</a:t>
            </a:r>
            <a:r>
              <a:rPr lang="en-US" sz="1941" spc="-4" dirty="0">
                <a:solidFill>
                  <a:srgbClr val="3299FF"/>
                </a:solidFill>
                <a:latin typeface="Century Gothic"/>
                <a:cs typeface="Century Gothic"/>
              </a:rPr>
              <a:t> </a:t>
            </a:r>
            <a:r>
              <a:rPr lang="en-US" sz="1941" dirty="0">
                <a:solidFill>
                  <a:srgbClr val="7E7E7E"/>
                </a:solidFill>
                <a:latin typeface="Century Gothic"/>
                <a:cs typeface="Century Gothic"/>
              </a:rPr>
              <a:t>toolkit provides </a:t>
            </a:r>
            <a:r>
              <a:rPr lang="en-US" sz="1941" spc="-4" dirty="0">
                <a:solidFill>
                  <a:srgbClr val="7E7E7E"/>
                </a:solidFill>
                <a:latin typeface="Century Gothic"/>
                <a:cs typeface="Century Gothic"/>
              </a:rPr>
              <a:t>visualization and </a:t>
            </a:r>
            <a:r>
              <a:rPr lang="en-US" sz="1941" dirty="0">
                <a:solidFill>
                  <a:srgbClr val="7E7E7E"/>
                </a:solidFill>
                <a:latin typeface="Century Gothic"/>
                <a:cs typeface="Century Gothic"/>
              </a:rPr>
              <a:t>animation  tools </a:t>
            </a:r>
            <a:r>
              <a:rPr lang="en-US" sz="1941" spc="-4" dirty="0">
                <a:solidFill>
                  <a:srgbClr val="7E7E7E"/>
                </a:solidFill>
                <a:latin typeface="Century Gothic"/>
                <a:cs typeface="Century Gothic"/>
              </a:rPr>
              <a:t>for ActionScript and </a:t>
            </a:r>
            <a:r>
              <a:rPr lang="en-US" sz="1941" dirty="0">
                <a:solidFill>
                  <a:srgbClr val="7E7E7E"/>
                </a:solidFill>
                <a:latin typeface="Century Gothic"/>
                <a:cs typeface="Century Gothic"/>
              </a:rPr>
              <a:t>the </a:t>
            </a:r>
            <a:r>
              <a:rPr lang="en-US" sz="1941" spc="-9" dirty="0">
                <a:solidFill>
                  <a:srgbClr val="7E7E7E"/>
                </a:solidFill>
                <a:latin typeface="Century Gothic"/>
                <a:cs typeface="Century Gothic"/>
              </a:rPr>
              <a:t>Adobe </a:t>
            </a:r>
            <a:r>
              <a:rPr lang="en-US" sz="1941" spc="-4" dirty="0">
                <a:solidFill>
                  <a:srgbClr val="7E7E7E"/>
                </a:solidFill>
                <a:latin typeface="Century Gothic"/>
                <a:cs typeface="Century Gothic"/>
              </a:rPr>
              <a:t>Flash</a:t>
            </a:r>
            <a:r>
              <a:rPr lang="en-US" sz="1941" spc="18" dirty="0">
                <a:solidFill>
                  <a:srgbClr val="7E7E7E"/>
                </a:solidFill>
                <a:latin typeface="Century Gothic"/>
                <a:cs typeface="Century Gothic"/>
              </a:rPr>
              <a:t> </a:t>
            </a:r>
            <a:r>
              <a:rPr lang="en-US" sz="1941" spc="-9" dirty="0">
                <a:solidFill>
                  <a:srgbClr val="7E7E7E"/>
                </a:solidFill>
                <a:latin typeface="Century Gothic"/>
                <a:cs typeface="Century Gothic"/>
              </a:rPr>
              <a:t>Player.</a:t>
            </a:r>
            <a:endParaRPr lang="en-US" sz="1941" dirty="0">
              <a:latin typeface="Century Gothic"/>
              <a:cs typeface="Century Gothic"/>
            </a:endParaRPr>
          </a:p>
          <a:p>
            <a:pPr marL="313221" marR="4483" indent="-302575">
              <a:spcBef>
                <a:spcPts val="468"/>
              </a:spcBef>
              <a:buFont typeface="Wingdings"/>
              <a:buChar char=""/>
              <a:tabLst>
                <a:tab pos="313221" algn="l"/>
                <a:tab pos="313781" algn="l"/>
              </a:tabLst>
            </a:pPr>
            <a:r>
              <a:rPr lang="en-US" sz="1941" spc="-9" dirty="0" err="1">
                <a:solidFill>
                  <a:srgbClr val="7E7E7E"/>
                </a:solidFill>
                <a:latin typeface="Century Gothic"/>
                <a:cs typeface="Century Gothic"/>
              </a:rPr>
              <a:t>Prefuse</a:t>
            </a:r>
            <a:r>
              <a:rPr lang="en-US" sz="1941" spc="-9" dirty="0">
                <a:solidFill>
                  <a:srgbClr val="7E7E7E"/>
                </a:solidFill>
                <a:latin typeface="Century Gothic"/>
                <a:cs typeface="Century Gothic"/>
              </a:rPr>
              <a:t> </a:t>
            </a:r>
            <a:r>
              <a:rPr lang="en-US" sz="1941" spc="-4" dirty="0">
                <a:solidFill>
                  <a:srgbClr val="7E7E7E"/>
                </a:solidFill>
                <a:latin typeface="Century Gothic"/>
                <a:cs typeface="Century Gothic"/>
              </a:rPr>
              <a:t>supports a </a:t>
            </a:r>
            <a:r>
              <a:rPr lang="en-US" sz="1941" dirty="0">
                <a:solidFill>
                  <a:srgbClr val="7E7E7E"/>
                </a:solidFill>
                <a:latin typeface="Century Gothic"/>
                <a:cs typeface="Century Gothic"/>
              </a:rPr>
              <a:t>rich </a:t>
            </a:r>
            <a:r>
              <a:rPr lang="en-US" sz="1941" spc="-4" dirty="0">
                <a:solidFill>
                  <a:srgbClr val="7E7E7E"/>
                </a:solidFill>
                <a:latin typeface="Century Gothic"/>
                <a:cs typeface="Century Gothic"/>
              </a:rPr>
              <a:t>set of features for data modeling,  visualization, and</a:t>
            </a:r>
            <a:r>
              <a:rPr lang="en-US" sz="1941" spc="-18" dirty="0">
                <a:solidFill>
                  <a:srgbClr val="7E7E7E"/>
                </a:solidFill>
                <a:latin typeface="Century Gothic"/>
                <a:cs typeface="Century Gothic"/>
              </a:rPr>
              <a:t> </a:t>
            </a:r>
            <a:r>
              <a:rPr lang="en-US" sz="1941" spc="-4" dirty="0">
                <a:solidFill>
                  <a:srgbClr val="7E7E7E"/>
                </a:solidFill>
                <a:latin typeface="Century Gothic"/>
                <a:cs typeface="Century Gothic"/>
              </a:rPr>
              <a:t>interaction.</a:t>
            </a:r>
            <a:endParaRPr lang="en-US" sz="1941" dirty="0">
              <a:latin typeface="Century Gothic"/>
              <a:cs typeface="Century Gothic"/>
            </a:endParaRPr>
          </a:p>
          <a:p>
            <a:pPr marL="667346" lvl="1" indent="-253827">
              <a:spcBef>
                <a:spcPts val="331"/>
              </a:spcBef>
              <a:buFont typeface="Arial"/>
              <a:buChar char="•"/>
              <a:tabLst>
                <a:tab pos="667346" algn="l"/>
                <a:tab pos="667906" algn="l"/>
              </a:tabLst>
            </a:pPr>
            <a:r>
              <a:rPr lang="en-US" sz="1324" dirty="0">
                <a:solidFill>
                  <a:srgbClr val="7E7E7E"/>
                </a:solidFill>
                <a:latin typeface="Century Gothic"/>
                <a:cs typeface="Century Gothic"/>
              </a:rPr>
              <a:t>Optimized data structures </a:t>
            </a:r>
            <a:r>
              <a:rPr lang="en-US" sz="1324" spc="-4" dirty="0">
                <a:solidFill>
                  <a:srgbClr val="7E7E7E"/>
                </a:solidFill>
                <a:latin typeface="Century Gothic"/>
                <a:cs typeface="Century Gothic"/>
              </a:rPr>
              <a:t>for </a:t>
            </a:r>
            <a:r>
              <a:rPr lang="en-US" sz="1324" dirty="0">
                <a:solidFill>
                  <a:srgbClr val="7E7E7E"/>
                </a:solidFill>
                <a:latin typeface="Century Gothic"/>
                <a:cs typeface="Century Gothic"/>
              </a:rPr>
              <a:t>tables, </a:t>
            </a:r>
            <a:r>
              <a:rPr lang="en-US" sz="1324" spc="-4" dirty="0">
                <a:solidFill>
                  <a:srgbClr val="7E7E7E"/>
                </a:solidFill>
                <a:latin typeface="Century Gothic"/>
                <a:cs typeface="Century Gothic"/>
              </a:rPr>
              <a:t>graphs, and</a:t>
            </a:r>
            <a:r>
              <a:rPr lang="en-US" sz="1324" spc="-40" dirty="0">
                <a:solidFill>
                  <a:srgbClr val="7E7E7E"/>
                </a:solidFill>
                <a:latin typeface="Century Gothic"/>
                <a:cs typeface="Century Gothic"/>
              </a:rPr>
              <a:t> </a:t>
            </a:r>
            <a:r>
              <a:rPr lang="en-US" sz="1324" dirty="0">
                <a:solidFill>
                  <a:srgbClr val="7E7E7E"/>
                </a:solidFill>
                <a:latin typeface="Century Gothic"/>
                <a:cs typeface="Century Gothic"/>
              </a:rPr>
              <a:t>trees</a:t>
            </a:r>
            <a:endParaRPr lang="en-US" sz="1324" dirty="0">
              <a:latin typeface="Century Gothic"/>
              <a:cs typeface="Century Gothic"/>
            </a:endParaRPr>
          </a:p>
          <a:p>
            <a:pPr marL="667346" lvl="1" indent="-253827">
              <a:spcBef>
                <a:spcPts val="318"/>
              </a:spcBef>
              <a:buFont typeface="Arial"/>
              <a:buChar char="•"/>
              <a:tabLst>
                <a:tab pos="667346" algn="l"/>
                <a:tab pos="667906" algn="l"/>
              </a:tabLst>
            </a:pPr>
            <a:r>
              <a:rPr lang="en-US" sz="1324" dirty="0">
                <a:solidFill>
                  <a:srgbClr val="7E7E7E"/>
                </a:solidFill>
                <a:latin typeface="Century Gothic"/>
                <a:cs typeface="Century Gothic"/>
              </a:rPr>
              <a:t>A host of layout </a:t>
            </a:r>
            <a:r>
              <a:rPr lang="en-US" sz="1324" spc="-4" dirty="0">
                <a:solidFill>
                  <a:srgbClr val="7E7E7E"/>
                </a:solidFill>
                <a:latin typeface="Century Gothic"/>
                <a:cs typeface="Century Gothic"/>
              </a:rPr>
              <a:t>and </a:t>
            </a:r>
            <a:r>
              <a:rPr lang="en-US" sz="1324" spc="4" dirty="0">
                <a:solidFill>
                  <a:srgbClr val="7E7E7E"/>
                </a:solidFill>
                <a:latin typeface="Century Gothic"/>
                <a:cs typeface="Century Gothic"/>
              </a:rPr>
              <a:t>visual </a:t>
            </a:r>
            <a:r>
              <a:rPr lang="en-US" sz="1324" spc="-4" dirty="0">
                <a:solidFill>
                  <a:srgbClr val="7E7E7E"/>
                </a:solidFill>
                <a:latin typeface="Century Gothic"/>
                <a:cs typeface="Century Gothic"/>
              </a:rPr>
              <a:t>encoding</a:t>
            </a:r>
            <a:r>
              <a:rPr lang="en-US" sz="1324" spc="-44" dirty="0">
                <a:solidFill>
                  <a:srgbClr val="7E7E7E"/>
                </a:solidFill>
                <a:latin typeface="Century Gothic"/>
                <a:cs typeface="Century Gothic"/>
              </a:rPr>
              <a:t> </a:t>
            </a:r>
            <a:r>
              <a:rPr lang="en-US" sz="1324" spc="-4" dirty="0">
                <a:solidFill>
                  <a:srgbClr val="7E7E7E"/>
                </a:solidFill>
                <a:latin typeface="Century Gothic"/>
                <a:cs typeface="Century Gothic"/>
              </a:rPr>
              <a:t>techniques</a:t>
            </a:r>
            <a:endParaRPr lang="en-US" sz="1324" dirty="0">
              <a:latin typeface="Century Gothic"/>
              <a:cs typeface="Century Gothic"/>
            </a:endParaRPr>
          </a:p>
          <a:p>
            <a:pPr marL="667346" marR="332832" lvl="1" indent="-253266">
              <a:spcBef>
                <a:spcPts val="318"/>
              </a:spcBef>
              <a:buFont typeface="Arial"/>
              <a:buChar char="•"/>
              <a:tabLst>
                <a:tab pos="667346" algn="l"/>
                <a:tab pos="667906" algn="l"/>
              </a:tabLst>
            </a:pPr>
            <a:r>
              <a:rPr lang="en-US" sz="1324" spc="-4" dirty="0">
                <a:solidFill>
                  <a:srgbClr val="7E7E7E"/>
                </a:solidFill>
                <a:latin typeface="Century Gothic"/>
                <a:cs typeface="Century Gothic"/>
              </a:rPr>
              <a:t>Support for </a:t>
            </a:r>
            <a:r>
              <a:rPr lang="en-US" sz="1324" dirty="0">
                <a:solidFill>
                  <a:srgbClr val="7E7E7E"/>
                </a:solidFill>
                <a:latin typeface="Century Gothic"/>
                <a:cs typeface="Century Gothic"/>
              </a:rPr>
              <a:t>animation, </a:t>
            </a:r>
            <a:r>
              <a:rPr lang="en-US" sz="1324" spc="-4" dirty="0">
                <a:solidFill>
                  <a:srgbClr val="7E7E7E"/>
                </a:solidFill>
                <a:latin typeface="Century Gothic"/>
                <a:cs typeface="Century Gothic"/>
              </a:rPr>
              <a:t>dynamic </a:t>
            </a:r>
            <a:r>
              <a:rPr lang="en-US" sz="1324" dirty="0">
                <a:solidFill>
                  <a:srgbClr val="7E7E7E"/>
                </a:solidFill>
                <a:latin typeface="Century Gothic"/>
                <a:cs typeface="Century Gothic"/>
              </a:rPr>
              <a:t>queries, integrated </a:t>
            </a:r>
            <a:r>
              <a:rPr lang="en-US" sz="1324" spc="-4" dirty="0">
                <a:solidFill>
                  <a:srgbClr val="7E7E7E"/>
                </a:solidFill>
                <a:latin typeface="Century Gothic"/>
                <a:cs typeface="Century Gothic"/>
              </a:rPr>
              <a:t>search, and database  </a:t>
            </a:r>
            <a:r>
              <a:rPr lang="en-US" sz="1324" dirty="0">
                <a:solidFill>
                  <a:srgbClr val="7E7E7E"/>
                </a:solidFill>
                <a:latin typeface="Century Gothic"/>
                <a:cs typeface="Century Gothic"/>
              </a:rPr>
              <a:t>connectivity</a:t>
            </a:r>
            <a:endParaRPr lang="en-US" sz="1324" dirty="0">
              <a:latin typeface="Century Gothic"/>
              <a:cs typeface="Century Gothic"/>
            </a:endParaRPr>
          </a:p>
          <a:p>
            <a:pPr marL="313781" indent="-302575">
              <a:spcBef>
                <a:spcPts val="454"/>
              </a:spcBef>
              <a:buClr>
                <a:srgbClr val="7E7E7E"/>
              </a:buClr>
              <a:buFont typeface="Wingdings"/>
              <a:buChar char=""/>
              <a:tabLst>
                <a:tab pos="313221" algn="l"/>
                <a:tab pos="313781" algn="l"/>
              </a:tabLst>
            </a:pPr>
            <a:r>
              <a:rPr lang="en-US" sz="1941" u="heavy" spc="-4" dirty="0">
                <a:solidFill>
                  <a:srgbClr val="3299FF"/>
                </a:solidFill>
                <a:uFill>
                  <a:solidFill>
                    <a:srgbClr val="3298FF"/>
                  </a:solidFill>
                </a:uFill>
                <a:latin typeface="Century Gothic"/>
                <a:cs typeface="Century Gothic"/>
                <a:hlinkClick r:id="rId2"/>
              </a:rPr>
              <a:t>http://prefuse.org/</a:t>
            </a:r>
            <a:endParaRPr lang="en-US" sz="1941" dirty="0">
              <a:latin typeface="Century Gothic"/>
              <a:cs typeface="Century Gothic"/>
            </a:endParaRPr>
          </a:p>
          <a:p>
            <a:endParaRPr lang="en-US" dirty="0"/>
          </a:p>
        </p:txBody>
      </p:sp>
      <p:sp>
        <p:nvSpPr>
          <p:cNvPr id="7" name="Content Placeholder 6"/>
          <p:cNvSpPr>
            <a:spLocks noGrp="1"/>
          </p:cNvSpPr>
          <p:nvPr>
            <p:ph sz="quarter" idx="10"/>
          </p:nvPr>
        </p:nvSpPr>
        <p:spPr/>
        <p:txBody>
          <a:bodyPr/>
          <a:lstStyle/>
          <a:p>
            <a:r>
              <a:rPr lang="en-US" dirty="0" err="1"/>
              <a:t>Pr</a:t>
            </a:r>
            <a:r>
              <a:rPr lang="en-US" spc="4" dirty="0" err="1"/>
              <a:t>e</a:t>
            </a:r>
            <a:r>
              <a:rPr lang="en-US" dirty="0" err="1"/>
              <a:t>f</a:t>
            </a:r>
            <a:r>
              <a:rPr lang="en-US" spc="-4" dirty="0" err="1"/>
              <a:t>u</a:t>
            </a:r>
            <a:r>
              <a:rPr lang="en-US" dirty="0" err="1"/>
              <a:t>se</a:t>
            </a:r>
            <a:endParaRPr lang="en-US" dirty="0"/>
          </a:p>
        </p:txBody>
      </p:sp>
      <p:sp>
        <p:nvSpPr>
          <p:cNvPr id="5" name="object 5"/>
          <p:cNvSpPr txBox="1">
            <a:spLocks noGrp="1"/>
          </p:cNvSpPr>
          <p:nvPr>
            <p:ph type="ftr" sz="quarter" idx="4294967295"/>
          </p:nvPr>
        </p:nvSpPr>
        <p:spPr>
          <a:xfrm>
            <a:off x="6248400" y="5991686"/>
            <a:ext cx="2613025" cy="338138"/>
          </a:xfrm>
          <a:prstGeom prst="rect">
            <a:avLst/>
          </a:prstGeom>
        </p:spPr>
        <p:txBody>
          <a:bodyPr vert="horz" wrap="square" lIns="0" tIns="11766" rIns="0" bIns="0" rtlCol="0">
            <a:spAutoFit/>
          </a:bodyPr>
          <a:lstStyle/>
          <a:p>
            <a:pPr marL="11206">
              <a:spcBef>
                <a:spcPts val="93"/>
              </a:spcBef>
            </a:pPr>
            <a:r>
              <a:rPr dirty="0"/>
              <a:t>S. </a:t>
            </a:r>
            <a:r>
              <a:rPr spc="-4" dirty="0"/>
              <a:t>Mukherjea </a:t>
            </a:r>
            <a:r>
              <a:rPr dirty="0"/>
              <a:t>&amp; </a:t>
            </a:r>
            <a:r>
              <a:rPr spc="-4" dirty="0"/>
              <a:t>A.A. Nanavati; </a:t>
            </a:r>
            <a:r>
              <a:rPr dirty="0"/>
              <a:t>IIT-D Fall</a:t>
            </a:r>
            <a:r>
              <a:rPr spc="53" dirty="0"/>
              <a:t> </a:t>
            </a:r>
            <a:r>
              <a:rPr spc="-9" dirty="0"/>
              <a:t>2016</a:t>
            </a:r>
          </a:p>
        </p:txBody>
      </p:sp>
      <p:sp>
        <p:nvSpPr>
          <p:cNvPr id="4" name="object 4"/>
          <p:cNvSpPr txBox="1"/>
          <p:nvPr/>
        </p:nvSpPr>
        <p:spPr>
          <a:xfrm>
            <a:off x="8078093" y="6067875"/>
            <a:ext cx="220195" cy="185760"/>
          </a:xfrm>
          <a:prstGeom prst="rect">
            <a:avLst/>
          </a:prstGeom>
        </p:spPr>
        <p:txBody>
          <a:bodyPr vert="horz" wrap="square" lIns="0" tIns="6163" rIns="0" bIns="0" rtlCol="0">
            <a:spAutoFit/>
          </a:bodyPr>
          <a:lstStyle/>
          <a:p>
            <a:pPr marL="22413">
              <a:lnSpc>
                <a:spcPts val="1363"/>
              </a:lnSpc>
              <a:spcBef>
                <a:spcPts val="49"/>
              </a:spcBef>
            </a:pPr>
            <a:fld id="{81D60167-4931-47E6-BA6A-407CBD079E47}" type="slidenum">
              <a:rPr sz="1235" b="1" dirty="0">
                <a:solidFill>
                  <a:srgbClr val="FFFFFF"/>
                </a:solidFill>
                <a:latin typeface="Arial"/>
                <a:cs typeface="Arial"/>
              </a:rPr>
              <a:pPr marL="22413">
                <a:lnSpc>
                  <a:spcPts val="1363"/>
                </a:lnSpc>
                <a:spcBef>
                  <a:spcPts val="49"/>
                </a:spcBef>
              </a:pPr>
              <a:t>46</a:t>
            </a:fld>
            <a:endParaRPr sz="1235" dirty="0">
              <a:latin typeface="Arial"/>
              <a:cs typeface="Arial"/>
            </a:endParaRPr>
          </a:p>
        </p:txBody>
      </p:sp>
    </p:spTree>
    <p:extLst>
      <p:ext uri="{BB962C8B-B14F-4D97-AF65-F5344CB8AC3E}">
        <p14:creationId xmlns:p14="http://schemas.microsoft.com/office/powerpoint/2010/main" val="34455227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13781" marR="121030" indent="-302575">
              <a:lnSpc>
                <a:spcPct val="80000"/>
              </a:lnSpc>
              <a:spcBef>
                <a:spcPts val="512"/>
              </a:spcBef>
              <a:buFont typeface="Arial"/>
              <a:buChar char="•"/>
              <a:tabLst>
                <a:tab pos="313221" algn="l"/>
                <a:tab pos="313781" algn="l"/>
              </a:tabLst>
            </a:pPr>
            <a:r>
              <a:rPr lang="en-US" sz="1765" b="1" i="1" spc="-4" dirty="0" err="1">
                <a:solidFill>
                  <a:srgbClr val="7E7E7E"/>
                </a:solidFill>
                <a:latin typeface="Century Gothic"/>
                <a:cs typeface="Century Gothic"/>
              </a:rPr>
              <a:t>Cytoscape</a:t>
            </a:r>
            <a:r>
              <a:rPr lang="en-US" sz="1765" b="1" i="1" spc="-4" dirty="0">
                <a:solidFill>
                  <a:srgbClr val="7E7E7E"/>
                </a:solidFill>
                <a:latin typeface="Century Gothic"/>
                <a:cs typeface="Century Gothic"/>
              </a:rPr>
              <a:t> </a:t>
            </a:r>
            <a:r>
              <a:rPr lang="en-US" sz="1765" spc="-4" dirty="0">
                <a:solidFill>
                  <a:srgbClr val="7E7E7E"/>
                </a:solidFill>
                <a:latin typeface="Century Gothic"/>
                <a:cs typeface="Century Gothic"/>
              </a:rPr>
              <a:t>is </a:t>
            </a:r>
            <a:r>
              <a:rPr lang="en-US" sz="1765" dirty="0">
                <a:solidFill>
                  <a:srgbClr val="7E7E7E"/>
                </a:solidFill>
                <a:latin typeface="Century Gothic"/>
                <a:cs typeface="Century Gothic"/>
              </a:rPr>
              <a:t>an open source software platform </a:t>
            </a:r>
            <a:r>
              <a:rPr lang="en-US" sz="1765" spc="-4" dirty="0">
                <a:solidFill>
                  <a:srgbClr val="7E7E7E"/>
                </a:solidFill>
                <a:latin typeface="Century Gothic"/>
                <a:cs typeface="Century Gothic"/>
              </a:rPr>
              <a:t>for </a:t>
            </a:r>
            <a:r>
              <a:rPr lang="en-US" sz="1765" b="1" i="1" spc="-4" dirty="0">
                <a:solidFill>
                  <a:srgbClr val="7E7E7E"/>
                </a:solidFill>
                <a:latin typeface="Century Gothic"/>
                <a:cs typeface="Century Gothic"/>
              </a:rPr>
              <a:t>visualizing  </a:t>
            </a:r>
            <a:r>
              <a:rPr lang="en-US" sz="1765" dirty="0">
                <a:solidFill>
                  <a:srgbClr val="7E7E7E"/>
                </a:solidFill>
                <a:latin typeface="Century Gothic"/>
                <a:cs typeface="Century Gothic"/>
              </a:rPr>
              <a:t>molecular interaction networks and </a:t>
            </a:r>
            <a:r>
              <a:rPr lang="en-US" sz="1765" spc="-4" dirty="0">
                <a:solidFill>
                  <a:srgbClr val="7E7E7E"/>
                </a:solidFill>
                <a:latin typeface="Century Gothic"/>
                <a:cs typeface="Century Gothic"/>
              </a:rPr>
              <a:t>biological </a:t>
            </a:r>
            <a:r>
              <a:rPr lang="en-US" sz="1765" dirty="0">
                <a:solidFill>
                  <a:srgbClr val="7E7E7E"/>
                </a:solidFill>
                <a:latin typeface="Century Gothic"/>
                <a:cs typeface="Century Gothic"/>
              </a:rPr>
              <a:t>pathways and  </a:t>
            </a:r>
            <a:r>
              <a:rPr lang="en-US" sz="1765" b="1" i="1" spc="-4" dirty="0">
                <a:solidFill>
                  <a:srgbClr val="7E7E7E"/>
                </a:solidFill>
                <a:latin typeface="Century Gothic"/>
                <a:cs typeface="Century Gothic"/>
              </a:rPr>
              <a:t>integrating </a:t>
            </a:r>
            <a:r>
              <a:rPr lang="en-US" sz="1765" spc="4" dirty="0">
                <a:solidFill>
                  <a:srgbClr val="7E7E7E"/>
                </a:solidFill>
                <a:latin typeface="Century Gothic"/>
                <a:cs typeface="Century Gothic"/>
              </a:rPr>
              <a:t>these </a:t>
            </a:r>
            <a:r>
              <a:rPr lang="en-US" sz="1765" dirty="0">
                <a:solidFill>
                  <a:srgbClr val="7E7E7E"/>
                </a:solidFill>
                <a:latin typeface="Century Gothic"/>
                <a:cs typeface="Century Gothic"/>
              </a:rPr>
              <a:t>networks with annotations, gene expression  </a:t>
            </a:r>
            <a:r>
              <a:rPr lang="en-US" sz="1765" spc="-4" dirty="0">
                <a:solidFill>
                  <a:srgbClr val="7E7E7E"/>
                </a:solidFill>
                <a:latin typeface="Century Gothic"/>
                <a:cs typeface="Century Gothic"/>
              </a:rPr>
              <a:t>profiles </a:t>
            </a:r>
            <a:r>
              <a:rPr lang="en-US" sz="1765" dirty="0">
                <a:solidFill>
                  <a:srgbClr val="7E7E7E"/>
                </a:solidFill>
                <a:latin typeface="Century Gothic"/>
                <a:cs typeface="Century Gothic"/>
              </a:rPr>
              <a:t>and </a:t>
            </a:r>
            <a:r>
              <a:rPr lang="en-US" sz="1765" spc="4" dirty="0">
                <a:solidFill>
                  <a:srgbClr val="7E7E7E"/>
                </a:solidFill>
                <a:latin typeface="Century Gothic"/>
                <a:cs typeface="Century Gothic"/>
              </a:rPr>
              <a:t>other </a:t>
            </a:r>
            <a:r>
              <a:rPr lang="en-US" sz="1765" dirty="0">
                <a:solidFill>
                  <a:srgbClr val="7E7E7E"/>
                </a:solidFill>
                <a:latin typeface="Century Gothic"/>
                <a:cs typeface="Century Gothic"/>
              </a:rPr>
              <a:t>state</a:t>
            </a:r>
            <a:r>
              <a:rPr lang="en-US" sz="1765" spc="-97" dirty="0">
                <a:solidFill>
                  <a:srgbClr val="7E7E7E"/>
                </a:solidFill>
                <a:latin typeface="Century Gothic"/>
                <a:cs typeface="Century Gothic"/>
              </a:rPr>
              <a:t> </a:t>
            </a:r>
            <a:r>
              <a:rPr lang="en-US" sz="1765" dirty="0">
                <a:solidFill>
                  <a:srgbClr val="7E7E7E"/>
                </a:solidFill>
                <a:latin typeface="Century Gothic"/>
                <a:cs typeface="Century Gothic"/>
              </a:rPr>
              <a:t>data.</a:t>
            </a:r>
            <a:endParaRPr lang="en-US" sz="1765" dirty="0">
              <a:latin typeface="Century Gothic"/>
              <a:cs typeface="Century Gothic"/>
            </a:endParaRPr>
          </a:p>
          <a:p>
            <a:pPr marL="313781" marR="454422" indent="-302575" algn="just">
              <a:lnSpc>
                <a:spcPct val="80000"/>
              </a:lnSpc>
              <a:spcBef>
                <a:spcPts val="424"/>
              </a:spcBef>
              <a:buFont typeface="Arial"/>
              <a:buChar char="•"/>
              <a:tabLst>
                <a:tab pos="313781" algn="l"/>
              </a:tabLst>
            </a:pPr>
            <a:r>
              <a:rPr lang="en-US" sz="1765" dirty="0">
                <a:solidFill>
                  <a:srgbClr val="7E7E7E"/>
                </a:solidFill>
                <a:latin typeface="Century Gothic"/>
                <a:cs typeface="Century Gothic"/>
              </a:rPr>
              <a:t>Although </a:t>
            </a:r>
            <a:r>
              <a:rPr lang="en-US" sz="1765" dirty="0" err="1">
                <a:solidFill>
                  <a:srgbClr val="7E7E7E"/>
                </a:solidFill>
                <a:latin typeface="Century Gothic"/>
                <a:cs typeface="Century Gothic"/>
              </a:rPr>
              <a:t>Cytoscape</a:t>
            </a:r>
            <a:r>
              <a:rPr lang="en-US" sz="1765" dirty="0">
                <a:solidFill>
                  <a:srgbClr val="7E7E7E"/>
                </a:solidFill>
                <a:latin typeface="Century Gothic"/>
                <a:cs typeface="Century Gothic"/>
              </a:rPr>
              <a:t> was </a:t>
            </a:r>
            <a:r>
              <a:rPr lang="en-US" sz="1765" spc="-4" dirty="0">
                <a:solidFill>
                  <a:srgbClr val="7E7E7E"/>
                </a:solidFill>
                <a:latin typeface="Century Gothic"/>
                <a:cs typeface="Century Gothic"/>
              </a:rPr>
              <a:t>originally </a:t>
            </a:r>
            <a:r>
              <a:rPr lang="en-US" sz="1765" dirty="0">
                <a:solidFill>
                  <a:srgbClr val="7E7E7E"/>
                </a:solidFill>
                <a:latin typeface="Century Gothic"/>
                <a:cs typeface="Century Gothic"/>
              </a:rPr>
              <a:t>designed </a:t>
            </a:r>
            <a:r>
              <a:rPr lang="en-US" sz="1765" spc="-4" dirty="0">
                <a:solidFill>
                  <a:srgbClr val="7E7E7E"/>
                </a:solidFill>
                <a:latin typeface="Century Gothic"/>
                <a:cs typeface="Century Gothic"/>
              </a:rPr>
              <a:t>for biological  </a:t>
            </a:r>
            <a:r>
              <a:rPr lang="en-US" sz="1765" dirty="0">
                <a:solidFill>
                  <a:srgbClr val="7E7E7E"/>
                </a:solidFill>
                <a:latin typeface="Century Gothic"/>
                <a:cs typeface="Century Gothic"/>
              </a:rPr>
              <a:t>research, now </a:t>
            </a:r>
            <a:r>
              <a:rPr lang="en-US" sz="1765" spc="-4" dirty="0">
                <a:solidFill>
                  <a:srgbClr val="7E7E7E"/>
                </a:solidFill>
                <a:latin typeface="Century Gothic"/>
                <a:cs typeface="Century Gothic"/>
              </a:rPr>
              <a:t>it is </a:t>
            </a:r>
            <a:r>
              <a:rPr lang="en-US" sz="1765" dirty="0">
                <a:solidFill>
                  <a:srgbClr val="7E7E7E"/>
                </a:solidFill>
                <a:latin typeface="Century Gothic"/>
                <a:cs typeface="Century Gothic"/>
              </a:rPr>
              <a:t>a general platform </a:t>
            </a:r>
            <a:r>
              <a:rPr lang="en-US" sz="1765" spc="-4" dirty="0">
                <a:solidFill>
                  <a:srgbClr val="7E7E7E"/>
                </a:solidFill>
                <a:latin typeface="Century Gothic"/>
                <a:cs typeface="Century Gothic"/>
              </a:rPr>
              <a:t>for </a:t>
            </a:r>
            <a:r>
              <a:rPr lang="en-US" sz="1765" dirty="0">
                <a:solidFill>
                  <a:srgbClr val="7E7E7E"/>
                </a:solidFill>
                <a:latin typeface="Century Gothic"/>
                <a:cs typeface="Century Gothic"/>
              </a:rPr>
              <a:t>complex network  </a:t>
            </a:r>
            <a:r>
              <a:rPr lang="en-US" sz="1765" spc="-4" dirty="0">
                <a:solidFill>
                  <a:srgbClr val="7E7E7E"/>
                </a:solidFill>
                <a:latin typeface="Century Gothic"/>
                <a:cs typeface="Century Gothic"/>
              </a:rPr>
              <a:t>analysis </a:t>
            </a:r>
            <a:r>
              <a:rPr lang="en-US" sz="1765" dirty="0">
                <a:solidFill>
                  <a:srgbClr val="7E7E7E"/>
                </a:solidFill>
                <a:latin typeface="Century Gothic"/>
                <a:cs typeface="Century Gothic"/>
              </a:rPr>
              <a:t>and</a:t>
            </a:r>
            <a:r>
              <a:rPr lang="en-US" sz="1765" spc="-26" dirty="0">
                <a:solidFill>
                  <a:srgbClr val="7E7E7E"/>
                </a:solidFill>
                <a:latin typeface="Century Gothic"/>
                <a:cs typeface="Century Gothic"/>
              </a:rPr>
              <a:t> </a:t>
            </a:r>
            <a:r>
              <a:rPr lang="en-US" sz="1765" spc="-4" dirty="0">
                <a:solidFill>
                  <a:srgbClr val="7E7E7E"/>
                </a:solidFill>
                <a:latin typeface="Century Gothic"/>
                <a:cs typeface="Century Gothic"/>
              </a:rPr>
              <a:t>visualization.</a:t>
            </a:r>
            <a:endParaRPr lang="en-US" sz="1765" dirty="0">
              <a:latin typeface="Century Gothic"/>
              <a:cs typeface="Century Gothic"/>
            </a:endParaRPr>
          </a:p>
          <a:p>
            <a:pPr marL="313781" marR="4483" indent="-302575" algn="just">
              <a:lnSpc>
                <a:spcPts val="1694"/>
              </a:lnSpc>
              <a:spcBef>
                <a:spcPts val="410"/>
              </a:spcBef>
              <a:buFont typeface="Arial"/>
              <a:buChar char="•"/>
              <a:tabLst>
                <a:tab pos="313781" algn="l"/>
              </a:tabLst>
            </a:pPr>
            <a:r>
              <a:rPr lang="en-US" sz="1765" dirty="0" err="1">
                <a:solidFill>
                  <a:srgbClr val="7E7E7E"/>
                </a:solidFill>
                <a:latin typeface="Century Gothic"/>
                <a:cs typeface="Century Gothic"/>
              </a:rPr>
              <a:t>Cytoscape</a:t>
            </a:r>
            <a:r>
              <a:rPr lang="en-US" sz="1765" dirty="0">
                <a:solidFill>
                  <a:srgbClr val="7E7E7E"/>
                </a:solidFill>
                <a:latin typeface="Century Gothic"/>
                <a:cs typeface="Century Gothic"/>
              </a:rPr>
              <a:t> </a:t>
            </a:r>
            <a:r>
              <a:rPr lang="en-US" sz="1765" i="1" spc="-4" dirty="0">
                <a:solidFill>
                  <a:srgbClr val="7E7E7E"/>
                </a:solidFill>
                <a:latin typeface="Century Gothic"/>
                <a:cs typeface="Century Gothic"/>
              </a:rPr>
              <a:t>core </a:t>
            </a:r>
            <a:r>
              <a:rPr lang="en-US" sz="1765" dirty="0">
                <a:solidFill>
                  <a:srgbClr val="7E7E7E"/>
                </a:solidFill>
                <a:latin typeface="Century Gothic"/>
                <a:cs typeface="Century Gothic"/>
              </a:rPr>
              <a:t>distribution provides a </a:t>
            </a:r>
            <a:r>
              <a:rPr lang="en-US" sz="1765" spc="-4" dirty="0">
                <a:solidFill>
                  <a:srgbClr val="7E7E7E"/>
                </a:solidFill>
                <a:latin typeface="Century Gothic"/>
                <a:cs typeface="Century Gothic"/>
              </a:rPr>
              <a:t>basic </a:t>
            </a:r>
            <a:r>
              <a:rPr lang="en-US" sz="1765" dirty="0">
                <a:solidFill>
                  <a:srgbClr val="7E7E7E"/>
                </a:solidFill>
                <a:latin typeface="Century Gothic"/>
                <a:cs typeface="Century Gothic"/>
              </a:rPr>
              <a:t>set </a:t>
            </a:r>
            <a:r>
              <a:rPr lang="en-US" sz="1765" spc="-4" dirty="0">
                <a:solidFill>
                  <a:srgbClr val="7E7E7E"/>
                </a:solidFill>
                <a:latin typeface="Century Gothic"/>
                <a:cs typeface="Century Gothic"/>
              </a:rPr>
              <a:t>of </a:t>
            </a:r>
            <a:r>
              <a:rPr lang="en-US" sz="1765" dirty="0">
                <a:solidFill>
                  <a:srgbClr val="7E7E7E"/>
                </a:solidFill>
                <a:latin typeface="Century Gothic"/>
                <a:cs typeface="Century Gothic"/>
              </a:rPr>
              <a:t>features</a:t>
            </a:r>
            <a:r>
              <a:rPr lang="en-US" sz="1765" spc="-172" dirty="0">
                <a:solidFill>
                  <a:srgbClr val="7E7E7E"/>
                </a:solidFill>
                <a:latin typeface="Century Gothic"/>
                <a:cs typeface="Century Gothic"/>
              </a:rPr>
              <a:t> </a:t>
            </a:r>
            <a:r>
              <a:rPr lang="en-US" sz="1765" spc="-4" dirty="0">
                <a:solidFill>
                  <a:srgbClr val="7E7E7E"/>
                </a:solidFill>
                <a:latin typeface="Century Gothic"/>
                <a:cs typeface="Century Gothic"/>
              </a:rPr>
              <a:t>for  </a:t>
            </a:r>
            <a:r>
              <a:rPr lang="en-US" sz="1765" dirty="0">
                <a:solidFill>
                  <a:srgbClr val="7E7E7E"/>
                </a:solidFill>
                <a:latin typeface="Century Gothic"/>
                <a:cs typeface="Century Gothic"/>
              </a:rPr>
              <a:t>data integration, </a:t>
            </a:r>
            <a:r>
              <a:rPr lang="en-US" sz="1765" spc="-4" dirty="0">
                <a:solidFill>
                  <a:srgbClr val="7E7E7E"/>
                </a:solidFill>
                <a:latin typeface="Century Gothic"/>
                <a:cs typeface="Century Gothic"/>
              </a:rPr>
              <a:t>analysis, </a:t>
            </a:r>
            <a:r>
              <a:rPr lang="en-US" sz="1765" dirty="0">
                <a:solidFill>
                  <a:srgbClr val="7E7E7E"/>
                </a:solidFill>
                <a:latin typeface="Century Gothic"/>
                <a:cs typeface="Century Gothic"/>
              </a:rPr>
              <a:t>and</a:t>
            </a:r>
            <a:r>
              <a:rPr lang="en-US" sz="1765" spc="-79" dirty="0">
                <a:solidFill>
                  <a:srgbClr val="7E7E7E"/>
                </a:solidFill>
                <a:latin typeface="Century Gothic"/>
                <a:cs typeface="Century Gothic"/>
              </a:rPr>
              <a:t> </a:t>
            </a:r>
            <a:r>
              <a:rPr lang="en-US" sz="1765" spc="-4" dirty="0">
                <a:solidFill>
                  <a:srgbClr val="7E7E7E"/>
                </a:solidFill>
                <a:latin typeface="Century Gothic"/>
                <a:cs typeface="Century Gothic"/>
              </a:rPr>
              <a:t>visualization.</a:t>
            </a:r>
            <a:endParaRPr lang="en-US" sz="1765" dirty="0">
              <a:latin typeface="Century Gothic"/>
              <a:cs typeface="Century Gothic"/>
            </a:endParaRPr>
          </a:p>
          <a:p>
            <a:pPr marL="313781" indent="-302575" algn="just">
              <a:lnSpc>
                <a:spcPts val="1906"/>
              </a:lnSpc>
              <a:spcBef>
                <a:spcPts val="13"/>
              </a:spcBef>
              <a:buFont typeface="Arial"/>
              <a:buChar char="•"/>
              <a:tabLst>
                <a:tab pos="313781" algn="l"/>
              </a:tabLst>
            </a:pPr>
            <a:r>
              <a:rPr lang="en-US" sz="1765" spc="-4" dirty="0">
                <a:solidFill>
                  <a:srgbClr val="7E7E7E"/>
                </a:solidFill>
                <a:latin typeface="Century Gothic"/>
                <a:cs typeface="Century Gothic"/>
              </a:rPr>
              <a:t>Additional </a:t>
            </a:r>
            <a:r>
              <a:rPr lang="en-US" sz="1765" dirty="0">
                <a:solidFill>
                  <a:srgbClr val="7E7E7E"/>
                </a:solidFill>
                <a:latin typeface="Century Gothic"/>
                <a:cs typeface="Century Gothic"/>
              </a:rPr>
              <a:t>features </a:t>
            </a:r>
            <a:r>
              <a:rPr lang="en-US" sz="1765" spc="-4" dirty="0">
                <a:solidFill>
                  <a:srgbClr val="7E7E7E"/>
                </a:solidFill>
                <a:latin typeface="Century Gothic"/>
                <a:cs typeface="Century Gothic"/>
              </a:rPr>
              <a:t>are </a:t>
            </a:r>
            <a:r>
              <a:rPr lang="en-US" sz="1765" dirty="0">
                <a:solidFill>
                  <a:srgbClr val="7E7E7E"/>
                </a:solidFill>
                <a:latin typeface="Century Gothic"/>
                <a:cs typeface="Century Gothic"/>
              </a:rPr>
              <a:t>available </a:t>
            </a:r>
            <a:r>
              <a:rPr lang="en-US" sz="1765" spc="-4" dirty="0">
                <a:solidFill>
                  <a:srgbClr val="7E7E7E"/>
                </a:solidFill>
                <a:latin typeface="Century Gothic"/>
                <a:cs typeface="Century Gothic"/>
              </a:rPr>
              <a:t>as </a:t>
            </a:r>
            <a:r>
              <a:rPr lang="en-US" sz="1765" b="1" i="1" dirty="0">
                <a:solidFill>
                  <a:srgbClr val="7E7E7E"/>
                </a:solidFill>
                <a:latin typeface="Century Gothic"/>
                <a:cs typeface="Century Gothic"/>
              </a:rPr>
              <a:t>Apps </a:t>
            </a:r>
            <a:r>
              <a:rPr lang="en-US" sz="1765" spc="-4" dirty="0">
                <a:solidFill>
                  <a:srgbClr val="7E7E7E"/>
                </a:solidFill>
                <a:latin typeface="Century Gothic"/>
                <a:cs typeface="Century Gothic"/>
              </a:rPr>
              <a:t>(formerly</a:t>
            </a:r>
            <a:r>
              <a:rPr lang="en-US" sz="1765" spc="-97" dirty="0">
                <a:solidFill>
                  <a:srgbClr val="7E7E7E"/>
                </a:solidFill>
                <a:latin typeface="Century Gothic"/>
                <a:cs typeface="Century Gothic"/>
              </a:rPr>
              <a:t> </a:t>
            </a:r>
            <a:r>
              <a:rPr lang="en-US" sz="1765" dirty="0">
                <a:solidFill>
                  <a:srgbClr val="7E7E7E"/>
                </a:solidFill>
                <a:latin typeface="Century Gothic"/>
                <a:cs typeface="Century Gothic"/>
              </a:rPr>
              <a:t>called</a:t>
            </a:r>
            <a:endParaRPr lang="en-US" sz="1765" dirty="0">
              <a:latin typeface="Century Gothic"/>
              <a:cs typeface="Century Gothic"/>
            </a:endParaRPr>
          </a:p>
          <a:p>
            <a:pPr marL="313221">
              <a:lnSpc>
                <a:spcPts val="1906"/>
              </a:lnSpc>
            </a:pPr>
            <a:r>
              <a:rPr lang="en-US" sz="1765" i="1" dirty="0">
                <a:solidFill>
                  <a:srgbClr val="7E7E7E"/>
                </a:solidFill>
                <a:latin typeface="Century Gothic"/>
                <a:cs typeface="Century Gothic"/>
              </a:rPr>
              <a:t>Plugins</a:t>
            </a:r>
            <a:r>
              <a:rPr lang="en-US" sz="1765" dirty="0">
                <a:solidFill>
                  <a:srgbClr val="7E7E7E"/>
                </a:solidFill>
                <a:latin typeface="Century Gothic"/>
                <a:cs typeface="Century Gothic"/>
              </a:rPr>
              <a:t>).</a:t>
            </a:r>
            <a:endParaRPr lang="en-US" sz="1765" dirty="0">
              <a:latin typeface="Century Gothic"/>
              <a:cs typeface="Century Gothic"/>
            </a:endParaRPr>
          </a:p>
          <a:p>
            <a:pPr marL="667346" marR="558083" lvl="1" indent="-253266">
              <a:lnSpc>
                <a:spcPts val="1182"/>
              </a:lnSpc>
              <a:spcBef>
                <a:spcPts val="300"/>
              </a:spcBef>
              <a:buFont typeface="Wingdings"/>
              <a:buChar char=""/>
              <a:tabLst>
                <a:tab pos="667346" algn="l"/>
                <a:tab pos="667906" algn="l"/>
              </a:tabLst>
            </a:pPr>
            <a:r>
              <a:rPr lang="en-US" sz="1235" spc="4" dirty="0">
                <a:solidFill>
                  <a:srgbClr val="7E7E7E"/>
                </a:solidFill>
                <a:latin typeface="Century Gothic"/>
                <a:cs typeface="Century Gothic"/>
              </a:rPr>
              <a:t>Apps </a:t>
            </a:r>
            <a:r>
              <a:rPr lang="en-US" sz="1235" dirty="0">
                <a:solidFill>
                  <a:srgbClr val="7E7E7E"/>
                </a:solidFill>
                <a:latin typeface="Century Gothic"/>
                <a:cs typeface="Century Gothic"/>
              </a:rPr>
              <a:t>are available for network and molecular </a:t>
            </a:r>
            <a:r>
              <a:rPr lang="en-US" sz="1235" spc="-4" dirty="0">
                <a:solidFill>
                  <a:srgbClr val="7E7E7E"/>
                </a:solidFill>
                <a:latin typeface="Century Gothic"/>
                <a:cs typeface="Century Gothic"/>
              </a:rPr>
              <a:t>profiling analyses, new layouts,  </a:t>
            </a:r>
            <a:r>
              <a:rPr lang="en-US" sz="1235" dirty="0">
                <a:solidFill>
                  <a:srgbClr val="7E7E7E"/>
                </a:solidFill>
                <a:latin typeface="Century Gothic"/>
                <a:cs typeface="Century Gothic"/>
              </a:rPr>
              <a:t>additional </a:t>
            </a:r>
            <a:r>
              <a:rPr lang="en-US" sz="1235" spc="4" dirty="0">
                <a:solidFill>
                  <a:srgbClr val="7E7E7E"/>
                </a:solidFill>
                <a:latin typeface="Century Gothic"/>
                <a:cs typeface="Century Gothic"/>
              </a:rPr>
              <a:t>file </a:t>
            </a:r>
            <a:r>
              <a:rPr lang="en-US" sz="1235" dirty="0">
                <a:solidFill>
                  <a:srgbClr val="7E7E7E"/>
                </a:solidFill>
                <a:latin typeface="Century Gothic"/>
                <a:cs typeface="Century Gothic"/>
              </a:rPr>
              <a:t>format </a:t>
            </a:r>
            <a:r>
              <a:rPr lang="en-US" sz="1235" spc="-4" dirty="0">
                <a:solidFill>
                  <a:srgbClr val="7E7E7E"/>
                </a:solidFill>
                <a:latin typeface="Century Gothic"/>
                <a:cs typeface="Century Gothic"/>
              </a:rPr>
              <a:t>support, scripting, </a:t>
            </a:r>
            <a:r>
              <a:rPr lang="en-US" sz="1235" dirty="0">
                <a:solidFill>
                  <a:srgbClr val="7E7E7E"/>
                </a:solidFill>
                <a:latin typeface="Century Gothic"/>
                <a:cs typeface="Century Gothic"/>
              </a:rPr>
              <a:t>and </a:t>
            </a:r>
            <a:r>
              <a:rPr lang="en-US" sz="1235" spc="-4" dirty="0">
                <a:solidFill>
                  <a:srgbClr val="7E7E7E"/>
                </a:solidFill>
                <a:latin typeface="Century Gothic"/>
                <a:cs typeface="Century Gothic"/>
              </a:rPr>
              <a:t>connection </a:t>
            </a:r>
            <a:r>
              <a:rPr lang="en-US" sz="1235" dirty="0">
                <a:solidFill>
                  <a:srgbClr val="7E7E7E"/>
                </a:solidFill>
                <a:latin typeface="Century Gothic"/>
                <a:cs typeface="Century Gothic"/>
              </a:rPr>
              <a:t>with</a:t>
            </a:r>
            <a:r>
              <a:rPr lang="en-US" sz="1235" spc="-190" dirty="0">
                <a:solidFill>
                  <a:srgbClr val="7E7E7E"/>
                </a:solidFill>
                <a:latin typeface="Century Gothic"/>
                <a:cs typeface="Century Gothic"/>
              </a:rPr>
              <a:t> </a:t>
            </a:r>
            <a:r>
              <a:rPr lang="en-US" sz="1235" spc="-4" dirty="0">
                <a:solidFill>
                  <a:srgbClr val="7E7E7E"/>
                </a:solidFill>
                <a:latin typeface="Century Gothic"/>
                <a:cs typeface="Century Gothic"/>
              </a:rPr>
              <a:t>databases.</a:t>
            </a:r>
            <a:endParaRPr lang="en-US" sz="1235" dirty="0">
              <a:latin typeface="Century Gothic"/>
              <a:cs typeface="Century Gothic"/>
            </a:endParaRPr>
          </a:p>
          <a:p>
            <a:pPr marL="313221" marR="559203" indent="-302575" algn="just">
              <a:lnSpc>
                <a:spcPct val="80000"/>
              </a:lnSpc>
              <a:spcBef>
                <a:spcPts val="427"/>
              </a:spcBef>
              <a:buFont typeface="Arial"/>
              <a:buChar char="•"/>
              <a:tabLst>
                <a:tab pos="313781" algn="l"/>
              </a:tabLst>
            </a:pPr>
            <a:r>
              <a:rPr lang="en-US" sz="1765" dirty="0">
                <a:solidFill>
                  <a:srgbClr val="7E7E7E"/>
                </a:solidFill>
                <a:latin typeface="Century Gothic"/>
                <a:cs typeface="Century Gothic"/>
              </a:rPr>
              <a:t>They may be developed by </a:t>
            </a:r>
            <a:r>
              <a:rPr lang="en-US" sz="1765" spc="-4" dirty="0">
                <a:solidFill>
                  <a:srgbClr val="7E7E7E"/>
                </a:solidFill>
                <a:latin typeface="Century Gothic"/>
                <a:cs typeface="Century Gothic"/>
              </a:rPr>
              <a:t>anyone </a:t>
            </a:r>
            <a:r>
              <a:rPr lang="en-US" sz="1765" dirty="0">
                <a:solidFill>
                  <a:srgbClr val="7E7E7E"/>
                </a:solidFill>
                <a:latin typeface="Century Gothic"/>
                <a:cs typeface="Century Gothic"/>
              </a:rPr>
              <a:t>using </a:t>
            </a:r>
            <a:r>
              <a:rPr lang="en-US" sz="1765" spc="4" dirty="0">
                <a:solidFill>
                  <a:srgbClr val="7E7E7E"/>
                </a:solidFill>
                <a:latin typeface="Century Gothic"/>
                <a:cs typeface="Century Gothic"/>
              </a:rPr>
              <a:t>the</a:t>
            </a:r>
            <a:r>
              <a:rPr lang="en-US" sz="1765" spc="-115" dirty="0">
                <a:solidFill>
                  <a:srgbClr val="7E7E7E"/>
                </a:solidFill>
                <a:latin typeface="Century Gothic"/>
                <a:cs typeface="Century Gothic"/>
              </a:rPr>
              <a:t> </a:t>
            </a:r>
            <a:r>
              <a:rPr lang="en-US" sz="1765" dirty="0" err="1">
                <a:solidFill>
                  <a:srgbClr val="7E7E7E"/>
                </a:solidFill>
                <a:latin typeface="Century Gothic"/>
                <a:cs typeface="Century Gothic"/>
              </a:rPr>
              <a:t>Cytoscape</a:t>
            </a:r>
            <a:r>
              <a:rPr lang="en-US" sz="1765" dirty="0">
                <a:solidFill>
                  <a:srgbClr val="7E7E7E"/>
                </a:solidFill>
                <a:latin typeface="Century Gothic"/>
                <a:cs typeface="Century Gothic"/>
              </a:rPr>
              <a:t>  open </a:t>
            </a:r>
            <a:r>
              <a:rPr lang="en-US" sz="1765" spc="-4" dirty="0">
                <a:solidFill>
                  <a:srgbClr val="7E7E7E"/>
                </a:solidFill>
                <a:latin typeface="Century Gothic"/>
                <a:cs typeface="Century Gothic"/>
              </a:rPr>
              <a:t>API </a:t>
            </a:r>
            <a:r>
              <a:rPr lang="en-US" sz="1765" dirty="0">
                <a:solidFill>
                  <a:srgbClr val="7E7E7E"/>
                </a:solidFill>
                <a:latin typeface="Century Gothic"/>
                <a:cs typeface="Century Gothic"/>
              </a:rPr>
              <a:t>based on</a:t>
            </a:r>
            <a:r>
              <a:rPr lang="en-US" sz="1765" dirty="0">
                <a:solidFill>
                  <a:srgbClr val="3299FF"/>
                </a:solidFill>
                <a:latin typeface="Century Gothic"/>
                <a:cs typeface="Century Gothic"/>
              </a:rPr>
              <a:t> </a:t>
            </a:r>
            <a:r>
              <a:rPr lang="en-US" sz="1765" u="heavy" dirty="0">
                <a:solidFill>
                  <a:srgbClr val="3299FF"/>
                </a:solidFill>
                <a:uFill>
                  <a:solidFill>
                    <a:srgbClr val="3298FF"/>
                  </a:solidFill>
                </a:uFill>
                <a:latin typeface="Century Gothic"/>
                <a:cs typeface="Century Gothic"/>
              </a:rPr>
              <a:t>Java™</a:t>
            </a:r>
            <a:r>
              <a:rPr lang="en-US" sz="1765" spc="-71" dirty="0">
                <a:solidFill>
                  <a:srgbClr val="3299FF"/>
                </a:solidFill>
                <a:latin typeface="Century Gothic"/>
                <a:cs typeface="Century Gothic"/>
              </a:rPr>
              <a:t> </a:t>
            </a:r>
            <a:r>
              <a:rPr lang="en-US" sz="1765" dirty="0">
                <a:solidFill>
                  <a:srgbClr val="7E7E7E"/>
                </a:solidFill>
                <a:latin typeface="Century Gothic"/>
                <a:cs typeface="Century Gothic"/>
              </a:rPr>
              <a:t>technology</a:t>
            </a:r>
            <a:endParaRPr lang="en-US" sz="1765" dirty="0">
              <a:latin typeface="Century Gothic"/>
              <a:cs typeface="Century Gothic"/>
            </a:endParaRPr>
          </a:p>
          <a:p>
            <a:pPr marL="313781" indent="-302575" algn="just">
              <a:buClr>
                <a:srgbClr val="7E7E7E"/>
              </a:buClr>
              <a:buFont typeface="Arial"/>
              <a:buChar char="•"/>
              <a:tabLst>
                <a:tab pos="313781" algn="l"/>
              </a:tabLst>
            </a:pPr>
            <a:r>
              <a:rPr lang="en-US" sz="1765" u="heavy" spc="-4" dirty="0">
                <a:solidFill>
                  <a:srgbClr val="3299FF"/>
                </a:solidFill>
                <a:uFill>
                  <a:solidFill>
                    <a:srgbClr val="3298FF"/>
                  </a:solidFill>
                </a:uFill>
                <a:latin typeface="Century Gothic"/>
                <a:cs typeface="Century Gothic"/>
                <a:hlinkClick r:id="rId2"/>
              </a:rPr>
              <a:t>http://www.cytoscape.org/</a:t>
            </a:r>
            <a:endParaRPr lang="en-US" sz="1765" dirty="0">
              <a:latin typeface="Century Gothic"/>
              <a:cs typeface="Century Gothic"/>
            </a:endParaRPr>
          </a:p>
          <a:p>
            <a:endParaRPr lang="en-US" dirty="0"/>
          </a:p>
        </p:txBody>
      </p:sp>
      <p:sp>
        <p:nvSpPr>
          <p:cNvPr id="7" name="Content Placeholder 6"/>
          <p:cNvSpPr>
            <a:spLocks noGrp="1"/>
          </p:cNvSpPr>
          <p:nvPr>
            <p:ph sz="quarter" idx="10"/>
          </p:nvPr>
        </p:nvSpPr>
        <p:spPr/>
        <p:txBody>
          <a:bodyPr/>
          <a:lstStyle/>
          <a:p>
            <a:r>
              <a:rPr lang="en-US" spc="-4" dirty="0" err="1"/>
              <a:t>Cytoscape</a:t>
            </a:r>
            <a:endParaRPr lang="en-US" dirty="0"/>
          </a:p>
        </p:txBody>
      </p:sp>
      <p:sp>
        <p:nvSpPr>
          <p:cNvPr id="5" name="object 5"/>
          <p:cNvSpPr txBox="1">
            <a:spLocks noGrp="1"/>
          </p:cNvSpPr>
          <p:nvPr>
            <p:ph type="ftr" sz="quarter" idx="4294967295"/>
          </p:nvPr>
        </p:nvSpPr>
        <p:spPr>
          <a:xfrm>
            <a:off x="6324600" y="5681662"/>
            <a:ext cx="2613025" cy="338138"/>
          </a:xfrm>
          <a:prstGeom prst="rect">
            <a:avLst/>
          </a:prstGeom>
        </p:spPr>
        <p:txBody>
          <a:bodyPr vert="horz" wrap="square" lIns="0" tIns="11766" rIns="0" bIns="0" rtlCol="0">
            <a:spAutoFit/>
          </a:bodyPr>
          <a:lstStyle/>
          <a:p>
            <a:pPr marL="11206">
              <a:spcBef>
                <a:spcPts val="93"/>
              </a:spcBef>
            </a:pPr>
            <a:r>
              <a:rPr dirty="0"/>
              <a:t>S. </a:t>
            </a:r>
            <a:r>
              <a:rPr spc="-4" dirty="0"/>
              <a:t>Mukherjea </a:t>
            </a:r>
            <a:r>
              <a:rPr dirty="0"/>
              <a:t>&amp; </a:t>
            </a:r>
            <a:r>
              <a:rPr spc="-4" dirty="0"/>
              <a:t>A.A. Nanavati; </a:t>
            </a:r>
            <a:r>
              <a:rPr dirty="0"/>
              <a:t>IIT-D Fall</a:t>
            </a:r>
            <a:r>
              <a:rPr spc="53" dirty="0"/>
              <a:t> </a:t>
            </a:r>
            <a:r>
              <a:rPr spc="-9" dirty="0"/>
              <a:t>2016</a:t>
            </a:r>
          </a:p>
        </p:txBody>
      </p:sp>
    </p:spTree>
    <p:extLst>
      <p:ext uri="{BB962C8B-B14F-4D97-AF65-F5344CB8AC3E}">
        <p14:creationId xmlns:p14="http://schemas.microsoft.com/office/powerpoint/2010/main" val="2569913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13221" marR="1160431" indent="-302575">
              <a:spcBef>
                <a:spcPts val="88"/>
              </a:spcBef>
              <a:buFont typeface="Arial"/>
              <a:buChar char="•"/>
              <a:tabLst>
                <a:tab pos="313221" algn="l"/>
                <a:tab pos="313781" algn="l"/>
              </a:tabLst>
            </a:pPr>
            <a:r>
              <a:rPr lang="en-US" b="1" spc="-4" dirty="0">
                <a:solidFill>
                  <a:srgbClr val="7E7E7E"/>
                </a:solidFill>
                <a:latin typeface="Century Gothic"/>
                <a:cs typeface="Century Gothic"/>
              </a:rPr>
              <a:t>D3.js </a:t>
            </a:r>
            <a:r>
              <a:rPr lang="en-US" spc="9" dirty="0">
                <a:solidFill>
                  <a:srgbClr val="7E7E7E"/>
                </a:solidFill>
                <a:latin typeface="Century Gothic"/>
                <a:cs typeface="Century Gothic"/>
              </a:rPr>
              <a:t>is </a:t>
            </a:r>
            <a:r>
              <a:rPr lang="en-US" dirty="0">
                <a:solidFill>
                  <a:srgbClr val="7E7E7E"/>
                </a:solidFill>
                <a:latin typeface="Century Gothic"/>
                <a:cs typeface="Century Gothic"/>
              </a:rPr>
              <a:t>a JavaScript </a:t>
            </a:r>
            <a:r>
              <a:rPr lang="en-US" spc="-4" dirty="0">
                <a:solidFill>
                  <a:srgbClr val="7E7E7E"/>
                </a:solidFill>
                <a:latin typeface="Century Gothic"/>
                <a:cs typeface="Century Gothic"/>
              </a:rPr>
              <a:t>library </a:t>
            </a:r>
            <a:r>
              <a:rPr lang="en-US" dirty="0">
                <a:solidFill>
                  <a:srgbClr val="7E7E7E"/>
                </a:solidFill>
                <a:latin typeface="Century Gothic"/>
                <a:cs typeface="Century Gothic"/>
              </a:rPr>
              <a:t>for</a:t>
            </a:r>
            <a:r>
              <a:rPr lang="en-US" spc="-115" dirty="0">
                <a:solidFill>
                  <a:srgbClr val="7E7E7E"/>
                </a:solidFill>
                <a:latin typeface="Century Gothic"/>
                <a:cs typeface="Century Gothic"/>
              </a:rPr>
              <a:t> </a:t>
            </a:r>
            <a:r>
              <a:rPr lang="en-US" spc="-4" dirty="0">
                <a:solidFill>
                  <a:srgbClr val="7E7E7E"/>
                </a:solidFill>
                <a:latin typeface="Century Gothic"/>
                <a:cs typeface="Century Gothic"/>
              </a:rPr>
              <a:t>manipulating  documents based </a:t>
            </a:r>
            <a:r>
              <a:rPr lang="en-US" dirty="0">
                <a:solidFill>
                  <a:srgbClr val="7E7E7E"/>
                </a:solidFill>
                <a:latin typeface="Century Gothic"/>
                <a:cs typeface="Century Gothic"/>
              </a:rPr>
              <a:t>on</a:t>
            </a:r>
            <a:r>
              <a:rPr lang="en-US" spc="9" dirty="0">
                <a:solidFill>
                  <a:srgbClr val="7E7E7E"/>
                </a:solidFill>
                <a:latin typeface="Century Gothic"/>
                <a:cs typeface="Century Gothic"/>
              </a:rPr>
              <a:t> </a:t>
            </a:r>
            <a:r>
              <a:rPr lang="en-US" spc="-4" dirty="0">
                <a:solidFill>
                  <a:srgbClr val="7E7E7E"/>
                </a:solidFill>
                <a:latin typeface="Century Gothic"/>
                <a:cs typeface="Century Gothic"/>
              </a:rPr>
              <a:t>data.</a:t>
            </a:r>
            <a:endParaRPr lang="en-US" dirty="0">
              <a:latin typeface="Century Gothic"/>
              <a:cs typeface="Century Gothic"/>
            </a:endParaRPr>
          </a:p>
          <a:p>
            <a:pPr marL="313221" marR="4483" indent="-302575">
              <a:spcBef>
                <a:spcPts val="507"/>
              </a:spcBef>
              <a:buFont typeface="Arial"/>
              <a:buChar char="•"/>
              <a:tabLst>
                <a:tab pos="313221" algn="l"/>
                <a:tab pos="313781" algn="l"/>
              </a:tabLst>
            </a:pPr>
            <a:r>
              <a:rPr lang="en-US" b="1" spc="-4" dirty="0">
                <a:solidFill>
                  <a:srgbClr val="7E7E7E"/>
                </a:solidFill>
                <a:latin typeface="Century Gothic"/>
                <a:cs typeface="Century Gothic"/>
              </a:rPr>
              <a:t>D3 </a:t>
            </a:r>
            <a:r>
              <a:rPr lang="en-US" spc="-4" dirty="0">
                <a:solidFill>
                  <a:srgbClr val="7E7E7E"/>
                </a:solidFill>
                <a:latin typeface="Century Gothic"/>
                <a:cs typeface="Century Gothic"/>
              </a:rPr>
              <a:t>helps you </a:t>
            </a:r>
            <a:r>
              <a:rPr lang="en-US" dirty="0">
                <a:solidFill>
                  <a:srgbClr val="7E7E7E"/>
                </a:solidFill>
                <a:latin typeface="Century Gothic"/>
                <a:cs typeface="Century Gothic"/>
              </a:rPr>
              <a:t>bring </a:t>
            </a:r>
            <a:r>
              <a:rPr lang="en-US" spc="-4" dirty="0">
                <a:solidFill>
                  <a:srgbClr val="7E7E7E"/>
                </a:solidFill>
                <a:latin typeface="Century Gothic"/>
                <a:cs typeface="Century Gothic"/>
              </a:rPr>
              <a:t>data </a:t>
            </a:r>
            <a:r>
              <a:rPr lang="en-US" dirty="0">
                <a:solidFill>
                  <a:srgbClr val="7E7E7E"/>
                </a:solidFill>
                <a:latin typeface="Century Gothic"/>
                <a:cs typeface="Century Gothic"/>
              </a:rPr>
              <a:t>to life </a:t>
            </a:r>
            <a:r>
              <a:rPr lang="en-US" spc="4" dirty="0">
                <a:solidFill>
                  <a:srgbClr val="7E7E7E"/>
                </a:solidFill>
                <a:latin typeface="Century Gothic"/>
                <a:cs typeface="Century Gothic"/>
              </a:rPr>
              <a:t>using </a:t>
            </a:r>
            <a:r>
              <a:rPr lang="en-US" spc="-4" dirty="0">
                <a:solidFill>
                  <a:srgbClr val="7E7E7E"/>
                </a:solidFill>
                <a:latin typeface="Century Gothic"/>
                <a:cs typeface="Century Gothic"/>
              </a:rPr>
              <a:t>HTML, SVG,</a:t>
            </a:r>
            <a:r>
              <a:rPr lang="en-US" spc="-115" dirty="0">
                <a:solidFill>
                  <a:srgbClr val="7E7E7E"/>
                </a:solidFill>
                <a:latin typeface="Century Gothic"/>
                <a:cs typeface="Century Gothic"/>
              </a:rPr>
              <a:t> </a:t>
            </a:r>
            <a:r>
              <a:rPr lang="en-US" dirty="0">
                <a:solidFill>
                  <a:srgbClr val="7E7E7E"/>
                </a:solidFill>
                <a:latin typeface="Century Gothic"/>
                <a:cs typeface="Century Gothic"/>
              </a:rPr>
              <a:t>and  CSS.</a:t>
            </a:r>
            <a:endParaRPr lang="en-US" dirty="0">
              <a:latin typeface="Century Gothic"/>
              <a:cs typeface="Century Gothic"/>
            </a:endParaRPr>
          </a:p>
          <a:p>
            <a:pPr marL="313221" marR="261671" indent="-302575">
              <a:spcBef>
                <a:spcPts val="507"/>
              </a:spcBef>
              <a:buFont typeface="Arial"/>
              <a:buChar char="•"/>
              <a:tabLst>
                <a:tab pos="313221" algn="l"/>
                <a:tab pos="313781" algn="l"/>
              </a:tabLst>
            </a:pPr>
            <a:r>
              <a:rPr lang="en-US" spc="-4" dirty="0">
                <a:solidFill>
                  <a:srgbClr val="7E7E7E"/>
                </a:solidFill>
                <a:latin typeface="Century Gothic"/>
                <a:cs typeface="Century Gothic"/>
              </a:rPr>
              <a:t>D3’s </a:t>
            </a:r>
            <a:r>
              <a:rPr lang="en-US" dirty="0">
                <a:solidFill>
                  <a:srgbClr val="7E7E7E"/>
                </a:solidFill>
                <a:latin typeface="Century Gothic"/>
                <a:cs typeface="Century Gothic"/>
              </a:rPr>
              <a:t>emphasis on </a:t>
            </a:r>
            <a:r>
              <a:rPr lang="en-US" spc="-4" dirty="0">
                <a:solidFill>
                  <a:srgbClr val="7E7E7E"/>
                </a:solidFill>
                <a:latin typeface="Century Gothic"/>
                <a:cs typeface="Century Gothic"/>
              </a:rPr>
              <a:t>web standards </a:t>
            </a:r>
            <a:r>
              <a:rPr lang="en-US" spc="4" dirty="0">
                <a:solidFill>
                  <a:srgbClr val="7E7E7E"/>
                </a:solidFill>
                <a:latin typeface="Century Gothic"/>
                <a:cs typeface="Century Gothic"/>
              </a:rPr>
              <a:t>gives </a:t>
            </a:r>
            <a:r>
              <a:rPr lang="en-US" spc="-4" dirty="0">
                <a:solidFill>
                  <a:srgbClr val="7E7E7E"/>
                </a:solidFill>
                <a:latin typeface="Century Gothic"/>
                <a:cs typeface="Century Gothic"/>
              </a:rPr>
              <a:t>you </a:t>
            </a:r>
            <a:r>
              <a:rPr lang="en-US" dirty="0">
                <a:solidFill>
                  <a:srgbClr val="7E7E7E"/>
                </a:solidFill>
                <a:latin typeface="Century Gothic"/>
                <a:cs typeface="Century Gothic"/>
              </a:rPr>
              <a:t>the full  </a:t>
            </a:r>
            <a:r>
              <a:rPr lang="en-US" spc="-4" dirty="0">
                <a:solidFill>
                  <a:srgbClr val="7E7E7E"/>
                </a:solidFill>
                <a:latin typeface="Century Gothic"/>
                <a:cs typeface="Century Gothic"/>
              </a:rPr>
              <a:t>capabilities </a:t>
            </a:r>
            <a:r>
              <a:rPr lang="en-US" dirty="0">
                <a:solidFill>
                  <a:srgbClr val="7E7E7E"/>
                </a:solidFill>
                <a:latin typeface="Century Gothic"/>
                <a:cs typeface="Century Gothic"/>
              </a:rPr>
              <a:t>of </a:t>
            </a:r>
            <a:r>
              <a:rPr lang="en-US" spc="-4" dirty="0">
                <a:solidFill>
                  <a:srgbClr val="7E7E7E"/>
                </a:solidFill>
                <a:latin typeface="Century Gothic"/>
                <a:cs typeface="Century Gothic"/>
              </a:rPr>
              <a:t>modern browsers </a:t>
            </a:r>
            <a:r>
              <a:rPr lang="en-US" dirty="0">
                <a:solidFill>
                  <a:srgbClr val="7E7E7E"/>
                </a:solidFill>
                <a:latin typeface="Century Gothic"/>
                <a:cs typeface="Century Gothic"/>
              </a:rPr>
              <a:t>without tying  </a:t>
            </a:r>
            <a:r>
              <a:rPr lang="en-US" spc="-4" dirty="0">
                <a:solidFill>
                  <a:srgbClr val="7E7E7E"/>
                </a:solidFill>
                <a:latin typeface="Century Gothic"/>
                <a:cs typeface="Century Gothic"/>
              </a:rPr>
              <a:t>yourself </a:t>
            </a:r>
            <a:r>
              <a:rPr lang="en-US" dirty="0">
                <a:solidFill>
                  <a:srgbClr val="7E7E7E"/>
                </a:solidFill>
                <a:latin typeface="Century Gothic"/>
                <a:cs typeface="Century Gothic"/>
              </a:rPr>
              <a:t>to a </a:t>
            </a:r>
            <a:r>
              <a:rPr lang="en-US" spc="-4" dirty="0">
                <a:solidFill>
                  <a:srgbClr val="7E7E7E"/>
                </a:solidFill>
                <a:latin typeface="Century Gothic"/>
                <a:cs typeface="Century Gothic"/>
              </a:rPr>
              <a:t>proprietary framework, </a:t>
            </a:r>
            <a:r>
              <a:rPr lang="en-US" dirty="0">
                <a:solidFill>
                  <a:srgbClr val="7E7E7E"/>
                </a:solidFill>
                <a:latin typeface="Century Gothic"/>
                <a:cs typeface="Century Gothic"/>
              </a:rPr>
              <a:t>combining  </a:t>
            </a:r>
            <a:r>
              <a:rPr lang="en-US" spc="-4" dirty="0">
                <a:solidFill>
                  <a:srgbClr val="7E7E7E"/>
                </a:solidFill>
                <a:latin typeface="Century Gothic"/>
                <a:cs typeface="Century Gothic"/>
              </a:rPr>
              <a:t>powerful visualization components </a:t>
            </a:r>
            <a:r>
              <a:rPr lang="en-US" dirty="0">
                <a:solidFill>
                  <a:srgbClr val="7E7E7E"/>
                </a:solidFill>
                <a:latin typeface="Century Gothic"/>
                <a:cs typeface="Century Gothic"/>
              </a:rPr>
              <a:t>and a </a:t>
            </a:r>
            <a:r>
              <a:rPr lang="en-US" spc="-4" dirty="0">
                <a:solidFill>
                  <a:srgbClr val="7E7E7E"/>
                </a:solidFill>
                <a:latin typeface="Century Gothic"/>
                <a:cs typeface="Century Gothic"/>
              </a:rPr>
              <a:t>data-  </a:t>
            </a:r>
            <a:r>
              <a:rPr lang="en-US" dirty="0">
                <a:solidFill>
                  <a:srgbClr val="7E7E7E"/>
                </a:solidFill>
                <a:latin typeface="Century Gothic"/>
                <a:cs typeface="Century Gothic"/>
              </a:rPr>
              <a:t>driven </a:t>
            </a:r>
            <a:r>
              <a:rPr lang="en-US" spc="-4" dirty="0">
                <a:solidFill>
                  <a:srgbClr val="7E7E7E"/>
                </a:solidFill>
                <a:latin typeface="Century Gothic"/>
                <a:cs typeface="Century Gothic"/>
              </a:rPr>
              <a:t>approach </a:t>
            </a:r>
            <a:r>
              <a:rPr lang="en-US" dirty="0">
                <a:solidFill>
                  <a:srgbClr val="7E7E7E"/>
                </a:solidFill>
                <a:latin typeface="Century Gothic"/>
                <a:cs typeface="Century Gothic"/>
              </a:rPr>
              <a:t>to DOM</a:t>
            </a:r>
            <a:r>
              <a:rPr lang="en-US" spc="-40" dirty="0">
                <a:solidFill>
                  <a:srgbClr val="7E7E7E"/>
                </a:solidFill>
                <a:latin typeface="Century Gothic"/>
                <a:cs typeface="Century Gothic"/>
              </a:rPr>
              <a:t> </a:t>
            </a:r>
            <a:r>
              <a:rPr lang="en-US" spc="-4" dirty="0">
                <a:solidFill>
                  <a:srgbClr val="7E7E7E"/>
                </a:solidFill>
                <a:latin typeface="Century Gothic"/>
                <a:cs typeface="Century Gothic"/>
              </a:rPr>
              <a:t>manipulation.</a:t>
            </a:r>
            <a:endParaRPr lang="en-US" dirty="0">
              <a:latin typeface="Century Gothic"/>
              <a:cs typeface="Century Gothic"/>
            </a:endParaRPr>
          </a:p>
          <a:p>
            <a:pPr marL="313781" indent="-302575">
              <a:spcBef>
                <a:spcPts val="507"/>
              </a:spcBef>
              <a:buFont typeface="Arial"/>
              <a:buChar char="•"/>
              <a:tabLst>
                <a:tab pos="313221" algn="l"/>
                <a:tab pos="313781" algn="l"/>
              </a:tabLst>
            </a:pPr>
            <a:r>
              <a:rPr lang="en-US" spc="-4" dirty="0">
                <a:solidFill>
                  <a:srgbClr val="7E7E7E"/>
                </a:solidFill>
                <a:latin typeface="Century Gothic"/>
                <a:cs typeface="Century Gothic"/>
              </a:rPr>
              <a:t>“Not </a:t>
            </a:r>
            <a:r>
              <a:rPr lang="en-US" spc="4" dirty="0">
                <a:solidFill>
                  <a:srgbClr val="7E7E7E"/>
                </a:solidFill>
                <a:latin typeface="Century Gothic"/>
                <a:cs typeface="Century Gothic"/>
              </a:rPr>
              <a:t>just </a:t>
            </a:r>
            <a:r>
              <a:rPr lang="en-US" dirty="0">
                <a:solidFill>
                  <a:srgbClr val="7E7E7E"/>
                </a:solidFill>
                <a:latin typeface="Century Gothic"/>
                <a:cs typeface="Century Gothic"/>
              </a:rPr>
              <a:t>an </a:t>
            </a:r>
            <a:r>
              <a:rPr lang="en-US" dirty="0" err="1">
                <a:solidFill>
                  <a:srgbClr val="7E7E7E"/>
                </a:solidFill>
                <a:latin typeface="Century Gothic"/>
                <a:cs typeface="Century Gothic"/>
              </a:rPr>
              <a:t>infovis</a:t>
            </a:r>
            <a:r>
              <a:rPr lang="en-US" spc="-66" dirty="0">
                <a:solidFill>
                  <a:srgbClr val="7E7E7E"/>
                </a:solidFill>
                <a:latin typeface="Century Gothic"/>
                <a:cs typeface="Century Gothic"/>
              </a:rPr>
              <a:t> </a:t>
            </a:r>
            <a:r>
              <a:rPr lang="en-US" dirty="0">
                <a:solidFill>
                  <a:srgbClr val="7E7E7E"/>
                </a:solidFill>
                <a:latin typeface="Century Gothic"/>
                <a:cs typeface="Century Gothic"/>
              </a:rPr>
              <a:t>toolkit”</a:t>
            </a:r>
            <a:endParaRPr lang="en-US" dirty="0">
              <a:latin typeface="Century Gothic"/>
              <a:cs typeface="Century Gothic"/>
            </a:endParaRPr>
          </a:p>
          <a:p>
            <a:pPr marL="313781" indent="-302575">
              <a:spcBef>
                <a:spcPts val="507"/>
              </a:spcBef>
              <a:buClr>
                <a:srgbClr val="7E7E7E"/>
              </a:buClr>
              <a:buFont typeface="Arial"/>
              <a:buChar char="•"/>
              <a:tabLst>
                <a:tab pos="313221" algn="l"/>
                <a:tab pos="313781" algn="l"/>
              </a:tabLst>
            </a:pPr>
            <a:r>
              <a:rPr lang="en-US" u="heavy" spc="-4" dirty="0">
                <a:solidFill>
                  <a:srgbClr val="3299FF"/>
                </a:solidFill>
                <a:uFill>
                  <a:solidFill>
                    <a:srgbClr val="3298FF"/>
                  </a:solidFill>
                </a:uFill>
                <a:latin typeface="Century Gothic"/>
                <a:cs typeface="Century Gothic"/>
                <a:hlinkClick r:id="rId2"/>
              </a:rPr>
              <a:t>http://d3js.org/</a:t>
            </a:r>
            <a:endParaRPr lang="en-US" dirty="0">
              <a:latin typeface="Century Gothic"/>
              <a:cs typeface="Century Gothic"/>
            </a:endParaRPr>
          </a:p>
          <a:p>
            <a:endParaRPr lang="en-US" dirty="0"/>
          </a:p>
        </p:txBody>
      </p:sp>
      <p:sp>
        <p:nvSpPr>
          <p:cNvPr id="7" name="Content Placeholder 6"/>
          <p:cNvSpPr>
            <a:spLocks noGrp="1"/>
          </p:cNvSpPr>
          <p:nvPr>
            <p:ph sz="quarter" idx="10"/>
          </p:nvPr>
        </p:nvSpPr>
        <p:spPr/>
        <p:txBody>
          <a:bodyPr/>
          <a:lstStyle/>
          <a:p>
            <a:r>
              <a:rPr lang="en-US" dirty="0"/>
              <a:t>D3:</a:t>
            </a:r>
            <a:r>
              <a:rPr lang="en-US" spc="-4" dirty="0"/>
              <a:t> Data</a:t>
            </a:r>
            <a:r>
              <a:rPr lang="en-US" spc="-4" dirty="0">
                <a:latin typeface="Times New Roman"/>
                <a:cs typeface="Times New Roman"/>
              </a:rPr>
              <a:t>	</a:t>
            </a:r>
            <a:r>
              <a:rPr lang="en-US" spc="-13" dirty="0"/>
              <a:t>Driven</a:t>
            </a:r>
            <a:r>
              <a:rPr lang="en-US" spc="-49" dirty="0"/>
              <a:t> </a:t>
            </a:r>
            <a:r>
              <a:rPr lang="en-US" spc="-4" dirty="0"/>
              <a:t>Documents</a:t>
            </a:r>
            <a:endParaRPr lang="en-US" dirty="0"/>
          </a:p>
        </p:txBody>
      </p:sp>
      <p:sp>
        <p:nvSpPr>
          <p:cNvPr id="4" name="object 4"/>
          <p:cNvSpPr txBox="1"/>
          <p:nvPr/>
        </p:nvSpPr>
        <p:spPr>
          <a:xfrm>
            <a:off x="8089299" y="6062828"/>
            <a:ext cx="197783" cy="201367"/>
          </a:xfrm>
          <a:prstGeom prst="rect">
            <a:avLst/>
          </a:prstGeom>
        </p:spPr>
        <p:txBody>
          <a:bodyPr vert="horz" wrap="square" lIns="0" tIns="11206" rIns="0" bIns="0" rtlCol="0">
            <a:spAutoFit/>
          </a:bodyPr>
          <a:lstStyle/>
          <a:p>
            <a:pPr marL="11206">
              <a:spcBef>
                <a:spcPts val="88"/>
              </a:spcBef>
            </a:pPr>
            <a:r>
              <a:rPr sz="1235" b="1" spc="-4" dirty="0">
                <a:solidFill>
                  <a:srgbClr val="FFFFFF"/>
                </a:solidFill>
                <a:latin typeface="Arial"/>
                <a:cs typeface="Arial"/>
              </a:rPr>
              <a:t>1</a:t>
            </a:r>
            <a:r>
              <a:rPr sz="1235" b="1" dirty="0">
                <a:solidFill>
                  <a:srgbClr val="FFFFFF"/>
                </a:solidFill>
                <a:latin typeface="Arial"/>
                <a:cs typeface="Arial"/>
              </a:rPr>
              <a:t>3</a:t>
            </a:r>
            <a:endParaRPr sz="1235" dirty="0">
              <a:latin typeface="Arial"/>
              <a:cs typeface="Arial"/>
            </a:endParaRPr>
          </a:p>
        </p:txBody>
      </p:sp>
      <p:sp>
        <p:nvSpPr>
          <p:cNvPr id="5" name="object 5"/>
          <p:cNvSpPr txBox="1"/>
          <p:nvPr/>
        </p:nvSpPr>
        <p:spPr>
          <a:xfrm>
            <a:off x="6172200" y="6131082"/>
            <a:ext cx="2874309" cy="174309"/>
          </a:xfrm>
          <a:prstGeom prst="rect">
            <a:avLst/>
          </a:prstGeom>
        </p:spPr>
        <p:txBody>
          <a:bodyPr vert="horz" wrap="square" lIns="0" tIns="11206" rIns="0" bIns="0" rtlCol="0">
            <a:spAutoFit/>
          </a:bodyPr>
          <a:lstStyle/>
          <a:p>
            <a:pPr marL="11206">
              <a:spcBef>
                <a:spcPts val="88"/>
              </a:spcBef>
            </a:pPr>
            <a:r>
              <a:rPr sz="1059" dirty="0">
                <a:solidFill>
                  <a:srgbClr val="585858"/>
                </a:solidFill>
                <a:latin typeface="Century Gothic"/>
                <a:cs typeface="Century Gothic"/>
              </a:rPr>
              <a:t>S. </a:t>
            </a:r>
            <a:r>
              <a:rPr sz="1059" spc="-4" dirty="0">
                <a:solidFill>
                  <a:srgbClr val="585858"/>
                </a:solidFill>
                <a:latin typeface="Century Gothic"/>
                <a:cs typeface="Century Gothic"/>
              </a:rPr>
              <a:t>Mukherjea </a:t>
            </a:r>
            <a:r>
              <a:rPr sz="1059" dirty="0">
                <a:solidFill>
                  <a:srgbClr val="585858"/>
                </a:solidFill>
                <a:latin typeface="Century Gothic"/>
                <a:cs typeface="Century Gothic"/>
              </a:rPr>
              <a:t>&amp; </a:t>
            </a:r>
            <a:r>
              <a:rPr sz="1059" spc="-4" dirty="0">
                <a:solidFill>
                  <a:srgbClr val="585858"/>
                </a:solidFill>
                <a:latin typeface="Century Gothic"/>
                <a:cs typeface="Century Gothic"/>
              </a:rPr>
              <a:t>A.A. Nanavati; </a:t>
            </a:r>
            <a:r>
              <a:rPr sz="1059" dirty="0">
                <a:solidFill>
                  <a:srgbClr val="585858"/>
                </a:solidFill>
                <a:latin typeface="Century Gothic"/>
                <a:cs typeface="Century Gothic"/>
              </a:rPr>
              <a:t>IIT-D Fall</a:t>
            </a:r>
            <a:r>
              <a:rPr sz="1059" spc="53" dirty="0">
                <a:solidFill>
                  <a:srgbClr val="585858"/>
                </a:solidFill>
                <a:latin typeface="Century Gothic"/>
                <a:cs typeface="Century Gothic"/>
              </a:rPr>
              <a:t> </a:t>
            </a:r>
            <a:r>
              <a:rPr sz="1059" spc="-9" dirty="0">
                <a:solidFill>
                  <a:srgbClr val="585858"/>
                </a:solidFill>
                <a:latin typeface="Century Gothic"/>
                <a:cs typeface="Century Gothic"/>
              </a:rPr>
              <a:t>2016</a:t>
            </a:r>
            <a:endParaRPr sz="1059" dirty="0">
              <a:latin typeface="Century Gothic"/>
              <a:cs typeface="Century Gothic"/>
            </a:endParaRPr>
          </a:p>
        </p:txBody>
      </p:sp>
    </p:spTree>
    <p:extLst>
      <p:ext uri="{BB962C8B-B14F-4D97-AF65-F5344CB8AC3E}">
        <p14:creationId xmlns:p14="http://schemas.microsoft.com/office/powerpoint/2010/main" val="32635732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fontScale="92500"/>
          </a:bodyPr>
          <a:lstStyle/>
          <a:p>
            <a:pPr marL="313221" marR="220768" indent="-302575">
              <a:spcBef>
                <a:spcPts val="84"/>
              </a:spcBef>
              <a:buFont typeface="Arial"/>
              <a:buChar char="•"/>
              <a:tabLst>
                <a:tab pos="313221" algn="l"/>
                <a:tab pos="313781" algn="l"/>
              </a:tabLst>
            </a:pPr>
            <a:r>
              <a:rPr lang="en-US" b="1" spc="-4" dirty="0">
                <a:solidFill>
                  <a:srgbClr val="7E7E7E"/>
                </a:solidFill>
                <a:latin typeface="Century Gothic"/>
                <a:cs typeface="Century Gothic"/>
              </a:rPr>
              <a:t>S</a:t>
            </a:r>
            <a:r>
              <a:rPr lang="en-US" spc="-4" dirty="0">
                <a:solidFill>
                  <a:srgbClr val="7E7E7E"/>
                </a:solidFill>
                <a:latin typeface="Century Gothic"/>
                <a:cs typeface="Century Gothic"/>
              </a:rPr>
              <a:t>tanford </a:t>
            </a:r>
            <a:r>
              <a:rPr lang="en-US" b="1" spc="-4" dirty="0">
                <a:solidFill>
                  <a:srgbClr val="7E7E7E"/>
                </a:solidFill>
                <a:latin typeface="Century Gothic"/>
                <a:cs typeface="Century Gothic"/>
              </a:rPr>
              <a:t>N</a:t>
            </a:r>
            <a:r>
              <a:rPr lang="en-US" spc="-4" dirty="0">
                <a:solidFill>
                  <a:srgbClr val="7E7E7E"/>
                </a:solidFill>
                <a:latin typeface="Century Gothic"/>
                <a:cs typeface="Century Gothic"/>
              </a:rPr>
              <a:t>etwork </a:t>
            </a:r>
            <a:r>
              <a:rPr lang="en-US" b="1" spc="-4" dirty="0">
                <a:solidFill>
                  <a:srgbClr val="7E7E7E"/>
                </a:solidFill>
                <a:latin typeface="Century Gothic"/>
                <a:cs typeface="Century Gothic"/>
              </a:rPr>
              <a:t>A</a:t>
            </a:r>
            <a:r>
              <a:rPr lang="en-US" spc="-4" dirty="0">
                <a:solidFill>
                  <a:srgbClr val="7E7E7E"/>
                </a:solidFill>
                <a:latin typeface="Century Gothic"/>
                <a:cs typeface="Century Gothic"/>
              </a:rPr>
              <a:t>nalysis </a:t>
            </a:r>
            <a:r>
              <a:rPr lang="en-US" b="1" spc="-4" dirty="0">
                <a:solidFill>
                  <a:srgbClr val="7E7E7E"/>
                </a:solidFill>
                <a:latin typeface="Century Gothic"/>
                <a:cs typeface="Century Gothic"/>
              </a:rPr>
              <a:t>P</a:t>
            </a:r>
            <a:r>
              <a:rPr lang="en-US" spc="-4" dirty="0">
                <a:solidFill>
                  <a:srgbClr val="7E7E7E"/>
                </a:solidFill>
                <a:latin typeface="Century Gothic"/>
                <a:cs typeface="Century Gothic"/>
              </a:rPr>
              <a:t>latform </a:t>
            </a:r>
            <a:r>
              <a:rPr lang="en-US" spc="-9" dirty="0">
                <a:solidFill>
                  <a:srgbClr val="7E7E7E"/>
                </a:solidFill>
                <a:latin typeface="Century Gothic"/>
                <a:cs typeface="Century Gothic"/>
              </a:rPr>
              <a:t>(</a:t>
            </a:r>
            <a:r>
              <a:rPr lang="en-US" b="1" spc="-9" dirty="0">
                <a:solidFill>
                  <a:srgbClr val="7E7E7E"/>
                </a:solidFill>
                <a:latin typeface="Century Gothic"/>
                <a:cs typeface="Century Gothic"/>
              </a:rPr>
              <a:t>SNAP</a:t>
            </a:r>
            <a:r>
              <a:rPr lang="en-US" spc="-9" dirty="0">
                <a:solidFill>
                  <a:srgbClr val="7E7E7E"/>
                </a:solidFill>
                <a:latin typeface="Century Gothic"/>
                <a:cs typeface="Century Gothic"/>
              </a:rPr>
              <a:t>) </a:t>
            </a:r>
            <a:r>
              <a:rPr lang="en-US" spc="4" dirty="0">
                <a:solidFill>
                  <a:srgbClr val="7E7E7E"/>
                </a:solidFill>
                <a:latin typeface="Century Gothic"/>
                <a:cs typeface="Century Gothic"/>
              </a:rPr>
              <a:t>is </a:t>
            </a:r>
            <a:r>
              <a:rPr lang="en-US" spc="-4" dirty="0">
                <a:solidFill>
                  <a:srgbClr val="7E7E7E"/>
                </a:solidFill>
                <a:latin typeface="Century Gothic"/>
                <a:cs typeface="Century Gothic"/>
              </a:rPr>
              <a:t>a general  purpose network analysis and graph mining</a:t>
            </a:r>
            <a:r>
              <a:rPr lang="en-US" spc="-31" dirty="0">
                <a:solidFill>
                  <a:srgbClr val="7E7E7E"/>
                </a:solidFill>
                <a:latin typeface="Century Gothic"/>
                <a:cs typeface="Century Gothic"/>
              </a:rPr>
              <a:t> </a:t>
            </a:r>
            <a:r>
              <a:rPr lang="en-US" spc="-4" dirty="0">
                <a:solidFill>
                  <a:srgbClr val="7E7E7E"/>
                </a:solidFill>
                <a:latin typeface="Century Gothic"/>
                <a:cs typeface="Century Gothic"/>
              </a:rPr>
              <a:t>library.</a:t>
            </a:r>
            <a:endParaRPr lang="en-US" dirty="0">
              <a:latin typeface="Century Gothic"/>
              <a:cs typeface="Century Gothic"/>
            </a:endParaRPr>
          </a:p>
          <a:p>
            <a:pPr marL="313221" marR="9526" indent="-302575">
              <a:spcBef>
                <a:spcPts val="463"/>
              </a:spcBef>
              <a:buFont typeface="Arial"/>
              <a:buChar char="•"/>
              <a:tabLst>
                <a:tab pos="313221" algn="l"/>
                <a:tab pos="313781" algn="l"/>
              </a:tabLst>
            </a:pPr>
            <a:r>
              <a:rPr lang="en-US" spc="-4" dirty="0">
                <a:solidFill>
                  <a:srgbClr val="7E7E7E"/>
                </a:solidFill>
                <a:latin typeface="Century Gothic"/>
                <a:cs typeface="Century Gothic"/>
              </a:rPr>
              <a:t>It </a:t>
            </a:r>
            <a:r>
              <a:rPr lang="en-US" spc="4" dirty="0">
                <a:solidFill>
                  <a:srgbClr val="7E7E7E"/>
                </a:solidFill>
                <a:latin typeface="Century Gothic"/>
                <a:cs typeface="Century Gothic"/>
              </a:rPr>
              <a:t>is </a:t>
            </a:r>
            <a:r>
              <a:rPr lang="en-US" dirty="0">
                <a:solidFill>
                  <a:srgbClr val="7E7E7E"/>
                </a:solidFill>
                <a:latin typeface="Century Gothic"/>
                <a:cs typeface="Century Gothic"/>
              </a:rPr>
              <a:t>written </a:t>
            </a:r>
            <a:r>
              <a:rPr lang="en-US" spc="-4" dirty="0">
                <a:solidFill>
                  <a:srgbClr val="7E7E7E"/>
                </a:solidFill>
                <a:latin typeface="Century Gothic"/>
                <a:cs typeface="Century Gothic"/>
              </a:rPr>
              <a:t>in </a:t>
            </a:r>
            <a:r>
              <a:rPr lang="en-US" dirty="0">
                <a:solidFill>
                  <a:srgbClr val="7E7E7E"/>
                </a:solidFill>
                <a:latin typeface="Century Gothic"/>
                <a:cs typeface="Century Gothic"/>
              </a:rPr>
              <a:t>C++ </a:t>
            </a:r>
            <a:r>
              <a:rPr lang="en-US" spc="-4" dirty="0">
                <a:solidFill>
                  <a:srgbClr val="7E7E7E"/>
                </a:solidFill>
                <a:latin typeface="Century Gothic"/>
                <a:cs typeface="Century Gothic"/>
              </a:rPr>
              <a:t>and easily scales </a:t>
            </a:r>
            <a:r>
              <a:rPr lang="en-US" dirty="0">
                <a:solidFill>
                  <a:srgbClr val="7E7E7E"/>
                </a:solidFill>
                <a:latin typeface="Century Gothic"/>
                <a:cs typeface="Century Gothic"/>
              </a:rPr>
              <a:t>to massive </a:t>
            </a:r>
            <a:r>
              <a:rPr lang="en-US" spc="-4" dirty="0">
                <a:solidFill>
                  <a:srgbClr val="7E7E7E"/>
                </a:solidFill>
                <a:latin typeface="Century Gothic"/>
                <a:cs typeface="Century Gothic"/>
              </a:rPr>
              <a:t>networks  </a:t>
            </a:r>
            <a:r>
              <a:rPr lang="en-US" dirty="0">
                <a:solidFill>
                  <a:srgbClr val="7E7E7E"/>
                </a:solidFill>
                <a:latin typeface="Century Gothic"/>
                <a:cs typeface="Century Gothic"/>
              </a:rPr>
              <a:t>with </a:t>
            </a:r>
            <a:r>
              <a:rPr lang="en-US" spc="-4" dirty="0">
                <a:solidFill>
                  <a:srgbClr val="7E7E7E"/>
                </a:solidFill>
                <a:latin typeface="Century Gothic"/>
                <a:cs typeface="Century Gothic"/>
              </a:rPr>
              <a:t>hundreds of millions of nodes, and </a:t>
            </a:r>
            <a:r>
              <a:rPr lang="en-US" dirty="0">
                <a:solidFill>
                  <a:srgbClr val="7E7E7E"/>
                </a:solidFill>
                <a:latin typeface="Century Gothic"/>
                <a:cs typeface="Century Gothic"/>
              </a:rPr>
              <a:t>billions </a:t>
            </a:r>
            <a:r>
              <a:rPr lang="en-US" spc="-4" dirty="0">
                <a:solidFill>
                  <a:srgbClr val="7E7E7E"/>
                </a:solidFill>
                <a:latin typeface="Century Gothic"/>
                <a:cs typeface="Century Gothic"/>
              </a:rPr>
              <a:t>of</a:t>
            </a:r>
            <a:r>
              <a:rPr lang="en-US" spc="-49" dirty="0">
                <a:solidFill>
                  <a:srgbClr val="7E7E7E"/>
                </a:solidFill>
                <a:latin typeface="Century Gothic"/>
                <a:cs typeface="Century Gothic"/>
              </a:rPr>
              <a:t> </a:t>
            </a:r>
            <a:r>
              <a:rPr lang="en-US" spc="-4" dirty="0">
                <a:solidFill>
                  <a:srgbClr val="7E7E7E"/>
                </a:solidFill>
                <a:latin typeface="Century Gothic"/>
                <a:cs typeface="Century Gothic"/>
              </a:rPr>
              <a:t>edges.</a:t>
            </a:r>
            <a:endParaRPr lang="en-US" dirty="0">
              <a:latin typeface="Century Gothic"/>
              <a:cs typeface="Century Gothic"/>
            </a:endParaRPr>
          </a:p>
          <a:p>
            <a:pPr marL="313221" marR="338996" indent="-302575">
              <a:spcBef>
                <a:spcPts val="468"/>
              </a:spcBef>
              <a:buFont typeface="Arial"/>
              <a:buChar char="•"/>
              <a:tabLst>
                <a:tab pos="313221" algn="l"/>
                <a:tab pos="313781" algn="l"/>
              </a:tabLst>
            </a:pPr>
            <a:r>
              <a:rPr lang="en-US" spc="-4" dirty="0">
                <a:solidFill>
                  <a:srgbClr val="7E7E7E"/>
                </a:solidFill>
                <a:latin typeface="Century Gothic"/>
                <a:cs typeface="Century Gothic"/>
              </a:rPr>
              <a:t>It efficiently manipulates large graphs, calculates  structural </a:t>
            </a:r>
            <a:r>
              <a:rPr lang="en-US" dirty="0">
                <a:solidFill>
                  <a:srgbClr val="7E7E7E"/>
                </a:solidFill>
                <a:latin typeface="Century Gothic"/>
                <a:cs typeface="Century Gothic"/>
              </a:rPr>
              <a:t>properties, </a:t>
            </a:r>
            <a:r>
              <a:rPr lang="en-US" spc="-4" dirty="0">
                <a:solidFill>
                  <a:srgbClr val="7E7E7E"/>
                </a:solidFill>
                <a:latin typeface="Century Gothic"/>
                <a:cs typeface="Century Gothic"/>
              </a:rPr>
              <a:t>generates regular and random  graphs, and supports </a:t>
            </a:r>
            <a:r>
              <a:rPr lang="en-US" dirty="0">
                <a:solidFill>
                  <a:srgbClr val="7E7E7E"/>
                </a:solidFill>
                <a:latin typeface="Century Gothic"/>
                <a:cs typeface="Century Gothic"/>
              </a:rPr>
              <a:t>attributes </a:t>
            </a:r>
            <a:r>
              <a:rPr lang="en-US" spc="-4" dirty="0">
                <a:solidFill>
                  <a:srgbClr val="7E7E7E"/>
                </a:solidFill>
                <a:latin typeface="Century Gothic"/>
                <a:cs typeface="Century Gothic"/>
              </a:rPr>
              <a:t>on nodes and</a:t>
            </a:r>
            <a:r>
              <a:rPr lang="en-US" spc="-22" dirty="0">
                <a:solidFill>
                  <a:srgbClr val="7E7E7E"/>
                </a:solidFill>
                <a:latin typeface="Century Gothic"/>
                <a:cs typeface="Century Gothic"/>
              </a:rPr>
              <a:t> </a:t>
            </a:r>
            <a:r>
              <a:rPr lang="en-US" spc="-4" dirty="0">
                <a:solidFill>
                  <a:srgbClr val="7E7E7E"/>
                </a:solidFill>
                <a:latin typeface="Century Gothic"/>
                <a:cs typeface="Century Gothic"/>
              </a:rPr>
              <a:t>edges.</a:t>
            </a:r>
            <a:endParaRPr lang="en-US" dirty="0">
              <a:latin typeface="Century Gothic"/>
              <a:cs typeface="Century Gothic"/>
            </a:endParaRPr>
          </a:p>
          <a:p>
            <a:pPr marL="313221" marR="4483" indent="-302575">
              <a:spcBef>
                <a:spcPts val="468"/>
              </a:spcBef>
              <a:buFont typeface="Arial"/>
              <a:buChar char="•"/>
              <a:tabLst>
                <a:tab pos="313221" algn="l"/>
                <a:tab pos="313781" algn="l"/>
              </a:tabLst>
            </a:pPr>
            <a:r>
              <a:rPr lang="en-US" spc="-13" dirty="0">
                <a:solidFill>
                  <a:srgbClr val="7E7E7E"/>
                </a:solidFill>
                <a:latin typeface="Century Gothic"/>
                <a:cs typeface="Century Gothic"/>
              </a:rPr>
              <a:t>SNAP </a:t>
            </a:r>
            <a:r>
              <a:rPr lang="en-US" spc="4" dirty="0">
                <a:solidFill>
                  <a:srgbClr val="7E7E7E"/>
                </a:solidFill>
                <a:latin typeface="Century Gothic"/>
                <a:cs typeface="Century Gothic"/>
              </a:rPr>
              <a:t>is </a:t>
            </a:r>
            <a:r>
              <a:rPr lang="en-US" spc="-4" dirty="0">
                <a:solidFill>
                  <a:srgbClr val="7E7E7E"/>
                </a:solidFill>
                <a:latin typeface="Century Gothic"/>
                <a:cs typeface="Century Gothic"/>
              </a:rPr>
              <a:t>also available through </a:t>
            </a:r>
            <a:r>
              <a:rPr lang="en-US" dirty="0">
                <a:solidFill>
                  <a:srgbClr val="7E7E7E"/>
                </a:solidFill>
                <a:latin typeface="Century Gothic"/>
                <a:cs typeface="Century Gothic"/>
              </a:rPr>
              <a:t>the</a:t>
            </a:r>
            <a:r>
              <a:rPr lang="en-US" dirty="0">
                <a:solidFill>
                  <a:srgbClr val="3299FF"/>
                </a:solidFill>
                <a:latin typeface="Century Gothic"/>
                <a:cs typeface="Century Gothic"/>
              </a:rPr>
              <a:t> </a:t>
            </a:r>
            <a:r>
              <a:rPr lang="en-US" u="heavy" spc="-4" dirty="0" err="1">
                <a:solidFill>
                  <a:srgbClr val="3299FF"/>
                </a:solidFill>
                <a:uFill>
                  <a:solidFill>
                    <a:srgbClr val="3298FF"/>
                  </a:solidFill>
                </a:uFill>
                <a:latin typeface="Century Gothic"/>
                <a:cs typeface="Century Gothic"/>
              </a:rPr>
              <a:t>NodeXL</a:t>
            </a:r>
            <a:r>
              <a:rPr lang="en-US" spc="-4" dirty="0">
                <a:solidFill>
                  <a:srgbClr val="3299FF"/>
                </a:solidFill>
                <a:latin typeface="Century Gothic"/>
                <a:cs typeface="Century Gothic"/>
              </a:rPr>
              <a:t> </a:t>
            </a:r>
            <a:r>
              <a:rPr lang="en-US" spc="-4" dirty="0">
                <a:solidFill>
                  <a:srgbClr val="7E7E7E"/>
                </a:solidFill>
                <a:latin typeface="Century Gothic"/>
                <a:cs typeface="Century Gothic"/>
              </a:rPr>
              <a:t>which </a:t>
            </a:r>
            <a:r>
              <a:rPr lang="en-US" spc="4" dirty="0">
                <a:solidFill>
                  <a:srgbClr val="7E7E7E"/>
                </a:solidFill>
                <a:latin typeface="Century Gothic"/>
                <a:cs typeface="Century Gothic"/>
              </a:rPr>
              <a:t>is </a:t>
            </a:r>
            <a:r>
              <a:rPr lang="en-US" spc="-4" dirty="0">
                <a:solidFill>
                  <a:srgbClr val="7E7E7E"/>
                </a:solidFill>
                <a:latin typeface="Century Gothic"/>
                <a:cs typeface="Century Gothic"/>
              </a:rPr>
              <a:t>a  graphical front-end </a:t>
            </a:r>
            <a:r>
              <a:rPr lang="en-US" dirty="0">
                <a:solidFill>
                  <a:srgbClr val="7E7E7E"/>
                </a:solidFill>
                <a:latin typeface="Century Gothic"/>
                <a:cs typeface="Century Gothic"/>
              </a:rPr>
              <a:t>that </a:t>
            </a:r>
            <a:r>
              <a:rPr lang="en-US" spc="-4" dirty="0">
                <a:solidFill>
                  <a:srgbClr val="7E7E7E"/>
                </a:solidFill>
                <a:latin typeface="Century Gothic"/>
                <a:cs typeface="Century Gothic"/>
              </a:rPr>
              <a:t>integrates network analysis </a:t>
            </a:r>
            <a:r>
              <a:rPr lang="en-US" spc="4" dirty="0">
                <a:solidFill>
                  <a:srgbClr val="7E7E7E"/>
                </a:solidFill>
                <a:latin typeface="Century Gothic"/>
                <a:cs typeface="Century Gothic"/>
              </a:rPr>
              <a:t>into  </a:t>
            </a:r>
            <a:r>
              <a:rPr lang="en-US" spc="-4" dirty="0">
                <a:solidFill>
                  <a:srgbClr val="7E7E7E"/>
                </a:solidFill>
                <a:latin typeface="Century Gothic"/>
                <a:cs typeface="Century Gothic"/>
              </a:rPr>
              <a:t>Microsoft Office and</a:t>
            </a:r>
            <a:r>
              <a:rPr lang="en-US" spc="9" dirty="0">
                <a:solidFill>
                  <a:srgbClr val="7E7E7E"/>
                </a:solidFill>
                <a:latin typeface="Century Gothic"/>
                <a:cs typeface="Century Gothic"/>
              </a:rPr>
              <a:t> </a:t>
            </a:r>
            <a:r>
              <a:rPr lang="en-US" spc="-4" dirty="0">
                <a:solidFill>
                  <a:srgbClr val="7E7E7E"/>
                </a:solidFill>
                <a:latin typeface="Century Gothic"/>
                <a:cs typeface="Century Gothic"/>
              </a:rPr>
              <a:t>Excel.</a:t>
            </a:r>
            <a:endParaRPr lang="en-US" dirty="0">
              <a:latin typeface="Century Gothic"/>
              <a:cs typeface="Century Gothic"/>
            </a:endParaRPr>
          </a:p>
          <a:p>
            <a:pPr marL="313781" indent="-302575">
              <a:spcBef>
                <a:spcPts val="463"/>
              </a:spcBef>
              <a:buClr>
                <a:srgbClr val="7E7E7E"/>
              </a:buClr>
              <a:buFont typeface="Arial"/>
              <a:buChar char="•"/>
              <a:tabLst>
                <a:tab pos="313221" algn="l"/>
                <a:tab pos="313781" algn="l"/>
              </a:tabLst>
            </a:pPr>
            <a:r>
              <a:rPr lang="en-US" u="heavy" spc="-4" dirty="0">
                <a:solidFill>
                  <a:srgbClr val="3299FF"/>
                </a:solidFill>
                <a:uFill>
                  <a:solidFill>
                    <a:srgbClr val="3298FF"/>
                  </a:solidFill>
                </a:uFill>
                <a:latin typeface="Century Gothic"/>
                <a:cs typeface="Century Gothic"/>
                <a:hlinkClick r:id="rId2"/>
              </a:rPr>
              <a:t>http://snap.stanford.edu/</a:t>
            </a:r>
            <a:endParaRPr lang="en-US" dirty="0">
              <a:latin typeface="Century Gothic"/>
              <a:cs typeface="Century Gothic"/>
            </a:endParaRPr>
          </a:p>
          <a:p>
            <a:endParaRPr lang="en-US" dirty="0"/>
          </a:p>
        </p:txBody>
      </p:sp>
      <p:sp>
        <p:nvSpPr>
          <p:cNvPr id="7" name="Content Placeholder 6"/>
          <p:cNvSpPr>
            <a:spLocks noGrp="1"/>
          </p:cNvSpPr>
          <p:nvPr>
            <p:ph sz="quarter" idx="10"/>
          </p:nvPr>
        </p:nvSpPr>
        <p:spPr/>
        <p:txBody>
          <a:bodyPr/>
          <a:lstStyle/>
          <a:p>
            <a:r>
              <a:rPr lang="en-US" spc="-4" dirty="0"/>
              <a:t>S</a:t>
            </a:r>
            <a:r>
              <a:rPr lang="en-US" dirty="0"/>
              <a:t>NAP</a:t>
            </a:r>
          </a:p>
        </p:txBody>
      </p:sp>
      <p:sp>
        <p:nvSpPr>
          <p:cNvPr id="4" name="object 4"/>
          <p:cNvSpPr txBox="1"/>
          <p:nvPr/>
        </p:nvSpPr>
        <p:spPr>
          <a:xfrm>
            <a:off x="1149274" y="6078965"/>
            <a:ext cx="2874309" cy="174309"/>
          </a:xfrm>
          <a:prstGeom prst="rect">
            <a:avLst/>
          </a:prstGeom>
        </p:spPr>
        <p:txBody>
          <a:bodyPr vert="horz" wrap="square" lIns="0" tIns="11206" rIns="0" bIns="0" rtlCol="0">
            <a:spAutoFit/>
          </a:bodyPr>
          <a:lstStyle/>
          <a:p>
            <a:pPr marL="11206">
              <a:spcBef>
                <a:spcPts val="88"/>
              </a:spcBef>
            </a:pPr>
            <a:r>
              <a:rPr sz="1059" dirty="0">
                <a:solidFill>
                  <a:srgbClr val="585858"/>
                </a:solidFill>
                <a:latin typeface="Century Gothic"/>
                <a:cs typeface="Century Gothic"/>
              </a:rPr>
              <a:t>S. </a:t>
            </a:r>
            <a:r>
              <a:rPr sz="1059" spc="-4" dirty="0">
                <a:solidFill>
                  <a:srgbClr val="585858"/>
                </a:solidFill>
                <a:latin typeface="Century Gothic"/>
                <a:cs typeface="Century Gothic"/>
              </a:rPr>
              <a:t>Mukherjea </a:t>
            </a:r>
            <a:r>
              <a:rPr sz="1059" dirty="0">
                <a:solidFill>
                  <a:srgbClr val="585858"/>
                </a:solidFill>
                <a:latin typeface="Century Gothic"/>
                <a:cs typeface="Century Gothic"/>
              </a:rPr>
              <a:t>&amp; </a:t>
            </a:r>
            <a:r>
              <a:rPr sz="1059" spc="-4" dirty="0">
                <a:solidFill>
                  <a:srgbClr val="585858"/>
                </a:solidFill>
                <a:latin typeface="Century Gothic"/>
                <a:cs typeface="Century Gothic"/>
              </a:rPr>
              <a:t>A.A. Nanavati; </a:t>
            </a:r>
            <a:r>
              <a:rPr sz="1059" dirty="0">
                <a:solidFill>
                  <a:srgbClr val="585858"/>
                </a:solidFill>
                <a:latin typeface="Century Gothic"/>
                <a:cs typeface="Century Gothic"/>
              </a:rPr>
              <a:t>IIT-D Fall</a:t>
            </a:r>
            <a:r>
              <a:rPr sz="1059" spc="53" dirty="0">
                <a:solidFill>
                  <a:srgbClr val="585858"/>
                </a:solidFill>
                <a:latin typeface="Century Gothic"/>
                <a:cs typeface="Century Gothic"/>
              </a:rPr>
              <a:t> </a:t>
            </a:r>
            <a:r>
              <a:rPr sz="1059" spc="-9" dirty="0">
                <a:solidFill>
                  <a:srgbClr val="585858"/>
                </a:solidFill>
                <a:latin typeface="Century Gothic"/>
                <a:cs typeface="Century Gothic"/>
              </a:rPr>
              <a:t>2016</a:t>
            </a:r>
            <a:endParaRPr sz="1059" dirty="0">
              <a:latin typeface="Century Gothic"/>
              <a:cs typeface="Century Gothic"/>
            </a:endParaRPr>
          </a:p>
        </p:txBody>
      </p:sp>
      <p:sp>
        <p:nvSpPr>
          <p:cNvPr id="5" name="object 5"/>
          <p:cNvSpPr txBox="1"/>
          <p:nvPr/>
        </p:nvSpPr>
        <p:spPr>
          <a:xfrm>
            <a:off x="8089299" y="6065517"/>
            <a:ext cx="199465" cy="201367"/>
          </a:xfrm>
          <a:prstGeom prst="rect">
            <a:avLst/>
          </a:prstGeom>
        </p:spPr>
        <p:txBody>
          <a:bodyPr vert="horz" wrap="square" lIns="0" tIns="11206" rIns="0" bIns="0" rtlCol="0">
            <a:spAutoFit/>
          </a:bodyPr>
          <a:lstStyle/>
          <a:p>
            <a:pPr marL="11206">
              <a:spcBef>
                <a:spcPts val="88"/>
              </a:spcBef>
            </a:pPr>
            <a:r>
              <a:rPr sz="1235" b="1" spc="4" dirty="0">
                <a:solidFill>
                  <a:srgbClr val="585858"/>
                </a:solidFill>
                <a:latin typeface="Century Gothic"/>
                <a:cs typeface="Century Gothic"/>
              </a:rPr>
              <a:t>1</a:t>
            </a:r>
            <a:r>
              <a:rPr sz="1235" b="1" dirty="0">
                <a:solidFill>
                  <a:srgbClr val="585858"/>
                </a:solidFill>
                <a:latin typeface="Century Gothic"/>
                <a:cs typeface="Century Gothic"/>
              </a:rPr>
              <a:t>4</a:t>
            </a:r>
            <a:endParaRPr sz="1235" dirty="0">
              <a:latin typeface="Century Gothic"/>
              <a:cs typeface="Century Gothic"/>
            </a:endParaRPr>
          </a:p>
        </p:txBody>
      </p:sp>
    </p:spTree>
    <p:extLst>
      <p:ext uri="{BB962C8B-B14F-4D97-AF65-F5344CB8AC3E}">
        <p14:creationId xmlns:p14="http://schemas.microsoft.com/office/powerpoint/2010/main" val="1953715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1554163"/>
          </a:xfrm>
        </p:spPr>
        <p:txBody>
          <a:bodyPr>
            <a:normAutofit/>
          </a:bodyPr>
          <a:lstStyle/>
          <a:p>
            <a:pPr marL="457200" indent="-457200">
              <a:buFont typeface="+mj-lt"/>
              <a:buAutoNum type="arabicPeriod" startAt="2"/>
            </a:pPr>
            <a:r>
              <a:rPr lang="en-US" sz="2000" b="1" dirty="0">
                <a:solidFill>
                  <a:schemeClr val="tx2">
                    <a:lumMod val="60000"/>
                    <a:lumOff val="40000"/>
                  </a:schemeClr>
                </a:solidFill>
              </a:rPr>
              <a:t>Orient your views for legibility</a:t>
            </a:r>
          </a:p>
          <a:p>
            <a:r>
              <a:rPr lang="en-US" sz="2000" dirty="0"/>
              <a:t>Sometimes, simple changes can go a very long way toward making your visualizations easy to interact with. For example, take a look at the view below:</a:t>
            </a:r>
          </a:p>
        </p:txBody>
      </p:sp>
      <p:sp>
        <p:nvSpPr>
          <p:cNvPr id="3" name="Content Placeholder 2"/>
          <p:cNvSpPr>
            <a:spLocks noGrp="1"/>
          </p:cNvSpPr>
          <p:nvPr>
            <p:ph sz="quarter" idx="10"/>
          </p:nvPr>
        </p:nvSpPr>
        <p:spPr/>
        <p:txBody>
          <a:bodyPr/>
          <a:lstStyle/>
          <a:p>
            <a:r>
              <a:rPr lang="en-US" dirty="0"/>
              <a:t>Creating Effective Views contd..</a:t>
            </a:r>
          </a:p>
        </p:txBody>
      </p:sp>
      <p:pic>
        <p:nvPicPr>
          <p:cNvPr id="4" name="Picture 3"/>
          <p:cNvPicPr>
            <a:picLocks noChangeAspect="1"/>
          </p:cNvPicPr>
          <p:nvPr/>
        </p:nvPicPr>
        <p:blipFill>
          <a:blip r:embed="rId2"/>
          <a:stretch>
            <a:fillRect/>
          </a:stretch>
        </p:blipFill>
        <p:spPr>
          <a:xfrm>
            <a:off x="1981200" y="2895600"/>
            <a:ext cx="4876800" cy="3721254"/>
          </a:xfrm>
          <a:prstGeom prst="rect">
            <a:avLst/>
          </a:prstGeom>
        </p:spPr>
      </p:pic>
    </p:spTree>
    <p:extLst>
      <p:ext uri="{BB962C8B-B14F-4D97-AF65-F5344CB8AC3E}">
        <p14:creationId xmlns:p14="http://schemas.microsoft.com/office/powerpoint/2010/main" val="20996953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089299" y="6062828"/>
            <a:ext cx="197783" cy="201367"/>
          </a:xfrm>
          <a:prstGeom prst="rect">
            <a:avLst/>
          </a:prstGeom>
        </p:spPr>
        <p:txBody>
          <a:bodyPr vert="horz" wrap="square" lIns="0" tIns="11206" rIns="0" bIns="0" rtlCol="0">
            <a:spAutoFit/>
          </a:bodyPr>
          <a:lstStyle/>
          <a:p>
            <a:pPr marL="11206">
              <a:spcBef>
                <a:spcPts val="88"/>
              </a:spcBef>
            </a:pPr>
            <a:r>
              <a:rPr sz="1235" b="1" spc="-4" dirty="0">
                <a:solidFill>
                  <a:srgbClr val="FFFFFF"/>
                </a:solidFill>
                <a:latin typeface="Arial"/>
                <a:cs typeface="Arial"/>
              </a:rPr>
              <a:t>1</a:t>
            </a:r>
            <a:r>
              <a:rPr sz="1235" b="1" dirty="0">
                <a:solidFill>
                  <a:srgbClr val="FFFFFF"/>
                </a:solidFill>
                <a:latin typeface="Arial"/>
                <a:cs typeface="Arial"/>
              </a:rPr>
              <a:t>5</a:t>
            </a:r>
            <a:endParaRPr sz="1235" dirty="0">
              <a:latin typeface="Arial"/>
              <a:cs typeface="Arial"/>
            </a:endParaRPr>
          </a:p>
        </p:txBody>
      </p:sp>
      <p:sp>
        <p:nvSpPr>
          <p:cNvPr id="3" name="object 3"/>
          <p:cNvSpPr/>
          <p:nvPr/>
        </p:nvSpPr>
        <p:spPr>
          <a:xfrm>
            <a:off x="609600" y="838200"/>
            <a:ext cx="7787191" cy="4805979"/>
          </a:xfrm>
          <a:prstGeom prst="rect">
            <a:avLst/>
          </a:prstGeom>
          <a:blipFill>
            <a:blip r:embed="rId2" cstate="print"/>
            <a:stretch>
              <a:fillRect/>
            </a:stretch>
          </a:blipFill>
        </p:spPr>
        <p:txBody>
          <a:bodyPr wrap="square" lIns="0" tIns="0" rIns="0" bIns="0" rtlCol="0"/>
          <a:lstStyle/>
          <a:p>
            <a:endParaRPr sz="1588" dirty="0"/>
          </a:p>
        </p:txBody>
      </p:sp>
      <p:sp>
        <p:nvSpPr>
          <p:cNvPr id="4" name="object 4"/>
          <p:cNvSpPr txBox="1"/>
          <p:nvPr/>
        </p:nvSpPr>
        <p:spPr>
          <a:xfrm>
            <a:off x="6096000" y="6264195"/>
            <a:ext cx="2874309" cy="174309"/>
          </a:xfrm>
          <a:prstGeom prst="rect">
            <a:avLst/>
          </a:prstGeom>
        </p:spPr>
        <p:txBody>
          <a:bodyPr vert="horz" wrap="square" lIns="0" tIns="11206" rIns="0" bIns="0" rtlCol="0">
            <a:spAutoFit/>
          </a:bodyPr>
          <a:lstStyle/>
          <a:p>
            <a:pPr marL="11206">
              <a:spcBef>
                <a:spcPts val="88"/>
              </a:spcBef>
            </a:pPr>
            <a:r>
              <a:rPr sz="1059" dirty="0">
                <a:solidFill>
                  <a:srgbClr val="585858"/>
                </a:solidFill>
                <a:latin typeface="Century Gothic"/>
                <a:cs typeface="Century Gothic"/>
              </a:rPr>
              <a:t>S. </a:t>
            </a:r>
            <a:r>
              <a:rPr sz="1059" spc="-4" dirty="0">
                <a:solidFill>
                  <a:srgbClr val="585858"/>
                </a:solidFill>
                <a:latin typeface="Century Gothic"/>
                <a:cs typeface="Century Gothic"/>
              </a:rPr>
              <a:t>Mukherjea </a:t>
            </a:r>
            <a:r>
              <a:rPr sz="1059" dirty="0">
                <a:solidFill>
                  <a:srgbClr val="585858"/>
                </a:solidFill>
                <a:latin typeface="Century Gothic"/>
                <a:cs typeface="Century Gothic"/>
              </a:rPr>
              <a:t>&amp; </a:t>
            </a:r>
            <a:r>
              <a:rPr sz="1059" spc="-4" dirty="0">
                <a:solidFill>
                  <a:srgbClr val="585858"/>
                </a:solidFill>
                <a:latin typeface="Century Gothic"/>
                <a:cs typeface="Century Gothic"/>
              </a:rPr>
              <a:t>A.A. Nanavati; </a:t>
            </a:r>
            <a:r>
              <a:rPr sz="1059" dirty="0">
                <a:solidFill>
                  <a:srgbClr val="585858"/>
                </a:solidFill>
                <a:latin typeface="Century Gothic"/>
                <a:cs typeface="Century Gothic"/>
              </a:rPr>
              <a:t>IIT-D Fall</a:t>
            </a:r>
            <a:r>
              <a:rPr sz="1059" spc="53" dirty="0">
                <a:solidFill>
                  <a:srgbClr val="585858"/>
                </a:solidFill>
                <a:latin typeface="Century Gothic"/>
                <a:cs typeface="Century Gothic"/>
              </a:rPr>
              <a:t> </a:t>
            </a:r>
            <a:r>
              <a:rPr sz="1059" spc="-9" dirty="0">
                <a:solidFill>
                  <a:srgbClr val="585858"/>
                </a:solidFill>
                <a:latin typeface="Century Gothic"/>
                <a:cs typeface="Century Gothic"/>
              </a:rPr>
              <a:t>2016</a:t>
            </a:r>
            <a:endParaRPr sz="1059" dirty="0">
              <a:latin typeface="Century Gothic"/>
              <a:cs typeface="Century Gothic"/>
            </a:endParaRPr>
          </a:p>
        </p:txBody>
      </p:sp>
    </p:spTree>
    <p:extLst>
      <p:ext uri="{BB962C8B-B14F-4D97-AF65-F5344CB8AC3E}">
        <p14:creationId xmlns:p14="http://schemas.microsoft.com/office/powerpoint/2010/main" val="34275544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t>Data Visualization Popular Tools</a:t>
            </a:r>
          </a:p>
        </p:txBody>
      </p:sp>
      <p:sp>
        <p:nvSpPr>
          <p:cNvPr id="4" name="Content Placeholder 4"/>
          <p:cNvSpPr>
            <a:spLocks noGrp="1"/>
          </p:cNvSpPr>
          <p:nvPr>
            <p:ph idx="1"/>
          </p:nvPr>
        </p:nvSpPr>
        <p:spPr/>
        <p:txBody>
          <a:bodyPr>
            <a:noAutofit/>
          </a:bodyPr>
          <a:lstStyle/>
          <a:p>
            <a:r>
              <a:rPr lang="en-US" sz="2000" b="1" u="sng" dirty="0">
                <a:hlinkClick r:id="rId2"/>
              </a:rPr>
              <a:t>Tableau</a:t>
            </a:r>
            <a:endParaRPr lang="en-US" sz="2000" b="1" u="sng" dirty="0"/>
          </a:p>
          <a:p>
            <a:r>
              <a:rPr lang="en-US" sz="2000" b="1" dirty="0" err="1">
                <a:hlinkClick r:id="rId3"/>
              </a:rPr>
              <a:t>PowerBI</a:t>
            </a:r>
            <a:endParaRPr lang="en-US" sz="2000" b="1" dirty="0">
              <a:hlinkClick r:id="rId3"/>
            </a:endParaRPr>
          </a:p>
          <a:p>
            <a:r>
              <a:rPr lang="en-US" sz="2000" b="1" dirty="0" err="1">
                <a:hlinkClick r:id="rId3"/>
              </a:rPr>
              <a:t>Infogram</a:t>
            </a:r>
            <a:endParaRPr lang="en-US" sz="2000" dirty="0"/>
          </a:p>
          <a:p>
            <a:r>
              <a:rPr lang="en-US" sz="2000" b="1" dirty="0" err="1">
                <a:hlinkClick r:id="rId4"/>
              </a:rPr>
              <a:t>ChartBlocks</a:t>
            </a:r>
            <a:endParaRPr lang="en-US" sz="2000" dirty="0"/>
          </a:p>
          <a:p>
            <a:r>
              <a:rPr lang="en-US" sz="2000" b="1" dirty="0" err="1">
                <a:hlinkClick r:id="rId5"/>
              </a:rPr>
              <a:t>Datawrapper</a:t>
            </a:r>
            <a:endParaRPr lang="en-US" sz="2000" dirty="0"/>
          </a:p>
          <a:p>
            <a:r>
              <a:rPr lang="en-US" sz="2000" b="1" dirty="0" err="1">
                <a:hlinkClick r:id="rId6"/>
              </a:rPr>
              <a:t>Plotly</a:t>
            </a:r>
            <a:endParaRPr lang="en-US" sz="2000" dirty="0"/>
          </a:p>
          <a:p>
            <a:r>
              <a:rPr lang="en-US" sz="2000" b="1" dirty="0">
                <a:hlinkClick r:id="rId7"/>
              </a:rPr>
              <a:t>RAW</a:t>
            </a:r>
            <a:endParaRPr lang="en-US" sz="2000" dirty="0"/>
          </a:p>
          <a:p>
            <a:r>
              <a:rPr lang="en-US" sz="2000" b="1" u="sng" dirty="0">
                <a:hlinkClick r:id="rId8"/>
              </a:rPr>
              <a:t>Visual.ly</a:t>
            </a:r>
            <a:endParaRPr lang="en-US" sz="2000" dirty="0"/>
          </a:p>
          <a:p>
            <a:r>
              <a:rPr lang="en-US" sz="2000" b="1" u="sng" dirty="0">
                <a:hlinkClick r:id="rId9"/>
              </a:rPr>
              <a:t>D3.js</a:t>
            </a:r>
            <a:endParaRPr lang="en-US" sz="2000" dirty="0"/>
          </a:p>
          <a:p>
            <a:r>
              <a:rPr lang="en-US" sz="2000" b="1" u="sng" dirty="0">
                <a:hlinkClick r:id="rId10"/>
              </a:rPr>
              <a:t>Ember Charts</a:t>
            </a:r>
            <a:endParaRPr lang="en-US" sz="2000" dirty="0"/>
          </a:p>
          <a:p>
            <a:r>
              <a:rPr lang="en-US" sz="2000" b="1" u="sng" dirty="0">
                <a:hlinkClick r:id="rId11"/>
              </a:rPr>
              <a:t>NVD3</a:t>
            </a:r>
            <a:endParaRPr lang="en-US" sz="2000" dirty="0"/>
          </a:p>
          <a:p>
            <a:endParaRPr lang="en-US" sz="2000" dirty="0"/>
          </a:p>
        </p:txBody>
      </p:sp>
      <p:sp>
        <p:nvSpPr>
          <p:cNvPr id="5" name="Content Placeholder 4"/>
          <p:cNvSpPr txBox="1">
            <a:spLocks/>
          </p:cNvSpPr>
          <p:nvPr/>
        </p:nvSpPr>
        <p:spPr>
          <a:xfrm>
            <a:off x="4810125" y="1506900"/>
            <a:ext cx="3638550" cy="391440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dirty="0">
                <a:hlinkClick r:id="rId12"/>
              </a:rPr>
              <a:t>Google Charts</a:t>
            </a:r>
            <a:endParaRPr lang="en-US" dirty="0"/>
          </a:p>
          <a:p>
            <a:r>
              <a:rPr lang="en-US" b="1" dirty="0" err="1">
                <a:hlinkClick r:id="rId13"/>
              </a:rPr>
              <a:t>FusionCharts</a:t>
            </a:r>
            <a:endParaRPr lang="en-US" dirty="0"/>
          </a:p>
          <a:p>
            <a:r>
              <a:rPr lang="en-US" b="1" dirty="0" err="1">
                <a:hlinkClick r:id="rId14"/>
              </a:rPr>
              <a:t>Highcharts</a:t>
            </a:r>
            <a:endParaRPr lang="en-US" dirty="0"/>
          </a:p>
          <a:p>
            <a:r>
              <a:rPr lang="en-US" b="1" u="sng" dirty="0">
                <a:hlinkClick r:id="rId15"/>
              </a:rPr>
              <a:t>Chart.js</a:t>
            </a:r>
            <a:endParaRPr lang="en-US" dirty="0"/>
          </a:p>
          <a:p>
            <a:r>
              <a:rPr lang="en-US" b="1" dirty="0">
                <a:hlinkClick r:id="rId16"/>
              </a:rPr>
              <a:t>Leaflet</a:t>
            </a:r>
            <a:endParaRPr lang="en-US" dirty="0"/>
          </a:p>
          <a:p>
            <a:r>
              <a:rPr lang="en-US" b="1" dirty="0">
                <a:hlinkClick r:id="rId17"/>
              </a:rPr>
              <a:t>Chartist.js</a:t>
            </a:r>
            <a:endParaRPr lang="en-US" dirty="0"/>
          </a:p>
          <a:p>
            <a:r>
              <a:rPr lang="en-US" b="1" dirty="0">
                <a:hlinkClick r:id="rId18"/>
              </a:rPr>
              <a:t>n3-charts</a:t>
            </a:r>
            <a:endParaRPr lang="en-US" dirty="0"/>
          </a:p>
          <a:p>
            <a:r>
              <a:rPr lang="en-US" b="1" dirty="0">
                <a:hlinkClick r:id="rId19"/>
              </a:rPr>
              <a:t>Sigma JS</a:t>
            </a:r>
            <a:endParaRPr lang="en-US" dirty="0"/>
          </a:p>
          <a:p>
            <a:r>
              <a:rPr lang="en-US" b="1" u="sng" dirty="0" err="1">
                <a:hlinkClick r:id="rId20"/>
              </a:rPr>
              <a:t>Polymaps</a:t>
            </a:r>
            <a:endParaRPr lang="en-US" dirty="0"/>
          </a:p>
          <a:p>
            <a:r>
              <a:rPr lang="en-US" b="1" dirty="0">
                <a:hlinkClick r:id="rId21"/>
              </a:rPr>
              <a:t>Processing.js</a:t>
            </a:r>
            <a:endParaRPr lang="en-US" dirty="0"/>
          </a:p>
          <a:p>
            <a:endParaRPr lang="en-US" b="1" u="sng" dirty="0"/>
          </a:p>
        </p:txBody>
      </p:sp>
    </p:spTree>
    <p:extLst>
      <p:ext uri="{BB962C8B-B14F-4D97-AF65-F5344CB8AC3E}">
        <p14:creationId xmlns:p14="http://schemas.microsoft.com/office/powerpoint/2010/main" val="14817902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t>Data Visualization Libraries in Python</a:t>
            </a:r>
          </a:p>
        </p:txBody>
      </p:sp>
      <p:sp>
        <p:nvSpPr>
          <p:cNvPr id="2" name="Content Placeholder 1"/>
          <p:cNvSpPr>
            <a:spLocks noGrp="1"/>
          </p:cNvSpPr>
          <p:nvPr>
            <p:ph idx="1"/>
          </p:nvPr>
        </p:nvSpPr>
        <p:spPr/>
        <p:txBody>
          <a:bodyPr>
            <a:normAutofit fontScale="85000" lnSpcReduction="10000"/>
          </a:bodyPr>
          <a:lstStyle/>
          <a:p>
            <a:r>
              <a:rPr lang="en-US" dirty="0" err="1"/>
              <a:t>matplotlib</a:t>
            </a:r>
            <a:endParaRPr lang="en-US" dirty="0"/>
          </a:p>
          <a:p>
            <a:r>
              <a:rPr lang="en-US" dirty="0" err="1"/>
              <a:t>Seaborn</a:t>
            </a:r>
            <a:endParaRPr lang="en-US" dirty="0"/>
          </a:p>
          <a:p>
            <a:r>
              <a:rPr lang="en-US" dirty="0" err="1"/>
              <a:t>ggplot</a:t>
            </a:r>
            <a:endParaRPr lang="en-US" dirty="0"/>
          </a:p>
          <a:p>
            <a:r>
              <a:rPr lang="en-US" dirty="0" err="1"/>
              <a:t>pygal</a:t>
            </a:r>
            <a:endParaRPr lang="en-US" dirty="0"/>
          </a:p>
          <a:p>
            <a:r>
              <a:rPr lang="en-US" dirty="0" err="1"/>
              <a:t>Plotly</a:t>
            </a:r>
            <a:endParaRPr lang="en-US" dirty="0"/>
          </a:p>
          <a:p>
            <a:r>
              <a:rPr lang="en-US" dirty="0" err="1"/>
              <a:t>geoplotlib</a:t>
            </a:r>
            <a:endParaRPr lang="en-US" dirty="0"/>
          </a:p>
          <a:p>
            <a:r>
              <a:rPr lang="en-US" dirty="0"/>
              <a:t>Gleam</a:t>
            </a:r>
          </a:p>
          <a:p>
            <a:r>
              <a:rPr lang="en-US" dirty="0" err="1"/>
              <a:t>missingno</a:t>
            </a:r>
            <a:endParaRPr lang="en-US" dirty="0"/>
          </a:p>
          <a:p>
            <a:r>
              <a:rPr lang="en-US" dirty="0"/>
              <a:t>Leather</a:t>
            </a:r>
          </a:p>
          <a:p>
            <a:endParaRPr lang="en-US" dirty="0"/>
          </a:p>
          <a:p>
            <a:pPr>
              <a:buFont typeface="Arial" panose="020B0604020202020204" pitchFamily="34" charset="0"/>
              <a:buChar char="•"/>
            </a:pPr>
            <a:r>
              <a:rPr lang="en-US" dirty="0">
                <a:hlinkClick r:id="rId2"/>
              </a:rPr>
              <a:t>https://www.kaggle.com/benhamner/python-data-visualizations</a:t>
            </a:r>
            <a:endParaRPr lang="en-US" dirty="0"/>
          </a:p>
          <a:p>
            <a:pPr>
              <a:buFont typeface="Arial" panose="020B0604020202020204" pitchFamily="34" charset="0"/>
              <a:buChar char="•"/>
            </a:pPr>
            <a:r>
              <a:rPr lang="en-US" dirty="0">
                <a:hlinkClick r:id="rId3"/>
              </a:rPr>
              <a:t>https://www.datacamp.com/courses/introduction-to-data-visualization-with-python</a:t>
            </a:r>
            <a:endParaRPr lang="en-US" dirty="0"/>
          </a:p>
          <a:p>
            <a:endParaRPr lang="en-US" dirty="0"/>
          </a:p>
        </p:txBody>
      </p:sp>
    </p:spTree>
    <p:extLst>
      <p:ext uri="{BB962C8B-B14F-4D97-AF65-F5344CB8AC3E}">
        <p14:creationId xmlns:p14="http://schemas.microsoft.com/office/powerpoint/2010/main" val="39995147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indent="-457200">
              <a:buAutoNum type="arabicPeriod"/>
            </a:pPr>
            <a:r>
              <a:rPr lang="en-US" dirty="0">
                <a:hlinkClick r:id="rId2"/>
              </a:rPr>
              <a:t>https://www2.microstrategy.com/producthelp/10.11/Workstation/WebUser/WebHelp/Lang_1033/Content/Introduction_to_Box_Plot_Visualizations.htm</a:t>
            </a:r>
            <a:endParaRPr lang="en-US" dirty="0"/>
          </a:p>
          <a:p>
            <a:pPr marL="457200" indent="-457200">
              <a:buAutoNum type="arabicPeriod"/>
            </a:pPr>
            <a:r>
              <a:rPr lang="en-US" dirty="0">
                <a:hlinkClick r:id="rId3"/>
              </a:rPr>
              <a:t>https://bigdata-madesimple.com/review-of-20-best-big-data-visualization-tools/</a:t>
            </a:r>
            <a:endParaRPr lang="en-US" dirty="0"/>
          </a:p>
          <a:p>
            <a:pPr marL="457200" indent="-457200">
              <a:buAutoNum type="arabicPeriod"/>
            </a:pPr>
            <a:r>
              <a:rPr lang="en-US" dirty="0"/>
              <a:t>Python libraries</a:t>
            </a:r>
          </a:p>
          <a:p>
            <a:pPr marL="857250" lvl="1" indent="-457200">
              <a:buAutoNum type="arabicPeriod"/>
            </a:pPr>
            <a:r>
              <a:rPr lang="en-US" dirty="0">
                <a:hlinkClick r:id="rId4"/>
              </a:rPr>
              <a:t>https://mode.com/blog/python-data-visualization-libraries</a:t>
            </a:r>
            <a:endParaRPr lang="en-US" dirty="0"/>
          </a:p>
          <a:p>
            <a:pPr marL="857250" lvl="1" indent="-457200">
              <a:buAutoNum type="arabicPeriod"/>
            </a:pPr>
            <a:r>
              <a:rPr lang="en-US" dirty="0">
                <a:hlinkClick r:id="rId5"/>
              </a:rPr>
              <a:t>https://towardsdatascience.com/the-next-level-of-data-visualization-in-python-dd6e99039d5e</a:t>
            </a:r>
            <a:endParaRPr lang="en-US" dirty="0"/>
          </a:p>
          <a:p>
            <a:pPr marL="857250" lvl="1" indent="-457200">
              <a:buAutoNum type="arabicPeriod"/>
            </a:pPr>
            <a:r>
              <a:rPr lang="en-US" dirty="0">
                <a:hlinkClick r:id="rId6"/>
              </a:rPr>
              <a:t>https://www.analyticsindiamag.com/top-5-best-data-visualisation-libraries-in-python/</a:t>
            </a:r>
            <a:endParaRPr lang="en-US" dirty="0"/>
          </a:p>
        </p:txBody>
      </p:sp>
      <p:sp>
        <p:nvSpPr>
          <p:cNvPr id="3" name="Content Placeholder 2"/>
          <p:cNvSpPr>
            <a:spLocks noGrp="1"/>
          </p:cNvSpPr>
          <p:nvPr>
            <p:ph sz="quarter" idx="10"/>
          </p:nvPr>
        </p:nvSpPr>
        <p:spPr/>
        <p:txBody>
          <a:bodyPr/>
          <a:lstStyle/>
          <a:p>
            <a:r>
              <a:rPr lang="en-US" dirty="0"/>
              <a:t>References</a:t>
            </a:r>
          </a:p>
        </p:txBody>
      </p:sp>
    </p:spTree>
    <p:extLst>
      <p:ext uri="{BB962C8B-B14F-4D97-AF65-F5344CB8AC3E}">
        <p14:creationId xmlns:p14="http://schemas.microsoft.com/office/powerpoint/2010/main" val="243562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t>Creating Effective Views contd..</a:t>
            </a:r>
          </a:p>
        </p:txBody>
      </p:sp>
      <p:pic>
        <p:nvPicPr>
          <p:cNvPr id="4" name="Content Placeholder 3"/>
          <p:cNvPicPr>
            <a:picLocks noGrp="1" noChangeAspect="1"/>
          </p:cNvPicPr>
          <p:nvPr>
            <p:ph idx="1"/>
          </p:nvPr>
        </p:nvPicPr>
        <p:blipFill>
          <a:blip r:embed="rId2"/>
          <a:stretch>
            <a:fillRect/>
          </a:stretch>
        </p:blipFill>
        <p:spPr>
          <a:xfrm>
            <a:off x="1600200" y="1752600"/>
            <a:ext cx="6066559" cy="4495800"/>
          </a:xfrm>
          <a:prstGeom prst="rect">
            <a:avLst/>
          </a:prstGeom>
        </p:spPr>
      </p:pic>
    </p:spTree>
    <p:extLst>
      <p:ext uri="{BB962C8B-B14F-4D97-AF65-F5344CB8AC3E}">
        <p14:creationId xmlns:p14="http://schemas.microsoft.com/office/powerpoint/2010/main" val="365104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indent="-457200">
              <a:lnSpc>
                <a:spcPct val="110000"/>
              </a:lnSpc>
              <a:buFont typeface="+mj-lt"/>
              <a:buAutoNum type="arabicPeriod" startAt="3"/>
            </a:pPr>
            <a:r>
              <a:rPr lang="en-US" sz="1800" b="1" dirty="0">
                <a:solidFill>
                  <a:schemeClr val="tx2">
                    <a:lumMod val="60000"/>
                    <a:lumOff val="40000"/>
                  </a:schemeClr>
                </a:solidFill>
              </a:rPr>
              <a:t>Organize your views</a:t>
            </a:r>
          </a:p>
          <a:p>
            <a:pPr marL="0" indent="0">
              <a:lnSpc>
                <a:spcPct val="110000"/>
              </a:lnSpc>
            </a:pPr>
            <a:r>
              <a:rPr lang="en-US" sz="1600" dirty="0"/>
              <a:t>Let’s say we want to evaluate a sales team by comparing their sales with their quotas. Our intuition tells us that we should put the two measures close together or side-by-side. This might lead to the chart shown below. But in this view, is it easy to see how well Greg Powell has performed? We know he is above quota… but by how much, exactly? With two side-by-side horizontal bars, it can be very difficult to make comparisons like this.</a:t>
            </a:r>
          </a:p>
        </p:txBody>
      </p:sp>
      <p:sp>
        <p:nvSpPr>
          <p:cNvPr id="3" name="Content Placeholder 2"/>
          <p:cNvSpPr>
            <a:spLocks noGrp="1"/>
          </p:cNvSpPr>
          <p:nvPr>
            <p:ph sz="quarter" idx="10"/>
          </p:nvPr>
        </p:nvSpPr>
        <p:spPr/>
        <p:txBody>
          <a:bodyPr/>
          <a:lstStyle/>
          <a:p>
            <a:r>
              <a:rPr lang="en-US" dirty="0"/>
              <a:t>Creating Effective Views contd..</a:t>
            </a:r>
          </a:p>
        </p:txBody>
      </p:sp>
      <p:pic>
        <p:nvPicPr>
          <p:cNvPr id="4" name="Picture 3"/>
          <p:cNvPicPr>
            <a:picLocks noChangeAspect="1"/>
          </p:cNvPicPr>
          <p:nvPr/>
        </p:nvPicPr>
        <p:blipFill>
          <a:blip r:embed="rId2"/>
          <a:stretch>
            <a:fillRect/>
          </a:stretch>
        </p:blipFill>
        <p:spPr>
          <a:xfrm>
            <a:off x="2177" y="3663872"/>
            <a:ext cx="4670021" cy="2552188"/>
          </a:xfrm>
          <a:prstGeom prst="rect">
            <a:avLst/>
          </a:prstGeom>
        </p:spPr>
      </p:pic>
      <p:pic>
        <p:nvPicPr>
          <p:cNvPr id="5" name="Picture 4"/>
          <p:cNvPicPr>
            <a:picLocks noChangeAspect="1"/>
          </p:cNvPicPr>
          <p:nvPr/>
        </p:nvPicPr>
        <p:blipFill>
          <a:blip r:embed="rId3"/>
          <a:stretch>
            <a:fillRect/>
          </a:stretch>
        </p:blipFill>
        <p:spPr>
          <a:xfrm>
            <a:off x="4974821" y="3429000"/>
            <a:ext cx="4167002" cy="3429000"/>
          </a:xfrm>
          <a:prstGeom prst="rect">
            <a:avLst/>
          </a:prstGeom>
        </p:spPr>
      </p:pic>
    </p:spTree>
    <p:extLst>
      <p:ext uri="{BB962C8B-B14F-4D97-AF65-F5344CB8AC3E}">
        <p14:creationId xmlns:p14="http://schemas.microsoft.com/office/powerpoint/2010/main" val="2302827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66800" y="1828800"/>
            <a:ext cx="7149989" cy="4114800"/>
          </a:xfrm>
          <a:prstGeom prst="rect">
            <a:avLst/>
          </a:prstGeom>
        </p:spPr>
      </p:pic>
      <p:sp>
        <p:nvSpPr>
          <p:cNvPr id="3" name="Content Placeholder 2"/>
          <p:cNvSpPr>
            <a:spLocks noGrp="1"/>
          </p:cNvSpPr>
          <p:nvPr>
            <p:ph sz="quarter" idx="10"/>
          </p:nvPr>
        </p:nvSpPr>
        <p:spPr/>
        <p:txBody>
          <a:bodyPr/>
          <a:lstStyle/>
          <a:p>
            <a:r>
              <a:rPr lang="en-US" dirty="0"/>
              <a:t>Creating Effective Views contd..</a:t>
            </a:r>
          </a:p>
        </p:txBody>
      </p:sp>
    </p:spTree>
    <p:extLst>
      <p:ext uri="{BB962C8B-B14F-4D97-AF65-F5344CB8AC3E}">
        <p14:creationId xmlns:p14="http://schemas.microsoft.com/office/powerpoint/2010/main" val="3606224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1554163"/>
          </a:xfrm>
        </p:spPr>
        <p:txBody>
          <a:bodyPr>
            <a:normAutofit/>
          </a:bodyPr>
          <a:lstStyle/>
          <a:p>
            <a:pPr marL="457200" indent="-457200">
              <a:lnSpc>
                <a:spcPct val="110000"/>
              </a:lnSpc>
              <a:buFont typeface="+mj-lt"/>
              <a:buAutoNum type="arabicPeriod" startAt="4"/>
            </a:pPr>
            <a:r>
              <a:rPr lang="en-US" sz="1800" b="1" dirty="0">
                <a:solidFill>
                  <a:schemeClr val="tx2">
                    <a:lumMod val="60000"/>
                    <a:lumOff val="40000"/>
                  </a:schemeClr>
                </a:solidFill>
              </a:rPr>
              <a:t>Avoid overloading your views</a:t>
            </a:r>
          </a:p>
          <a:p>
            <a:r>
              <a:rPr lang="en-US" sz="1600" dirty="0"/>
              <a:t>Overloading a view is one of the most common mistakes people make in data visualization. Look at the view below. Can you tell how well India is doing in terms of sales and profits per customer and department? Well, probably not because there are simply too many measures and dimensions shown in this view.</a:t>
            </a:r>
            <a:endParaRPr lang="en-US" sz="1200" b="1" dirty="0">
              <a:solidFill>
                <a:schemeClr val="tx2">
                  <a:lumMod val="60000"/>
                  <a:lumOff val="40000"/>
                </a:schemeClr>
              </a:solidFill>
            </a:endParaRPr>
          </a:p>
        </p:txBody>
      </p:sp>
      <p:sp>
        <p:nvSpPr>
          <p:cNvPr id="3" name="Content Placeholder 2"/>
          <p:cNvSpPr>
            <a:spLocks noGrp="1"/>
          </p:cNvSpPr>
          <p:nvPr>
            <p:ph sz="quarter" idx="10"/>
          </p:nvPr>
        </p:nvSpPr>
        <p:spPr/>
        <p:txBody>
          <a:bodyPr/>
          <a:lstStyle/>
          <a:p>
            <a:r>
              <a:rPr lang="en-US" dirty="0"/>
              <a:t>Creating Effective Views contd..</a:t>
            </a:r>
          </a:p>
        </p:txBody>
      </p:sp>
      <p:pic>
        <p:nvPicPr>
          <p:cNvPr id="4" name="Picture 3"/>
          <p:cNvPicPr>
            <a:picLocks noChangeAspect="1"/>
          </p:cNvPicPr>
          <p:nvPr/>
        </p:nvPicPr>
        <p:blipFill>
          <a:blip r:embed="rId2"/>
          <a:stretch>
            <a:fillRect/>
          </a:stretch>
        </p:blipFill>
        <p:spPr>
          <a:xfrm>
            <a:off x="1371600" y="2895600"/>
            <a:ext cx="6477000" cy="3740767"/>
          </a:xfrm>
          <a:prstGeom prst="rect">
            <a:avLst/>
          </a:prstGeom>
        </p:spPr>
      </p:pic>
    </p:spTree>
    <p:extLst>
      <p:ext uri="{BB962C8B-B14F-4D97-AF65-F5344CB8AC3E}">
        <p14:creationId xmlns:p14="http://schemas.microsoft.com/office/powerpoint/2010/main" val="2264121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20906</TotalTime>
  <Words>5491</Words>
  <Application>Microsoft Macintosh PowerPoint</Application>
  <PresentationFormat>On-screen Show (4:3)</PresentationFormat>
  <Paragraphs>383</Paragraphs>
  <Slides>53</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53</vt:i4>
      </vt:variant>
    </vt:vector>
  </HeadingPairs>
  <TitlesOfParts>
    <vt:vector size="63" baseType="lpstr">
      <vt:lpstr>Arial</vt:lpstr>
      <vt:lpstr>Calibri</vt:lpstr>
      <vt:lpstr>Calibri Light</vt:lpstr>
      <vt:lpstr>Century Gothic</vt:lpstr>
      <vt:lpstr>Georgia</vt:lpstr>
      <vt:lpstr>Segoe UI</vt:lpstr>
      <vt:lpstr>Times New Roman</vt:lpstr>
      <vt:lpstr>Wingdings</vt:lpstr>
      <vt:lpstr>Office Theme</vt:lpstr>
      <vt:lpstr>1_Office Theme</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Extra Reading</vt:lpstr>
      <vt:lpstr>Data Visualization 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Microsoft Office User</cp:lastModifiedBy>
  <cp:revision>306</cp:revision>
  <dcterms:created xsi:type="dcterms:W3CDTF">2019-01-11T06:17:47Z</dcterms:created>
  <dcterms:modified xsi:type="dcterms:W3CDTF">2020-12-24T06:51:33Z</dcterms:modified>
</cp:coreProperties>
</file>