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3"/>
  </p:notesMasterIdLst>
  <p:sldIdLst>
    <p:sldId id="301" r:id="rId3"/>
    <p:sldId id="258" r:id="rId4"/>
    <p:sldId id="318" r:id="rId5"/>
    <p:sldId id="307" r:id="rId6"/>
    <p:sldId id="314" r:id="rId7"/>
    <p:sldId id="308" r:id="rId8"/>
    <p:sldId id="309" r:id="rId9"/>
    <p:sldId id="310" r:id="rId10"/>
    <p:sldId id="312" r:id="rId11"/>
    <p:sldId id="315" r:id="rId12"/>
    <p:sldId id="316" r:id="rId13"/>
    <p:sldId id="317" r:id="rId14"/>
    <p:sldId id="313" r:id="rId15"/>
    <p:sldId id="324" r:id="rId16"/>
    <p:sldId id="325" r:id="rId17"/>
    <p:sldId id="326" r:id="rId18"/>
    <p:sldId id="327" r:id="rId19"/>
    <p:sldId id="328" r:id="rId20"/>
    <p:sldId id="329" r:id="rId21"/>
    <p:sldId id="333" r:id="rId22"/>
    <p:sldId id="330" r:id="rId23"/>
    <p:sldId id="331" r:id="rId24"/>
    <p:sldId id="332" r:id="rId25"/>
    <p:sldId id="320" r:id="rId26"/>
    <p:sldId id="321" r:id="rId27"/>
    <p:sldId id="322" r:id="rId28"/>
    <p:sldId id="323" r:id="rId29"/>
    <p:sldId id="334" r:id="rId30"/>
    <p:sldId id="335" r:id="rId31"/>
    <p:sldId id="336" r:id="rId32"/>
    <p:sldId id="337" r:id="rId33"/>
    <p:sldId id="338" r:id="rId34"/>
    <p:sldId id="339" r:id="rId35"/>
    <p:sldId id="340" r:id="rId36"/>
    <p:sldId id="345" r:id="rId37"/>
    <p:sldId id="346" r:id="rId38"/>
    <p:sldId id="347" r:id="rId39"/>
    <p:sldId id="341" r:id="rId40"/>
    <p:sldId id="342" r:id="rId41"/>
    <p:sldId id="343" r:id="rId42"/>
    <p:sldId id="344" r:id="rId43"/>
    <p:sldId id="348" r:id="rId44"/>
    <p:sldId id="349" r:id="rId45"/>
    <p:sldId id="350" r:id="rId46"/>
    <p:sldId id="352" r:id="rId47"/>
    <p:sldId id="351" r:id="rId48"/>
    <p:sldId id="353" r:id="rId49"/>
    <p:sldId id="354" r:id="rId50"/>
    <p:sldId id="355" r:id="rId51"/>
    <p:sldId id="30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94327-4D52-45BB-981D-E882642C3DF0}">
          <p14:sldIdLst>
            <p14:sldId id="301"/>
            <p14:sldId id="258"/>
            <p14:sldId id="318"/>
            <p14:sldId id="307"/>
            <p14:sldId id="314"/>
            <p14:sldId id="308"/>
            <p14:sldId id="309"/>
            <p14:sldId id="310"/>
            <p14:sldId id="312"/>
            <p14:sldId id="315"/>
            <p14:sldId id="316"/>
            <p14:sldId id="317"/>
            <p14:sldId id="313"/>
            <p14:sldId id="324"/>
            <p14:sldId id="325"/>
            <p14:sldId id="326"/>
            <p14:sldId id="327"/>
            <p14:sldId id="328"/>
            <p14:sldId id="329"/>
            <p14:sldId id="333"/>
            <p14:sldId id="330"/>
            <p14:sldId id="331"/>
            <p14:sldId id="332"/>
            <p14:sldId id="320"/>
            <p14:sldId id="321"/>
            <p14:sldId id="322"/>
            <p14:sldId id="323"/>
            <p14:sldId id="334"/>
            <p14:sldId id="335"/>
            <p14:sldId id="336"/>
            <p14:sldId id="337"/>
            <p14:sldId id="338"/>
            <p14:sldId id="339"/>
            <p14:sldId id="340"/>
            <p14:sldId id="345"/>
            <p14:sldId id="346"/>
            <p14:sldId id="347"/>
            <p14:sldId id="341"/>
            <p14:sldId id="342"/>
            <p14:sldId id="343"/>
            <p14:sldId id="344"/>
            <p14:sldId id="348"/>
            <p14:sldId id="349"/>
            <p14:sldId id="350"/>
            <p14:sldId id="352"/>
            <p14:sldId id="351"/>
            <p14:sldId id="353"/>
            <p14:sldId id="354"/>
            <p14:sldId id="355"/>
            <p14:sldId id="3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386" autoAdjust="0"/>
  </p:normalViewPr>
  <p:slideViewPr>
    <p:cSldViewPr>
      <p:cViewPr varScale="1">
        <p:scale>
          <a:sx n="92" d="100"/>
          <a:sy n="92" d="100"/>
        </p:scale>
        <p:origin x="159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AEEB5D-07BA-4212-A1F6-7E3759ED591A}"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D164E91-B453-45AF-A2CB-9F3AD276BC64}">
      <dgm:prSet phldrT="[Text]" custT="1"/>
      <dgm:spPr/>
      <dgm:t>
        <a:bodyPr/>
        <a:lstStyle/>
        <a:p>
          <a:r>
            <a:rPr lang="en-US" sz="1800"/>
            <a:t>Repeated Analysis</a:t>
          </a:r>
          <a:endParaRPr lang="en-US" sz="1800" dirty="0"/>
        </a:p>
      </dgm:t>
    </dgm:pt>
    <dgm:pt modelId="{63F0FBC4-EAA7-4501-B457-764AB872A12A}" type="parTrans" cxnId="{02663BC2-563E-49E3-9214-C91FC4DFB093}">
      <dgm:prSet/>
      <dgm:spPr/>
      <dgm:t>
        <a:bodyPr/>
        <a:lstStyle/>
        <a:p>
          <a:endParaRPr lang="en-US" sz="1800">
            <a:solidFill>
              <a:schemeClr val="tx1">
                <a:lumMod val="50000"/>
              </a:schemeClr>
            </a:solidFill>
          </a:endParaRPr>
        </a:p>
      </dgm:t>
    </dgm:pt>
    <dgm:pt modelId="{4847A35B-AC3E-4C31-B0B3-AA524E537888}" type="sibTrans" cxnId="{02663BC2-563E-49E3-9214-C91FC4DFB093}">
      <dgm:prSet/>
      <dgm:spPr/>
      <dgm:t>
        <a:bodyPr/>
        <a:lstStyle/>
        <a:p>
          <a:endParaRPr lang="en-US" sz="1800">
            <a:solidFill>
              <a:schemeClr val="tx1">
                <a:lumMod val="50000"/>
              </a:schemeClr>
            </a:solidFill>
          </a:endParaRPr>
        </a:p>
      </dgm:t>
    </dgm:pt>
    <dgm:pt modelId="{54C7E322-4688-48B8-8B7A-AB8C74D902FC}">
      <dgm:prSet phldrT="[Text]" custT="1"/>
      <dgm:spPr/>
      <dgm:t>
        <a:bodyPr/>
        <a:lstStyle/>
        <a:p>
          <a:r>
            <a:rPr lang="en-US" sz="1800" dirty="0"/>
            <a:t>Pre &amp; Post Analysis</a:t>
          </a:r>
        </a:p>
      </dgm:t>
    </dgm:pt>
    <dgm:pt modelId="{6F5B5768-2AA3-4892-B137-BF76FDCCB499}" type="parTrans" cxnId="{04B83D9C-1520-48C0-9BB6-2028FD69AAEB}">
      <dgm:prSet/>
      <dgm:spPr/>
      <dgm:t>
        <a:bodyPr/>
        <a:lstStyle/>
        <a:p>
          <a:endParaRPr lang="en-US" sz="1800">
            <a:solidFill>
              <a:schemeClr val="tx1">
                <a:lumMod val="50000"/>
              </a:schemeClr>
            </a:solidFill>
          </a:endParaRPr>
        </a:p>
      </dgm:t>
    </dgm:pt>
    <dgm:pt modelId="{869544B9-EBBD-47F2-96D5-E73985AF1CE2}" type="sibTrans" cxnId="{04B83D9C-1520-48C0-9BB6-2028FD69AAEB}">
      <dgm:prSet/>
      <dgm:spPr/>
      <dgm:t>
        <a:bodyPr/>
        <a:lstStyle/>
        <a:p>
          <a:endParaRPr lang="en-US" sz="1800">
            <a:solidFill>
              <a:schemeClr val="tx1">
                <a:lumMod val="50000"/>
              </a:schemeClr>
            </a:solidFill>
          </a:endParaRPr>
        </a:p>
      </dgm:t>
    </dgm:pt>
    <dgm:pt modelId="{A6A0EABD-30AD-48DD-AD84-965F84A9AA02}">
      <dgm:prSet phldrT="[Text]" custT="1"/>
      <dgm:spPr/>
      <dgm:t>
        <a:bodyPr/>
        <a:lstStyle/>
        <a:p>
          <a:r>
            <a:rPr lang="en-US" sz="1400"/>
            <a:t>Aids in doing comparison of same parameters month on month</a:t>
          </a:r>
          <a:endParaRPr lang="en-US" sz="1400" dirty="0"/>
        </a:p>
      </dgm:t>
    </dgm:pt>
    <dgm:pt modelId="{6213C0D5-8FC4-4F19-8E4F-7800E48E9C3F}" type="parTrans" cxnId="{362A67C2-B4BB-4959-88F7-9DFA653896A2}">
      <dgm:prSet/>
      <dgm:spPr/>
      <dgm:t>
        <a:bodyPr/>
        <a:lstStyle/>
        <a:p>
          <a:endParaRPr lang="en-US" sz="1800">
            <a:solidFill>
              <a:schemeClr val="tx1">
                <a:lumMod val="50000"/>
              </a:schemeClr>
            </a:solidFill>
          </a:endParaRPr>
        </a:p>
      </dgm:t>
    </dgm:pt>
    <dgm:pt modelId="{2E819038-1D28-422E-A66A-6D70E406CEA5}" type="sibTrans" cxnId="{362A67C2-B4BB-4959-88F7-9DFA653896A2}">
      <dgm:prSet/>
      <dgm:spPr/>
      <dgm:t>
        <a:bodyPr/>
        <a:lstStyle/>
        <a:p>
          <a:endParaRPr lang="en-US" sz="1800">
            <a:solidFill>
              <a:schemeClr val="tx1">
                <a:lumMod val="50000"/>
              </a:schemeClr>
            </a:solidFill>
          </a:endParaRPr>
        </a:p>
      </dgm:t>
    </dgm:pt>
    <dgm:pt modelId="{034E0F40-2505-463F-8DDE-3CE1FE27A772}">
      <dgm:prSet phldrT="[Text]" custT="1"/>
      <dgm:spPr/>
      <dgm:t>
        <a:bodyPr/>
        <a:lstStyle/>
        <a:p>
          <a:r>
            <a:rPr lang="en-US" sz="1800"/>
            <a:t>Easy option to fetch reports</a:t>
          </a:r>
          <a:endParaRPr lang="en-US" sz="1800" dirty="0"/>
        </a:p>
      </dgm:t>
    </dgm:pt>
    <dgm:pt modelId="{0F29BDC9-E46E-418E-9BD6-456F38D5A755}" type="parTrans" cxnId="{39DC218D-F8E5-433B-BEEF-95A779FEED9B}">
      <dgm:prSet/>
      <dgm:spPr/>
      <dgm:t>
        <a:bodyPr/>
        <a:lstStyle/>
        <a:p>
          <a:endParaRPr lang="en-US" sz="1800">
            <a:solidFill>
              <a:schemeClr val="tx1">
                <a:lumMod val="50000"/>
              </a:schemeClr>
            </a:solidFill>
          </a:endParaRPr>
        </a:p>
      </dgm:t>
    </dgm:pt>
    <dgm:pt modelId="{4BDFED54-9F0D-46FD-B5D9-E70B987E9EBD}" type="sibTrans" cxnId="{39DC218D-F8E5-433B-BEEF-95A779FEED9B}">
      <dgm:prSet/>
      <dgm:spPr/>
      <dgm:t>
        <a:bodyPr/>
        <a:lstStyle/>
        <a:p>
          <a:endParaRPr lang="en-US" sz="1800">
            <a:solidFill>
              <a:schemeClr val="tx1">
                <a:lumMod val="50000"/>
              </a:schemeClr>
            </a:solidFill>
          </a:endParaRPr>
        </a:p>
      </dgm:t>
    </dgm:pt>
    <dgm:pt modelId="{734EB6EA-7442-4B5B-94A0-8B34AC7B89F9}">
      <dgm:prSet phldrT="[Text]" custT="1"/>
      <dgm:spPr/>
      <dgm:t>
        <a:bodyPr/>
        <a:lstStyle/>
        <a:p>
          <a:r>
            <a:rPr lang="en-US" sz="1400"/>
            <a:t>Aids in doing comparison of same parameters across different customer/regions</a:t>
          </a:r>
          <a:endParaRPr lang="en-US" sz="1400" dirty="0"/>
        </a:p>
      </dgm:t>
    </dgm:pt>
    <dgm:pt modelId="{13A9C60A-E788-48C5-A95C-286731C0A0B1}" type="parTrans" cxnId="{B6D338F9-7D59-480F-AE1A-DCFD4CF55601}">
      <dgm:prSet/>
      <dgm:spPr/>
      <dgm:t>
        <a:bodyPr/>
        <a:lstStyle/>
        <a:p>
          <a:endParaRPr lang="en-US" sz="1800">
            <a:solidFill>
              <a:schemeClr val="tx1">
                <a:lumMod val="50000"/>
              </a:schemeClr>
            </a:solidFill>
          </a:endParaRPr>
        </a:p>
      </dgm:t>
    </dgm:pt>
    <dgm:pt modelId="{1B55080C-9E99-4E30-8BEF-7316EF3112F7}" type="sibTrans" cxnId="{B6D338F9-7D59-480F-AE1A-DCFD4CF55601}">
      <dgm:prSet/>
      <dgm:spPr/>
      <dgm:t>
        <a:bodyPr/>
        <a:lstStyle/>
        <a:p>
          <a:endParaRPr lang="en-US" sz="1800">
            <a:solidFill>
              <a:schemeClr val="tx1">
                <a:lumMod val="50000"/>
              </a:schemeClr>
            </a:solidFill>
          </a:endParaRPr>
        </a:p>
      </dgm:t>
    </dgm:pt>
    <dgm:pt modelId="{03B3AAE5-38E7-4803-9D8B-50D6DD68F816}">
      <dgm:prSet phldrT="[Text]" custT="1"/>
      <dgm:spPr/>
      <dgm:t>
        <a:bodyPr/>
        <a:lstStyle/>
        <a:p>
          <a:r>
            <a:rPr lang="en-US" sz="1400"/>
            <a:t>Ease of performing repeated analysis weekly/monthly, on the same parameters, for same customer</a:t>
          </a:r>
          <a:endParaRPr lang="en-US" sz="1400" dirty="0"/>
        </a:p>
      </dgm:t>
    </dgm:pt>
    <dgm:pt modelId="{1A96F314-3F6D-490A-8713-D6EB0E5E3061}" type="parTrans" cxnId="{2D203271-BB62-4F46-AB67-B0B206474A81}">
      <dgm:prSet/>
      <dgm:spPr/>
      <dgm:t>
        <a:bodyPr/>
        <a:lstStyle/>
        <a:p>
          <a:endParaRPr lang="en-US" sz="1800">
            <a:solidFill>
              <a:schemeClr val="tx1">
                <a:lumMod val="50000"/>
              </a:schemeClr>
            </a:solidFill>
          </a:endParaRPr>
        </a:p>
      </dgm:t>
    </dgm:pt>
    <dgm:pt modelId="{FEC878B2-2A23-435E-8A2C-9C82AD0F6C1D}" type="sibTrans" cxnId="{2D203271-BB62-4F46-AB67-B0B206474A81}">
      <dgm:prSet/>
      <dgm:spPr/>
      <dgm:t>
        <a:bodyPr/>
        <a:lstStyle/>
        <a:p>
          <a:endParaRPr lang="en-US" sz="1800">
            <a:solidFill>
              <a:schemeClr val="tx1">
                <a:lumMod val="50000"/>
              </a:schemeClr>
            </a:solidFill>
          </a:endParaRPr>
        </a:p>
      </dgm:t>
    </dgm:pt>
    <dgm:pt modelId="{F1C30601-0DB6-412B-A676-94B16AB7F82F}">
      <dgm:prSet phldrT="[Text]" custT="1"/>
      <dgm:spPr/>
      <dgm:t>
        <a:bodyPr/>
        <a:lstStyle/>
        <a:p>
          <a:r>
            <a:rPr lang="en-US" sz="1400"/>
            <a:t>Based on actions identified from analysis, results to be monitored</a:t>
          </a:r>
          <a:endParaRPr lang="en-US" sz="1400" dirty="0"/>
        </a:p>
      </dgm:t>
    </dgm:pt>
    <dgm:pt modelId="{D9DD2139-8467-4DF4-A042-AD03F733BC98}" type="parTrans" cxnId="{663F99F9-695D-4F5C-9791-9CE27C4AD98C}">
      <dgm:prSet/>
      <dgm:spPr/>
      <dgm:t>
        <a:bodyPr/>
        <a:lstStyle/>
        <a:p>
          <a:endParaRPr lang="en-US" sz="1800">
            <a:solidFill>
              <a:schemeClr val="tx1">
                <a:lumMod val="50000"/>
              </a:schemeClr>
            </a:solidFill>
          </a:endParaRPr>
        </a:p>
      </dgm:t>
    </dgm:pt>
    <dgm:pt modelId="{C438877C-328A-4011-807F-F62C69A89442}" type="sibTrans" cxnId="{663F99F9-695D-4F5C-9791-9CE27C4AD98C}">
      <dgm:prSet/>
      <dgm:spPr/>
      <dgm:t>
        <a:bodyPr/>
        <a:lstStyle/>
        <a:p>
          <a:endParaRPr lang="en-US" sz="1800">
            <a:solidFill>
              <a:schemeClr val="tx1">
                <a:lumMod val="50000"/>
              </a:schemeClr>
            </a:solidFill>
          </a:endParaRPr>
        </a:p>
      </dgm:t>
    </dgm:pt>
    <dgm:pt modelId="{1AB03043-A286-45F7-AEF2-5090435F1750}">
      <dgm:prSet phldrT="[Text]" custT="1"/>
      <dgm:spPr/>
      <dgm:t>
        <a:bodyPr/>
        <a:lstStyle/>
        <a:p>
          <a:r>
            <a:rPr lang="en-US" sz="1400"/>
            <a:t>To support in performing the RCA for problematic areas identified through analysis, tool provides the feature of creating &amp; downloading reports</a:t>
          </a:r>
          <a:endParaRPr lang="en-US" sz="1400" dirty="0"/>
        </a:p>
      </dgm:t>
    </dgm:pt>
    <dgm:pt modelId="{BA2750E9-E2D2-4F9C-B291-7F9A30F0353C}" type="parTrans" cxnId="{ABFE44C4-C20A-47E1-B49C-77382A9F9243}">
      <dgm:prSet/>
      <dgm:spPr/>
      <dgm:t>
        <a:bodyPr/>
        <a:lstStyle/>
        <a:p>
          <a:endParaRPr lang="en-US" sz="1800">
            <a:solidFill>
              <a:schemeClr val="tx1">
                <a:lumMod val="50000"/>
              </a:schemeClr>
            </a:solidFill>
          </a:endParaRPr>
        </a:p>
      </dgm:t>
    </dgm:pt>
    <dgm:pt modelId="{B27528A7-76A0-4E8C-8B23-EA6FCB83B291}" type="sibTrans" cxnId="{ABFE44C4-C20A-47E1-B49C-77382A9F9243}">
      <dgm:prSet/>
      <dgm:spPr/>
      <dgm:t>
        <a:bodyPr/>
        <a:lstStyle/>
        <a:p>
          <a:endParaRPr lang="en-US" sz="1800">
            <a:solidFill>
              <a:schemeClr val="tx1">
                <a:lumMod val="50000"/>
              </a:schemeClr>
            </a:solidFill>
          </a:endParaRPr>
        </a:p>
      </dgm:t>
    </dgm:pt>
    <dgm:pt modelId="{9A2222D3-4DEF-4999-99A3-C15EC7404C25}">
      <dgm:prSet phldrT="[Text]" custT="1"/>
      <dgm:spPr/>
      <dgm:t>
        <a:bodyPr/>
        <a:lstStyle/>
        <a:p>
          <a:r>
            <a:rPr lang="en-US" sz="1800" dirty="0"/>
            <a:t>Highlighting Key Insights based on Analysis</a:t>
          </a:r>
        </a:p>
      </dgm:t>
    </dgm:pt>
    <dgm:pt modelId="{627F547A-DC7E-4EE5-A4AA-1F942D8A4EFC}" type="parTrans" cxnId="{91417534-27AD-49A0-880F-884B9DE8BE74}">
      <dgm:prSet/>
      <dgm:spPr/>
      <dgm:t>
        <a:bodyPr/>
        <a:lstStyle/>
        <a:p>
          <a:endParaRPr lang="en-US" sz="1600">
            <a:solidFill>
              <a:schemeClr val="tx1">
                <a:lumMod val="50000"/>
              </a:schemeClr>
            </a:solidFill>
          </a:endParaRPr>
        </a:p>
      </dgm:t>
    </dgm:pt>
    <dgm:pt modelId="{686EEF98-7741-4BE4-9259-DED9A63BC423}" type="sibTrans" cxnId="{91417534-27AD-49A0-880F-884B9DE8BE74}">
      <dgm:prSet/>
      <dgm:spPr/>
      <dgm:t>
        <a:bodyPr/>
        <a:lstStyle/>
        <a:p>
          <a:endParaRPr lang="en-US" sz="1600">
            <a:solidFill>
              <a:schemeClr val="tx1">
                <a:lumMod val="50000"/>
              </a:schemeClr>
            </a:solidFill>
          </a:endParaRPr>
        </a:p>
      </dgm:t>
    </dgm:pt>
    <dgm:pt modelId="{96555298-DB8A-427C-9381-E02800BAA14C}">
      <dgm:prSet phldrT="[Text]" custT="1"/>
      <dgm:spPr/>
      <dgm:t>
        <a:bodyPr/>
        <a:lstStyle/>
        <a:p>
          <a:r>
            <a:rPr lang="en-US" sz="1400" dirty="0"/>
            <a:t>Key highlights &amp; Lowlights from data depicted as textual &amp; tabular insights in the tool</a:t>
          </a:r>
        </a:p>
      </dgm:t>
    </dgm:pt>
    <dgm:pt modelId="{44E5C431-14CF-42A4-87C5-A6873400B5A0}" type="parTrans" cxnId="{006976EC-D081-4A8D-83B7-457917F7F3D1}">
      <dgm:prSet/>
      <dgm:spPr/>
      <dgm:t>
        <a:bodyPr/>
        <a:lstStyle/>
        <a:p>
          <a:endParaRPr lang="en-US" sz="1600">
            <a:solidFill>
              <a:schemeClr val="tx1">
                <a:lumMod val="50000"/>
              </a:schemeClr>
            </a:solidFill>
          </a:endParaRPr>
        </a:p>
      </dgm:t>
    </dgm:pt>
    <dgm:pt modelId="{11913958-8C3D-4640-A735-CCA843DDB826}" type="sibTrans" cxnId="{006976EC-D081-4A8D-83B7-457917F7F3D1}">
      <dgm:prSet/>
      <dgm:spPr/>
      <dgm:t>
        <a:bodyPr/>
        <a:lstStyle/>
        <a:p>
          <a:endParaRPr lang="en-US" sz="1600">
            <a:solidFill>
              <a:schemeClr val="tx1">
                <a:lumMod val="50000"/>
              </a:schemeClr>
            </a:solidFill>
          </a:endParaRPr>
        </a:p>
      </dgm:t>
    </dgm:pt>
    <dgm:pt modelId="{7D09C0F9-43EC-486C-A08C-168234EF45BF}">
      <dgm:prSet phldrT="[Text]" custT="1"/>
      <dgm:spPr/>
      <dgm:t>
        <a:bodyPr/>
        <a:lstStyle/>
        <a:p>
          <a:r>
            <a:rPr lang="en-US" sz="1400"/>
            <a:t>Aids in identifying key improvement areas in order to improve FTR &amp; Incoming WO Quality</a:t>
          </a:r>
          <a:endParaRPr lang="en-US" sz="3200" dirty="0"/>
        </a:p>
      </dgm:t>
    </dgm:pt>
    <dgm:pt modelId="{334A3E56-69EC-4F89-B4AB-8512B8785AEB}" type="parTrans" cxnId="{DD626872-F3AC-4D7B-89DA-E56391F422B1}">
      <dgm:prSet/>
      <dgm:spPr/>
      <dgm:t>
        <a:bodyPr/>
        <a:lstStyle/>
        <a:p>
          <a:endParaRPr lang="en-US" sz="1600">
            <a:solidFill>
              <a:schemeClr val="tx1">
                <a:lumMod val="50000"/>
              </a:schemeClr>
            </a:solidFill>
          </a:endParaRPr>
        </a:p>
      </dgm:t>
    </dgm:pt>
    <dgm:pt modelId="{4CB3CCCB-B180-487E-A44F-CF0EE4685CBD}" type="sibTrans" cxnId="{DD626872-F3AC-4D7B-89DA-E56391F422B1}">
      <dgm:prSet/>
      <dgm:spPr/>
      <dgm:t>
        <a:bodyPr/>
        <a:lstStyle/>
        <a:p>
          <a:endParaRPr lang="en-US" sz="1600">
            <a:solidFill>
              <a:schemeClr val="tx1">
                <a:lumMod val="50000"/>
              </a:schemeClr>
            </a:solidFill>
          </a:endParaRPr>
        </a:p>
      </dgm:t>
    </dgm:pt>
    <dgm:pt modelId="{AF11920A-E0CF-44BD-833E-9074EE5AB166}" type="pres">
      <dgm:prSet presAssocID="{9CAEEB5D-07BA-4212-A1F6-7E3759ED591A}" presName="linear" presStyleCnt="0">
        <dgm:presLayoutVars>
          <dgm:animLvl val="lvl"/>
          <dgm:resizeHandles val="exact"/>
        </dgm:presLayoutVars>
      </dgm:prSet>
      <dgm:spPr/>
    </dgm:pt>
    <dgm:pt modelId="{2EB111C6-AACC-4028-B23F-18D2A633AA39}" type="pres">
      <dgm:prSet presAssocID="{9A2222D3-4DEF-4999-99A3-C15EC7404C25}" presName="parentText" presStyleLbl="node1" presStyleIdx="0" presStyleCnt="4">
        <dgm:presLayoutVars>
          <dgm:chMax val="0"/>
          <dgm:bulletEnabled val="1"/>
        </dgm:presLayoutVars>
      </dgm:prSet>
      <dgm:spPr/>
    </dgm:pt>
    <dgm:pt modelId="{91493B85-3C3C-49F2-B599-ACE470EFEC06}" type="pres">
      <dgm:prSet presAssocID="{9A2222D3-4DEF-4999-99A3-C15EC7404C25}" presName="childText" presStyleLbl="revTx" presStyleIdx="0" presStyleCnt="4">
        <dgm:presLayoutVars>
          <dgm:bulletEnabled val="1"/>
        </dgm:presLayoutVars>
      </dgm:prSet>
      <dgm:spPr/>
    </dgm:pt>
    <dgm:pt modelId="{7401E89D-E3F3-4F66-9C7B-08E004EA5920}" type="pres">
      <dgm:prSet presAssocID="{BD164E91-B453-45AF-A2CB-9F3AD276BC64}" presName="parentText" presStyleLbl="node1" presStyleIdx="1" presStyleCnt="4">
        <dgm:presLayoutVars>
          <dgm:chMax val="0"/>
          <dgm:bulletEnabled val="1"/>
        </dgm:presLayoutVars>
      </dgm:prSet>
      <dgm:spPr/>
    </dgm:pt>
    <dgm:pt modelId="{E52A10DB-CB12-42A4-BADF-E8CB33ED1F96}" type="pres">
      <dgm:prSet presAssocID="{BD164E91-B453-45AF-A2CB-9F3AD276BC64}" presName="childText" presStyleLbl="revTx" presStyleIdx="1" presStyleCnt="4">
        <dgm:presLayoutVars>
          <dgm:bulletEnabled val="1"/>
        </dgm:presLayoutVars>
      </dgm:prSet>
      <dgm:spPr/>
    </dgm:pt>
    <dgm:pt modelId="{DB4B3892-8288-4605-985A-F26F4B6F73DA}" type="pres">
      <dgm:prSet presAssocID="{54C7E322-4688-48B8-8B7A-AB8C74D902FC}" presName="parentText" presStyleLbl="node1" presStyleIdx="2" presStyleCnt="4">
        <dgm:presLayoutVars>
          <dgm:chMax val="0"/>
          <dgm:bulletEnabled val="1"/>
        </dgm:presLayoutVars>
      </dgm:prSet>
      <dgm:spPr/>
    </dgm:pt>
    <dgm:pt modelId="{600EDCA0-E477-41FA-85EF-19624BB3444A}" type="pres">
      <dgm:prSet presAssocID="{54C7E322-4688-48B8-8B7A-AB8C74D902FC}" presName="childText" presStyleLbl="revTx" presStyleIdx="2" presStyleCnt="4">
        <dgm:presLayoutVars>
          <dgm:bulletEnabled val="1"/>
        </dgm:presLayoutVars>
      </dgm:prSet>
      <dgm:spPr/>
    </dgm:pt>
    <dgm:pt modelId="{7D4077B4-B1BB-4337-817F-0280F72D180E}" type="pres">
      <dgm:prSet presAssocID="{034E0F40-2505-463F-8DDE-3CE1FE27A772}" presName="parentText" presStyleLbl="node1" presStyleIdx="3" presStyleCnt="4">
        <dgm:presLayoutVars>
          <dgm:chMax val="0"/>
          <dgm:bulletEnabled val="1"/>
        </dgm:presLayoutVars>
      </dgm:prSet>
      <dgm:spPr/>
    </dgm:pt>
    <dgm:pt modelId="{3DE626CD-0E37-4B1A-ABBD-6ED2CFD71656}" type="pres">
      <dgm:prSet presAssocID="{034E0F40-2505-463F-8DDE-3CE1FE27A772}" presName="childText" presStyleLbl="revTx" presStyleIdx="3" presStyleCnt="4">
        <dgm:presLayoutVars>
          <dgm:bulletEnabled val="1"/>
        </dgm:presLayoutVars>
      </dgm:prSet>
      <dgm:spPr/>
    </dgm:pt>
  </dgm:ptLst>
  <dgm:cxnLst>
    <dgm:cxn modelId="{E1E5EC0F-3205-4067-9BFD-61D3113ACF76}" type="presOf" srcId="{7D09C0F9-43EC-486C-A08C-168234EF45BF}" destId="{91493B85-3C3C-49F2-B599-ACE470EFEC06}" srcOrd="0" destOrd="0" presId="urn:microsoft.com/office/officeart/2005/8/layout/vList2"/>
    <dgm:cxn modelId="{1D916F10-FE25-4E0F-88A8-481948569F0E}" type="presOf" srcId="{9A2222D3-4DEF-4999-99A3-C15EC7404C25}" destId="{2EB111C6-AACC-4028-B23F-18D2A633AA39}" srcOrd="0" destOrd="0" presId="urn:microsoft.com/office/officeart/2005/8/layout/vList2"/>
    <dgm:cxn modelId="{5FAB2324-1169-480A-9145-A2544C1E3B19}" type="presOf" srcId="{734EB6EA-7442-4B5B-94A0-8B34AC7B89F9}" destId="{600EDCA0-E477-41FA-85EF-19624BB3444A}" srcOrd="0" destOrd="2" presId="urn:microsoft.com/office/officeart/2005/8/layout/vList2"/>
    <dgm:cxn modelId="{91417534-27AD-49A0-880F-884B9DE8BE74}" srcId="{9CAEEB5D-07BA-4212-A1F6-7E3759ED591A}" destId="{9A2222D3-4DEF-4999-99A3-C15EC7404C25}" srcOrd="0" destOrd="0" parTransId="{627F547A-DC7E-4EE5-A4AA-1F942D8A4EFC}" sibTransId="{686EEF98-7741-4BE4-9259-DED9A63BC423}"/>
    <dgm:cxn modelId="{30BA365F-C965-4EFF-B16D-8F9B70CE96FA}" type="presOf" srcId="{F1C30601-0DB6-412B-A676-94B16AB7F82F}" destId="{600EDCA0-E477-41FA-85EF-19624BB3444A}" srcOrd="0" destOrd="0" presId="urn:microsoft.com/office/officeart/2005/8/layout/vList2"/>
    <dgm:cxn modelId="{9F6F9F64-0BD6-4673-BFAF-536A6A46FE3A}" type="presOf" srcId="{54C7E322-4688-48B8-8B7A-AB8C74D902FC}" destId="{DB4B3892-8288-4605-985A-F26F4B6F73DA}" srcOrd="0" destOrd="0" presId="urn:microsoft.com/office/officeart/2005/8/layout/vList2"/>
    <dgm:cxn modelId="{2D203271-BB62-4F46-AB67-B0B206474A81}" srcId="{BD164E91-B453-45AF-A2CB-9F3AD276BC64}" destId="{03B3AAE5-38E7-4803-9D8B-50D6DD68F816}" srcOrd="0" destOrd="0" parTransId="{1A96F314-3F6D-490A-8713-D6EB0E5E3061}" sibTransId="{FEC878B2-2A23-435E-8A2C-9C82AD0F6C1D}"/>
    <dgm:cxn modelId="{DD626872-F3AC-4D7B-89DA-E56391F422B1}" srcId="{9A2222D3-4DEF-4999-99A3-C15EC7404C25}" destId="{7D09C0F9-43EC-486C-A08C-168234EF45BF}" srcOrd="0" destOrd="0" parTransId="{334A3E56-69EC-4F89-B4AB-8512B8785AEB}" sibTransId="{4CB3CCCB-B180-487E-A44F-CF0EE4685CBD}"/>
    <dgm:cxn modelId="{541B177A-EEF7-447E-A067-06F38CFC980C}" type="presOf" srcId="{96555298-DB8A-427C-9381-E02800BAA14C}" destId="{91493B85-3C3C-49F2-B599-ACE470EFEC06}" srcOrd="0" destOrd="1" presId="urn:microsoft.com/office/officeart/2005/8/layout/vList2"/>
    <dgm:cxn modelId="{39DC218D-F8E5-433B-BEEF-95A779FEED9B}" srcId="{9CAEEB5D-07BA-4212-A1F6-7E3759ED591A}" destId="{034E0F40-2505-463F-8DDE-3CE1FE27A772}" srcOrd="3" destOrd="0" parTransId="{0F29BDC9-E46E-418E-9BD6-456F38D5A755}" sibTransId="{4BDFED54-9F0D-46FD-B5D9-E70B987E9EBD}"/>
    <dgm:cxn modelId="{A9E55196-B694-4A4F-9C24-233281F1CFD1}" type="presOf" srcId="{034E0F40-2505-463F-8DDE-3CE1FE27A772}" destId="{7D4077B4-B1BB-4337-817F-0280F72D180E}" srcOrd="0" destOrd="0" presId="urn:microsoft.com/office/officeart/2005/8/layout/vList2"/>
    <dgm:cxn modelId="{04B83D9C-1520-48C0-9BB6-2028FD69AAEB}" srcId="{9CAEEB5D-07BA-4212-A1F6-7E3759ED591A}" destId="{54C7E322-4688-48B8-8B7A-AB8C74D902FC}" srcOrd="2" destOrd="0" parTransId="{6F5B5768-2AA3-4892-B137-BF76FDCCB499}" sibTransId="{869544B9-EBBD-47F2-96D5-E73985AF1CE2}"/>
    <dgm:cxn modelId="{02663BC2-563E-49E3-9214-C91FC4DFB093}" srcId="{9CAEEB5D-07BA-4212-A1F6-7E3759ED591A}" destId="{BD164E91-B453-45AF-A2CB-9F3AD276BC64}" srcOrd="1" destOrd="0" parTransId="{63F0FBC4-EAA7-4501-B457-764AB872A12A}" sibTransId="{4847A35B-AC3E-4C31-B0B3-AA524E537888}"/>
    <dgm:cxn modelId="{362A67C2-B4BB-4959-88F7-9DFA653896A2}" srcId="{54C7E322-4688-48B8-8B7A-AB8C74D902FC}" destId="{A6A0EABD-30AD-48DD-AD84-965F84A9AA02}" srcOrd="1" destOrd="0" parTransId="{6213C0D5-8FC4-4F19-8E4F-7800E48E9C3F}" sibTransId="{2E819038-1D28-422E-A66A-6D70E406CEA5}"/>
    <dgm:cxn modelId="{ABFE44C4-C20A-47E1-B49C-77382A9F9243}" srcId="{034E0F40-2505-463F-8DDE-3CE1FE27A772}" destId="{1AB03043-A286-45F7-AEF2-5090435F1750}" srcOrd="0" destOrd="0" parTransId="{BA2750E9-E2D2-4F9C-B291-7F9A30F0353C}" sibTransId="{B27528A7-76A0-4E8C-8B23-EA6FCB83B291}"/>
    <dgm:cxn modelId="{87ED7DD7-241E-4D88-9C34-1EA811F131EF}" type="presOf" srcId="{BD164E91-B453-45AF-A2CB-9F3AD276BC64}" destId="{7401E89D-E3F3-4F66-9C7B-08E004EA5920}" srcOrd="0" destOrd="0" presId="urn:microsoft.com/office/officeart/2005/8/layout/vList2"/>
    <dgm:cxn modelId="{006976EC-D081-4A8D-83B7-457917F7F3D1}" srcId="{9A2222D3-4DEF-4999-99A3-C15EC7404C25}" destId="{96555298-DB8A-427C-9381-E02800BAA14C}" srcOrd="1" destOrd="0" parTransId="{44E5C431-14CF-42A4-87C5-A6873400B5A0}" sibTransId="{11913958-8C3D-4640-A735-CCA843DDB826}"/>
    <dgm:cxn modelId="{721E1FF2-7085-49E6-8B0D-38AE1CD0B77D}" type="presOf" srcId="{03B3AAE5-38E7-4803-9D8B-50D6DD68F816}" destId="{E52A10DB-CB12-42A4-BADF-E8CB33ED1F96}" srcOrd="0" destOrd="0" presId="urn:microsoft.com/office/officeart/2005/8/layout/vList2"/>
    <dgm:cxn modelId="{2B5B96F2-06BC-42AE-86F3-1435215F8BB4}" type="presOf" srcId="{A6A0EABD-30AD-48DD-AD84-965F84A9AA02}" destId="{600EDCA0-E477-41FA-85EF-19624BB3444A}" srcOrd="0" destOrd="1" presId="urn:microsoft.com/office/officeart/2005/8/layout/vList2"/>
    <dgm:cxn modelId="{B6D338F9-7D59-480F-AE1A-DCFD4CF55601}" srcId="{54C7E322-4688-48B8-8B7A-AB8C74D902FC}" destId="{734EB6EA-7442-4B5B-94A0-8B34AC7B89F9}" srcOrd="2" destOrd="0" parTransId="{13A9C60A-E788-48C5-A95C-286731C0A0B1}" sibTransId="{1B55080C-9E99-4E30-8BEF-7316EF3112F7}"/>
    <dgm:cxn modelId="{663F99F9-695D-4F5C-9791-9CE27C4AD98C}" srcId="{54C7E322-4688-48B8-8B7A-AB8C74D902FC}" destId="{F1C30601-0DB6-412B-A676-94B16AB7F82F}" srcOrd="0" destOrd="0" parTransId="{D9DD2139-8467-4DF4-A042-AD03F733BC98}" sibTransId="{C438877C-328A-4011-807F-F62C69A89442}"/>
    <dgm:cxn modelId="{835537FB-5600-46F3-B2F3-5BAAEB7C3CBD}" type="presOf" srcId="{1AB03043-A286-45F7-AEF2-5090435F1750}" destId="{3DE626CD-0E37-4B1A-ABBD-6ED2CFD71656}" srcOrd="0" destOrd="0" presId="urn:microsoft.com/office/officeart/2005/8/layout/vList2"/>
    <dgm:cxn modelId="{36C085FC-1909-4388-9F2E-42F7BEAEAE9C}" type="presOf" srcId="{9CAEEB5D-07BA-4212-A1F6-7E3759ED591A}" destId="{AF11920A-E0CF-44BD-833E-9074EE5AB166}" srcOrd="0" destOrd="0" presId="urn:microsoft.com/office/officeart/2005/8/layout/vList2"/>
    <dgm:cxn modelId="{32A27CA8-0144-4A14-B121-996FEC360839}" type="presParOf" srcId="{AF11920A-E0CF-44BD-833E-9074EE5AB166}" destId="{2EB111C6-AACC-4028-B23F-18D2A633AA39}" srcOrd="0" destOrd="0" presId="urn:microsoft.com/office/officeart/2005/8/layout/vList2"/>
    <dgm:cxn modelId="{7D831205-F919-4FC1-9772-EEA1B52DFE3E}" type="presParOf" srcId="{AF11920A-E0CF-44BD-833E-9074EE5AB166}" destId="{91493B85-3C3C-49F2-B599-ACE470EFEC06}" srcOrd="1" destOrd="0" presId="urn:microsoft.com/office/officeart/2005/8/layout/vList2"/>
    <dgm:cxn modelId="{CBF0326F-2E84-42B1-BF7B-D0EF9BCF007D}" type="presParOf" srcId="{AF11920A-E0CF-44BD-833E-9074EE5AB166}" destId="{7401E89D-E3F3-4F66-9C7B-08E004EA5920}" srcOrd="2" destOrd="0" presId="urn:microsoft.com/office/officeart/2005/8/layout/vList2"/>
    <dgm:cxn modelId="{C5337A3B-8B54-4C07-9695-633A1602EBF8}" type="presParOf" srcId="{AF11920A-E0CF-44BD-833E-9074EE5AB166}" destId="{E52A10DB-CB12-42A4-BADF-E8CB33ED1F96}" srcOrd="3" destOrd="0" presId="urn:microsoft.com/office/officeart/2005/8/layout/vList2"/>
    <dgm:cxn modelId="{D6285489-D884-47E5-B043-CE8F09230253}" type="presParOf" srcId="{AF11920A-E0CF-44BD-833E-9074EE5AB166}" destId="{DB4B3892-8288-4605-985A-F26F4B6F73DA}" srcOrd="4" destOrd="0" presId="urn:microsoft.com/office/officeart/2005/8/layout/vList2"/>
    <dgm:cxn modelId="{D395DA95-A819-43FA-B8EF-B6D2DF8A25C5}" type="presParOf" srcId="{AF11920A-E0CF-44BD-833E-9074EE5AB166}" destId="{600EDCA0-E477-41FA-85EF-19624BB3444A}" srcOrd="5" destOrd="0" presId="urn:microsoft.com/office/officeart/2005/8/layout/vList2"/>
    <dgm:cxn modelId="{9C8EC6BE-D0F1-4D92-9167-BDB93C69B676}" type="presParOf" srcId="{AF11920A-E0CF-44BD-833E-9074EE5AB166}" destId="{7D4077B4-B1BB-4337-817F-0280F72D180E}" srcOrd="6" destOrd="0" presId="urn:microsoft.com/office/officeart/2005/8/layout/vList2"/>
    <dgm:cxn modelId="{5B10362B-1D52-4C7B-B181-8A1B9E7FE14E}" type="presParOf" srcId="{AF11920A-E0CF-44BD-833E-9074EE5AB166}" destId="{3DE626CD-0E37-4B1A-ABBD-6ED2CFD7165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111C6-AACC-4028-B23F-18D2A633AA39}">
      <dsp:nvSpPr>
        <dsp:cNvPr id="0" name=""/>
        <dsp:cNvSpPr/>
      </dsp:nvSpPr>
      <dsp:spPr>
        <a:xfrm>
          <a:off x="0" y="29461"/>
          <a:ext cx="4749423" cy="505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Highlighting Key Insights based on Analysis</a:t>
          </a:r>
        </a:p>
      </dsp:txBody>
      <dsp:txXfrm>
        <a:off x="24674" y="54135"/>
        <a:ext cx="4700075" cy="456092"/>
      </dsp:txXfrm>
    </dsp:sp>
    <dsp:sp modelId="{91493B85-3C3C-49F2-B599-ACE470EFEC06}">
      <dsp:nvSpPr>
        <dsp:cNvPr id="0" name=""/>
        <dsp:cNvSpPr/>
      </dsp:nvSpPr>
      <dsp:spPr>
        <a:xfrm>
          <a:off x="0" y="534901"/>
          <a:ext cx="4749423" cy="866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a:t>Aids in identifying key improvement areas in order to improve FTR &amp; Incoming WO Quality</a:t>
          </a:r>
          <a:endParaRPr lang="en-US" sz="3200" kern="1200" dirty="0"/>
        </a:p>
        <a:p>
          <a:pPr marL="114300" lvl="1" indent="-114300" algn="l" defTabSz="622300">
            <a:lnSpc>
              <a:spcPct val="90000"/>
            </a:lnSpc>
            <a:spcBef>
              <a:spcPct val="0"/>
            </a:spcBef>
            <a:spcAft>
              <a:spcPct val="20000"/>
            </a:spcAft>
            <a:buChar char="•"/>
          </a:pPr>
          <a:r>
            <a:rPr lang="en-US" sz="1400" kern="1200" dirty="0"/>
            <a:t>Key highlights &amp; Lowlights from data depicted as textual &amp; tabular insights in the tool</a:t>
          </a:r>
        </a:p>
      </dsp:txBody>
      <dsp:txXfrm>
        <a:off x="0" y="534901"/>
        <a:ext cx="4749423" cy="866295"/>
      </dsp:txXfrm>
    </dsp:sp>
    <dsp:sp modelId="{7401E89D-E3F3-4F66-9C7B-08E004EA5920}">
      <dsp:nvSpPr>
        <dsp:cNvPr id="0" name=""/>
        <dsp:cNvSpPr/>
      </dsp:nvSpPr>
      <dsp:spPr>
        <a:xfrm>
          <a:off x="0" y="1401196"/>
          <a:ext cx="4749423" cy="505440"/>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Repeated Analysis</a:t>
          </a:r>
          <a:endParaRPr lang="en-US" sz="1800" kern="1200" dirty="0"/>
        </a:p>
      </dsp:txBody>
      <dsp:txXfrm>
        <a:off x="24674" y="1425870"/>
        <a:ext cx="4700075" cy="456092"/>
      </dsp:txXfrm>
    </dsp:sp>
    <dsp:sp modelId="{E52A10DB-CB12-42A4-BADF-E8CB33ED1F96}">
      <dsp:nvSpPr>
        <dsp:cNvPr id="0" name=""/>
        <dsp:cNvSpPr/>
      </dsp:nvSpPr>
      <dsp:spPr>
        <a:xfrm>
          <a:off x="0" y="1906636"/>
          <a:ext cx="4749423"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a:t>Ease of performing repeated analysis weekly/monthly, on the same parameters, for same customer</a:t>
          </a:r>
          <a:endParaRPr lang="en-US" sz="1400" kern="1200" dirty="0"/>
        </a:p>
      </dsp:txBody>
      <dsp:txXfrm>
        <a:off x="0" y="1906636"/>
        <a:ext cx="4749423" cy="447120"/>
      </dsp:txXfrm>
    </dsp:sp>
    <dsp:sp modelId="{DB4B3892-8288-4605-985A-F26F4B6F73DA}">
      <dsp:nvSpPr>
        <dsp:cNvPr id="0" name=""/>
        <dsp:cNvSpPr/>
      </dsp:nvSpPr>
      <dsp:spPr>
        <a:xfrm>
          <a:off x="0" y="2353756"/>
          <a:ext cx="4749423" cy="505440"/>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Pre &amp; Post Analysis</a:t>
          </a:r>
        </a:p>
      </dsp:txBody>
      <dsp:txXfrm>
        <a:off x="24674" y="2378430"/>
        <a:ext cx="4700075" cy="456092"/>
      </dsp:txXfrm>
    </dsp:sp>
    <dsp:sp modelId="{600EDCA0-E477-41FA-85EF-19624BB3444A}">
      <dsp:nvSpPr>
        <dsp:cNvPr id="0" name=""/>
        <dsp:cNvSpPr/>
      </dsp:nvSpPr>
      <dsp:spPr>
        <a:xfrm>
          <a:off x="0" y="2859196"/>
          <a:ext cx="4749423"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a:t>Based on actions identified from analysis, results to be monitored</a:t>
          </a:r>
          <a:endParaRPr lang="en-US" sz="1400" kern="1200" dirty="0"/>
        </a:p>
        <a:p>
          <a:pPr marL="114300" lvl="1" indent="-114300" algn="l" defTabSz="622300">
            <a:lnSpc>
              <a:spcPct val="90000"/>
            </a:lnSpc>
            <a:spcBef>
              <a:spcPct val="0"/>
            </a:spcBef>
            <a:spcAft>
              <a:spcPct val="20000"/>
            </a:spcAft>
            <a:buChar char="•"/>
          </a:pPr>
          <a:r>
            <a:rPr lang="en-US" sz="1400" kern="1200"/>
            <a:t>Aids in doing comparison of same parameters month on month</a:t>
          </a:r>
          <a:endParaRPr lang="en-US" sz="1400" kern="1200" dirty="0"/>
        </a:p>
        <a:p>
          <a:pPr marL="114300" lvl="1" indent="-114300" algn="l" defTabSz="622300">
            <a:lnSpc>
              <a:spcPct val="90000"/>
            </a:lnSpc>
            <a:spcBef>
              <a:spcPct val="0"/>
            </a:spcBef>
            <a:spcAft>
              <a:spcPct val="20000"/>
            </a:spcAft>
            <a:buChar char="•"/>
          </a:pPr>
          <a:r>
            <a:rPr lang="en-US" sz="1400" kern="1200"/>
            <a:t>Aids in doing comparison of same parameters across different customer/regions</a:t>
          </a:r>
          <a:endParaRPr lang="en-US" sz="1400" kern="1200" dirty="0"/>
        </a:p>
      </dsp:txBody>
      <dsp:txXfrm>
        <a:off x="0" y="2859196"/>
        <a:ext cx="4749423" cy="1313414"/>
      </dsp:txXfrm>
    </dsp:sp>
    <dsp:sp modelId="{7D4077B4-B1BB-4337-817F-0280F72D180E}">
      <dsp:nvSpPr>
        <dsp:cNvPr id="0" name=""/>
        <dsp:cNvSpPr/>
      </dsp:nvSpPr>
      <dsp:spPr>
        <a:xfrm>
          <a:off x="0" y="4172611"/>
          <a:ext cx="4749423" cy="50544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Easy option to fetch reports</a:t>
          </a:r>
          <a:endParaRPr lang="en-US" sz="1800" kern="1200" dirty="0"/>
        </a:p>
      </dsp:txBody>
      <dsp:txXfrm>
        <a:off x="24674" y="4197285"/>
        <a:ext cx="4700075" cy="456092"/>
      </dsp:txXfrm>
    </dsp:sp>
    <dsp:sp modelId="{3DE626CD-0E37-4B1A-ABBD-6ED2CFD71656}">
      <dsp:nvSpPr>
        <dsp:cNvPr id="0" name=""/>
        <dsp:cNvSpPr/>
      </dsp:nvSpPr>
      <dsp:spPr>
        <a:xfrm>
          <a:off x="0" y="4678051"/>
          <a:ext cx="4749423" cy="62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794"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a:t>To support in performing the RCA for problematic areas identified through analysis, tool provides the feature of creating &amp; downloading reports</a:t>
          </a:r>
          <a:endParaRPr lang="en-US" sz="1400" kern="1200" dirty="0"/>
        </a:p>
      </dsp:txBody>
      <dsp:txXfrm>
        <a:off x="0" y="4678051"/>
        <a:ext cx="4749423" cy="6287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07F47-C2C0-4BCB-9AD3-AE04CE4CAA2F}" type="datetimeFigureOut">
              <a:rPr lang="en-US" smtClean="0"/>
              <a:t>12/24/20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5028E-47DD-4B58-8D43-F65505D0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1FA580-EC3E-418B-8029-FD0545166D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68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4DCF7CED-7B25-443F-A7B2-6DFDDBE1BCF6}" type="datetime1">
              <a:rPr lang="en-US" smtClean="0"/>
              <a:pPr>
                <a:defRPr/>
              </a:pPr>
              <a:t>12/24/20</a:t>
            </a:fld>
            <a:r>
              <a:rPr lang="en-US"/>
              <a:t>2012-02-03 </a:t>
            </a:r>
          </a:p>
        </p:txBody>
      </p:sp>
      <p:sp>
        <p:nvSpPr>
          <p:cNvPr id="5" name="Slide Number Placeholder 4"/>
          <p:cNvSpPr>
            <a:spLocks noGrp="1"/>
          </p:cNvSpPr>
          <p:nvPr>
            <p:ph type="sldNum" sz="quarter" idx="11"/>
          </p:nvPr>
        </p:nvSpPr>
        <p:spPr/>
        <p:txBody>
          <a:bodyPr/>
          <a:lstStyle/>
          <a:p>
            <a:pPr>
              <a:defRPr/>
            </a:pPr>
            <a:fld id="{FE8B317F-EFC1-49AD-8014-7DFFFFA6361A}" type="slidenum">
              <a:rPr lang="en-US" smtClean="0"/>
              <a:pPr>
                <a:defRPr/>
              </a:pPr>
              <a:t>24</a:t>
            </a:fld>
            <a:endParaRPr lang="en-US" dirty="0"/>
          </a:p>
        </p:txBody>
      </p:sp>
      <p:sp>
        <p:nvSpPr>
          <p:cNvPr id="6" name="Header Placeholder 5"/>
          <p:cNvSpPr>
            <a:spLocks noGrp="1"/>
          </p:cNvSpPr>
          <p:nvPr>
            <p:ph type="hdr" sz="quarter" idx="12"/>
          </p:nvPr>
        </p:nvSpPr>
        <p:spPr/>
        <p:txBody>
          <a:bodyPr/>
          <a:lstStyle/>
          <a:p>
            <a:pPr>
              <a:defRPr/>
            </a:pPr>
            <a:r>
              <a:rPr lang="en-US"/>
              <a:t>   </a:t>
            </a:r>
          </a:p>
        </p:txBody>
      </p:sp>
      <p:sp>
        <p:nvSpPr>
          <p:cNvPr id="7" name="Footer Placeholder 6"/>
          <p:cNvSpPr>
            <a:spLocks noGrp="1"/>
          </p:cNvSpPr>
          <p:nvPr>
            <p:ph type="ftr" sz="quarter" idx="13"/>
          </p:nvPr>
        </p:nvSpPr>
        <p:spPr/>
        <p:txBody>
          <a:bodyPr/>
          <a:lstStyle/>
          <a:p>
            <a:pPr>
              <a:defRPr/>
            </a:pPr>
            <a:r>
              <a:rPr lang="en-US"/>
              <a:t>   </a:t>
            </a:r>
          </a:p>
        </p:txBody>
      </p:sp>
    </p:spTree>
    <p:extLst>
      <p:ext uri="{BB962C8B-B14F-4D97-AF65-F5344CB8AC3E}">
        <p14:creationId xmlns:p14="http://schemas.microsoft.com/office/powerpoint/2010/main" val="75364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109340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00CD-ED43-46FE-944D-35A18843FC79}"/>
              </a:ext>
            </a:extLst>
          </p:cNvPr>
          <p:cNvSpPr>
            <a:spLocks noGrp="1"/>
          </p:cNvSpPr>
          <p:nvPr>
            <p:ph type="ctrTitle"/>
          </p:nvPr>
        </p:nvSpPr>
        <p:spPr>
          <a:xfrm>
            <a:off x="1143000" y="1987062"/>
            <a:ext cx="6858000" cy="1522901"/>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AC8A1D-A335-4338-BF91-B13190DB9D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9" name="Picture 8">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
        <p:nvSpPr>
          <p:cNvPr id="10" name="Date Placeholder 3">
            <a:extLst>
              <a:ext uri="{FF2B5EF4-FFF2-40B4-BE49-F238E27FC236}">
                <a16:creationId xmlns:a16="http://schemas.microsoft.com/office/drawing/2014/main" id="{57AB13E6-DB63-4C49-BA70-8AFFC9F3CC29}"/>
              </a:ext>
            </a:extLst>
          </p:cNvPr>
          <p:cNvSpPr>
            <a:spLocks noGrp="1"/>
          </p:cNvSpPr>
          <p:nvPr>
            <p:ph type="dt" sz="half" idx="10"/>
          </p:nvPr>
        </p:nvSpPr>
        <p:spPr>
          <a:xfrm>
            <a:off x="628650" y="6356351"/>
            <a:ext cx="1714500" cy="365125"/>
          </a:xfrm>
        </p:spPr>
        <p:txBody>
          <a:bodyPr/>
          <a:lstStyle/>
          <a:p>
            <a:fld id="{24DC790F-7421-49B5-A335-8A15BB65C9AD}" type="datetime1">
              <a:rPr lang="en-US" smtClean="0"/>
              <a:t>12/24/20</a:t>
            </a:fld>
            <a:endParaRPr lang="en-US"/>
          </a:p>
        </p:txBody>
      </p:sp>
      <p:sp>
        <p:nvSpPr>
          <p:cNvPr id="11" name="Footer Placeholder 4">
            <a:extLst>
              <a:ext uri="{FF2B5EF4-FFF2-40B4-BE49-F238E27FC236}">
                <a16:creationId xmlns:a16="http://schemas.microsoft.com/office/drawing/2014/main" id="{DFF979C4-3847-43C0-BE86-76D699EDFC21}"/>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12" name="Slide Number Placeholder 5">
            <a:extLst>
              <a:ext uri="{FF2B5EF4-FFF2-40B4-BE49-F238E27FC236}">
                <a16:creationId xmlns:a16="http://schemas.microsoft.com/office/drawing/2014/main" id="{87DC9952-3525-4589-B72C-ECF3FBFE26FC}"/>
              </a:ext>
            </a:extLst>
          </p:cNvPr>
          <p:cNvSpPr>
            <a:spLocks noGrp="1"/>
          </p:cNvSpPr>
          <p:nvPr>
            <p:ph type="sldNum" sz="quarter" idx="12"/>
          </p:nvPr>
        </p:nvSpPr>
        <p:spPr>
          <a:xfrm>
            <a:off x="6457950" y="6356351"/>
            <a:ext cx="2057400" cy="365125"/>
          </a:xfrm>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76742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076-454E-4BA8-A102-132B5057F1C9}"/>
              </a:ext>
            </a:extLst>
          </p:cNvPr>
          <p:cNvSpPr>
            <a:spLocks noGrp="1"/>
          </p:cNvSpPr>
          <p:nvPr>
            <p:ph type="title"/>
          </p:nvPr>
        </p:nvSpPr>
        <p:spPr>
          <a:xfrm>
            <a:off x="628650" y="1145570"/>
            <a:ext cx="7886700" cy="997989"/>
          </a:xfrm>
        </p:spPr>
        <p:txBody>
          <a:bodyPr>
            <a:normAutofit/>
          </a:bodyPr>
          <a:lstStyle>
            <a:lvl1pPr>
              <a:defRPr sz="2700"/>
            </a:lvl1pPr>
          </a:lstStyle>
          <a:p>
            <a:r>
              <a:rPr lang="en-US" dirty="0"/>
              <a:t>Click to edit Master title style</a:t>
            </a:r>
          </a:p>
        </p:txBody>
      </p:sp>
      <p:sp>
        <p:nvSpPr>
          <p:cNvPr id="3" name="Content Placeholder 2">
            <a:extLst>
              <a:ext uri="{FF2B5EF4-FFF2-40B4-BE49-F238E27FC236}">
                <a16:creationId xmlns:a16="http://schemas.microsoft.com/office/drawing/2014/main" id="{E6AAAEF1-D903-445F-994F-004B0B23D507}"/>
              </a:ext>
            </a:extLst>
          </p:cNvPr>
          <p:cNvSpPr>
            <a:spLocks noGrp="1"/>
          </p:cNvSpPr>
          <p:nvPr>
            <p:ph idx="1"/>
          </p:nvPr>
        </p:nvSpPr>
        <p:spPr>
          <a:xfrm>
            <a:off x="628650" y="2262555"/>
            <a:ext cx="7886700" cy="39144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421F57-C7B0-42A9-A8DA-E4088DA7010E}"/>
              </a:ext>
            </a:extLst>
          </p:cNvPr>
          <p:cNvSpPr>
            <a:spLocks noGrp="1"/>
          </p:cNvSpPr>
          <p:nvPr>
            <p:ph type="dt" sz="half" idx="10"/>
          </p:nvPr>
        </p:nvSpPr>
        <p:spPr>
          <a:xfrm>
            <a:off x="628650" y="6356351"/>
            <a:ext cx="1714500" cy="365125"/>
          </a:xfrm>
        </p:spPr>
        <p:txBody>
          <a:bodyPr/>
          <a:lstStyle/>
          <a:p>
            <a:fld id="{5D1E2D5E-AC7B-4B37-9246-DABB8770DABE}" type="datetime1">
              <a:rPr lang="en-US" smtClean="0"/>
              <a:t>12/24/20</a:t>
            </a:fld>
            <a:endParaRPr lang="en-US"/>
          </a:p>
        </p:txBody>
      </p:sp>
      <p:sp>
        <p:nvSpPr>
          <p:cNvPr id="5" name="Footer Placeholder 4">
            <a:extLst>
              <a:ext uri="{FF2B5EF4-FFF2-40B4-BE49-F238E27FC236}">
                <a16:creationId xmlns:a16="http://schemas.microsoft.com/office/drawing/2014/main" id="{7204947D-0CF8-4D28-9D1E-C5D5B621F79B}"/>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6" name="Slide Number Placeholder 5">
            <a:extLst>
              <a:ext uri="{FF2B5EF4-FFF2-40B4-BE49-F238E27FC236}">
                <a16:creationId xmlns:a16="http://schemas.microsoft.com/office/drawing/2014/main" id="{04DD744D-C12E-439A-A195-8742E4A94F53}"/>
              </a:ext>
            </a:extLst>
          </p:cNvPr>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BDFD0A83-FB8F-46A4-BD77-6D2EF6BBF4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5584" y="169910"/>
            <a:ext cx="2110841" cy="976022"/>
          </a:xfrm>
          <a:prstGeom prst="rect">
            <a:avLst/>
          </a:prstGeom>
        </p:spPr>
      </p:pic>
      <p:pic>
        <p:nvPicPr>
          <p:cNvPr id="8" name="Picture 7">
            <a:extLst>
              <a:ext uri="{FF2B5EF4-FFF2-40B4-BE49-F238E27FC236}">
                <a16:creationId xmlns:a16="http://schemas.microsoft.com/office/drawing/2014/main" id="{DD4A800B-A963-4222-970C-E54BDBF8408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7576" y="169911"/>
            <a:ext cx="765617" cy="997517"/>
          </a:xfrm>
          <a:prstGeom prst="rect">
            <a:avLst/>
          </a:prstGeom>
        </p:spPr>
      </p:pic>
      <p:pic>
        <p:nvPicPr>
          <p:cNvPr id="9" name="Picture 8">
            <a:extLst>
              <a:ext uri="{FF2B5EF4-FFF2-40B4-BE49-F238E27FC236}">
                <a16:creationId xmlns:a16="http://schemas.microsoft.com/office/drawing/2014/main" id="{65E7CA1B-08E2-483D-842C-FE4B1CDFD1E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9018" y="442167"/>
            <a:ext cx="1497998" cy="453003"/>
          </a:xfrm>
          <a:prstGeom prst="rect">
            <a:avLst/>
          </a:prstGeom>
        </p:spPr>
      </p:pic>
      <p:pic>
        <p:nvPicPr>
          <p:cNvPr id="10" name="Picture 9">
            <a:extLst>
              <a:ext uri="{FF2B5EF4-FFF2-40B4-BE49-F238E27FC236}">
                <a16:creationId xmlns:a16="http://schemas.microsoft.com/office/drawing/2014/main" id="{1AB47AB9-98CA-4974-9401-0C960D9C3730}"/>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28650" y="1895908"/>
            <a:ext cx="7929563" cy="247650"/>
          </a:xfrm>
          <a:prstGeom prst="rect">
            <a:avLst/>
          </a:prstGeom>
        </p:spPr>
      </p:pic>
    </p:spTree>
    <p:extLst>
      <p:ext uri="{BB962C8B-B14F-4D97-AF65-F5344CB8AC3E}">
        <p14:creationId xmlns:p14="http://schemas.microsoft.com/office/powerpoint/2010/main" val="26904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DB0-0445-41A0-ACEE-03823BDEB1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0A063E9-4D4B-4FC0-9FFA-430D55738D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3D7AC-B70C-4092-ABFD-66FCCE557B38}"/>
              </a:ext>
            </a:extLst>
          </p:cNvPr>
          <p:cNvSpPr>
            <a:spLocks noGrp="1"/>
          </p:cNvSpPr>
          <p:nvPr>
            <p:ph type="dt" sz="half" idx="10"/>
          </p:nvPr>
        </p:nvSpPr>
        <p:spPr/>
        <p:txBody>
          <a:bodyPr/>
          <a:lstStyle/>
          <a:p>
            <a:fld id="{2E7CC8AB-DA3C-4CB0-8904-60D39B1950B9}" type="datetime1">
              <a:rPr lang="en-US" smtClean="0"/>
              <a:t>12/24/20</a:t>
            </a:fld>
            <a:endParaRPr lang="en-US"/>
          </a:p>
        </p:txBody>
      </p:sp>
      <p:sp>
        <p:nvSpPr>
          <p:cNvPr id="5" name="Footer Placeholder 4">
            <a:extLst>
              <a:ext uri="{FF2B5EF4-FFF2-40B4-BE49-F238E27FC236}">
                <a16:creationId xmlns:a16="http://schemas.microsoft.com/office/drawing/2014/main" id="{A520A7B2-5640-43B0-901F-372EDFE733D0}"/>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BF1A0A19-0DD3-49DB-9ABA-6A78DBE1562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98919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C04-8733-488B-BB67-9F223195B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10E04-046C-4034-B097-9E383244B45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A0FE-93F3-4B79-B040-66F5A04B743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CD1DC-62A6-4B84-8F1D-71623F8B5934}"/>
              </a:ext>
            </a:extLst>
          </p:cNvPr>
          <p:cNvSpPr>
            <a:spLocks noGrp="1"/>
          </p:cNvSpPr>
          <p:nvPr>
            <p:ph type="dt" sz="half" idx="10"/>
          </p:nvPr>
        </p:nvSpPr>
        <p:spPr/>
        <p:txBody>
          <a:bodyPr/>
          <a:lstStyle/>
          <a:p>
            <a:fld id="{6D3843B5-5FC3-457A-8B78-AA42173FD6A0}" type="datetime1">
              <a:rPr lang="en-US" smtClean="0"/>
              <a:t>12/24/20</a:t>
            </a:fld>
            <a:endParaRPr lang="en-US"/>
          </a:p>
        </p:txBody>
      </p:sp>
      <p:sp>
        <p:nvSpPr>
          <p:cNvPr id="6" name="Footer Placeholder 5">
            <a:extLst>
              <a:ext uri="{FF2B5EF4-FFF2-40B4-BE49-F238E27FC236}">
                <a16:creationId xmlns:a16="http://schemas.microsoft.com/office/drawing/2014/main" id="{E97C86D4-C410-4DBF-8762-FF52E3445DE0}"/>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CCDE0619-F381-4817-AF40-90C3A5B01FFA}"/>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69607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D0A-8D4B-4F70-B10E-6BDFF53622F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AA0EF-567C-4DAD-BB24-8402D0D4A3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DCE08C3-D7C5-44BC-9C10-A5D47836CD6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0607-3E69-429C-9544-0183194654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F1FABAD-A260-435A-9053-23476ADB4DB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5625-88A7-4431-918C-1FCE62649388}"/>
              </a:ext>
            </a:extLst>
          </p:cNvPr>
          <p:cNvSpPr>
            <a:spLocks noGrp="1"/>
          </p:cNvSpPr>
          <p:nvPr>
            <p:ph type="dt" sz="half" idx="10"/>
          </p:nvPr>
        </p:nvSpPr>
        <p:spPr/>
        <p:txBody>
          <a:bodyPr/>
          <a:lstStyle/>
          <a:p>
            <a:fld id="{2D19A4DA-62CB-43A4-9353-73E74A75742A}" type="datetime1">
              <a:rPr lang="en-US" smtClean="0"/>
              <a:t>12/24/20</a:t>
            </a:fld>
            <a:endParaRPr lang="en-US"/>
          </a:p>
        </p:txBody>
      </p:sp>
      <p:sp>
        <p:nvSpPr>
          <p:cNvPr id="8" name="Footer Placeholder 7">
            <a:extLst>
              <a:ext uri="{FF2B5EF4-FFF2-40B4-BE49-F238E27FC236}">
                <a16:creationId xmlns:a16="http://schemas.microsoft.com/office/drawing/2014/main" id="{B0A25D9B-4831-45AE-AB61-77038301D390}"/>
              </a:ext>
            </a:extLst>
          </p:cNvPr>
          <p:cNvSpPr>
            <a:spLocks noGrp="1"/>
          </p:cNvSpPr>
          <p:nvPr>
            <p:ph type="ftr" sz="quarter" idx="11"/>
          </p:nvPr>
        </p:nvSpPr>
        <p:spPr/>
        <p:txBody>
          <a:bodyPr/>
          <a:lstStyle/>
          <a:p>
            <a:r>
              <a:rPr lang="en-US"/>
              <a:t>CS ZG525 / CSI ZG525/ ES ZG526: ADVANCED COMPUTER NETWORKS</a:t>
            </a:r>
          </a:p>
        </p:txBody>
      </p:sp>
      <p:sp>
        <p:nvSpPr>
          <p:cNvPr id="9" name="Slide Number Placeholder 8">
            <a:extLst>
              <a:ext uri="{FF2B5EF4-FFF2-40B4-BE49-F238E27FC236}">
                <a16:creationId xmlns:a16="http://schemas.microsoft.com/office/drawing/2014/main" id="{825798B0-5E82-4E60-BD86-603FA39D1593}"/>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335259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C5-4E16-41EF-A1E4-8A5D21C8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9611-7F4A-433D-912A-AAC34693D1D9}"/>
              </a:ext>
            </a:extLst>
          </p:cNvPr>
          <p:cNvSpPr>
            <a:spLocks noGrp="1"/>
          </p:cNvSpPr>
          <p:nvPr>
            <p:ph type="dt" sz="half" idx="10"/>
          </p:nvPr>
        </p:nvSpPr>
        <p:spPr/>
        <p:txBody>
          <a:bodyPr/>
          <a:lstStyle/>
          <a:p>
            <a:fld id="{FE2A3B25-CB58-45A2-92CE-132D94BDC731}" type="datetime1">
              <a:rPr lang="en-US" smtClean="0"/>
              <a:t>12/24/20</a:t>
            </a:fld>
            <a:endParaRPr lang="en-US"/>
          </a:p>
        </p:txBody>
      </p:sp>
      <p:sp>
        <p:nvSpPr>
          <p:cNvPr id="4" name="Footer Placeholder 3">
            <a:extLst>
              <a:ext uri="{FF2B5EF4-FFF2-40B4-BE49-F238E27FC236}">
                <a16:creationId xmlns:a16="http://schemas.microsoft.com/office/drawing/2014/main" id="{270DC0C2-D439-4BEB-9001-78660C0582E8}"/>
              </a:ext>
            </a:extLst>
          </p:cNvPr>
          <p:cNvSpPr>
            <a:spLocks noGrp="1"/>
          </p:cNvSpPr>
          <p:nvPr>
            <p:ph type="ftr" sz="quarter" idx="11"/>
          </p:nvPr>
        </p:nvSpPr>
        <p:spPr/>
        <p:txBody>
          <a:bodyPr/>
          <a:lstStyle/>
          <a:p>
            <a:r>
              <a:rPr lang="en-US"/>
              <a:t>CS ZG525 / CSI ZG525/ ES ZG526: ADVANCED COMPUTER NETWORKS</a:t>
            </a:r>
          </a:p>
        </p:txBody>
      </p:sp>
      <p:sp>
        <p:nvSpPr>
          <p:cNvPr id="5" name="Slide Number Placeholder 4">
            <a:extLst>
              <a:ext uri="{FF2B5EF4-FFF2-40B4-BE49-F238E27FC236}">
                <a16:creationId xmlns:a16="http://schemas.microsoft.com/office/drawing/2014/main" id="{F46D918C-E13F-46B9-AD96-72E601F3E519}"/>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85630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5398C-D002-4B92-9667-8960124212D6}"/>
              </a:ext>
            </a:extLst>
          </p:cNvPr>
          <p:cNvSpPr>
            <a:spLocks noGrp="1"/>
          </p:cNvSpPr>
          <p:nvPr>
            <p:ph type="dt" sz="half" idx="10"/>
          </p:nvPr>
        </p:nvSpPr>
        <p:spPr/>
        <p:txBody>
          <a:bodyPr/>
          <a:lstStyle/>
          <a:p>
            <a:fld id="{EAE2A60D-A378-4388-8F7C-2CE3DBDA5931}" type="datetime1">
              <a:rPr lang="en-US" smtClean="0"/>
              <a:t>12/24/20</a:t>
            </a:fld>
            <a:endParaRPr lang="en-US"/>
          </a:p>
        </p:txBody>
      </p:sp>
      <p:sp>
        <p:nvSpPr>
          <p:cNvPr id="3" name="Footer Placeholder 2">
            <a:extLst>
              <a:ext uri="{FF2B5EF4-FFF2-40B4-BE49-F238E27FC236}">
                <a16:creationId xmlns:a16="http://schemas.microsoft.com/office/drawing/2014/main" id="{F5DDD067-8B3B-4536-958C-1089B5535B5C}"/>
              </a:ext>
            </a:extLst>
          </p:cNvPr>
          <p:cNvSpPr>
            <a:spLocks noGrp="1"/>
          </p:cNvSpPr>
          <p:nvPr>
            <p:ph type="ftr" sz="quarter" idx="11"/>
          </p:nvPr>
        </p:nvSpPr>
        <p:spPr/>
        <p:txBody>
          <a:bodyPr/>
          <a:lstStyle/>
          <a:p>
            <a:r>
              <a:rPr lang="en-US"/>
              <a:t>CS ZG525 / CSI ZG525/ ES ZG526: ADVANCED COMPUTER NETWORKS</a:t>
            </a:r>
          </a:p>
        </p:txBody>
      </p:sp>
      <p:sp>
        <p:nvSpPr>
          <p:cNvPr id="4" name="Slide Number Placeholder 3">
            <a:extLst>
              <a:ext uri="{FF2B5EF4-FFF2-40B4-BE49-F238E27FC236}">
                <a16:creationId xmlns:a16="http://schemas.microsoft.com/office/drawing/2014/main" id="{262B8BF4-C3D0-44EA-AC6D-C4B89ED6E61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87958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091-6BC5-4425-AAFB-78A9CC49E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630BAB-AAE7-427A-838D-1BF2C5402E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C8370-6CB6-43F8-B742-A97EF137C0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8AA3F0-5A46-42A7-9082-C14623012CDC}"/>
              </a:ext>
            </a:extLst>
          </p:cNvPr>
          <p:cNvSpPr>
            <a:spLocks noGrp="1"/>
          </p:cNvSpPr>
          <p:nvPr>
            <p:ph type="dt" sz="half" idx="10"/>
          </p:nvPr>
        </p:nvSpPr>
        <p:spPr/>
        <p:txBody>
          <a:bodyPr/>
          <a:lstStyle/>
          <a:p>
            <a:fld id="{24C364BE-BBB4-4250-A714-DA52E34663AC}" type="datetime1">
              <a:rPr lang="en-US" smtClean="0"/>
              <a:t>12/24/20</a:t>
            </a:fld>
            <a:endParaRPr lang="en-US"/>
          </a:p>
        </p:txBody>
      </p:sp>
      <p:sp>
        <p:nvSpPr>
          <p:cNvPr id="6" name="Footer Placeholder 5">
            <a:extLst>
              <a:ext uri="{FF2B5EF4-FFF2-40B4-BE49-F238E27FC236}">
                <a16:creationId xmlns:a16="http://schemas.microsoft.com/office/drawing/2014/main" id="{CD81651D-0F79-46EE-A745-899AF5A68BE4}"/>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D7376205-252C-46F2-AAE4-25E972A5E09D}"/>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133621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1017-7E6D-4FD1-8014-707B9A18D7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B3D9B4-3FFD-4AB0-96CA-2F3B41B8115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3799D9-C754-4197-B84D-72F9146951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24145DF-CA2C-47DC-A190-FE3356EE089D}"/>
              </a:ext>
            </a:extLst>
          </p:cNvPr>
          <p:cNvSpPr>
            <a:spLocks noGrp="1"/>
          </p:cNvSpPr>
          <p:nvPr>
            <p:ph type="dt" sz="half" idx="10"/>
          </p:nvPr>
        </p:nvSpPr>
        <p:spPr/>
        <p:txBody>
          <a:bodyPr/>
          <a:lstStyle/>
          <a:p>
            <a:fld id="{B07ECB27-79A4-4C4B-A5AA-09D7B8C301AE}" type="datetime1">
              <a:rPr lang="en-US" smtClean="0"/>
              <a:t>12/24/20</a:t>
            </a:fld>
            <a:endParaRPr lang="en-US"/>
          </a:p>
        </p:txBody>
      </p:sp>
      <p:sp>
        <p:nvSpPr>
          <p:cNvPr id="6" name="Footer Placeholder 5">
            <a:extLst>
              <a:ext uri="{FF2B5EF4-FFF2-40B4-BE49-F238E27FC236}">
                <a16:creationId xmlns:a16="http://schemas.microsoft.com/office/drawing/2014/main" id="{7D0FE476-0EF6-4F70-B776-5DA21E3543CF}"/>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661C66AE-08DE-4601-811F-8BBF0FDF265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771162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B78-574F-4C66-B5BC-4E0F7A0A5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611C8-C8B7-4FF1-83BC-0D1C0BA7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E44EC-B28C-4D4D-AB92-0F4F890E1915}"/>
              </a:ext>
            </a:extLst>
          </p:cNvPr>
          <p:cNvSpPr>
            <a:spLocks noGrp="1"/>
          </p:cNvSpPr>
          <p:nvPr>
            <p:ph type="dt" sz="half" idx="10"/>
          </p:nvPr>
        </p:nvSpPr>
        <p:spPr/>
        <p:txBody>
          <a:bodyPr/>
          <a:lstStyle/>
          <a:p>
            <a:fld id="{0620B13D-7C50-4893-9B96-D671BAC7961C}" type="datetime1">
              <a:rPr lang="en-US" smtClean="0"/>
              <a:t>12/24/20</a:t>
            </a:fld>
            <a:endParaRPr lang="en-US"/>
          </a:p>
        </p:txBody>
      </p:sp>
      <p:sp>
        <p:nvSpPr>
          <p:cNvPr id="5" name="Footer Placeholder 4">
            <a:extLst>
              <a:ext uri="{FF2B5EF4-FFF2-40B4-BE49-F238E27FC236}">
                <a16:creationId xmlns:a16="http://schemas.microsoft.com/office/drawing/2014/main" id="{FE752294-85BD-4290-AEB8-9B3ED03BB098}"/>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E9C182AF-80E0-43AB-B5A1-C1025F1381F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855455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60886-23A6-4613-9B79-CE5EACF688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7209D-044D-4E3F-8D24-FEA93E5FE0C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F9B3-8678-4510-8FA6-1D225C0F3C90}"/>
              </a:ext>
            </a:extLst>
          </p:cNvPr>
          <p:cNvSpPr>
            <a:spLocks noGrp="1"/>
          </p:cNvSpPr>
          <p:nvPr>
            <p:ph type="dt" sz="half" idx="10"/>
          </p:nvPr>
        </p:nvSpPr>
        <p:spPr/>
        <p:txBody>
          <a:bodyPr/>
          <a:lstStyle/>
          <a:p>
            <a:fld id="{FCBAAED9-73BB-43FB-BE57-5F116564B6DB}" type="datetime1">
              <a:rPr lang="en-US" smtClean="0"/>
              <a:t>12/24/20</a:t>
            </a:fld>
            <a:endParaRPr lang="en-US"/>
          </a:p>
        </p:txBody>
      </p:sp>
      <p:sp>
        <p:nvSpPr>
          <p:cNvPr id="5" name="Footer Placeholder 4">
            <a:extLst>
              <a:ext uri="{FF2B5EF4-FFF2-40B4-BE49-F238E27FC236}">
                <a16:creationId xmlns:a16="http://schemas.microsoft.com/office/drawing/2014/main" id="{6DBC5B70-38F4-4560-B70A-79A1635E8139}"/>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82346E8D-6ABB-499F-96C9-E1B6B8679822}"/>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02655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212832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E6B7A1-1A60-4CB5-83B3-0CE236199703}" type="datetimeFigureOut">
              <a:rPr lang="en-US" smtClean="0"/>
              <a:t>12/24/20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E6B7A1-1A60-4CB5-83B3-0CE236199703}" type="datetimeFigureOut">
              <a:rPr lang="en-US" smtClean="0"/>
              <a:t>12/24/20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E6B7A1-1A60-4CB5-83B3-0CE236199703}" type="datetimeFigureOut">
              <a:rPr lang="en-US" smtClean="0"/>
              <a:t>12/24/20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B7A1-1A60-4CB5-83B3-0CE236199703}" type="datetimeFigureOut">
              <a:rPr lang="en-US" smtClean="0"/>
              <a:t>12/24/20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12/24/20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12/24/20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6B7A1-1A60-4CB5-83B3-0CE236199703}" type="datetimeFigureOut">
              <a:rPr lang="en-US" smtClean="0"/>
              <a:t>12/24/20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6DAAC-8ABD-4CAE-AF6B-733F259BCA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4CCA8-A81D-4AC0-BEA1-68B3973A43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98ACA-934B-4B26-A24A-EBFA23D1CB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63A9-125B-47CD-801B-5FD4AB5238E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62156B-E58D-4B8D-8888-B311B490C688}" type="datetime1">
              <a:rPr lang="en-US" smtClean="0"/>
              <a:t>12/24/20</a:t>
            </a:fld>
            <a:endParaRPr lang="en-US"/>
          </a:p>
        </p:txBody>
      </p:sp>
      <p:sp>
        <p:nvSpPr>
          <p:cNvPr id="5" name="Footer Placeholder 4">
            <a:extLst>
              <a:ext uri="{FF2B5EF4-FFF2-40B4-BE49-F238E27FC236}">
                <a16:creationId xmlns:a16="http://schemas.microsoft.com/office/drawing/2014/main" id="{08FE20F9-CD41-4ABF-B574-36F8B0265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FD65B247-5F75-4F52-B4C9-B8739A1EFA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20007993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3.png"/><Relationship Id="rId4" Type="http://schemas.openxmlformats.org/officeDocument/2006/relationships/diagramLayout" Target="../diagrams/layout1.xml"/><Relationship Id="rId9"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support.google.com/adwords/answer/6100636?co=ADWORDS.IsAWNCustomer%3Dfalse&amp;hl=en"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hyperlink" Target="https://www.udemy.com/course/draft/874860/" TargetMode="External"/><Relationship Id="rId3" Type="http://schemas.openxmlformats.org/officeDocument/2006/relationships/hyperlink" Target="https://higherlogicdownload.s3.amazonaws.com/AMSTAT/62ac7e8c-c7ec-4e98-b58b-dd540bf9e0d9/UploadedImages/dvc2014/Veena%20MendirattaASA%20Storytelling%20with%20Data%20Visualization.pdf" TargetMode="External"/><Relationship Id="rId7" Type="http://schemas.openxmlformats.org/officeDocument/2006/relationships/hyperlink" Target="https://www.lynda.com/Excel-tutorials/Data-Visualization-Storytelling-Essentials/435230-2.html" TargetMode="External"/><Relationship Id="rId2" Type="http://schemas.openxmlformats.org/officeDocument/2006/relationships/hyperlink" Target="https://twooctobers.com/blog/8-data-storytelling-concepts-with-examples/" TargetMode="External"/><Relationship Id="rId1" Type="http://schemas.openxmlformats.org/officeDocument/2006/relationships/slideLayout" Target="../slideLayouts/slideLayout12.xml"/><Relationship Id="rId6" Type="http://schemas.openxmlformats.org/officeDocument/2006/relationships/hyperlink" Target="https://www.juiceanalytics.com/writing/the-ultimate-collection-of-data-storytelling-resources" TargetMode="External"/><Relationship Id="rId5" Type="http://schemas.openxmlformats.org/officeDocument/2006/relationships/hyperlink" Target="https://www.slideshare.net/miriamgilbert08/data-stories-workshop-34390209" TargetMode="External"/><Relationship Id="rId4" Type="http://schemas.openxmlformats.org/officeDocument/2006/relationships/hyperlink" Target="https://www.slideshare.net/AndrsFortinoPEPhD/the-art-of-business-storytelling-with-dat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it-IT" dirty="0"/>
              <a:t>DSE ZG523 Introduction to Data Science</a:t>
            </a:r>
            <a:endParaRPr lang="en-US" dirty="0"/>
          </a:p>
        </p:txBody>
      </p:sp>
      <p:sp>
        <p:nvSpPr>
          <p:cNvPr id="7" name="Subtitle 6"/>
          <p:cNvSpPr>
            <a:spLocks noGrp="1"/>
          </p:cNvSpPr>
          <p:nvPr>
            <p:ph type="subTitle" idx="1"/>
          </p:nvPr>
        </p:nvSpPr>
        <p:spPr/>
        <p:txBody>
          <a:bodyPr/>
          <a:lstStyle/>
          <a:p>
            <a:r>
              <a:rPr lang="en-US" dirty="0"/>
              <a:t>Lecture – 14</a:t>
            </a:r>
          </a:p>
          <a:p>
            <a:r>
              <a:rPr lang="en-US" dirty="0"/>
              <a:t>Sumita Narang</a:t>
            </a:r>
          </a:p>
        </p:txBody>
      </p:sp>
    </p:spTree>
    <p:extLst>
      <p:ext uri="{BB962C8B-B14F-4D97-AF65-F5344CB8AC3E}">
        <p14:creationId xmlns:p14="http://schemas.microsoft.com/office/powerpoint/2010/main" val="197033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10 minute each session</a:t>
            </a:r>
          </a:p>
          <a:p>
            <a:pPr>
              <a:buFont typeface="Arial" panose="020B0604020202020204" pitchFamily="34" charset="0"/>
              <a:buChar char="•"/>
            </a:pPr>
            <a:r>
              <a:rPr lang="en-US" dirty="0"/>
              <a:t>or 20 minutes = 2 X 10 minute sessions</a:t>
            </a:r>
          </a:p>
          <a:p>
            <a:pPr>
              <a:buFont typeface="Arial" panose="020B0604020202020204" pitchFamily="34" charset="0"/>
              <a:buChar char="•"/>
            </a:pPr>
            <a:r>
              <a:rPr lang="en-US" dirty="0"/>
              <a:t>PowerPoint slides as props</a:t>
            </a:r>
          </a:p>
          <a:p>
            <a:pPr>
              <a:buFont typeface="Arial" panose="020B0604020202020204" pitchFamily="34" charset="0"/>
              <a:buChar char="•"/>
            </a:pPr>
            <a:r>
              <a:rPr lang="en-US" dirty="0"/>
              <a:t>3 minutes per slide</a:t>
            </a:r>
          </a:p>
        </p:txBody>
      </p:sp>
      <p:sp>
        <p:nvSpPr>
          <p:cNvPr id="3" name="Content Placeholder 2"/>
          <p:cNvSpPr>
            <a:spLocks noGrp="1"/>
          </p:cNvSpPr>
          <p:nvPr>
            <p:ph sz="quarter" idx="10"/>
          </p:nvPr>
        </p:nvSpPr>
        <p:spPr/>
        <p:txBody>
          <a:bodyPr/>
          <a:lstStyle/>
          <a:p>
            <a:r>
              <a:rPr lang="en-US" b="0" dirty="0"/>
              <a:t>Use Brain Rule No. 5 – Attention</a:t>
            </a:r>
          </a:p>
          <a:p>
            <a:r>
              <a:rPr lang="en-US" b="0" dirty="0"/>
              <a:t>To Create Great Presentations</a:t>
            </a:r>
            <a:endParaRPr lang="en-US" dirty="0"/>
          </a:p>
        </p:txBody>
      </p:sp>
    </p:spTree>
    <p:extLst>
      <p:ext uri="{BB962C8B-B14F-4D97-AF65-F5344CB8AC3E}">
        <p14:creationId xmlns:p14="http://schemas.microsoft.com/office/powerpoint/2010/main" val="319613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sz="2800" dirty="0"/>
              <a:t>McKinsey: A better way to title charts</a:t>
            </a:r>
          </a:p>
          <a:p>
            <a:pPr lvl="1">
              <a:buFont typeface="Arial" panose="020B0604020202020204" pitchFamily="34" charset="0"/>
              <a:buChar char="•"/>
            </a:pPr>
            <a:r>
              <a:rPr lang="en-US" sz="2400" dirty="0"/>
              <a:t>Are you using the title of the chart to make your point, to tell your story?</a:t>
            </a:r>
          </a:p>
          <a:p>
            <a:pPr lvl="1">
              <a:buFont typeface="Arial" panose="020B0604020202020204" pitchFamily="34" charset="0"/>
              <a:buChar char="•"/>
            </a:pPr>
            <a:r>
              <a:rPr lang="en-US" sz="2400" dirty="0"/>
              <a:t>Did you use the McKinsey method of titling to best advantage?</a:t>
            </a:r>
          </a:p>
          <a:p>
            <a:pPr lvl="1">
              <a:buFont typeface="Arial" panose="020B0604020202020204" pitchFamily="34" charset="0"/>
              <a:buChar char="•"/>
            </a:pPr>
            <a:r>
              <a:rPr lang="en-US" sz="2400" dirty="0"/>
              <a:t>Are you using direct labeling rather than legends where appropriate?</a:t>
            </a:r>
          </a:p>
        </p:txBody>
      </p:sp>
      <p:sp>
        <p:nvSpPr>
          <p:cNvPr id="3" name="Content Placeholder 2"/>
          <p:cNvSpPr>
            <a:spLocks noGrp="1"/>
          </p:cNvSpPr>
          <p:nvPr>
            <p:ph sz="quarter" idx="10"/>
          </p:nvPr>
        </p:nvSpPr>
        <p:spPr/>
        <p:txBody>
          <a:bodyPr/>
          <a:lstStyle/>
          <a:p>
            <a:r>
              <a:rPr lang="en-US" b="0" dirty="0"/>
              <a:t>What’s in a title?</a:t>
            </a:r>
            <a:endParaRPr lang="en-US" dirty="0"/>
          </a:p>
        </p:txBody>
      </p:sp>
    </p:spTree>
    <p:extLst>
      <p:ext uri="{BB962C8B-B14F-4D97-AF65-F5344CB8AC3E}">
        <p14:creationId xmlns:p14="http://schemas.microsoft.com/office/powerpoint/2010/main" val="111941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839200" cy="4983163"/>
          </a:xfrm>
        </p:spPr>
        <p:txBody>
          <a:bodyPr>
            <a:normAutofit lnSpcReduction="10000"/>
          </a:bodyPr>
          <a:lstStyle/>
          <a:p>
            <a:pPr>
              <a:buFont typeface="Arial" panose="020B0604020202020204" pitchFamily="34" charset="0"/>
              <a:buChar char="•"/>
            </a:pPr>
            <a:r>
              <a:rPr lang="en-US" dirty="0"/>
              <a:t>Research findings tell us that people learn better when material is organized with clear outlines and headings</a:t>
            </a:r>
          </a:p>
          <a:p>
            <a:pPr lvl="1">
              <a:buFont typeface="Arial" panose="020B0604020202020204" pitchFamily="34" charset="0"/>
              <a:buChar char="•"/>
            </a:pPr>
            <a:r>
              <a:rPr lang="en-US" sz="2100" dirty="0"/>
              <a:t>The Signaling Effect.</a:t>
            </a:r>
          </a:p>
          <a:p>
            <a:pPr>
              <a:buFont typeface="Arial" panose="020B0604020202020204" pitchFamily="34" charset="0"/>
              <a:buChar char="•"/>
            </a:pPr>
            <a:r>
              <a:rPr lang="en-US" dirty="0"/>
              <a:t>Instead of writing a Title, write a Headline that explains the main idea of the chart</a:t>
            </a:r>
          </a:p>
          <a:p>
            <a:pPr lvl="1">
              <a:buFont typeface="Arial" panose="020B0604020202020204" pitchFamily="34" charset="0"/>
              <a:buChar char="•"/>
            </a:pPr>
            <a:r>
              <a:rPr lang="en-US" sz="2100" dirty="0"/>
              <a:t>Tells your story – makes your point</a:t>
            </a:r>
          </a:p>
          <a:p>
            <a:pPr>
              <a:buFont typeface="Arial" panose="020B0604020202020204" pitchFamily="34" charset="0"/>
              <a:buChar char="•"/>
            </a:pPr>
            <a:r>
              <a:rPr lang="en-US" dirty="0"/>
              <a:t>Just as in newspapers, write your headlines in active voice, with a subject and verb.</a:t>
            </a:r>
          </a:p>
          <a:p>
            <a:pPr lvl="1">
              <a:buFont typeface="Arial" panose="020B0604020202020204" pitchFamily="34" charset="0"/>
              <a:buChar char="•"/>
            </a:pPr>
            <a:r>
              <a:rPr lang="en-US" sz="2100" dirty="0"/>
              <a:t>Summarize the single overriding idea of the slide in clear and conversational language.</a:t>
            </a:r>
          </a:p>
          <a:p>
            <a:pPr>
              <a:buFont typeface="Arial" panose="020B0604020202020204" pitchFamily="34" charset="0"/>
              <a:buChar char="•"/>
            </a:pPr>
            <a:r>
              <a:rPr lang="en-US" dirty="0"/>
              <a:t>One technique to practice headlines is to look at your slide, then turn to someone else and tell them the main idea of the slide.</a:t>
            </a:r>
          </a:p>
          <a:p>
            <a:pPr lvl="1">
              <a:buFont typeface="Arial" panose="020B0604020202020204" pitchFamily="34" charset="0"/>
              <a:buChar char="•"/>
            </a:pPr>
            <a:r>
              <a:rPr lang="en-US" sz="2100" dirty="0"/>
              <a:t>That’s your headline</a:t>
            </a:r>
          </a:p>
        </p:txBody>
      </p:sp>
      <p:sp>
        <p:nvSpPr>
          <p:cNvPr id="3" name="Content Placeholder 2"/>
          <p:cNvSpPr>
            <a:spLocks noGrp="1"/>
          </p:cNvSpPr>
          <p:nvPr>
            <p:ph sz="quarter" idx="10"/>
          </p:nvPr>
        </p:nvSpPr>
        <p:spPr/>
        <p:txBody>
          <a:bodyPr/>
          <a:lstStyle/>
          <a:p>
            <a:r>
              <a:rPr lang="en-US" b="0" dirty="0"/>
              <a:t>Use Signaling Theory</a:t>
            </a:r>
            <a:endParaRPr lang="en-US" dirty="0"/>
          </a:p>
        </p:txBody>
      </p:sp>
    </p:spTree>
    <p:extLst>
      <p:ext uri="{BB962C8B-B14F-4D97-AF65-F5344CB8AC3E}">
        <p14:creationId xmlns:p14="http://schemas.microsoft.com/office/powerpoint/2010/main" val="31398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5280" y="1447800"/>
            <a:ext cx="8534400" cy="5410200"/>
          </a:xfrm>
          <a:prstGeom prst="rect">
            <a:avLst/>
          </a:prstGeom>
        </p:spPr>
      </p:pic>
      <p:sp>
        <p:nvSpPr>
          <p:cNvPr id="3" name="Content Placeholder 2"/>
          <p:cNvSpPr>
            <a:spLocks noGrp="1"/>
          </p:cNvSpPr>
          <p:nvPr>
            <p:ph sz="quarter" idx="10"/>
          </p:nvPr>
        </p:nvSpPr>
        <p:spPr/>
        <p:txBody>
          <a:bodyPr/>
          <a:lstStyle/>
          <a:p>
            <a:r>
              <a:rPr lang="en-US" dirty="0"/>
              <a:t>Summary</a:t>
            </a:r>
          </a:p>
        </p:txBody>
      </p:sp>
    </p:spTree>
    <p:extLst>
      <p:ext uri="{BB962C8B-B14F-4D97-AF65-F5344CB8AC3E}">
        <p14:creationId xmlns:p14="http://schemas.microsoft.com/office/powerpoint/2010/main" val="43167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5195"/>
          <a:stretch/>
        </p:blipFill>
        <p:spPr>
          <a:xfrm>
            <a:off x="1219200" y="1447800"/>
            <a:ext cx="6172200" cy="4252912"/>
          </a:xfrm>
          <a:prstGeom prst="rect">
            <a:avLst/>
          </a:prstGeom>
        </p:spPr>
      </p:pic>
      <p:sp>
        <p:nvSpPr>
          <p:cNvPr id="3" name="Content Placeholder 2"/>
          <p:cNvSpPr>
            <a:spLocks noGrp="1"/>
          </p:cNvSpPr>
          <p:nvPr>
            <p:ph sz="quarter" idx="10"/>
          </p:nvPr>
        </p:nvSpPr>
        <p:spPr/>
        <p:txBody>
          <a:bodyPr/>
          <a:lstStyle/>
          <a:p>
            <a:r>
              <a:rPr lang="en-US" dirty="0"/>
              <a:t>Case Studies – Example 1</a:t>
            </a:r>
          </a:p>
        </p:txBody>
      </p:sp>
      <p:pic>
        <p:nvPicPr>
          <p:cNvPr id="2" name="Picture 1"/>
          <p:cNvPicPr>
            <a:picLocks noChangeAspect="1"/>
          </p:cNvPicPr>
          <p:nvPr/>
        </p:nvPicPr>
        <p:blipFill>
          <a:blip r:embed="rId3"/>
          <a:stretch>
            <a:fillRect/>
          </a:stretch>
        </p:blipFill>
        <p:spPr>
          <a:xfrm>
            <a:off x="1212273" y="5700712"/>
            <a:ext cx="6105525" cy="771525"/>
          </a:xfrm>
          <a:prstGeom prst="rect">
            <a:avLst/>
          </a:prstGeom>
        </p:spPr>
      </p:pic>
    </p:spTree>
    <p:extLst>
      <p:ext uri="{BB962C8B-B14F-4D97-AF65-F5344CB8AC3E}">
        <p14:creationId xmlns:p14="http://schemas.microsoft.com/office/powerpoint/2010/main" val="255700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2239963"/>
          </a:xfrm>
        </p:spPr>
        <p:txBody>
          <a:bodyPr>
            <a:noAutofit/>
          </a:bodyPr>
          <a:lstStyle/>
          <a:p>
            <a:r>
              <a:rPr lang="en-US" sz="1400" b="1" dirty="0"/>
              <a:t>Lesson 1: understand the context</a:t>
            </a:r>
          </a:p>
          <a:p>
            <a:pPr marL="0" indent="0"/>
            <a:r>
              <a:rPr lang="en-US" sz="1400" dirty="0"/>
              <a:t>If we pause to consider specifically the </a:t>
            </a:r>
            <a:r>
              <a:rPr lang="en-US" sz="1400" i="1" dirty="0"/>
              <a:t>who, what, </a:t>
            </a:r>
            <a:r>
              <a:rPr lang="en-US" sz="1400" dirty="0"/>
              <a:t>and </a:t>
            </a:r>
            <a:r>
              <a:rPr lang="en-US" sz="1400" i="1" dirty="0"/>
              <a:t>how, </a:t>
            </a:r>
            <a:r>
              <a:rPr lang="en-US" sz="1400" dirty="0"/>
              <a:t>let’s assume following:</a:t>
            </a:r>
          </a:p>
          <a:p>
            <a:pPr>
              <a:buFont typeface="Arial" panose="020B0604020202020204" pitchFamily="34" charset="0"/>
              <a:buChar char="•"/>
            </a:pPr>
            <a:r>
              <a:rPr lang="en-US" sz="1400" dirty="0"/>
              <a:t>Who: VP of Product, the primary decision maker in establishing our product’s price.</a:t>
            </a:r>
          </a:p>
          <a:p>
            <a:pPr>
              <a:buFont typeface="Arial" panose="020B0604020202020204" pitchFamily="34" charset="0"/>
              <a:buChar char="•"/>
            </a:pPr>
            <a:r>
              <a:rPr lang="en-US" sz="1400" dirty="0"/>
              <a:t>What: Understand how competitors’ pricing has changed over time and recommend a price range.</a:t>
            </a:r>
          </a:p>
          <a:p>
            <a:pPr>
              <a:buFont typeface="Arial" panose="020B0604020202020204" pitchFamily="34" charset="0"/>
              <a:buChar char="•"/>
            </a:pPr>
            <a:r>
              <a:rPr lang="en-US" sz="1400" dirty="0"/>
              <a:t>How: Show average retail price over time for Products A, B, C, D, and E.</a:t>
            </a:r>
          </a:p>
          <a:p>
            <a:pPr marL="0" indent="0"/>
            <a:r>
              <a:rPr lang="en-US" sz="1400" b="1" dirty="0"/>
              <a:t>Lesson 2: choose an appropriate display</a:t>
            </a:r>
          </a:p>
          <a:p>
            <a:r>
              <a:rPr lang="en-US" sz="1400" dirty="0"/>
              <a:t>First, let’s remove the visual obstacle of the variance in color. Since the emphasis in the original headline was on what happened since Product C was launched in 2010, let’s highlight the relevant pieces of data to make it easier to focus our attention there for a moment.</a:t>
            </a:r>
          </a:p>
        </p:txBody>
      </p:sp>
      <p:sp>
        <p:nvSpPr>
          <p:cNvPr id="3" name="Content Placeholder 2"/>
          <p:cNvSpPr>
            <a:spLocks noGrp="1"/>
          </p:cNvSpPr>
          <p:nvPr>
            <p:ph sz="quarter" idx="10"/>
          </p:nvPr>
        </p:nvSpPr>
        <p:spPr>
          <a:xfrm>
            <a:off x="304800" y="152400"/>
            <a:ext cx="6400800" cy="1143000"/>
          </a:xfrm>
        </p:spPr>
        <p:txBody>
          <a:bodyPr/>
          <a:lstStyle/>
          <a:p>
            <a:r>
              <a:rPr lang="en-US" dirty="0"/>
              <a:t>Case Studies – Example 1 Contd..</a:t>
            </a:r>
          </a:p>
        </p:txBody>
      </p:sp>
      <p:pic>
        <p:nvPicPr>
          <p:cNvPr id="4" name="Picture 3"/>
          <p:cNvPicPr>
            <a:picLocks noChangeAspect="1"/>
          </p:cNvPicPr>
          <p:nvPr/>
        </p:nvPicPr>
        <p:blipFill>
          <a:blip r:embed="rId2"/>
          <a:stretch>
            <a:fillRect/>
          </a:stretch>
        </p:blipFill>
        <p:spPr>
          <a:xfrm>
            <a:off x="1973580" y="3733800"/>
            <a:ext cx="4762500" cy="2847975"/>
          </a:xfrm>
          <a:prstGeom prst="rect">
            <a:avLst/>
          </a:prstGeom>
        </p:spPr>
      </p:pic>
    </p:spTree>
    <p:extLst>
      <p:ext uri="{BB962C8B-B14F-4D97-AF65-F5344CB8AC3E}">
        <p14:creationId xmlns:p14="http://schemas.microsoft.com/office/powerpoint/2010/main" val="33934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4572000" cy="4983163"/>
          </a:xfrm>
        </p:spPr>
        <p:txBody>
          <a:bodyPr>
            <a:noAutofit/>
          </a:bodyPr>
          <a:lstStyle/>
          <a:p>
            <a:r>
              <a:rPr lang="en-US" sz="1500" b="1" dirty="0"/>
              <a:t>Lesson 3: eliminate clutter</a:t>
            </a:r>
          </a:p>
          <a:p>
            <a:r>
              <a:rPr lang="en-US" sz="1500" dirty="0"/>
              <a:t>We can improve this with the following changes:</a:t>
            </a:r>
          </a:p>
          <a:p>
            <a:pPr>
              <a:buFont typeface="Arial" panose="020B0604020202020204" pitchFamily="34" charset="0"/>
              <a:buChar char="•"/>
            </a:pPr>
            <a:r>
              <a:rPr lang="en-US" sz="1500" b="1" dirty="0"/>
              <a:t>De‐emphasize the chart title. </a:t>
            </a:r>
            <a:r>
              <a:rPr lang="en-US" sz="1500" dirty="0"/>
              <a:t>It needs to be present, but doesn’t need to attract as much attention as it does when written in bold black.</a:t>
            </a:r>
          </a:p>
          <a:p>
            <a:pPr>
              <a:buFont typeface="Arial" panose="020B0604020202020204" pitchFamily="34" charset="0"/>
              <a:buChar char="•"/>
            </a:pPr>
            <a:r>
              <a:rPr lang="en-US" sz="1500" b="1" dirty="0"/>
              <a:t>Remove chart border and gridlines</a:t>
            </a:r>
            <a:r>
              <a:rPr lang="en-US" sz="1500" dirty="0"/>
              <a:t>, which take up space without adding much value. Don’t let unnecessary  elements distract from your data!</a:t>
            </a:r>
          </a:p>
          <a:p>
            <a:pPr>
              <a:buFont typeface="Arial" panose="020B0604020202020204" pitchFamily="34" charset="0"/>
              <a:buChar char="•"/>
            </a:pPr>
            <a:r>
              <a:rPr lang="en-US" sz="1500" b="1" dirty="0"/>
              <a:t>Push the </a:t>
            </a:r>
            <a:r>
              <a:rPr lang="en-US" sz="1500" b="1" i="1" dirty="0"/>
              <a:t>x</a:t>
            </a:r>
            <a:r>
              <a:rPr lang="en-US" sz="1500" b="1" dirty="0"/>
              <a:t>‐ and </a:t>
            </a:r>
            <a:r>
              <a:rPr lang="en-US" sz="1500" b="1" i="1" dirty="0"/>
              <a:t>y</a:t>
            </a:r>
            <a:r>
              <a:rPr lang="en-US" sz="1500" b="1" dirty="0"/>
              <a:t>‐axis lines and labels </a:t>
            </a:r>
            <a:r>
              <a:rPr lang="en-US" sz="1500" dirty="0"/>
              <a:t>to the background by making them grey. They shouldn’t compete visually with the data. Modify the </a:t>
            </a:r>
            <a:r>
              <a:rPr lang="en-US" sz="1500" i="1" dirty="0"/>
              <a:t>x</a:t>
            </a:r>
            <a:r>
              <a:rPr lang="en-US" sz="1500" dirty="0"/>
              <a:t>‐axis tick marks so they align with the data points.</a:t>
            </a:r>
          </a:p>
          <a:p>
            <a:pPr>
              <a:buFont typeface="Arial" panose="020B0604020202020204" pitchFamily="34" charset="0"/>
              <a:buChar char="•"/>
            </a:pPr>
            <a:r>
              <a:rPr lang="en-US" sz="1500" b="1" dirty="0"/>
              <a:t>Remove the variance in colors</a:t>
            </a:r>
            <a:r>
              <a:rPr lang="en-US" sz="1500" dirty="0"/>
              <a:t> between the various lines. We can use color more strategically, which we’ll discuss further momentarily.</a:t>
            </a:r>
          </a:p>
          <a:p>
            <a:pPr>
              <a:buFont typeface="Arial" panose="020B0604020202020204" pitchFamily="34" charset="0"/>
              <a:buChar char="•"/>
            </a:pPr>
            <a:r>
              <a:rPr lang="en-US" sz="1500" dirty="0"/>
              <a:t>Label the lines directly, eliminating the work of going back and forth between the legend and the data to understand what is being shown</a:t>
            </a:r>
          </a:p>
        </p:txBody>
      </p:sp>
      <p:sp>
        <p:nvSpPr>
          <p:cNvPr id="3" name="Content Placeholder 2"/>
          <p:cNvSpPr>
            <a:spLocks noGrp="1"/>
          </p:cNvSpPr>
          <p:nvPr>
            <p:ph sz="quarter" idx="10"/>
          </p:nvPr>
        </p:nvSpPr>
        <p:spPr/>
        <p:txBody>
          <a:bodyPr/>
          <a:lstStyle/>
          <a:p>
            <a:r>
              <a:rPr lang="en-US" dirty="0"/>
              <a:t>Case Studies – Example 1 Contd..</a:t>
            </a:r>
          </a:p>
        </p:txBody>
      </p:sp>
      <p:pic>
        <p:nvPicPr>
          <p:cNvPr id="4" name="Picture 3"/>
          <p:cNvPicPr>
            <a:picLocks noChangeAspect="1"/>
          </p:cNvPicPr>
          <p:nvPr/>
        </p:nvPicPr>
        <p:blipFill>
          <a:blip r:embed="rId2"/>
          <a:stretch>
            <a:fillRect/>
          </a:stretch>
        </p:blipFill>
        <p:spPr>
          <a:xfrm>
            <a:off x="4572000" y="2133600"/>
            <a:ext cx="4467225" cy="2724150"/>
          </a:xfrm>
          <a:prstGeom prst="rect">
            <a:avLst/>
          </a:prstGeom>
        </p:spPr>
      </p:pic>
    </p:spTree>
    <p:extLst>
      <p:ext uri="{BB962C8B-B14F-4D97-AF65-F5344CB8AC3E}">
        <p14:creationId xmlns:p14="http://schemas.microsoft.com/office/powerpoint/2010/main" val="39299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4419600" cy="5135563"/>
          </a:xfrm>
        </p:spPr>
        <p:txBody>
          <a:bodyPr>
            <a:normAutofit fontScale="85000" lnSpcReduction="20000"/>
          </a:bodyPr>
          <a:lstStyle/>
          <a:p>
            <a:r>
              <a:rPr lang="en-US" b="1" dirty="0"/>
              <a:t>Lesson 4: draw attention where you want your audience to focus</a:t>
            </a:r>
          </a:p>
          <a:p>
            <a:pPr>
              <a:buFont typeface="Arial" panose="020B0604020202020204" pitchFamily="34" charset="0"/>
              <a:buChar char="•"/>
            </a:pPr>
            <a:r>
              <a:rPr lang="en-US" dirty="0"/>
              <a:t>Consider the initial headline: “Price has declined for all products on the market since the launch of Product C in 2010.” Upon a closer look at the data, I might modify it to say something like, “After the launch of Product C in 2010, the average retail price of existing products declined.”</a:t>
            </a:r>
          </a:p>
          <a:p>
            <a:pPr>
              <a:buFont typeface="Arial" panose="020B0604020202020204" pitchFamily="34" charset="0"/>
              <a:buChar char="•"/>
            </a:pPr>
            <a:r>
              <a:rPr lang="en-US" dirty="0"/>
              <a:t>We can use this same view and strategy to concentrate on another observation—one perhaps more interesting and noteworthy: “With the launch of a new product in this space, it is typical to see an initial average retail price increase, followed by a decline.”</a:t>
            </a:r>
          </a:p>
        </p:txBody>
      </p:sp>
      <p:sp>
        <p:nvSpPr>
          <p:cNvPr id="3" name="Content Placeholder 2"/>
          <p:cNvSpPr>
            <a:spLocks noGrp="1"/>
          </p:cNvSpPr>
          <p:nvPr>
            <p:ph sz="quarter" idx="10"/>
          </p:nvPr>
        </p:nvSpPr>
        <p:spPr/>
        <p:txBody>
          <a:bodyPr/>
          <a:lstStyle/>
          <a:p>
            <a:r>
              <a:rPr lang="en-US" dirty="0"/>
              <a:t>Case Studies – Example 1 Contd..</a:t>
            </a:r>
          </a:p>
        </p:txBody>
      </p:sp>
      <p:pic>
        <p:nvPicPr>
          <p:cNvPr id="4" name="Picture 3"/>
          <p:cNvPicPr>
            <a:picLocks noChangeAspect="1"/>
          </p:cNvPicPr>
          <p:nvPr/>
        </p:nvPicPr>
        <p:blipFill>
          <a:blip r:embed="rId2"/>
          <a:stretch>
            <a:fillRect/>
          </a:stretch>
        </p:blipFill>
        <p:spPr>
          <a:xfrm>
            <a:off x="4724400" y="1493836"/>
            <a:ext cx="4419600" cy="2468563"/>
          </a:xfrm>
          <a:prstGeom prst="rect">
            <a:avLst/>
          </a:prstGeom>
        </p:spPr>
      </p:pic>
      <p:pic>
        <p:nvPicPr>
          <p:cNvPr id="5" name="Picture 4"/>
          <p:cNvPicPr>
            <a:picLocks noChangeAspect="1"/>
          </p:cNvPicPr>
          <p:nvPr/>
        </p:nvPicPr>
        <p:blipFill rotWithShape="1">
          <a:blip r:embed="rId3"/>
          <a:srcRect b="12546"/>
          <a:stretch/>
        </p:blipFill>
        <p:spPr>
          <a:xfrm>
            <a:off x="4762500" y="4191315"/>
            <a:ext cx="4191000" cy="2239965"/>
          </a:xfrm>
          <a:prstGeom prst="rect">
            <a:avLst/>
          </a:prstGeom>
        </p:spPr>
      </p:pic>
      <p:cxnSp>
        <p:nvCxnSpPr>
          <p:cNvPr id="7" name="Straight Connector 6"/>
          <p:cNvCxnSpPr/>
          <p:nvPr/>
        </p:nvCxnSpPr>
        <p:spPr>
          <a:xfrm>
            <a:off x="4800600" y="4038600"/>
            <a:ext cx="411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6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t>In the next </a:t>
            </a:r>
            <a:r>
              <a:rPr lang="en-US" sz="2800" b="1" dirty="0"/>
              <a:t>5 minutes</a:t>
            </a:r>
            <a:r>
              <a:rPr lang="en-US" sz="2800" dirty="0"/>
              <a:t>...</a:t>
            </a:r>
          </a:p>
          <a:p>
            <a:endParaRPr lang="en-US" sz="2800" dirty="0">
              <a:solidFill>
                <a:schemeClr val="tx2"/>
              </a:solidFill>
            </a:endParaRPr>
          </a:p>
          <a:p>
            <a:r>
              <a:rPr lang="en-US" sz="2800" b="1" dirty="0">
                <a:solidFill>
                  <a:schemeClr val="tx2"/>
                </a:solidFill>
              </a:rPr>
              <a:t>OUR GOAL</a:t>
            </a:r>
            <a:r>
              <a:rPr lang="en-US" sz="2800" dirty="0">
                <a:solidFill>
                  <a:schemeClr val="tx2"/>
                </a:solidFill>
              </a:rPr>
              <a:t>:</a:t>
            </a:r>
          </a:p>
          <a:p>
            <a:r>
              <a:rPr lang="en-US" sz="2800" dirty="0">
                <a:solidFill>
                  <a:schemeClr val="tx2"/>
                </a:solidFill>
              </a:rPr>
              <a:t>Understand </a:t>
            </a:r>
            <a:r>
              <a:rPr lang="en-US" sz="2800" b="1" dirty="0">
                <a:solidFill>
                  <a:schemeClr val="tx2"/>
                </a:solidFill>
              </a:rPr>
              <a:t>how prices have changed over time </a:t>
            </a:r>
            <a:r>
              <a:rPr lang="en-US" sz="2800" dirty="0">
                <a:solidFill>
                  <a:schemeClr val="tx2"/>
                </a:solidFill>
              </a:rPr>
              <a:t>in the competitive landscape.</a:t>
            </a:r>
          </a:p>
          <a:p>
            <a:r>
              <a:rPr lang="en-US" sz="2800" dirty="0">
                <a:solidFill>
                  <a:schemeClr val="tx2"/>
                </a:solidFill>
              </a:rPr>
              <a:t>Use this knowledge to </a:t>
            </a:r>
            <a:r>
              <a:rPr lang="en-US" sz="2800" b="1" dirty="0">
                <a:solidFill>
                  <a:schemeClr val="tx2"/>
                </a:solidFill>
              </a:rPr>
              <a:t>inform the pricing of our product</a:t>
            </a:r>
            <a:r>
              <a:rPr lang="en-US" sz="2800" dirty="0">
                <a:solidFill>
                  <a:schemeClr val="tx2"/>
                </a:solidFill>
              </a:rPr>
              <a:t>.</a:t>
            </a:r>
          </a:p>
          <a:p>
            <a:endParaRPr lang="en-US" sz="2800" dirty="0">
              <a:solidFill>
                <a:schemeClr val="tx2"/>
              </a:solidFill>
            </a:endParaRPr>
          </a:p>
          <a:p>
            <a:r>
              <a:rPr lang="en-US" sz="2800" dirty="0">
                <a:solidFill>
                  <a:schemeClr val="tx2"/>
                </a:solidFill>
              </a:rPr>
              <a:t>We will end with a </a:t>
            </a:r>
            <a:r>
              <a:rPr lang="en-US" sz="2800" b="1" dirty="0">
                <a:solidFill>
                  <a:schemeClr val="tx2"/>
                </a:solidFill>
              </a:rPr>
              <a:t>specific recommendation</a:t>
            </a:r>
            <a:r>
              <a:rPr lang="en-US" sz="2800" dirty="0">
                <a:solidFill>
                  <a:schemeClr val="tx2"/>
                </a:solidFill>
              </a:rPr>
              <a:t>.</a:t>
            </a:r>
          </a:p>
        </p:txBody>
      </p:sp>
      <p:sp>
        <p:nvSpPr>
          <p:cNvPr id="3" name="Content Placeholder 2"/>
          <p:cNvSpPr>
            <a:spLocks noGrp="1"/>
          </p:cNvSpPr>
          <p:nvPr>
            <p:ph sz="quarter" idx="10"/>
          </p:nvPr>
        </p:nvSpPr>
        <p:spPr/>
        <p:txBody>
          <a:bodyPr/>
          <a:lstStyle/>
          <a:p>
            <a:r>
              <a:rPr lang="en-US" dirty="0"/>
              <a:t>Case Studies – Example 1 How to tell a story..</a:t>
            </a:r>
          </a:p>
        </p:txBody>
      </p:sp>
    </p:spTree>
    <p:extLst>
      <p:ext uri="{BB962C8B-B14F-4D97-AF65-F5344CB8AC3E}">
        <p14:creationId xmlns:p14="http://schemas.microsoft.com/office/powerpoint/2010/main" val="990961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3962400" cy="1477963"/>
          </a:xfrm>
        </p:spPr>
        <p:txBody>
          <a:bodyPr>
            <a:normAutofit/>
          </a:bodyPr>
          <a:lstStyle/>
          <a:p>
            <a:r>
              <a:rPr lang="en-US" dirty="0"/>
              <a:t>Products A and B were launched in 2008 at price points of </a:t>
            </a:r>
            <a:r>
              <a:rPr lang="en-US" b="1" dirty="0"/>
              <a:t>$360+</a:t>
            </a:r>
          </a:p>
          <a:p>
            <a:endParaRPr lang="en-US" b="1" dirty="0"/>
          </a:p>
          <a:p>
            <a:endParaRPr lang="en-US" b="1" dirty="0"/>
          </a:p>
          <a:p>
            <a:endParaRPr lang="en-US" b="1" dirty="0"/>
          </a:p>
          <a:p>
            <a:endParaRPr lang="en-US" dirty="0"/>
          </a:p>
        </p:txBody>
      </p:sp>
      <p:sp>
        <p:nvSpPr>
          <p:cNvPr id="3" name="Content Placeholder 2"/>
          <p:cNvSpPr>
            <a:spLocks noGrp="1"/>
          </p:cNvSpPr>
          <p:nvPr>
            <p:ph sz="quarter" idx="10"/>
          </p:nvPr>
        </p:nvSpPr>
        <p:spPr/>
        <p:txBody>
          <a:bodyPr/>
          <a:lstStyle/>
          <a:p>
            <a:r>
              <a:rPr lang="en-US" dirty="0"/>
              <a:t>Telling Story with Data </a:t>
            </a:r>
          </a:p>
        </p:txBody>
      </p:sp>
      <p:pic>
        <p:nvPicPr>
          <p:cNvPr id="4" name="Picture 3"/>
          <p:cNvPicPr>
            <a:picLocks noChangeAspect="1"/>
          </p:cNvPicPr>
          <p:nvPr/>
        </p:nvPicPr>
        <p:blipFill>
          <a:blip r:embed="rId2"/>
          <a:stretch>
            <a:fillRect/>
          </a:stretch>
        </p:blipFill>
        <p:spPr>
          <a:xfrm>
            <a:off x="4457700" y="1463357"/>
            <a:ext cx="4343400" cy="2381570"/>
          </a:xfrm>
          <a:prstGeom prst="rect">
            <a:avLst/>
          </a:prstGeom>
        </p:spPr>
      </p:pic>
      <p:pic>
        <p:nvPicPr>
          <p:cNvPr id="5" name="Picture 4"/>
          <p:cNvPicPr>
            <a:picLocks noChangeAspect="1"/>
          </p:cNvPicPr>
          <p:nvPr/>
        </p:nvPicPr>
        <p:blipFill>
          <a:blip r:embed="rId3"/>
          <a:stretch>
            <a:fillRect/>
          </a:stretch>
        </p:blipFill>
        <p:spPr>
          <a:xfrm>
            <a:off x="4457700" y="4204335"/>
            <a:ext cx="4648200" cy="2638425"/>
          </a:xfrm>
          <a:prstGeom prst="rect">
            <a:avLst/>
          </a:prstGeom>
        </p:spPr>
      </p:pic>
      <p:sp>
        <p:nvSpPr>
          <p:cNvPr id="6" name="Rectangle 5"/>
          <p:cNvSpPr/>
          <p:nvPr/>
        </p:nvSpPr>
        <p:spPr>
          <a:xfrm>
            <a:off x="311727" y="4495800"/>
            <a:ext cx="4145973" cy="1200329"/>
          </a:xfrm>
          <a:prstGeom prst="rect">
            <a:avLst/>
          </a:prstGeom>
        </p:spPr>
        <p:txBody>
          <a:bodyPr vert="horz" lIns="91440" tIns="45720" rIns="91440" bIns="45720" rtlCol="0">
            <a:normAutofit fontScale="92500"/>
          </a:bodyPr>
          <a:lstStyle/>
          <a:p>
            <a:pPr marL="342900" indent="-342900">
              <a:spcBef>
                <a:spcPct val="20000"/>
              </a:spcBef>
              <a:buClr>
                <a:srgbClr val="101141"/>
              </a:buClr>
              <a:buFont typeface="Arial" pitchFamily="34" charset="0"/>
              <a:buNone/>
            </a:pPr>
            <a:r>
              <a:rPr lang="en-US" sz="2400" dirty="0">
                <a:latin typeface="Arial" pitchFamily="34" charset="0"/>
                <a:cs typeface="Arial" pitchFamily="34" charset="0"/>
              </a:rPr>
              <a:t>They have been priced similarly over time, with B consistently slightly lower than A</a:t>
            </a:r>
          </a:p>
        </p:txBody>
      </p:sp>
    </p:spTree>
    <p:extLst>
      <p:ext uri="{BB962C8B-B14F-4D97-AF65-F5344CB8AC3E}">
        <p14:creationId xmlns:p14="http://schemas.microsoft.com/office/powerpoint/2010/main" val="35180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Storytelling with Data </a:t>
            </a:r>
            <a:endParaRPr lang="en-US" dirty="0"/>
          </a:p>
          <a:p>
            <a:r>
              <a:rPr lang="en-US" dirty="0"/>
              <a:t> The final deliverable </a:t>
            </a:r>
          </a:p>
          <a:p>
            <a:r>
              <a:rPr lang="en-US" dirty="0"/>
              <a:t> The Narrative - report / presentation structure </a:t>
            </a:r>
          </a:p>
          <a:p>
            <a:r>
              <a:rPr lang="en-US" dirty="0"/>
              <a:t> Building narrative with Data </a:t>
            </a:r>
          </a:p>
          <a:p>
            <a:r>
              <a:rPr lang="en-US" dirty="0"/>
              <a:t> Effective storytelling </a:t>
            </a:r>
          </a:p>
          <a:p>
            <a:r>
              <a:rPr lang="en-US" dirty="0"/>
              <a:t>	</a:t>
            </a:r>
          </a:p>
          <a:p>
            <a:r>
              <a:rPr lang="en-US" dirty="0"/>
              <a:t>	</a:t>
            </a:r>
          </a:p>
          <a:p>
            <a:pPr lvl="1">
              <a:buFont typeface="Arial" panose="020B0604020202020204" pitchFamily="34" charset="0"/>
              <a:buChar char="•"/>
            </a:pPr>
            <a:endParaRPr lang="en-US" sz="2000" dirty="0"/>
          </a:p>
        </p:txBody>
      </p:sp>
      <p:sp>
        <p:nvSpPr>
          <p:cNvPr id="3" name="Content Placeholder 2"/>
          <p:cNvSpPr>
            <a:spLocks noGrp="1"/>
          </p:cNvSpPr>
          <p:nvPr>
            <p:ph sz="quarter" idx="10"/>
          </p:nvPr>
        </p:nvSpPr>
        <p:spPr/>
        <p:txBody>
          <a:bodyPr/>
          <a:lstStyle/>
          <a:p>
            <a:r>
              <a:rPr lang="en-US" dirty="0"/>
              <a:t>Objectives</a:t>
            </a:r>
          </a:p>
        </p:txBody>
      </p:sp>
    </p:spTree>
    <p:extLst>
      <p:ext uri="{BB962C8B-B14F-4D97-AF65-F5344CB8AC3E}">
        <p14:creationId xmlns:p14="http://schemas.microsoft.com/office/powerpoint/2010/main" val="3249835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4191000" cy="2087563"/>
          </a:xfrm>
        </p:spPr>
        <p:txBody>
          <a:bodyPr/>
          <a:lstStyle/>
          <a:p>
            <a:r>
              <a:rPr lang="en-US" dirty="0"/>
              <a:t>In 2014, Products A and B were priced at </a:t>
            </a:r>
            <a:r>
              <a:rPr lang="en-US" b="1" dirty="0"/>
              <a:t>$260 </a:t>
            </a:r>
            <a:r>
              <a:rPr lang="en-US" dirty="0"/>
              <a:t>and </a:t>
            </a:r>
            <a:r>
              <a:rPr lang="en-US" b="1" dirty="0"/>
              <a:t>$250</a:t>
            </a:r>
            <a:r>
              <a:rPr lang="en-US" dirty="0"/>
              <a:t>, respectively</a:t>
            </a:r>
          </a:p>
          <a:p>
            <a:endParaRPr lang="en-US" dirty="0"/>
          </a:p>
          <a:p>
            <a:endParaRPr lang="en-US" dirty="0"/>
          </a:p>
          <a:p>
            <a:endParaRPr lang="en-US" dirty="0"/>
          </a:p>
          <a:p>
            <a:endParaRPr lang="en-US" dirty="0"/>
          </a:p>
        </p:txBody>
      </p:sp>
      <p:sp>
        <p:nvSpPr>
          <p:cNvPr id="3" name="Content Placeholder 2"/>
          <p:cNvSpPr>
            <a:spLocks noGrp="1"/>
          </p:cNvSpPr>
          <p:nvPr>
            <p:ph sz="quarter" idx="10"/>
          </p:nvPr>
        </p:nvSpPr>
        <p:spPr/>
        <p:txBody>
          <a:bodyPr/>
          <a:lstStyle/>
          <a:p>
            <a:r>
              <a:rPr lang="en-US" dirty="0"/>
              <a:t>Story with Data contd..</a:t>
            </a:r>
          </a:p>
        </p:txBody>
      </p:sp>
      <p:pic>
        <p:nvPicPr>
          <p:cNvPr id="4" name="Picture 3"/>
          <p:cNvPicPr>
            <a:picLocks noChangeAspect="1"/>
          </p:cNvPicPr>
          <p:nvPr/>
        </p:nvPicPr>
        <p:blipFill>
          <a:blip r:embed="rId2"/>
          <a:stretch>
            <a:fillRect/>
          </a:stretch>
        </p:blipFill>
        <p:spPr>
          <a:xfrm>
            <a:off x="4333875" y="1509077"/>
            <a:ext cx="4591050" cy="2581275"/>
          </a:xfrm>
          <a:prstGeom prst="rect">
            <a:avLst/>
          </a:prstGeom>
        </p:spPr>
      </p:pic>
      <p:pic>
        <p:nvPicPr>
          <p:cNvPr id="5" name="Picture 4"/>
          <p:cNvPicPr>
            <a:picLocks noChangeAspect="1"/>
          </p:cNvPicPr>
          <p:nvPr/>
        </p:nvPicPr>
        <p:blipFill>
          <a:blip r:embed="rId3"/>
          <a:stretch>
            <a:fillRect/>
          </a:stretch>
        </p:blipFill>
        <p:spPr>
          <a:xfrm>
            <a:off x="4339590" y="4288789"/>
            <a:ext cx="4585335" cy="2428875"/>
          </a:xfrm>
          <a:prstGeom prst="rect">
            <a:avLst/>
          </a:prstGeom>
        </p:spPr>
      </p:pic>
      <p:sp>
        <p:nvSpPr>
          <p:cNvPr id="6" name="Rectangle 5"/>
          <p:cNvSpPr/>
          <p:nvPr/>
        </p:nvSpPr>
        <p:spPr>
          <a:xfrm>
            <a:off x="304800" y="4856895"/>
            <a:ext cx="4029075" cy="1200329"/>
          </a:xfrm>
          <a:prstGeom prst="rect">
            <a:avLst/>
          </a:prstGeom>
        </p:spPr>
        <p:txBody>
          <a:bodyPr vert="horz" lIns="91440" tIns="45720" rIns="91440" bIns="45720" rtlCol="0">
            <a:normAutofit/>
          </a:bodyPr>
          <a:lstStyle/>
          <a:p>
            <a:pPr marL="342900" indent="-342900">
              <a:spcBef>
                <a:spcPct val="20000"/>
              </a:spcBef>
              <a:buClr>
                <a:srgbClr val="101141"/>
              </a:buClr>
              <a:buFont typeface="Arial" pitchFamily="34" charset="0"/>
              <a:buNone/>
            </a:pPr>
            <a:r>
              <a:rPr lang="en-US" sz="2400" dirty="0">
                <a:latin typeface="Arial" pitchFamily="34" charset="0"/>
                <a:cs typeface="Arial" pitchFamily="34" charset="0"/>
              </a:rPr>
              <a:t>Products C, D, and E were each introduced later at much lower price points...</a:t>
            </a:r>
          </a:p>
        </p:txBody>
      </p:sp>
    </p:spTree>
    <p:extLst>
      <p:ext uri="{BB962C8B-B14F-4D97-AF65-F5344CB8AC3E}">
        <p14:creationId xmlns:p14="http://schemas.microsoft.com/office/powerpoint/2010/main" val="686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4419600" cy="1630363"/>
          </a:xfrm>
        </p:spPr>
        <p:txBody>
          <a:bodyPr/>
          <a:lstStyle/>
          <a:p>
            <a:r>
              <a:rPr lang="en-US" dirty="0"/>
              <a:t>…but all have </a:t>
            </a:r>
            <a:r>
              <a:rPr lang="en-US" b="1" dirty="0"/>
              <a:t>increased in price </a:t>
            </a:r>
            <a:r>
              <a:rPr lang="en-US" dirty="0"/>
              <a:t>since their respective launches</a:t>
            </a:r>
          </a:p>
          <a:p>
            <a:endParaRPr lang="en-US" dirty="0"/>
          </a:p>
          <a:p>
            <a:endParaRPr lang="en-US" dirty="0"/>
          </a:p>
          <a:p>
            <a:endParaRPr lang="en-US" dirty="0"/>
          </a:p>
        </p:txBody>
      </p:sp>
      <p:sp>
        <p:nvSpPr>
          <p:cNvPr id="3" name="Content Placeholder 2"/>
          <p:cNvSpPr>
            <a:spLocks noGrp="1"/>
          </p:cNvSpPr>
          <p:nvPr>
            <p:ph sz="quarter" idx="10"/>
          </p:nvPr>
        </p:nvSpPr>
        <p:spPr/>
        <p:txBody>
          <a:bodyPr/>
          <a:lstStyle/>
          <a:p>
            <a:r>
              <a:rPr lang="en-US" dirty="0"/>
              <a:t>Story with Data contd..</a:t>
            </a:r>
          </a:p>
        </p:txBody>
      </p:sp>
      <p:pic>
        <p:nvPicPr>
          <p:cNvPr id="4" name="Picture 3"/>
          <p:cNvPicPr>
            <a:picLocks noChangeAspect="1"/>
          </p:cNvPicPr>
          <p:nvPr/>
        </p:nvPicPr>
        <p:blipFill>
          <a:blip r:embed="rId2"/>
          <a:stretch>
            <a:fillRect/>
          </a:stretch>
        </p:blipFill>
        <p:spPr>
          <a:xfrm>
            <a:off x="4693920" y="1478597"/>
            <a:ext cx="4286250" cy="2428875"/>
          </a:xfrm>
          <a:prstGeom prst="rect">
            <a:avLst/>
          </a:prstGeom>
        </p:spPr>
      </p:pic>
      <p:pic>
        <p:nvPicPr>
          <p:cNvPr id="5" name="Picture 4"/>
          <p:cNvPicPr>
            <a:picLocks noChangeAspect="1"/>
          </p:cNvPicPr>
          <p:nvPr/>
        </p:nvPicPr>
        <p:blipFill>
          <a:blip r:embed="rId3"/>
          <a:stretch>
            <a:fillRect/>
          </a:stretch>
        </p:blipFill>
        <p:spPr>
          <a:xfrm>
            <a:off x="4655820" y="4136389"/>
            <a:ext cx="4324350" cy="2495550"/>
          </a:xfrm>
          <a:prstGeom prst="rect">
            <a:avLst/>
          </a:prstGeom>
        </p:spPr>
      </p:pic>
      <p:sp>
        <p:nvSpPr>
          <p:cNvPr id="6" name="Rectangle 5"/>
          <p:cNvSpPr/>
          <p:nvPr/>
        </p:nvSpPr>
        <p:spPr>
          <a:xfrm>
            <a:off x="304800" y="4414668"/>
            <a:ext cx="4351020" cy="1938992"/>
          </a:xfrm>
          <a:prstGeom prst="rect">
            <a:avLst/>
          </a:prstGeom>
        </p:spPr>
        <p:txBody>
          <a:bodyPr vert="horz" lIns="91440" tIns="45720" rIns="91440" bIns="45720" rtlCol="0">
            <a:normAutofit/>
          </a:bodyPr>
          <a:lstStyle/>
          <a:p>
            <a:pPr marL="342900" indent="-342900">
              <a:spcBef>
                <a:spcPct val="20000"/>
              </a:spcBef>
              <a:buClr>
                <a:srgbClr val="101141"/>
              </a:buClr>
              <a:buFont typeface="Arial" pitchFamily="34" charset="0"/>
              <a:buNone/>
            </a:pPr>
            <a:r>
              <a:rPr lang="en-US" sz="2400" dirty="0">
                <a:latin typeface="Arial" pitchFamily="34" charset="0"/>
                <a:cs typeface="Arial" pitchFamily="34" charset="0"/>
              </a:rPr>
              <a:t>In fact, with the launch of a new product in this space, we tend to see an initial price increase, followed by a decrease over time</a:t>
            </a:r>
          </a:p>
        </p:txBody>
      </p:sp>
    </p:spTree>
    <p:extLst>
      <p:ext uri="{BB962C8B-B14F-4D97-AF65-F5344CB8AC3E}">
        <p14:creationId xmlns:p14="http://schemas.microsoft.com/office/powerpoint/2010/main" val="205784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4343400" cy="2163763"/>
          </a:xfrm>
        </p:spPr>
        <p:txBody>
          <a:bodyPr>
            <a:normAutofit lnSpcReduction="10000"/>
          </a:bodyPr>
          <a:lstStyle/>
          <a:p>
            <a:r>
              <a:rPr lang="en-US" dirty="0"/>
              <a:t>As of 2014, retail prices have converged, with an </a:t>
            </a:r>
            <a:r>
              <a:rPr lang="en-US" b="1" dirty="0"/>
              <a:t>average retail price of $223</a:t>
            </a:r>
            <a:r>
              <a:rPr lang="en-US" dirty="0"/>
              <a:t>, ranging from a low of $180 (C) to a high of $260 (A) 	</a:t>
            </a:r>
          </a:p>
        </p:txBody>
      </p:sp>
      <p:sp>
        <p:nvSpPr>
          <p:cNvPr id="3" name="Content Placeholder 2"/>
          <p:cNvSpPr>
            <a:spLocks noGrp="1"/>
          </p:cNvSpPr>
          <p:nvPr>
            <p:ph sz="quarter" idx="10"/>
          </p:nvPr>
        </p:nvSpPr>
        <p:spPr/>
        <p:txBody>
          <a:bodyPr/>
          <a:lstStyle/>
          <a:p>
            <a:r>
              <a:rPr lang="en-US" dirty="0"/>
              <a:t>Story with Data contd..</a:t>
            </a:r>
          </a:p>
        </p:txBody>
      </p:sp>
      <p:pic>
        <p:nvPicPr>
          <p:cNvPr id="4" name="Picture 3"/>
          <p:cNvPicPr>
            <a:picLocks noChangeAspect="1"/>
          </p:cNvPicPr>
          <p:nvPr/>
        </p:nvPicPr>
        <p:blipFill>
          <a:blip r:embed="rId2"/>
          <a:stretch>
            <a:fillRect/>
          </a:stretch>
        </p:blipFill>
        <p:spPr>
          <a:xfrm>
            <a:off x="4648200" y="1509077"/>
            <a:ext cx="4457700" cy="2562225"/>
          </a:xfrm>
          <a:prstGeom prst="rect">
            <a:avLst/>
          </a:prstGeom>
        </p:spPr>
      </p:pic>
      <p:pic>
        <p:nvPicPr>
          <p:cNvPr id="5" name="Picture 4"/>
          <p:cNvPicPr>
            <a:picLocks noChangeAspect="1"/>
          </p:cNvPicPr>
          <p:nvPr/>
        </p:nvPicPr>
        <p:blipFill>
          <a:blip r:embed="rId3"/>
          <a:stretch>
            <a:fillRect/>
          </a:stretch>
        </p:blipFill>
        <p:spPr>
          <a:xfrm>
            <a:off x="4495800" y="4086542"/>
            <a:ext cx="4610100" cy="2771457"/>
          </a:xfrm>
          <a:prstGeom prst="rect">
            <a:avLst/>
          </a:prstGeom>
        </p:spPr>
      </p:pic>
      <p:sp>
        <p:nvSpPr>
          <p:cNvPr id="6" name="Rectangle 5"/>
          <p:cNvSpPr/>
          <p:nvPr/>
        </p:nvSpPr>
        <p:spPr>
          <a:xfrm>
            <a:off x="304800" y="4318108"/>
            <a:ext cx="3771900" cy="2308324"/>
          </a:xfrm>
          <a:prstGeom prst="rect">
            <a:avLst/>
          </a:prstGeom>
        </p:spPr>
        <p:txBody>
          <a:bodyPr vert="horz" lIns="91440" tIns="45720" rIns="91440" bIns="45720" rtlCol="0">
            <a:normAutofit/>
          </a:bodyPr>
          <a:lstStyle/>
          <a:p>
            <a:pPr marL="342900" indent="-342900">
              <a:spcBef>
                <a:spcPct val="20000"/>
              </a:spcBef>
              <a:buClr>
                <a:srgbClr val="101141"/>
              </a:buClr>
              <a:buFont typeface="Arial" pitchFamily="34" charset="0"/>
              <a:buNone/>
            </a:pPr>
            <a:r>
              <a:rPr lang="en-US" sz="2400" dirty="0">
                <a:latin typeface="Arial" pitchFamily="34" charset="0"/>
                <a:cs typeface="Arial" pitchFamily="34" charset="0"/>
              </a:rPr>
              <a:t>To be competitive, we recommend introducing our product below the $223 average price point in the $150−$200 range</a:t>
            </a:r>
          </a:p>
        </p:txBody>
      </p:sp>
    </p:spTree>
    <p:extLst>
      <p:ext uri="{BB962C8B-B14F-4D97-AF65-F5344CB8AC3E}">
        <p14:creationId xmlns:p14="http://schemas.microsoft.com/office/powerpoint/2010/main" val="303936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3810000"/>
            <a:ext cx="7543800" cy="2953001"/>
          </a:xfrm>
          <a:prstGeom prst="rect">
            <a:avLst/>
          </a:prstGeom>
        </p:spPr>
      </p:pic>
      <p:sp>
        <p:nvSpPr>
          <p:cNvPr id="3" name="Content Placeholder 2"/>
          <p:cNvSpPr>
            <a:spLocks noGrp="1"/>
          </p:cNvSpPr>
          <p:nvPr>
            <p:ph sz="quarter" idx="10"/>
          </p:nvPr>
        </p:nvSpPr>
        <p:spPr/>
        <p:txBody>
          <a:bodyPr/>
          <a:lstStyle/>
          <a:p>
            <a:r>
              <a:rPr lang="en-US" dirty="0"/>
              <a:t>In Closing</a:t>
            </a:r>
          </a:p>
        </p:txBody>
      </p:sp>
      <p:sp>
        <p:nvSpPr>
          <p:cNvPr id="5" name="Rectangle 4"/>
          <p:cNvSpPr/>
          <p:nvPr/>
        </p:nvSpPr>
        <p:spPr>
          <a:xfrm>
            <a:off x="320040" y="1384459"/>
            <a:ext cx="8382000" cy="2554545"/>
          </a:xfrm>
          <a:prstGeom prst="rect">
            <a:avLst/>
          </a:prstGeom>
        </p:spPr>
        <p:txBody>
          <a:bodyPr wrap="square">
            <a:spAutoFit/>
          </a:bodyPr>
          <a:lstStyle/>
          <a:p>
            <a:r>
              <a:rPr lang="en-US" sz="2000" dirty="0">
                <a:solidFill>
                  <a:srgbClr val="000000"/>
                </a:solidFill>
                <a:latin typeface="AvenirLTStd-Light"/>
              </a:rPr>
              <a:t>Through this example, we’ve seen the storytelling with data process from start to finish. We began by building a robust understanding of the context. We chose an appropriate visual display. We identified and eliminated clutter. We used pre-attentive attributes to draw our audience’s attention to where we want them to focus. We put on our designer hats, adding text to make our visual accessible and employing alignment to improve the aesthetics. We crafted a compelling</a:t>
            </a:r>
          </a:p>
          <a:p>
            <a:r>
              <a:rPr lang="en-US" sz="2000" dirty="0">
                <a:solidFill>
                  <a:srgbClr val="000000"/>
                </a:solidFill>
                <a:latin typeface="AvenirLTStd-Light"/>
              </a:rPr>
              <a:t>narrative and told a story.</a:t>
            </a:r>
            <a:endParaRPr lang="en-US" sz="2000" dirty="0"/>
          </a:p>
        </p:txBody>
      </p:sp>
    </p:spTree>
    <p:extLst>
      <p:ext uri="{BB962C8B-B14F-4D97-AF65-F5344CB8AC3E}">
        <p14:creationId xmlns:p14="http://schemas.microsoft.com/office/powerpoint/2010/main" val="2558712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869" y="212417"/>
            <a:ext cx="7494588" cy="906695"/>
          </a:xfrm>
        </p:spPr>
        <p:txBody>
          <a:bodyPr>
            <a:normAutofit fontScale="90000"/>
          </a:bodyPr>
          <a:lstStyle/>
          <a:p>
            <a:r>
              <a:rPr lang="en-US" dirty="0"/>
              <a:t>FSO ANALYTICS Tool – Example 2</a:t>
            </a:r>
          </a:p>
        </p:txBody>
      </p:sp>
      <p:graphicFrame>
        <p:nvGraphicFramePr>
          <p:cNvPr id="3" name="Diagram 2"/>
          <p:cNvGraphicFramePr/>
          <p:nvPr/>
        </p:nvGraphicFramePr>
        <p:xfrm>
          <a:off x="4258101" y="1351120"/>
          <a:ext cx="4749423" cy="533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6" name="Group 25"/>
          <p:cNvGrpSpPr/>
          <p:nvPr/>
        </p:nvGrpSpPr>
        <p:grpSpPr>
          <a:xfrm>
            <a:off x="75340" y="1817130"/>
            <a:ext cx="3990500" cy="3551917"/>
            <a:chOff x="20748" y="1817130"/>
            <a:chExt cx="3990500" cy="3551917"/>
          </a:xfrm>
        </p:grpSpPr>
        <p:sp>
          <p:nvSpPr>
            <p:cNvPr id="6" name="Right Arrow 5"/>
            <p:cNvSpPr/>
            <p:nvPr/>
          </p:nvSpPr>
          <p:spPr bwMode="auto">
            <a:xfrm>
              <a:off x="1077527" y="2425386"/>
              <a:ext cx="502553" cy="393926"/>
            </a:xfrm>
            <a:prstGeom prst="rightArrow">
              <a:avLst/>
            </a:prstGeom>
            <a:solidFill>
              <a:schemeClr val="tx1">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nvGrpSpPr>
            <p:cNvPr id="7" name="Group 6"/>
            <p:cNvGrpSpPr/>
            <p:nvPr/>
          </p:nvGrpSpPr>
          <p:grpSpPr>
            <a:xfrm>
              <a:off x="20748" y="1817130"/>
              <a:ext cx="1015834" cy="1458985"/>
              <a:chOff x="223163" y="1776186"/>
              <a:chExt cx="1015834" cy="1458985"/>
            </a:xfrm>
          </p:grpSpPr>
          <p:pic>
            <p:nvPicPr>
              <p:cNvPr id="1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163" y="1776186"/>
                <a:ext cx="1015834" cy="102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278303" y="2635007"/>
                <a:ext cx="906101" cy="600164"/>
              </a:xfrm>
              <a:prstGeom prst="rect">
                <a:avLst/>
              </a:prstGeom>
              <a:solidFill>
                <a:srgbClr val="660066"/>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b="1" dirty="0">
                    <a:solidFill>
                      <a:schemeClr val="bg1"/>
                    </a:solidFill>
                  </a:rPr>
                  <a:t>WFM Closure Dump</a:t>
                </a:r>
              </a:p>
            </p:txBody>
          </p:sp>
        </p:grpSp>
        <p:grpSp>
          <p:nvGrpSpPr>
            <p:cNvPr id="8" name="Group 7"/>
            <p:cNvGrpSpPr/>
            <p:nvPr/>
          </p:nvGrpSpPr>
          <p:grpSpPr>
            <a:xfrm>
              <a:off x="1566434" y="1949292"/>
              <a:ext cx="958298" cy="1416159"/>
              <a:chOff x="1782191" y="1966205"/>
              <a:chExt cx="1005982" cy="1261116"/>
            </a:xfrm>
          </p:grpSpPr>
          <p:sp>
            <p:nvSpPr>
              <p:cNvPr id="17" name="Can 16"/>
              <p:cNvSpPr/>
              <p:nvPr/>
            </p:nvSpPr>
            <p:spPr bwMode="auto">
              <a:xfrm>
                <a:off x="1880443" y="1966205"/>
                <a:ext cx="808167" cy="709746"/>
              </a:xfrm>
              <a:prstGeom prst="can">
                <a:avLst/>
              </a:prstGeom>
              <a:solidFill>
                <a:schemeClr val="tx1">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8" name="TextBox 17"/>
              <p:cNvSpPr txBox="1"/>
              <p:nvPr/>
            </p:nvSpPr>
            <p:spPr>
              <a:xfrm>
                <a:off x="1782191" y="2692864"/>
                <a:ext cx="1005982" cy="534457"/>
              </a:xfrm>
              <a:prstGeom prst="rect">
                <a:avLst/>
              </a:prstGeom>
              <a:solidFill>
                <a:schemeClr val="tx1">
                  <a:lumMod val="60000"/>
                  <a:lumOff val="4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b="1" dirty="0">
                    <a:solidFill>
                      <a:schemeClr val="bg1"/>
                    </a:solidFill>
                  </a:rPr>
                  <a:t>FSO Analytics History DB</a:t>
                </a:r>
              </a:p>
            </p:txBody>
          </p:sp>
        </p:grpSp>
        <p:sp>
          <p:nvSpPr>
            <p:cNvPr id="9" name="Down Arrow 8"/>
            <p:cNvSpPr/>
            <p:nvPr/>
          </p:nvSpPr>
          <p:spPr bwMode="auto">
            <a:xfrm>
              <a:off x="3359569" y="3331527"/>
              <a:ext cx="368490" cy="592857"/>
            </a:xfrm>
            <a:prstGeom prst="downArrow">
              <a:avLst/>
            </a:prstGeom>
            <a:solidFill>
              <a:schemeClr val="accent5"/>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nvGrpSpPr>
            <p:cNvPr id="10" name="Group 9"/>
            <p:cNvGrpSpPr/>
            <p:nvPr/>
          </p:nvGrpSpPr>
          <p:grpSpPr>
            <a:xfrm>
              <a:off x="2998366" y="1991290"/>
              <a:ext cx="1012882" cy="1262118"/>
              <a:chOff x="1757611" y="4375096"/>
              <a:chExt cx="1012882" cy="1262118"/>
            </a:xfrm>
          </p:grpSpPr>
          <p:sp>
            <p:nvSpPr>
              <p:cNvPr id="13" name="Can 12"/>
              <p:cNvSpPr/>
              <p:nvPr/>
            </p:nvSpPr>
            <p:spPr bwMode="auto">
              <a:xfrm>
                <a:off x="1888465" y="4375096"/>
                <a:ext cx="808167" cy="709746"/>
              </a:xfrm>
              <a:prstGeom prst="can">
                <a:avLst/>
              </a:prstGeom>
              <a:solidFill>
                <a:schemeClr val="accent5"/>
              </a:solidFill>
              <a:ln w="12700" cap="flat" cmpd="sng" algn="ctr">
                <a:solidFill>
                  <a:schemeClr val="bg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4" name="Curved Right Arrow 13"/>
              <p:cNvSpPr/>
              <p:nvPr/>
            </p:nvSpPr>
            <p:spPr bwMode="auto">
              <a:xfrm>
                <a:off x="2011566" y="4634433"/>
                <a:ext cx="267605" cy="354873"/>
              </a:xfrm>
              <a:prstGeom prst="curved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5" name="Curved Left Arrow 14"/>
              <p:cNvSpPr/>
              <p:nvPr/>
            </p:nvSpPr>
            <p:spPr bwMode="auto">
              <a:xfrm>
                <a:off x="2340590" y="4634433"/>
                <a:ext cx="238836" cy="354873"/>
              </a:xfrm>
              <a:prstGeom prst="curved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6" name="TextBox 15"/>
              <p:cNvSpPr txBox="1"/>
              <p:nvPr/>
            </p:nvSpPr>
            <p:spPr>
              <a:xfrm>
                <a:off x="1757611" y="5206327"/>
                <a:ext cx="1012882" cy="430887"/>
              </a:xfrm>
              <a:prstGeom prst="rect">
                <a:avLst/>
              </a:prstGeom>
              <a:solidFill>
                <a:schemeClr val="accent5"/>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b="1" dirty="0">
                    <a:solidFill>
                      <a:schemeClr val="tx1"/>
                    </a:solidFill>
                  </a:rPr>
                  <a:t>Data Aggregation</a:t>
                </a:r>
              </a:p>
            </p:txBody>
          </p:sp>
        </p:grpSp>
        <p:sp>
          <p:nvSpPr>
            <p:cNvPr id="11" name="Left Arrow 10"/>
            <p:cNvSpPr/>
            <p:nvPr/>
          </p:nvSpPr>
          <p:spPr bwMode="auto">
            <a:xfrm>
              <a:off x="2045583" y="4798397"/>
              <a:ext cx="565073" cy="430887"/>
            </a:xfrm>
            <a:prstGeom prst="leftArrow">
              <a:avLst/>
            </a:prstGeom>
            <a:solidFill>
              <a:schemeClr val="accent6">
                <a:lumMod val="40000"/>
                <a:lumOff val="6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nvGrpSpPr>
            <p:cNvPr id="23" name="Group 22"/>
            <p:cNvGrpSpPr/>
            <p:nvPr/>
          </p:nvGrpSpPr>
          <p:grpSpPr>
            <a:xfrm>
              <a:off x="2916478" y="4105774"/>
              <a:ext cx="1008880" cy="1232201"/>
              <a:chOff x="2916478" y="4105774"/>
              <a:chExt cx="1008880" cy="1232201"/>
            </a:xfrm>
          </p:grpSpPr>
          <p:sp>
            <p:nvSpPr>
              <p:cNvPr id="12" name="TextBox 11"/>
              <p:cNvSpPr txBox="1"/>
              <p:nvPr/>
            </p:nvSpPr>
            <p:spPr>
              <a:xfrm>
                <a:off x="2916478" y="4737811"/>
                <a:ext cx="1008880" cy="600164"/>
              </a:xfrm>
              <a:prstGeom prst="rect">
                <a:avLst/>
              </a:prstGeom>
              <a:solidFill>
                <a:schemeClr val="accent6">
                  <a:lumMod val="40000"/>
                  <a:lumOff val="6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1100" b="1" dirty="0">
                    <a:solidFill>
                      <a:schemeClr val="tx1">
                        <a:lumMod val="50000"/>
                      </a:schemeClr>
                    </a:solidFill>
                  </a:rPr>
                  <a:t>Analysis Procedures Execution</a:t>
                </a:r>
              </a:p>
            </p:txBody>
          </p:sp>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59344" y="4105774"/>
                <a:ext cx="614267" cy="617385"/>
              </a:xfrm>
              <a:prstGeom prst="rect">
                <a:avLst/>
              </a:prstGeom>
            </p:spPr>
          </p:pic>
        </p:grpSp>
        <p:grpSp>
          <p:nvGrpSpPr>
            <p:cNvPr id="4" name="Group 3"/>
            <p:cNvGrpSpPr/>
            <p:nvPr/>
          </p:nvGrpSpPr>
          <p:grpSpPr>
            <a:xfrm>
              <a:off x="528938" y="4105774"/>
              <a:ext cx="1335273" cy="1263273"/>
              <a:chOff x="528938" y="4105774"/>
              <a:chExt cx="1335273" cy="1263273"/>
            </a:xfrm>
          </p:grpSpPr>
          <p:pic>
            <p:nvPicPr>
              <p:cNvPr id="5123"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0917" y="4105774"/>
                <a:ext cx="783412" cy="579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28938" y="4768883"/>
                <a:ext cx="1335273" cy="600164"/>
              </a:xfrm>
              <a:prstGeom prst="rect">
                <a:avLst/>
              </a:prstGeom>
              <a:solidFill>
                <a:schemeClr val="tx2"/>
              </a:solidFill>
            </p:spPr>
            <p:style>
              <a:lnRef idx="1">
                <a:schemeClr val="dk1"/>
              </a:lnRef>
              <a:fillRef idx="2">
                <a:schemeClr val="dk1"/>
              </a:fillRef>
              <a:effectRef idx="1">
                <a:schemeClr val="dk1"/>
              </a:effectRef>
              <a:fontRef idx="minor">
                <a:schemeClr val="dk1"/>
              </a:fontRef>
            </p:style>
            <p:txBody>
              <a:bodyPr wrap="square" rtlCol="0" anchor="ctr">
                <a:spAutoFit/>
              </a:bodyPr>
              <a:lstStyle/>
              <a:p>
                <a:r>
                  <a:rPr lang="en-US" sz="1100" b="1" dirty="0">
                    <a:solidFill>
                      <a:schemeClr val="bg1"/>
                    </a:solidFill>
                  </a:rPr>
                  <a:t>Analytics GUI Representation</a:t>
                </a:r>
              </a:p>
              <a:p>
                <a:endParaRPr lang="en-US" sz="1100" b="1" dirty="0">
                  <a:solidFill>
                    <a:schemeClr val="bg1"/>
                  </a:solidFill>
                </a:endParaRPr>
              </a:p>
            </p:txBody>
          </p:sp>
        </p:grpSp>
        <p:sp>
          <p:nvSpPr>
            <p:cNvPr id="25" name="Right Arrow 24"/>
            <p:cNvSpPr/>
            <p:nvPr/>
          </p:nvSpPr>
          <p:spPr bwMode="auto">
            <a:xfrm>
              <a:off x="2579323" y="2478988"/>
              <a:ext cx="502553" cy="393926"/>
            </a:xfrm>
            <a:prstGeom prst="rightArrow">
              <a:avLst/>
            </a:prstGeom>
            <a:solidFill>
              <a:schemeClr val="tx1">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1592588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1" y="39071"/>
            <a:ext cx="7586518" cy="1085371"/>
          </a:xfrm>
        </p:spPr>
        <p:txBody>
          <a:bodyPr anchor="t">
            <a:normAutofit/>
          </a:bodyPr>
          <a:lstStyle/>
          <a:p>
            <a:r>
              <a:rPr lang="en-US" sz="2800" dirty="0"/>
              <a:t>UC1 FTR Improvement ANALYSIS FRAMEWORK</a:t>
            </a:r>
            <a:endParaRPr lang="en-US" sz="1600" dirty="0"/>
          </a:p>
        </p:txBody>
      </p:sp>
      <p:grpSp>
        <p:nvGrpSpPr>
          <p:cNvPr id="20" name="Group 19"/>
          <p:cNvGrpSpPr/>
          <p:nvPr/>
        </p:nvGrpSpPr>
        <p:grpSpPr>
          <a:xfrm>
            <a:off x="489234" y="5442312"/>
            <a:ext cx="1068977" cy="1040513"/>
            <a:chOff x="5816676" y="195208"/>
            <a:chExt cx="1068977" cy="1040513"/>
          </a:xfrm>
        </p:grpSpPr>
        <p:sp>
          <p:nvSpPr>
            <p:cNvPr id="21" name="Freeform 14"/>
            <p:cNvSpPr>
              <a:spLocks noChangeAspect="1"/>
            </p:cNvSpPr>
            <p:nvPr/>
          </p:nvSpPr>
          <p:spPr bwMode="auto">
            <a:xfrm rot="5400000">
              <a:off x="5830908" y="180976"/>
              <a:ext cx="1040513" cy="1068977"/>
            </a:xfrm>
            <a:custGeom>
              <a:avLst/>
              <a:gdLst>
                <a:gd name="T0" fmla="*/ 2147483647 w 10017"/>
                <a:gd name="T1" fmla="*/ 2147483647 h 10000"/>
                <a:gd name="T2" fmla="*/ 2147483647 w 10017"/>
                <a:gd name="T3" fmla="*/ 2147483647 h 10000"/>
                <a:gd name="T4" fmla="*/ 2147483647 w 10017"/>
                <a:gd name="T5" fmla="*/ 2147483647 h 10000"/>
                <a:gd name="T6" fmla="*/ 2147483647 w 10017"/>
                <a:gd name="T7" fmla="*/ 2147483647 h 10000"/>
                <a:gd name="T8" fmla="*/ 2147483647 w 10017"/>
                <a:gd name="T9" fmla="*/ 2147483647 h 10000"/>
                <a:gd name="T10" fmla="*/ 2147483647 w 10017"/>
                <a:gd name="T11" fmla="*/ 0 h 10000"/>
                <a:gd name="T12" fmla="*/ 2147483647 w 10017"/>
                <a:gd name="T13" fmla="*/ 0 h 10000"/>
                <a:gd name="T14" fmla="*/ 2147483647 w 10017"/>
                <a:gd name="T15" fmla="*/ 2147483647 h 10000"/>
                <a:gd name="T16" fmla="*/ 2147483647 w 10017"/>
                <a:gd name="T17" fmla="*/ 2147483647 h 10000"/>
                <a:gd name="T18" fmla="*/ 2147483647 w 10017"/>
                <a:gd name="T19" fmla="*/ 2147483647 h 10000"/>
                <a:gd name="T20" fmla="*/ 2147483647 w 10017"/>
                <a:gd name="T21" fmla="*/ 2147483647 h 10000"/>
                <a:gd name="T22" fmla="*/ 2147483647 w 10017"/>
                <a:gd name="T23" fmla="*/ 2147483647 h 10000"/>
                <a:gd name="T24" fmla="*/ 2147483647 w 10017"/>
                <a:gd name="T25" fmla="*/ 2147483647 h 10000"/>
                <a:gd name="T26" fmla="*/ 2147483647 w 10017"/>
                <a:gd name="T27" fmla="*/ 2147483647 h 10000"/>
                <a:gd name="T28" fmla="*/ 2147483647 w 10017"/>
                <a:gd name="T29" fmla="*/ 2147483647 h 10000"/>
                <a:gd name="T30" fmla="*/ 2147483647 w 10017"/>
                <a:gd name="T31" fmla="*/ 2147483647 h 10000"/>
                <a:gd name="T32" fmla="*/ 2147483647 w 10017"/>
                <a:gd name="T33" fmla="*/ 2147483647 h 10000"/>
                <a:gd name="T34" fmla="*/ 2147483647 w 10017"/>
                <a:gd name="T35" fmla="*/ 2147483647 h 10000"/>
                <a:gd name="T36" fmla="*/ 2147483647 w 10017"/>
                <a:gd name="T37" fmla="*/ 2147483647 h 100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017"/>
                <a:gd name="T58" fmla="*/ 0 h 10000"/>
                <a:gd name="T59" fmla="*/ 10017 w 10017"/>
                <a:gd name="T60" fmla="*/ 10000 h 100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017" h="10000">
                  <a:moveTo>
                    <a:pt x="7691" y="9690"/>
                  </a:moveTo>
                  <a:cubicBezTo>
                    <a:pt x="7748" y="9582"/>
                    <a:pt x="9210" y="6795"/>
                    <a:pt x="9970" y="5348"/>
                  </a:cubicBezTo>
                  <a:cubicBezTo>
                    <a:pt x="10041" y="5211"/>
                    <a:pt x="10033" y="5006"/>
                    <a:pt x="9944" y="4806"/>
                  </a:cubicBezTo>
                  <a:cubicBezTo>
                    <a:pt x="9563" y="3954"/>
                    <a:pt x="7740" y="332"/>
                    <a:pt x="7691" y="233"/>
                  </a:cubicBezTo>
                  <a:cubicBezTo>
                    <a:pt x="7623" y="78"/>
                    <a:pt x="7490" y="2"/>
                    <a:pt x="7350" y="0"/>
                  </a:cubicBezTo>
                  <a:lnTo>
                    <a:pt x="2790" y="10"/>
                  </a:lnTo>
                  <a:cubicBezTo>
                    <a:pt x="2594" y="15"/>
                    <a:pt x="2402" y="173"/>
                    <a:pt x="2295" y="373"/>
                  </a:cubicBezTo>
                  <a:cubicBezTo>
                    <a:pt x="2245" y="467"/>
                    <a:pt x="127" y="4566"/>
                    <a:pt x="46" y="4729"/>
                  </a:cubicBezTo>
                  <a:cubicBezTo>
                    <a:pt x="-35" y="4892"/>
                    <a:pt x="9" y="5119"/>
                    <a:pt x="46" y="5194"/>
                  </a:cubicBezTo>
                  <a:lnTo>
                    <a:pt x="2367" y="9767"/>
                  </a:lnTo>
                  <a:cubicBezTo>
                    <a:pt x="2435" y="9922"/>
                    <a:pt x="2572" y="10000"/>
                    <a:pt x="2708" y="10000"/>
                  </a:cubicBezTo>
                  <a:lnTo>
                    <a:pt x="7282" y="10000"/>
                  </a:lnTo>
                  <a:cubicBezTo>
                    <a:pt x="7498" y="10000"/>
                    <a:pt x="7627" y="9798"/>
                    <a:pt x="7691" y="9690"/>
                  </a:cubicBezTo>
                  <a:close/>
                </a:path>
              </a:pathLst>
            </a:custGeom>
            <a:solidFill>
              <a:schemeClr val="bg1">
                <a:lumMod val="50000"/>
              </a:schemeClr>
            </a:solidFill>
            <a:ln>
              <a:noFill/>
            </a:ln>
          </p:spPr>
          <p:txBody>
            <a:bodyPr/>
            <a:lstStyle/>
            <a:p>
              <a:endParaRPr lang="en-US"/>
            </a:p>
          </p:txBody>
        </p:sp>
        <p:sp>
          <p:nvSpPr>
            <p:cNvPr id="22" name="Freeform 3"/>
            <p:cNvSpPr>
              <a:spLocks noChangeAspect="1" noEditPoints="1"/>
            </p:cNvSpPr>
            <p:nvPr/>
          </p:nvSpPr>
          <p:spPr bwMode="auto">
            <a:xfrm>
              <a:off x="6031096" y="424792"/>
              <a:ext cx="640136" cy="581343"/>
            </a:xfrm>
            <a:custGeom>
              <a:avLst/>
              <a:gdLst>
                <a:gd name="T0" fmla="*/ 2147483647 w 382"/>
                <a:gd name="T1" fmla="*/ 2147483647 h 405"/>
                <a:gd name="T2" fmla="*/ 2147483647 w 382"/>
                <a:gd name="T3" fmla="*/ 2147483647 h 405"/>
                <a:gd name="T4" fmla="*/ 2147483647 w 382"/>
                <a:gd name="T5" fmla="*/ 2147483647 h 405"/>
                <a:gd name="T6" fmla="*/ 2147483647 w 382"/>
                <a:gd name="T7" fmla="*/ 2147483647 h 405"/>
                <a:gd name="T8" fmla="*/ 2147483647 w 382"/>
                <a:gd name="T9" fmla="*/ 2147483647 h 405"/>
                <a:gd name="T10" fmla="*/ 2147483647 w 382"/>
                <a:gd name="T11" fmla="*/ 2147483647 h 405"/>
                <a:gd name="T12" fmla="*/ 2147483647 w 382"/>
                <a:gd name="T13" fmla="*/ 2147483647 h 405"/>
                <a:gd name="T14" fmla="*/ 2147483647 w 382"/>
                <a:gd name="T15" fmla="*/ 2147483647 h 405"/>
                <a:gd name="T16" fmla="*/ 0 w 382"/>
                <a:gd name="T17" fmla="*/ 2147483647 h 405"/>
                <a:gd name="T18" fmla="*/ 2147483647 w 382"/>
                <a:gd name="T19" fmla="*/ 2147483647 h 405"/>
                <a:gd name="T20" fmla="*/ 2147483647 w 382"/>
                <a:gd name="T21" fmla="*/ 2147483647 h 405"/>
                <a:gd name="T22" fmla="*/ 2147483647 w 382"/>
                <a:gd name="T23" fmla="*/ 2147483647 h 405"/>
                <a:gd name="T24" fmla="*/ 2147483647 w 382"/>
                <a:gd name="T25" fmla="*/ 2147483647 h 405"/>
                <a:gd name="T26" fmla="*/ 2147483647 w 382"/>
                <a:gd name="T27" fmla="*/ 2147483647 h 405"/>
                <a:gd name="T28" fmla="*/ 2147483647 w 382"/>
                <a:gd name="T29" fmla="*/ 2147483647 h 405"/>
                <a:gd name="T30" fmla="*/ 2147483647 w 382"/>
                <a:gd name="T31" fmla="*/ 2147483647 h 405"/>
                <a:gd name="T32" fmla="*/ 2147483647 w 382"/>
                <a:gd name="T33" fmla="*/ 2147483647 h 405"/>
                <a:gd name="T34" fmla="*/ 2147483647 w 382"/>
                <a:gd name="T35" fmla="*/ 2147483647 h 405"/>
                <a:gd name="T36" fmla="*/ 2147483647 w 382"/>
                <a:gd name="T37" fmla="*/ 2147483647 h 405"/>
                <a:gd name="T38" fmla="*/ 2147483647 w 382"/>
                <a:gd name="T39" fmla="*/ 2147483647 h 405"/>
                <a:gd name="T40" fmla="*/ 2147483647 w 382"/>
                <a:gd name="T41" fmla="*/ 2147483647 h 405"/>
                <a:gd name="T42" fmla="*/ 2147483647 w 382"/>
                <a:gd name="T43" fmla="*/ 2147483647 h 405"/>
                <a:gd name="T44" fmla="*/ 2147483647 w 382"/>
                <a:gd name="T45" fmla="*/ 2147483647 h 405"/>
                <a:gd name="T46" fmla="*/ 2147483647 w 382"/>
                <a:gd name="T47" fmla="*/ 2147483647 h 405"/>
                <a:gd name="T48" fmla="*/ 2147483647 w 382"/>
                <a:gd name="T49" fmla="*/ 2147483647 h 405"/>
                <a:gd name="T50" fmla="*/ 2147483647 w 382"/>
                <a:gd name="T51" fmla="*/ 2147483647 h 405"/>
                <a:gd name="T52" fmla="*/ 2147483647 w 382"/>
                <a:gd name="T53" fmla="*/ 2147483647 h 405"/>
                <a:gd name="T54" fmla="*/ 2147483647 w 382"/>
                <a:gd name="T55" fmla="*/ 2147483647 h 405"/>
                <a:gd name="T56" fmla="*/ 2147483647 w 382"/>
                <a:gd name="T57" fmla="*/ 2147483647 h 405"/>
                <a:gd name="T58" fmla="*/ 2147483647 w 382"/>
                <a:gd name="T59" fmla="*/ 2147483647 h 405"/>
                <a:gd name="T60" fmla="*/ 2147483647 w 382"/>
                <a:gd name="T61" fmla="*/ 2147483647 h 405"/>
                <a:gd name="T62" fmla="*/ 2147483647 w 382"/>
                <a:gd name="T63" fmla="*/ 2147483647 h 405"/>
                <a:gd name="T64" fmla="*/ 2147483647 w 382"/>
                <a:gd name="T65" fmla="*/ 2147483647 h 405"/>
                <a:gd name="T66" fmla="*/ 2147483647 w 382"/>
                <a:gd name="T67" fmla="*/ 2147483647 h 405"/>
                <a:gd name="T68" fmla="*/ 2147483647 w 382"/>
                <a:gd name="T69" fmla="*/ 2147483647 h 405"/>
                <a:gd name="T70" fmla="*/ 2147483647 w 382"/>
                <a:gd name="T71" fmla="*/ 2147483647 h 405"/>
                <a:gd name="T72" fmla="*/ 2147483647 w 382"/>
                <a:gd name="T73" fmla="*/ 2147483647 h 405"/>
                <a:gd name="T74" fmla="*/ 2147483647 w 382"/>
                <a:gd name="T75" fmla="*/ 2147483647 h 405"/>
                <a:gd name="T76" fmla="*/ 2147483647 w 382"/>
                <a:gd name="T77" fmla="*/ 2147483647 h 405"/>
                <a:gd name="T78" fmla="*/ 2147483647 w 382"/>
                <a:gd name="T79" fmla="*/ 2147483647 h 405"/>
                <a:gd name="T80" fmla="*/ 2147483647 w 382"/>
                <a:gd name="T81" fmla="*/ 2147483647 h 405"/>
                <a:gd name="T82" fmla="*/ 2147483647 w 382"/>
                <a:gd name="T83" fmla="*/ 2147483647 h 405"/>
                <a:gd name="T84" fmla="*/ 2147483647 w 382"/>
                <a:gd name="T85" fmla="*/ 2147483647 h 405"/>
                <a:gd name="T86" fmla="*/ 2147483647 w 382"/>
                <a:gd name="T87" fmla="*/ 2147483647 h 405"/>
                <a:gd name="T88" fmla="*/ 2147483647 w 382"/>
                <a:gd name="T89" fmla="*/ 2147483647 h 405"/>
                <a:gd name="T90" fmla="*/ 2147483647 w 382"/>
                <a:gd name="T91" fmla="*/ 2147483647 h 405"/>
                <a:gd name="T92" fmla="*/ 2147483647 w 382"/>
                <a:gd name="T93" fmla="*/ 2147483647 h 405"/>
                <a:gd name="T94" fmla="*/ 2147483647 w 382"/>
                <a:gd name="T95" fmla="*/ 2147483647 h 405"/>
                <a:gd name="T96" fmla="*/ 2147483647 w 382"/>
                <a:gd name="T97" fmla="*/ 2147483647 h 405"/>
                <a:gd name="T98" fmla="*/ 2147483647 w 382"/>
                <a:gd name="T99" fmla="*/ 2147483647 h 405"/>
                <a:gd name="T100" fmla="*/ 2147483647 w 382"/>
                <a:gd name="T101" fmla="*/ 2147483647 h 405"/>
                <a:gd name="T102" fmla="*/ 2147483647 w 382"/>
                <a:gd name="T103" fmla="*/ 2147483647 h 405"/>
                <a:gd name="T104" fmla="*/ 2147483647 w 382"/>
                <a:gd name="T105" fmla="*/ 2147483647 h 4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82" h="405">
                  <a:moveTo>
                    <a:pt x="347" y="257"/>
                  </a:moveTo>
                  <a:cubicBezTo>
                    <a:pt x="348" y="202"/>
                    <a:pt x="348" y="202"/>
                    <a:pt x="348" y="202"/>
                  </a:cubicBezTo>
                  <a:cubicBezTo>
                    <a:pt x="349" y="198"/>
                    <a:pt x="345" y="194"/>
                    <a:pt x="341" y="194"/>
                  </a:cubicBezTo>
                  <a:cubicBezTo>
                    <a:pt x="336" y="194"/>
                    <a:pt x="333" y="197"/>
                    <a:pt x="332" y="202"/>
                  </a:cubicBezTo>
                  <a:cubicBezTo>
                    <a:pt x="331" y="257"/>
                    <a:pt x="331" y="257"/>
                    <a:pt x="331" y="257"/>
                  </a:cubicBezTo>
                  <a:cubicBezTo>
                    <a:pt x="325" y="258"/>
                    <a:pt x="319" y="260"/>
                    <a:pt x="314" y="264"/>
                  </a:cubicBezTo>
                  <a:cubicBezTo>
                    <a:pt x="276" y="231"/>
                    <a:pt x="276" y="231"/>
                    <a:pt x="276" y="231"/>
                  </a:cubicBezTo>
                  <a:cubicBezTo>
                    <a:pt x="279" y="225"/>
                    <a:pt x="281" y="219"/>
                    <a:pt x="281" y="212"/>
                  </a:cubicBezTo>
                  <a:cubicBezTo>
                    <a:pt x="281" y="204"/>
                    <a:pt x="279" y="197"/>
                    <a:pt x="275" y="191"/>
                  </a:cubicBezTo>
                  <a:cubicBezTo>
                    <a:pt x="320" y="150"/>
                    <a:pt x="320" y="150"/>
                    <a:pt x="320" y="150"/>
                  </a:cubicBezTo>
                  <a:cubicBezTo>
                    <a:pt x="324" y="153"/>
                    <a:pt x="329" y="155"/>
                    <a:pt x="334" y="156"/>
                  </a:cubicBezTo>
                  <a:cubicBezTo>
                    <a:pt x="333" y="170"/>
                    <a:pt x="333" y="170"/>
                    <a:pt x="333" y="170"/>
                  </a:cubicBezTo>
                  <a:cubicBezTo>
                    <a:pt x="333" y="175"/>
                    <a:pt x="337" y="178"/>
                    <a:pt x="341" y="178"/>
                  </a:cubicBezTo>
                  <a:cubicBezTo>
                    <a:pt x="341" y="178"/>
                    <a:pt x="341" y="178"/>
                    <a:pt x="341" y="178"/>
                  </a:cubicBezTo>
                  <a:cubicBezTo>
                    <a:pt x="346" y="178"/>
                    <a:pt x="349" y="175"/>
                    <a:pt x="349" y="171"/>
                  </a:cubicBezTo>
                  <a:cubicBezTo>
                    <a:pt x="350" y="157"/>
                    <a:pt x="350" y="157"/>
                    <a:pt x="350" y="157"/>
                  </a:cubicBezTo>
                  <a:cubicBezTo>
                    <a:pt x="368" y="153"/>
                    <a:pt x="382" y="137"/>
                    <a:pt x="382" y="118"/>
                  </a:cubicBezTo>
                  <a:cubicBezTo>
                    <a:pt x="382" y="96"/>
                    <a:pt x="365" y="78"/>
                    <a:pt x="343" y="78"/>
                  </a:cubicBezTo>
                  <a:cubicBezTo>
                    <a:pt x="332" y="78"/>
                    <a:pt x="322" y="83"/>
                    <a:pt x="314" y="91"/>
                  </a:cubicBezTo>
                  <a:cubicBezTo>
                    <a:pt x="254" y="53"/>
                    <a:pt x="254" y="53"/>
                    <a:pt x="254" y="53"/>
                  </a:cubicBezTo>
                  <a:cubicBezTo>
                    <a:pt x="255" y="49"/>
                    <a:pt x="256" y="44"/>
                    <a:pt x="256" y="39"/>
                  </a:cubicBezTo>
                  <a:cubicBezTo>
                    <a:pt x="256" y="18"/>
                    <a:pt x="238" y="0"/>
                    <a:pt x="217" y="0"/>
                  </a:cubicBezTo>
                  <a:cubicBezTo>
                    <a:pt x="195" y="0"/>
                    <a:pt x="177" y="18"/>
                    <a:pt x="177" y="39"/>
                  </a:cubicBezTo>
                  <a:cubicBezTo>
                    <a:pt x="177" y="40"/>
                    <a:pt x="177" y="41"/>
                    <a:pt x="177" y="42"/>
                  </a:cubicBezTo>
                  <a:cubicBezTo>
                    <a:pt x="74" y="72"/>
                    <a:pt x="74" y="72"/>
                    <a:pt x="74" y="72"/>
                  </a:cubicBezTo>
                  <a:cubicBezTo>
                    <a:pt x="68" y="60"/>
                    <a:pt x="55" y="51"/>
                    <a:pt x="40" y="51"/>
                  </a:cubicBezTo>
                  <a:cubicBezTo>
                    <a:pt x="18" y="51"/>
                    <a:pt x="0" y="69"/>
                    <a:pt x="0" y="91"/>
                  </a:cubicBezTo>
                  <a:cubicBezTo>
                    <a:pt x="0" y="111"/>
                    <a:pt x="16" y="128"/>
                    <a:pt x="35" y="130"/>
                  </a:cubicBezTo>
                  <a:cubicBezTo>
                    <a:pt x="46" y="237"/>
                    <a:pt x="46" y="237"/>
                    <a:pt x="46" y="237"/>
                  </a:cubicBezTo>
                  <a:cubicBezTo>
                    <a:pt x="30" y="242"/>
                    <a:pt x="19" y="257"/>
                    <a:pt x="19" y="275"/>
                  </a:cubicBezTo>
                  <a:cubicBezTo>
                    <a:pt x="19" y="297"/>
                    <a:pt x="36" y="314"/>
                    <a:pt x="58" y="314"/>
                  </a:cubicBezTo>
                  <a:cubicBezTo>
                    <a:pt x="65" y="314"/>
                    <a:pt x="72" y="312"/>
                    <a:pt x="78" y="309"/>
                  </a:cubicBezTo>
                  <a:cubicBezTo>
                    <a:pt x="109" y="343"/>
                    <a:pt x="109" y="343"/>
                    <a:pt x="109" y="343"/>
                  </a:cubicBezTo>
                  <a:cubicBezTo>
                    <a:pt x="105" y="349"/>
                    <a:pt x="102" y="357"/>
                    <a:pt x="102" y="366"/>
                  </a:cubicBezTo>
                  <a:cubicBezTo>
                    <a:pt x="102" y="387"/>
                    <a:pt x="119" y="405"/>
                    <a:pt x="141" y="405"/>
                  </a:cubicBezTo>
                  <a:cubicBezTo>
                    <a:pt x="163" y="405"/>
                    <a:pt x="181" y="387"/>
                    <a:pt x="181" y="366"/>
                  </a:cubicBezTo>
                  <a:cubicBezTo>
                    <a:pt x="181" y="364"/>
                    <a:pt x="180" y="362"/>
                    <a:pt x="180" y="360"/>
                  </a:cubicBezTo>
                  <a:cubicBezTo>
                    <a:pt x="304" y="316"/>
                    <a:pt x="304" y="316"/>
                    <a:pt x="304" y="316"/>
                  </a:cubicBezTo>
                  <a:cubicBezTo>
                    <a:pt x="311" y="327"/>
                    <a:pt x="323" y="335"/>
                    <a:pt x="337" y="335"/>
                  </a:cubicBezTo>
                  <a:cubicBezTo>
                    <a:pt x="359" y="335"/>
                    <a:pt x="377" y="317"/>
                    <a:pt x="377" y="295"/>
                  </a:cubicBezTo>
                  <a:cubicBezTo>
                    <a:pt x="377" y="277"/>
                    <a:pt x="364" y="261"/>
                    <a:pt x="347" y="257"/>
                  </a:cubicBezTo>
                  <a:close/>
                  <a:moveTo>
                    <a:pt x="343" y="94"/>
                  </a:moveTo>
                  <a:cubicBezTo>
                    <a:pt x="356" y="94"/>
                    <a:pt x="366" y="105"/>
                    <a:pt x="366" y="118"/>
                  </a:cubicBezTo>
                  <a:cubicBezTo>
                    <a:pt x="366" y="131"/>
                    <a:pt x="356" y="141"/>
                    <a:pt x="343" y="141"/>
                  </a:cubicBezTo>
                  <a:cubicBezTo>
                    <a:pt x="330" y="141"/>
                    <a:pt x="320" y="131"/>
                    <a:pt x="320" y="118"/>
                  </a:cubicBezTo>
                  <a:cubicBezTo>
                    <a:pt x="320" y="105"/>
                    <a:pt x="330" y="94"/>
                    <a:pt x="343" y="94"/>
                  </a:cubicBezTo>
                  <a:close/>
                  <a:moveTo>
                    <a:pt x="309" y="138"/>
                  </a:moveTo>
                  <a:cubicBezTo>
                    <a:pt x="265" y="180"/>
                    <a:pt x="265" y="180"/>
                    <a:pt x="265" y="180"/>
                  </a:cubicBezTo>
                  <a:cubicBezTo>
                    <a:pt x="258" y="175"/>
                    <a:pt x="250" y="173"/>
                    <a:pt x="242" y="173"/>
                  </a:cubicBezTo>
                  <a:cubicBezTo>
                    <a:pt x="227" y="173"/>
                    <a:pt x="213" y="181"/>
                    <a:pt x="207" y="194"/>
                  </a:cubicBezTo>
                  <a:cubicBezTo>
                    <a:pt x="167" y="183"/>
                    <a:pt x="167" y="183"/>
                    <a:pt x="167" y="183"/>
                  </a:cubicBezTo>
                  <a:cubicBezTo>
                    <a:pt x="167" y="182"/>
                    <a:pt x="167" y="181"/>
                    <a:pt x="167" y="180"/>
                  </a:cubicBezTo>
                  <a:cubicBezTo>
                    <a:pt x="167" y="179"/>
                    <a:pt x="167" y="178"/>
                    <a:pt x="167" y="177"/>
                  </a:cubicBezTo>
                  <a:cubicBezTo>
                    <a:pt x="308" y="136"/>
                    <a:pt x="308" y="136"/>
                    <a:pt x="308" y="136"/>
                  </a:cubicBezTo>
                  <a:cubicBezTo>
                    <a:pt x="308" y="137"/>
                    <a:pt x="309" y="138"/>
                    <a:pt x="309" y="138"/>
                  </a:cubicBezTo>
                  <a:close/>
                  <a:moveTo>
                    <a:pt x="265" y="212"/>
                  </a:moveTo>
                  <a:cubicBezTo>
                    <a:pt x="265" y="225"/>
                    <a:pt x="255" y="235"/>
                    <a:pt x="242" y="235"/>
                  </a:cubicBezTo>
                  <a:cubicBezTo>
                    <a:pt x="229" y="235"/>
                    <a:pt x="218" y="225"/>
                    <a:pt x="218" y="212"/>
                  </a:cubicBezTo>
                  <a:cubicBezTo>
                    <a:pt x="218" y="199"/>
                    <a:pt x="229" y="189"/>
                    <a:pt x="242" y="189"/>
                  </a:cubicBezTo>
                  <a:cubicBezTo>
                    <a:pt x="255" y="189"/>
                    <a:pt x="265" y="199"/>
                    <a:pt x="265" y="212"/>
                  </a:cubicBezTo>
                  <a:close/>
                  <a:moveTo>
                    <a:pt x="143" y="273"/>
                  </a:moveTo>
                  <a:cubicBezTo>
                    <a:pt x="139" y="218"/>
                    <a:pt x="139" y="218"/>
                    <a:pt x="139" y="218"/>
                  </a:cubicBezTo>
                  <a:cubicBezTo>
                    <a:pt x="149" y="215"/>
                    <a:pt x="158" y="208"/>
                    <a:pt x="163" y="198"/>
                  </a:cubicBezTo>
                  <a:cubicBezTo>
                    <a:pt x="203" y="209"/>
                    <a:pt x="203" y="209"/>
                    <a:pt x="203" y="209"/>
                  </a:cubicBezTo>
                  <a:cubicBezTo>
                    <a:pt x="203" y="210"/>
                    <a:pt x="202" y="211"/>
                    <a:pt x="202" y="212"/>
                  </a:cubicBezTo>
                  <a:cubicBezTo>
                    <a:pt x="202" y="223"/>
                    <a:pt x="207" y="233"/>
                    <a:pt x="214" y="240"/>
                  </a:cubicBezTo>
                  <a:cubicBezTo>
                    <a:pt x="190" y="277"/>
                    <a:pt x="190" y="277"/>
                    <a:pt x="190" y="277"/>
                  </a:cubicBezTo>
                  <a:lnTo>
                    <a:pt x="143" y="273"/>
                  </a:lnTo>
                  <a:close/>
                  <a:moveTo>
                    <a:pt x="180" y="292"/>
                  </a:moveTo>
                  <a:cubicBezTo>
                    <a:pt x="156" y="329"/>
                    <a:pt x="156" y="329"/>
                    <a:pt x="156" y="329"/>
                  </a:cubicBezTo>
                  <a:cubicBezTo>
                    <a:pt x="153" y="328"/>
                    <a:pt x="150" y="327"/>
                    <a:pt x="146" y="327"/>
                  </a:cubicBezTo>
                  <a:cubicBezTo>
                    <a:pt x="144" y="289"/>
                    <a:pt x="144" y="289"/>
                    <a:pt x="144" y="289"/>
                  </a:cubicBezTo>
                  <a:lnTo>
                    <a:pt x="180" y="292"/>
                  </a:lnTo>
                  <a:close/>
                  <a:moveTo>
                    <a:pt x="128" y="204"/>
                  </a:moveTo>
                  <a:cubicBezTo>
                    <a:pt x="115" y="204"/>
                    <a:pt x="105" y="193"/>
                    <a:pt x="105" y="180"/>
                  </a:cubicBezTo>
                  <a:cubicBezTo>
                    <a:pt x="105" y="168"/>
                    <a:pt x="115" y="157"/>
                    <a:pt x="128" y="157"/>
                  </a:cubicBezTo>
                  <a:cubicBezTo>
                    <a:pt x="141" y="157"/>
                    <a:pt x="151" y="168"/>
                    <a:pt x="151" y="180"/>
                  </a:cubicBezTo>
                  <a:cubicBezTo>
                    <a:pt x="151" y="193"/>
                    <a:pt x="141" y="204"/>
                    <a:pt x="128" y="204"/>
                  </a:cubicBezTo>
                  <a:close/>
                  <a:moveTo>
                    <a:pt x="217" y="16"/>
                  </a:moveTo>
                  <a:cubicBezTo>
                    <a:pt x="230" y="16"/>
                    <a:pt x="240" y="27"/>
                    <a:pt x="240" y="39"/>
                  </a:cubicBezTo>
                  <a:cubicBezTo>
                    <a:pt x="240" y="52"/>
                    <a:pt x="230" y="63"/>
                    <a:pt x="217" y="63"/>
                  </a:cubicBezTo>
                  <a:cubicBezTo>
                    <a:pt x="204" y="63"/>
                    <a:pt x="193" y="52"/>
                    <a:pt x="193" y="39"/>
                  </a:cubicBezTo>
                  <a:cubicBezTo>
                    <a:pt x="193" y="27"/>
                    <a:pt x="204" y="16"/>
                    <a:pt x="217" y="16"/>
                  </a:cubicBezTo>
                  <a:close/>
                  <a:moveTo>
                    <a:pt x="202" y="76"/>
                  </a:moveTo>
                  <a:cubicBezTo>
                    <a:pt x="207" y="78"/>
                    <a:pt x="211" y="79"/>
                    <a:pt x="217" y="79"/>
                  </a:cubicBezTo>
                  <a:cubicBezTo>
                    <a:pt x="228" y="79"/>
                    <a:pt x="238" y="74"/>
                    <a:pt x="245" y="67"/>
                  </a:cubicBezTo>
                  <a:cubicBezTo>
                    <a:pt x="306" y="104"/>
                    <a:pt x="306" y="104"/>
                    <a:pt x="306" y="104"/>
                  </a:cubicBezTo>
                  <a:cubicBezTo>
                    <a:pt x="306" y="105"/>
                    <a:pt x="305" y="106"/>
                    <a:pt x="305" y="106"/>
                  </a:cubicBezTo>
                  <a:cubicBezTo>
                    <a:pt x="190" y="96"/>
                    <a:pt x="190" y="96"/>
                    <a:pt x="190" y="96"/>
                  </a:cubicBezTo>
                  <a:lnTo>
                    <a:pt x="202" y="76"/>
                  </a:lnTo>
                  <a:close/>
                  <a:moveTo>
                    <a:pt x="300" y="122"/>
                  </a:moveTo>
                  <a:cubicBezTo>
                    <a:pt x="163" y="162"/>
                    <a:pt x="163" y="162"/>
                    <a:pt x="163" y="162"/>
                  </a:cubicBezTo>
                  <a:cubicBezTo>
                    <a:pt x="161" y="158"/>
                    <a:pt x="158" y="155"/>
                    <a:pt x="155" y="152"/>
                  </a:cubicBezTo>
                  <a:cubicBezTo>
                    <a:pt x="180" y="111"/>
                    <a:pt x="180" y="111"/>
                    <a:pt x="180" y="111"/>
                  </a:cubicBezTo>
                  <a:lnTo>
                    <a:pt x="300" y="122"/>
                  </a:lnTo>
                  <a:close/>
                  <a:moveTo>
                    <a:pt x="182" y="58"/>
                  </a:moveTo>
                  <a:cubicBezTo>
                    <a:pt x="184" y="61"/>
                    <a:pt x="186" y="64"/>
                    <a:pt x="189" y="67"/>
                  </a:cubicBezTo>
                  <a:cubicBezTo>
                    <a:pt x="172" y="95"/>
                    <a:pt x="172" y="95"/>
                    <a:pt x="172" y="95"/>
                  </a:cubicBezTo>
                  <a:cubicBezTo>
                    <a:pt x="83" y="87"/>
                    <a:pt x="83" y="87"/>
                    <a:pt x="83" y="87"/>
                  </a:cubicBezTo>
                  <a:lnTo>
                    <a:pt x="182" y="58"/>
                  </a:lnTo>
                  <a:close/>
                  <a:moveTo>
                    <a:pt x="77" y="102"/>
                  </a:moveTo>
                  <a:cubicBezTo>
                    <a:pt x="162" y="110"/>
                    <a:pt x="162" y="110"/>
                    <a:pt x="162" y="110"/>
                  </a:cubicBezTo>
                  <a:cubicBezTo>
                    <a:pt x="141" y="144"/>
                    <a:pt x="141" y="144"/>
                    <a:pt x="141" y="144"/>
                  </a:cubicBezTo>
                  <a:cubicBezTo>
                    <a:pt x="137" y="142"/>
                    <a:pt x="133" y="141"/>
                    <a:pt x="128" y="141"/>
                  </a:cubicBezTo>
                  <a:cubicBezTo>
                    <a:pt x="120" y="141"/>
                    <a:pt x="113" y="143"/>
                    <a:pt x="107" y="147"/>
                  </a:cubicBezTo>
                  <a:cubicBezTo>
                    <a:pt x="72" y="113"/>
                    <a:pt x="72" y="113"/>
                    <a:pt x="72" y="113"/>
                  </a:cubicBezTo>
                  <a:cubicBezTo>
                    <a:pt x="74" y="109"/>
                    <a:pt x="76" y="106"/>
                    <a:pt x="77" y="102"/>
                  </a:cubicBezTo>
                  <a:close/>
                  <a:moveTo>
                    <a:pt x="95" y="159"/>
                  </a:moveTo>
                  <a:cubicBezTo>
                    <a:pt x="91" y="165"/>
                    <a:pt x="89" y="172"/>
                    <a:pt x="89" y="180"/>
                  </a:cubicBezTo>
                  <a:cubicBezTo>
                    <a:pt x="89" y="191"/>
                    <a:pt x="92" y="200"/>
                    <a:pt x="99" y="207"/>
                  </a:cubicBezTo>
                  <a:cubicBezTo>
                    <a:pt x="75" y="239"/>
                    <a:pt x="75" y="239"/>
                    <a:pt x="75" y="239"/>
                  </a:cubicBezTo>
                  <a:cubicBezTo>
                    <a:pt x="71" y="237"/>
                    <a:pt x="67" y="236"/>
                    <a:pt x="62" y="236"/>
                  </a:cubicBezTo>
                  <a:cubicBezTo>
                    <a:pt x="51" y="128"/>
                    <a:pt x="51" y="128"/>
                    <a:pt x="51" y="128"/>
                  </a:cubicBezTo>
                  <a:cubicBezTo>
                    <a:pt x="55" y="127"/>
                    <a:pt x="58" y="126"/>
                    <a:pt x="61" y="124"/>
                  </a:cubicBezTo>
                  <a:lnTo>
                    <a:pt x="95" y="159"/>
                  </a:lnTo>
                  <a:close/>
                  <a:moveTo>
                    <a:pt x="40" y="114"/>
                  </a:moveTo>
                  <a:cubicBezTo>
                    <a:pt x="27" y="114"/>
                    <a:pt x="16" y="104"/>
                    <a:pt x="16" y="91"/>
                  </a:cubicBezTo>
                  <a:cubicBezTo>
                    <a:pt x="16" y="78"/>
                    <a:pt x="27" y="67"/>
                    <a:pt x="40" y="67"/>
                  </a:cubicBezTo>
                  <a:cubicBezTo>
                    <a:pt x="52" y="67"/>
                    <a:pt x="63" y="78"/>
                    <a:pt x="63" y="91"/>
                  </a:cubicBezTo>
                  <a:cubicBezTo>
                    <a:pt x="63" y="104"/>
                    <a:pt x="52" y="114"/>
                    <a:pt x="40" y="114"/>
                  </a:cubicBezTo>
                  <a:close/>
                  <a:moveTo>
                    <a:pt x="58" y="298"/>
                  </a:moveTo>
                  <a:cubicBezTo>
                    <a:pt x="45" y="298"/>
                    <a:pt x="35" y="288"/>
                    <a:pt x="35" y="275"/>
                  </a:cubicBezTo>
                  <a:cubicBezTo>
                    <a:pt x="35" y="262"/>
                    <a:pt x="45" y="252"/>
                    <a:pt x="58" y="252"/>
                  </a:cubicBezTo>
                  <a:cubicBezTo>
                    <a:pt x="71" y="252"/>
                    <a:pt x="81" y="262"/>
                    <a:pt x="81" y="275"/>
                  </a:cubicBezTo>
                  <a:cubicBezTo>
                    <a:pt x="81" y="288"/>
                    <a:pt x="71" y="298"/>
                    <a:pt x="58" y="298"/>
                  </a:cubicBezTo>
                  <a:close/>
                  <a:moveTo>
                    <a:pt x="112" y="216"/>
                  </a:moveTo>
                  <a:cubicBezTo>
                    <a:pt x="115" y="218"/>
                    <a:pt x="119" y="219"/>
                    <a:pt x="123" y="219"/>
                  </a:cubicBezTo>
                  <a:cubicBezTo>
                    <a:pt x="126" y="272"/>
                    <a:pt x="126" y="272"/>
                    <a:pt x="126" y="272"/>
                  </a:cubicBezTo>
                  <a:cubicBezTo>
                    <a:pt x="97" y="270"/>
                    <a:pt x="97" y="270"/>
                    <a:pt x="97" y="270"/>
                  </a:cubicBezTo>
                  <a:cubicBezTo>
                    <a:pt x="96" y="262"/>
                    <a:pt x="93" y="255"/>
                    <a:pt x="87" y="249"/>
                  </a:cubicBezTo>
                  <a:lnTo>
                    <a:pt x="112" y="216"/>
                  </a:lnTo>
                  <a:close/>
                  <a:moveTo>
                    <a:pt x="90" y="298"/>
                  </a:moveTo>
                  <a:cubicBezTo>
                    <a:pt x="93" y="294"/>
                    <a:pt x="95" y="290"/>
                    <a:pt x="96" y="286"/>
                  </a:cubicBezTo>
                  <a:cubicBezTo>
                    <a:pt x="128" y="288"/>
                    <a:pt x="128" y="288"/>
                    <a:pt x="128" y="288"/>
                  </a:cubicBezTo>
                  <a:cubicBezTo>
                    <a:pt x="130" y="328"/>
                    <a:pt x="130" y="328"/>
                    <a:pt x="130" y="328"/>
                  </a:cubicBezTo>
                  <a:cubicBezTo>
                    <a:pt x="127" y="329"/>
                    <a:pt x="124" y="330"/>
                    <a:pt x="121" y="332"/>
                  </a:cubicBezTo>
                  <a:lnTo>
                    <a:pt x="90" y="298"/>
                  </a:lnTo>
                  <a:close/>
                  <a:moveTo>
                    <a:pt x="141" y="389"/>
                  </a:moveTo>
                  <a:cubicBezTo>
                    <a:pt x="128" y="389"/>
                    <a:pt x="118" y="379"/>
                    <a:pt x="118" y="366"/>
                  </a:cubicBezTo>
                  <a:cubicBezTo>
                    <a:pt x="118" y="353"/>
                    <a:pt x="128" y="342"/>
                    <a:pt x="141" y="342"/>
                  </a:cubicBezTo>
                  <a:cubicBezTo>
                    <a:pt x="154" y="342"/>
                    <a:pt x="165" y="353"/>
                    <a:pt x="165" y="366"/>
                  </a:cubicBezTo>
                  <a:cubicBezTo>
                    <a:pt x="165" y="379"/>
                    <a:pt x="154" y="389"/>
                    <a:pt x="141" y="389"/>
                  </a:cubicBezTo>
                  <a:close/>
                  <a:moveTo>
                    <a:pt x="175" y="345"/>
                  </a:moveTo>
                  <a:cubicBezTo>
                    <a:pt x="173" y="343"/>
                    <a:pt x="171" y="340"/>
                    <a:pt x="169" y="338"/>
                  </a:cubicBezTo>
                  <a:cubicBezTo>
                    <a:pt x="198" y="293"/>
                    <a:pt x="198" y="293"/>
                    <a:pt x="198" y="293"/>
                  </a:cubicBezTo>
                  <a:cubicBezTo>
                    <a:pt x="299" y="301"/>
                    <a:pt x="299" y="301"/>
                    <a:pt x="299" y="301"/>
                  </a:cubicBezTo>
                  <a:cubicBezTo>
                    <a:pt x="299" y="301"/>
                    <a:pt x="299" y="301"/>
                    <a:pt x="299" y="301"/>
                  </a:cubicBezTo>
                  <a:lnTo>
                    <a:pt x="175" y="345"/>
                  </a:lnTo>
                  <a:close/>
                  <a:moveTo>
                    <a:pt x="300" y="285"/>
                  </a:moveTo>
                  <a:cubicBezTo>
                    <a:pt x="208" y="278"/>
                    <a:pt x="208" y="278"/>
                    <a:pt x="208" y="278"/>
                  </a:cubicBezTo>
                  <a:cubicBezTo>
                    <a:pt x="227" y="248"/>
                    <a:pt x="227" y="248"/>
                    <a:pt x="227" y="248"/>
                  </a:cubicBezTo>
                  <a:cubicBezTo>
                    <a:pt x="232" y="250"/>
                    <a:pt x="237" y="251"/>
                    <a:pt x="242" y="251"/>
                  </a:cubicBezTo>
                  <a:cubicBezTo>
                    <a:pt x="251" y="251"/>
                    <a:pt x="259" y="248"/>
                    <a:pt x="266" y="243"/>
                  </a:cubicBezTo>
                  <a:cubicBezTo>
                    <a:pt x="303" y="276"/>
                    <a:pt x="303" y="276"/>
                    <a:pt x="303" y="276"/>
                  </a:cubicBezTo>
                  <a:cubicBezTo>
                    <a:pt x="302" y="279"/>
                    <a:pt x="301" y="282"/>
                    <a:pt x="300" y="285"/>
                  </a:cubicBezTo>
                  <a:close/>
                  <a:moveTo>
                    <a:pt x="337" y="319"/>
                  </a:moveTo>
                  <a:cubicBezTo>
                    <a:pt x="325" y="319"/>
                    <a:pt x="314" y="308"/>
                    <a:pt x="314" y="295"/>
                  </a:cubicBezTo>
                  <a:cubicBezTo>
                    <a:pt x="314" y="282"/>
                    <a:pt x="325" y="272"/>
                    <a:pt x="337" y="272"/>
                  </a:cubicBezTo>
                  <a:cubicBezTo>
                    <a:pt x="350" y="272"/>
                    <a:pt x="361" y="282"/>
                    <a:pt x="361" y="295"/>
                  </a:cubicBezTo>
                  <a:cubicBezTo>
                    <a:pt x="361" y="308"/>
                    <a:pt x="350" y="319"/>
                    <a:pt x="337" y="3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 name="Group 13"/>
          <p:cNvGrpSpPr/>
          <p:nvPr/>
        </p:nvGrpSpPr>
        <p:grpSpPr>
          <a:xfrm>
            <a:off x="3367207" y="1017782"/>
            <a:ext cx="1264808" cy="5818434"/>
            <a:chOff x="4873244" y="1017783"/>
            <a:chExt cx="1569520" cy="5818434"/>
          </a:xfrm>
        </p:grpSpPr>
        <p:sp>
          <p:nvSpPr>
            <p:cNvPr id="10" name="Rectangle 9"/>
            <p:cNvSpPr/>
            <p:nvPr/>
          </p:nvSpPr>
          <p:spPr bwMode="auto">
            <a:xfrm>
              <a:off x="4898348" y="1017783"/>
              <a:ext cx="1442053" cy="264322"/>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bg1"/>
                  </a:solidFill>
                  <a:effectLst/>
                  <a:latin typeface="Arial" charset="0"/>
                </a:rPr>
                <a:t>RCOM (RINA)</a:t>
              </a:r>
            </a:p>
          </p:txBody>
        </p:sp>
        <p:pic>
          <p:nvPicPr>
            <p:cNvPr id="2066"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244" y="1294496"/>
              <a:ext cx="1569520" cy="5541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6" name="Group 25"/>
          <p:cNvGrpSpPr/>
          <p:nvPr/>
        </p:nvGrpSpPr>
        <p:grpSpPr>
          <a:xfrm>
            <a:off x="0" y="1206330"/>
            <a:ext cx="3301340" cy="5629888"/>
            <a:chOff x="251500" y="1206330"/>
            <a:chExt cx="4293204" cy="5629888"/>
          </a:xfrm>
        </p:grpSpPr>
        <p:pic>
          <p:nvPicPr>
            <p:cNvPr id="1026" name="Picture 2" descr="C:\Users\ENARSUM\Picture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00" y="1282105"/>
              <a:ext cx="4033897" cy="5554113"/>
            </a:xfrm>
            <a:prstGeom prst="rect">
              <a:avLst/>
            </a:prstGeom>
            <a:noFill/>
            <a:extLst>
              <a:ext uri="{909E8E84-426E-40DD-AFC4-6F175D3DCCD1}">
                <a14:hiddenFill xmlns:a14="http://schemas.microsoft.com/office/drawing/2010/main">
                  <a:solidFill>
                    <a:srgbClr val="FFFFFF"/>
                  </a:solidFill>
                </a14:hiddenFill>
              </a:ext>
            </a:extLst>
          </p:spPr>
        </p:pic>
        <p:sp>
          <p:nvSpPr>
            <p:cNvPr id="23" name="Right Brace 22"/>
            <p:cNvSpPr/>
            <p:nvPr/>
          </p:nvSpPr>
          <p:spPr bwMode="auto">
            <a:xfrm>
              <a:off x="4285397" y="1206330"/>
              <a:ext cx="259307" cy="5453777"/>
            </a:xfrm>
            <a:prstGeom prst="rightBrac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grpSp>
        <p:nvGrpSpPr>
          <p:cNvPr id="25" name="Group 24"/>
          <p:cNvGrpSpPr/>
          <p:nvPr/>
        </p:nvGrpSpPr>
        <p:grpSpPr>
          <a:xfrm>
            <a:off x="4632015" y="1017782"/>
            <a:ext cx="1142691" cy="5818432"/>
            <a:chOff x="6837528" y="1017784"/>
            <a:chExt cx="1819770" cy="5818432"/>
          </a:xfrm>
        </p:grpSpPr>
        <p:sp>
          <p:nvSpPr>
            <p:cNvPr id="12" name="Rectangle 11"/>
            <p:cNvSpPr/>
            <p:nvPr/>
          </p:nvSpPr>
          <p:spPr bwMode="auto">
            <a:xfrm>
              <a:off x="6868216" y="1017784"/>
              <a:ext cx="1748138" cy="276714"/>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100" b="1" dirty="0">
                  <a:solidFill>
                    <a:schemeClr val="bg1"/>
                  </a:solidFill>
                  <a:latin typeface="Arial" charset="0"/>
                </a:rPr>
                <a:t>Vfe Italy (RMED)</a:t>
              </a:r>
              <a:endParaRPr kumimoji="0" lang="en-US" sz="1100" b="1" i="0" u="none" strike="noStrike" cap="none" normalizeH="0" baseline="0" dirty="0">
                <a:ln>
                  <a:noFill/>
                </a:ln>
                <a:solidFill>
                  <a:schemeClr val="bg1"/>
                </a:solidFill>
                <a:effectLst/>
                <a:latin typeface="Arial" charset="0"/>
              </a:endParaRPr>
            </a:p>
          </p:txBody>
        </p:sp>
        <p:pic>
          <p:nvPicPr>
            <p:cNvPr id="206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7528" y="1294497"/>
              <a:ext cx="1819770" cy="5541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p:cNvGrpSpPr/>
          <p:nvPr/>
        </p:nvGrpSpPr>
        <p:grpSpPr>
          <a:xfrm>
            <a:off x="5774706" y="876555"/>
            <a:ext cx="3274291" cy="5959659"/>
            <a:chOff x="5774706" y="876555"/>
            <a:chExt cx="3274291" cy="5959659"/>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4706" y="1282104"/>
              <a:ext cx="3274291" cy="5554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8"/>
            <p:cNvSpPr/>
            <p:nvPr/>
          </p:nvSpPr>
          <p:spPr bwMode="auto">
            <a:xfrm>
              <a:off x="5888347" y="1031143"/>
              <a:ext cx="939966" cy="229176"/>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a:ln>
                    <a:noFill/>
                  </a:ln>
                  <a:solidFill>
                    <a:schemeClr val="bg1"/>
                  </a:solidFill>
                  <a:effectLst/>
                  <a:latin typeface="Arial" charset="0"/>
                </a:rPr>
                <a:t>MBNL</a:t>
              </a:r>
            </a:p>
          </p:txBody>
        </p:sp>
        <p:sp>
          <p:nvSpPr>
            <p:cNvPr id="30" name="Rectangle 29"/>
            <p:cNvSpPr/>
            <p:nvPr/>
          </p:nvSpPr>
          <p:spPr bwMode="auto">
            <a:xfrm>
              <a:off x="6924573" y="1044377"/>
              <a:ext cx="1055646" cy="215941"/>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a:ln>
                    <a:noFill/>
                  </a:ln>
                  <a:solidFill>
                    <a:schemeClr val="bg1"/>
                  </a:solidFill>
                  <a:effectLst/>
                  <a:latin typeface="Arial" charset="0"/>
                </a:rPr>
                <a:t>TELEFONICA</a:t>
              </a:r>
            </a:p>
          </p:txBody>
        </p:sp>
        <p:sp>
          <p:nvSpPr>
            <p:cNvPr id="31" name="Rectangle 30"/>
            <p:cNvSpPr/>
            <p:nvPr/>
          </p:nvSpPr>
          <p:spPr bwMode="auto">
            <a:xfrm>
              <a:off x="8088191" y="1041972"/>
              <a:ext cx="937056" cy="215941"/>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a:ln>
                    <a:noFill/>
                  </a:ln>
                  <a:solidFill>
                    <a:schemeClr val="bg1"/>
                  </a:solidFill>
                  <a:effectLst/>
                  <a:latin typeface="Arial" charset="0"/>
                </a:rPr>
                <a:t>VGC</a:t>
              </a:r>
            </a:p>
          </p:txBody>
        </p:sp>
        <p:sp>
          <p:nvSpPr>
            <p:cNvPr id="32" name="Rectangle 31"/>
            <p:cNvSpPr/>
            <p:nvPr/>
          </p:nvSpPr>
          <p:spPr bwMode="auto">
            <a:xfrm>
              <a:off x="5888346" y="876555"/>
              <a:ext cx="3136901" cy="114588"/>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a:ln>
                    <a:noFill/>
                  </a:ln>
                  <a:solidFill>
                    <a:schemeClr val="bg1"/>
                  </a:solidFill>
                  <a:effectLst/>
                  <a:latin typeface="Arial" charset="0"/>
                </a:rPr>
                <a:t>RWCE</a:t>
              </a:r>
            </a:p>
          </p:txBody>
        </p:sp>
      </p:grpSp>
      <p:sp>
        <p:nvSpPr>
          <p:cNvPr id="3" name="Rounded Rectangular Callout 2"/>
          <p:cNvSpPr/>
          <p:nvPr/>
        </p:nvSpPr>
        <p:spPr bwMode="auto">
          <a:xfrm>
            <a:off x="3301340" y="600501"/>
            <a:ext cx="1248185" cy="321974"/>
          </a:xfrm>
          <a:prstGeom prst="wedgeRoundRectCallout">
            <a:avLst>
              <a:gd name="adj1" fmla="val 426"/>
              <a:gd name="adj2" fmla="val 79565"/>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rPr>
              <a:t>3M</a:t>
            </a:r>
            <a:r>
              <a:rPr kumimoji="0" lang="en-US" sz="1100" b="1" i="0" u="none" strike="noStrike" cap="none" normalizeH="0" dirty="0">
                <a:ln>
                  <a:noFill/>
                </a:ln>
                <a:solidFill>
                  <a:schemeClr val="tx1"/>
                </a:solidFill>
                <a:effectLst/>
                <a:latin typeface="Arial" charset="0"/>
              </a:rPr>
              <a:t>(Jun to Aug16)</a:t>
            </a:r>
            <a:endParaRPr kumimoji="0" lang="en-US" sz="1100" b="1" i="0" u="none" strike="noStrike" cap="none" normalizeH="0" baseline="0" dirty="0">
              <a:ln>
                <a:noFill/>
              </a:ln>
              <a:solidFill>
                <a:schemeClr val="tx1"/>
              </a:solidFill>
              <a:effectLst/>
              <a:latin typeface="Arial" charset="0"/>
            </a:endParaRPr>
          </a:p>
        </p:txBody>
      </p:sp>
      <p:sp>
        <p:nvSpPr>
          <p:cNvPr id="28" name="Rounded Rectangular Callout 27"/>
          <p:cNvSpPr/>
          <p:nvPr/>
        </p:nvSpPr>
        <p:spPr bwMode="auto">
          <a:xfrm>
            <a:off x="4579267" y="602774"/>
            <a:ext cx="1309080" cy="319701"/>
          </a:xfrm>
          <a:prstGeom prst="wedgeRoundRectCallout">
            <a:avLst>
              <a:gd name="adj1" fmla="val 426"/>
              <a:gd name="adj2" fmla="val 79565"/>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rPr>
              <a:t>12M</a:t>
            </a:r>
            <a:r>
              <a:rPr kumimoji="0" lang="en-US" sz="1100" b="1" i="0" u="none" strike="noStrike" cap="none" normalizeH="0" dirty="0">
                <a:ln>
                  <a:noFill/>
                </a:ln>
                <a:solidFill>
                  <a:schemeClr val="tx1"/>
                </a:solidFill>
                <a:effectLst/>
                <a:latin typeface="Arial" charset="0"/>
              </a:rPr>
              <a:t>(Sep 15-Aug16)</a:t>
            </a:r>
            <a:endParaRPr kumimoji="0" lang="en-US" sz="1100" b="1" i="0" u="none" strike="noStrike" cap="none" normalizeH="0" baseline="0" dirty="0">
              <a:ln>
                <a:noFill/>
              </a:ln>
              <a:solidFill>
                <a:schemeClr val="tx1"/>
              </a:solidFill>
              <a:effectLst/>
              <a:latin typeface="Arial" charset="0"/>
            </a:endParaRPr>
          </a:p>
        </p:txBody>
      </p:sp>
      <p:sp>
        <p:nvSpPr>
          <p:cNvPr id="33" name="Rounded Rectangular Callout 32"/>
          <p:cNvSpPr/>
          <p:nvPr/>
        </p:nvSpPr>
        <p:spPr bwMode="auto">
          <a:xfrm>
            <a:off x="5950423" y="614148"/>
            <a:ext cx="1178764" cy="319701"/>
          </a:xfrm>
          <a:prstGeom prst="wedgeRoundRectCallout">
            <a:avLst>
              <a:gd name="adj1" fmla="val 74447"/>
              <a:gd name="adj2" fmla="val 36876"/>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rPr>
              <a:t>5M (Aug - Dec16</a:t>
            </a:r>
            <a:r>
              <a:rPr kumimoji="0" lang="en-US" sz="1100" b="1" i="0" u="none" strike="noStrike" cap="none" normalizeH="0" dirty="0">
                <a:ln>
                  <a:noFill/>
                </a:ln>
                <a:solidFill>
                  <a:schemeClr val="tx1"/>
                </a:solidFill>
                <a:effectLst/>
                <a:latin typeface="Arial" charset="0"/>
              </a:rPr>
              <a:t>)</a:t>
            </a:r>
            <a:endParaRPr kumimoji="0" lang="en-US" sz="11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47242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animBg="1"/>
      <p:bldP spid="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2150"/>
            <a:ext cx="5888346"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393701" y="239713"/>
            <a:ext cx="7494588" cy="983031"/>
          </a:xfrm>
        </p:spPr>
        <p:txBody>
          <a:bodyPr anchor="t"/>
          <a:lstStyle/>
          <a:p>
            <a:r>
              <a:rPr lang="en-US" sz="3600" dirty="0"/>
              <a:t>UC2 INCOMING WO QUALITY</a:t>
            </a:r>
            <a:br>
              <a:rPr lang="en-US" sz="3600" dirty="0"/>
            </a:br>
            <a:r>
              <a:rPr lang="en-US" sz="2000" dirty="0"/>
              <a:t>data# rcom: Jun-Aug’16,  Vfe Italy: Sep15 – Aug’16</a:t>
            </a:r>
          </a:p>
        </p:txBody>
      </p:sp>
      <p:sp>
        <p:nvSpPr>
          <p:cNvPr id="29" name="Rectangle 28"/>
          <p:cNvSpPr/>
          <p:nvPr/>
        </p:nvSpPr>
        <p:spPr bwMode="auto">
          <a:xfrm>
            <a:off x="3584630" y="1663033"/>
            <a:ext cx="1058621" cy="229175"/>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bg1"/>
                </a:solidFill>
                <a:effectLst/>
                <a:latin typeface="Arial" charset="0"/>
              </a:rPr>
              <a:t>RCOM (RINA)</a:t>
            </a:r>
          </a:p>
        </p:txBody>
      </p:sp>
      <p:sp>
        <p:nvSpPr>
          <p:cNvPr id="13" name="Rectangle 12"/>
          <p:cNvSpPr/>
          <p:nvPr/>
        </p:nvSpPr>
        <p:spPr bwMode="auto">
          <a:xfrm>
            <a:off x="4758472" y="1671459"/>
            <a:ext cx="1058621" cy="220749"/>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a:ln>
                  <a:noFill/>
                </a:ln>
                <a:solidFill>
                  <a:schemeClr val="bg1"/>
                </a:solidFill>
                <a:effectLst/>
                <a:latin typeface="Arial" charset="0"/>
              </a:rPr>
              <a:t>VFE Italy(RMED)</a:t>
            </a:r>
          </a:p>
        </p:txBody>
      </p:sp>
      <p:grpSp>
        <p:nvGrpSpPr>
          <p:cNvPr id="2" name="Group 1"/>
          <p:cNvGrpSpPr/>
          <p:nvPr/>
        </p:nvGrpSpPr>
        <p:grpSpPr>
          <a:xfrm>
            <a:off x="5726114" y="1508445"/>
            <a:ext cx="3417886" cy="4160193"/>
            <a:chOff x="5726114" y="1282119"/>
            <a:chExt cx="3417886" cy="4160193"/>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114" y="1412957"/>
              <a:ext cx="3417886" cy="252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4214" y="4537437"/>
              <a:ext cx="3379786"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bwMode="auto">
            <a:xfrm>
              <a:off x="5888347" y="1436707"/>
              <a:ext cx="939966" cy="229176"/>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a:ln>
                    <a:noFill/>
                  </a:ln>
                  <a:solidFill>
                    <a:schemeClr val="bg1"/>
                  </a:solidFill>
                  <a:effectLst/>
                  <a:latin typeface="Arial" charset="0"/>
                </a:rPr>
                <a:t>MBNL</a:t>
              </a:r>
            </a:p>
          </p:txBody>
        </p:sp>
        <p:sp>
          <p:nvSpPr>
            <p:cNvPr id="15" name="Rectangle 14"/>
            <p:cNvSpPr/>
            <p:nvPr/>
          </p:nvSpPr>
          <p:spPr bwMode="auto">
            <a:xfrm>
              <a:off x="6924573" y="1449941"/>
              <a:ext cx="1055646" cy="215941"/>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a:ln>
                    <a:noFill/>
                  </a:ln>
                  <a:solidFill>
                    <a:schemeClr val="bg1"/>
                  </a:solidFill>
                  <a:effectLst/>
                  <a:latin typeface="Arial" charset="0"/>
                </a:rPr>
                <a:t>TELEFONICA</a:t>
              </a:r>
            </a:p>
          </p:txBody>
        </p:sp>
        <p:sp>
          <p:nvSpPr>
            <p:cNvPr id="16" name="Rectangle 15"/>
            <p:cNvSpPr/>
            <p:nvPr/>
          </p:nvSpPr>
          <p:spPr bwMode="auto">
            <a:xfrm>
              <a:off x="8088191" y="1447536"/>
              <a:ext cx="937056" cy="215941"/>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a:ln>
                    <a:noFill/>
                  </a:ln>
                  <a:solidFill>
                    <a:schemeClr val="bg1"/>
                  </a:solidFill>
                  <a:effectLst/>
                  <a:latin typeface="Arial" charset="0"/>
                </a:rPr>
                <a:t>VGC</a:t>
              </a:r>
            </a:p>
          </p:txBody>
        </p:sp>
        <p:sp>
          <p:nvSpPr>
            <p:cNvPr id="17" name="Rectangle 16"/>
            <p:cNvSpPr/>
            <p:nvPr/>
          </p:nvSpPr>
          <p:spPr bwMode="auto">
            <a:xfrm>
              <a:off x="5888346" y="1282119"/>
              <a:ext cx="3136901" cy="114588"/>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050" b="1" i="0" u="none" strike="noStrike" cap="none" normalizeH="0" baseline="0" dirty="0">
                  <a:ln>
                    <a:noFill/>
                  </a:ln>
                  <a:solidFill>
                    <a:schemeClr val="bg1"/>
                  </a:solidFill>
                  <a:effectLst/>
                  <a:latin typeface="Arial" charset="0"/>
                </a:rPr>
                <a:t>RWCE</a:t>
              </a:r>
            </a:p>
          </p:txBody>
        </p:sp>
      </p:grpSp>
      <p:sp>
        <p:nvSpPr>
          <p:cNvPr id="18" name="Rounded Rectangular Callout 17"/>
          <p:cNvSpPr/>
          <p:nvPr/>
        </p:nvSpPr>
        <p:spPr bwMode="auto">
          <a:xfrm>
            <a:off x="3027762" y="1243765"/>
            <a:ext cx="1248185" cy="321974"/>
          </a:xfrm>
          <a:prstGeom prst="wedgeRoundRectCallout">
            <a:avLst>
              <a:gd name="adj1" fmla="val 31042"/>
              <a:gd name="adj2" fmla="val 83804"/>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rPr>
              <a:t>3M</a:t>
            </a:r>
            <a:r>
              <a:rPr kumimoji="0" lang="en-US" sz="1100" b="1" i="0" u="none" strike="noStrike" cap="none" normalizeH="0" dirty="0">
                <a:ln>
                  <a:noFill/>
                </a:ln>
                <a:solidFill>
                  <a:schemeClr val="tx1"/>
                </a:solidFill>
                <a:effectLst/>
                <a:latin typeface="Arial" charset="0"/>
              </a:rPr>
              <a:t>(Jun to Aug16)</a:t>
            </a:r>
            <a:endParaRPr kumimoji="0" lang="en-US" sz="1100" b="1" i="0" u="none" strike="noStrike" cap="none" normalizeH="0" baseline="0" dirty="0">
              <a:ln>
                <a:noFill/>
              </a:ln>
              <a:solidFill>
                <a:schemeClr val="tx1"/>
              </a:solidFill>
              <a:effectLst/>
              <a:latin typeface="Arial" charset="0"/>
            </a:endParaRPr>
          </a:p>
        </p:txBody>
      </p:sp>
      <p:sp>
        <p:nvSpPr>
          <p:cNvPr id="19" name="Rounded Rectangular Callout 18"/>
          <p:cNvSpPr/>
          <p:nvPr/>
        </p:nvSpPr>
        <p:spPr bwMode="auto">
          <a:xfrm>
            <a:off x="4305689" y="1246038"/>
            <a:ext cx="1309080" cy="319701"/>
          </a:xfrm>
          <a:prstGeom prst="wedgeRoundRectCallout">
            <a:avLst>
              <a:gd name="adj1" fmla="val 19192"/>
              <a:gd name="adj2" fmla="val 79565"/>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rPr>
              <a:t>12M</a:t>
            </a:r>
            <a:r>
              <a:rPr kumimoji="0" lang="en-US" sz="1100" b="1" i="0" u="none" strike="noStrike" cap="none" normalizeH="0" dirty="0">
                <a:ln>
                  <a:noFill/>
                </a:ln>
                <a:solidFill>
                  <a:schemeClr val="tx1"/>
                </a:solidFill>
                <a:effectLst/>
                <a:latin typeface="Arial" charset="0"/>
              </a:rPr>
              <a:t>(Sep 15-Aug16)</a:t>
            </a:r>
            <a:endParaRPr kumimoji="0" lang="en-US" sz="1100" b="1" i="0" u="none" strike="noStrike" cap="none" normalizeH="0" baseline="0" dirty="0">
              <a:ln>
                <a:noFill/>
              </a:ln>
              <a:solidFill>
                <a:schemeClr val="tx1"/>
              </a:solidFill>
              <a:effectLst/>
              <a:latin typeface="Arial" charset="0"/>
            </a:endParaRPr>
          </a:p>
        </p:txBody>
      </p:sp>
      <p:sp>
        <p:nvSpPr>
          <p:cNvPr id="20" name="Rounded Rectangular Callout 19"/>
          <p:cNvSpPr/>
          <p:nvPr/>
        </p:nvSpPr>
        <p:spPr bwMode="auto">
          <a:xfrm>
            <a:off x="5676845" y="1257412"/>
            <a:ext cx="1178764" cy="319701"/>
          </a:xfrm>
          <a:prstGeom prst="wedgeRoundRectCallout">
            <a:avLst>
              <a:gd name="adj1" fmla="val 74447"/>
              <a:gd name="adj2" fmla="val 36876"/>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rPr>
              <a:t>5M (Aug - Dec16</a:t>
            </a:r>
            <a:r>
              <a:rPr kumimoji="0" lang="en-US" sz="1100" b="1" i="0" u="none" strike="noStrike" cap="none" normalizeH="0" dirty="0">
                <a:ln>
                  <a:noFill/>
                </a:ln>
                <a:solidFill>
                  <a:schemeClr val="tx1"/>
                </a:solidFill>
                <a:effectLst/>
                <a:latin typeface="Arial" charset="0"/>
              </a:rPr>
              <a:t>)</a:t>
            </a:r>
            <a:endParaRPr kumimoji="0" lang="en-US" sz="11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77334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29550"/>
            <a:ext cx="9144000" cy="5321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8575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normAutofit/>
          </a:bodyPr>
          <a:lstStyle/>
          <a:p>
            <a:r>
              <a:rPr lang="en-US" sz="1200" dirty="0"/>
              <a:t>This example clearly highlights to a company with multiple business locations how their </a:t>
            </a:r>
            <a:r>
              <a:rPr lang="en-US" sz="1200" b="1" dirty="0"/>
              <a:t>targeting</a:t>
            </a:r>
            <a:r>
              <a:rPr lang="en-US" sz="1200" dirty="0"/>
              <a:t> </a:t>
            </a:r>
            <a:r>
              <a:rPr lang="en-US" sz="1200" b="1" dirty="0"/>
              <a:t>overlaps</a:t>
            </a:r>
            <a:r>
              <a:rPr lang="en-US" sz="1200" dirty="0"/>
              <a:t> across their different locations. This is important to the business owner because targeting overlapping locations in search campaigns can cause cannibalization of data and self-competition. As a result, this may drive up costs and hurt the ability to optimize each campaign. We used the above map as a visual tool to demonstrate the proliferation of the problem and identify exactly which areas needed to be addressed. We found this to be more impactful and clear when explaining our reasoning for implementing the strategies listed at the bottom of the slide.</a:t>
            </a:r>
          </a:p>
        </p:txBody>
      </p:sp>
      <p:sp>
        <p:nvSpPr>
          <p:cNvPr id="3" name="Content Placeholder 2"/>
          <p:cNvSpPr>
            <a:spLocks noGrp="1"/>
          </p:cNvSpPr>
          <p:nvPr>
            <p:ph sz="quarter" idx="10"/>
          </p:nvPr>
        </p:nvSpPr>
        <p:spPr/>
        <p:txBody>
          <a:bodyPr/>
          <a:lstStyle/>
          <a:p>
            <a:r>
              <a:rPr lang="en-US" dirty="0"/>
              <a:t>More Examples</a:t>
            </a:r>
          </a:p>
        </p:txBody>
      </p:sp>
      <p:pic>
        <p:nvPicPr>
          <p:cNvPr id="2050" name="Picture 2" descr="https://twooctobers.com/wp-content/uploads/2018/03/MultipleLocationsinArea-data-storytell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2819399"/>
            <a:ext cx="8058150" cy="403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093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400" dirty="0"/>
              <a:t>This type of information for a client report could have easily been distributed in a laundry list of bullets, but instead, it’s presented as a crisp, clean timeline. This format gets rid of the noise and makes it easier to understand how different initiatives impacted the business and online campaigns at different points in the year.  This type of context, enabled by the linear demonstration and concise text, shows the evolution of the story.</a:t>
            </a:r>
          </a:p>
        </p:txBody>
      </p:sp>
      <p:sp>
        <p:nvSpPr>
          <p:cNvPr id="3" name="Content Placeholder 2"/>
          <p:cNvSpPr>
            <a:spLocks noGrp="1"/>
          </p:cNvSpPr>
          <p:nvPr>
            <p:ph sz="quarter" idx="10"/>
          </p:nvPr>
        </p:nvSpPr>
        <p:spPr/>
        <p:txBody>
          <a:bodyPr/>
          <a:lstStyle/>
          <a:p>
            <a:r>
              <a:rPr lang="en-US" dirty="0"/>
              <a:t>More Examples contd..</a:t>
            </a:r>
          </a:p>
        </p:txBody>
      </p:sp>
      <p:pic>
        <p:nvPicPr>
          <p:cNvPr id="3074" name="Picture 2" descr="https://twooctobers.com/wp-content/uploads/2018/03/SignificantChanges20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65995"/>
            <a:ext cx="8077200" cy="409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58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The 8 Commandments of Data Storytelling</a:t>
            </a:r>
          </a:p>
        </p:txBody>
      </p:sp>
      <p:pic>
        <p:nvPicPr>
          <p:cNvPr id="1026" name="Picture 2" descr="https://twooctobers.com/wp-content/uploads/2018/03/DataStorytellingCommandments.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863" b="9959"/>
          <a:stretch/>
        </p:blipFill>
        <p:spPr bwMode="auto">
          <a:xfrm>
            <a:off x="762000" y="1371600"/>
            <a:ext cx="76581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36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b="1" dirty="0"/>
              <a:t>End With an Insight</a:t>
            </a:r>
          </a:p>
          <a:p>
            <a:r>
              <a:rPr lang="en-US" sz="1600" dirty="0"/>
              <a:t>This particular example was part of a presentation illustrating the importance of tracking </a:t>
            </a:r>
            <a:r>
              <a:rPr lang="en-US" sz="1600" u="sng" dirty="0">
                <a:hlinkClick r:id="rId2"/>
              </a:rPr>
              <a:t>in-store visits.</a:t>
            </a:r>
            <a:r>
              <a:rPr lang="en-US" sz="1600" dirty="0"/>
              <a:t> Many of our clients, and many business owners in general, struggle to merge online and offline data to create a complete picture of their consumers. Being able to explore how users discover the brand, how they stay engaged, and what leads them to finally take action can be invaluable information to have.</a:t>
            </a:r>
          </a:p>
        </p:txBody>
      </p:sp>
      <p:sp>
        <p:nvSpPr>
          <p:cNvPr id="3" name="Content Placeholder 2"/>
          <p:cNvSpPr>
            <a:spLocks noGrp="1"/>
          </p:cNvSpPr>
          <p:nvPr>
            <p:ph sz="quarter" idx="10"/>
          </p:nvPr>
        </p:nvSpPr>
        <p:spPr/>
        <p:txBody>
          <a:bodyPr/>
          <a:lstStyle/>
          <a:p>
            <a:r>
              <a:rPr lang="en-US" dirty="0"/>
              <a:t>More Examples contd..</a:t>
            </a:r>
          </a:p>
        </p:txBody>
      </p:sp>
      <p:pic>
        <p:nvPicPr>
          <p:cNvPr id="4098" name="Picture 2" descr="Understanding Your Consumer Data Vis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77214"/>
            <a:ext cx="6318250" cy="368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0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2209800"/>
            <a:ext cx="4351866" cy="3962400"/>
          </a:xfrm>
          <a:prstGeom prst="rect">
            <a:avLst/>
          </a:prstGeom>
        </p:spPr>
      </p:pic>
      <p:sp>
        <p:nvSpPr>
          <p:cNvPr id="3" name="Content Placeholder 2"/>
          <p:cNvSpPr>
            <a:spLocks noGrp="1"/>
          </p:cNvSpPr>
          <p:nvPr>
            <p:ph sz="quarter" idx="10"/>
          </p:nvPr>
        </p:nvSpPr>
        <p:spPr/>
        <p:txBody>
          <a:bodyPr/>
          <a:lstStyle/>
          <a:p>
            <a:r>
              <a:rPr lang="en-US" dirty="0"/>
              <a:t>More Examples contd..</a:t>
            </a:r>
          </a:p>
        </p:txBody>
      </p:sp>
      <p:sp>
        <p:nvSpPr>
          <p:cNvPr id="5" name="Rectangle 4"/>
          <p:cNvSpPr/>
          <p:nvPr/>
        </p:nvSpPr>
        <p:spPr>
          <a:xfrm>
            <a:off x="5486400" y="1641514"/>
            <a:ext cx="2597891" cy="369332"/>
          </a:xfrm>
          <a:prstGeom prst="rect">
            <a:avLst/>
          </a:prstGeom>
        </p:spPr>
        <p:txBody>
          <a:bodyPr wrap="none">
            <a:spAutoFit/>
          </a:bodyPr>
          <a:lstStyle/>
          <a:p>
            <a:r>
              <a:rPr lang="en-US" b="1" dirty="0"/>
              <a:t>… this tells a better story </a:t>
            </a:r>
          </a:p>
        </p:txBody>
      </p:sp>
      <p:sp>
        <p:nvSpPr>
          <p:cNvPr id="6" name="Rectangle 5"/>
          <p:cNvSpPr/>
          <p:nvPr/>
        </p:nvSpPr>
        <p:spPr>
          <a:xfrm>
            <a:off x="1447800" y="1657588"/>
            <a:ext cx="2547172" cy="369332"/>
          </a:xfrm>
          <a:prstGeom prst="rect">
            <a:avLst/>
          </a:prstGeom>
        </p:spPr>
        <p:txBody>
          <a:bodyPr wrap="square">
            <a:spAutoFit/>
          </a:bodyPr>
          <a:lstStyle/>
          <a:p>
            <a:r>
              <a:rPr lang="en-US" b="1" dirty="0"/>
              <a:t>A simple story</a:t>
            </a:r>
          </a:p>
        </p:txBody>
      </p:sp>
      <p:pic>
        <p:nvPicPr>
          <p:cNvPr id="7" name="Picture 6"/>
          <p:cNvPicPr>
            <a:picLocks noChangeAspect="1"/>
          </p:cNvPicPr>
          <p:nvPr/>
        </p:nvPicPr>
        <p:blipFill>
          <a:blip r:embed="rId3"/>
          <a:stretch>
            <a:fillRect/>
          </a:stretch>
        </p:blipFill>
        <p:spPr>
          <a:xfrm>
            <a:off x="4679726" y="2272665"/>
            <a:ext cx="4479514" cy="3914775"/>
          </a:xfrm>
          <a:prstGeom prst="rect">
            <a:avLst/>
          </a:prstGeom>
        </p:spPr>
      </p:pic>
    </p:spTree>
    <p:extLst>
      <p:ext uri="{BB962C8B-B14F-4D97-AF65-F5344CB8AC3E}">
        <p14:creationId xmlns:p14="http://schemas.microsoft.com/office/powerpoint/2010/main" val="325300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Specifically, we’ll discuss:</a:t>
            </a:r>
          </a:p>
          <a:p>
            <a:pPr>
              <a:buFont typeface="Arial" panose="020B0604020202020204" pitchFamily="34" charset="0"/>
              <a:buChar char="•"/>
            </a:pPr>
            <a:r>
              <a:rPr lang="en-US" dirty="0"/>
              <a:t>Color considerations with a dark background</a:t>
            </a:r>
          </a:p>
          <a:p>
            <a:pPr>
              <a:buFont typeface="Arial" panose="020B0604020202020204" pitchFamily="34" charset="0"/>
              <a:buChar char="•"/>
            </a:pPr>
            <a:r>
              <a:rPr lang="en-US" dirty="0"/>
              <a:t>Leveraging animation in the visuals you present</a:t>
            </a:r>
          </a:p>
          <a:p>
            <a:pPr>
              <a:buFont typeface="Arial" panose="020B0604020202020204" pitchFamily="34" charset="0"/>
              <a:buChar char="•"/>
            </a:pPr>
            <a:r>
              <a:rPr lang="en-US" dirty="0"/>
              <a:t>Establishing logic in order</a:t>
            </a:r>
          </a:p>
          <a:p>
            <a:pPr>
              <a:buFont typeface="Arial" panose="020B0604020202020204" pitchFamily="34" charset="0"/>
              <a:buChar char="•"/>
            </a:pPr>
            <a:r>
              <a:rPr lang="en-US" dirty="0"/>
              <a:t>Strategies for avoiding the spaghetti graph</a:t>
            </a:r>
          </a:p>
          <a:p>
            <a:pPr>
              <a:buFont typeface="Arial" panose="020B0604020202020204" pitchFamily="34" charset="0"/>
              <a:buChar char="•"/>
            </a:pPr>
            <a:r>
              <a:rPr lang="en-US" dirty="0"/>
              <a:t>Alternatives to pie charts</a:t>
            </a:r>
          </a:p>
        </p:txBody>
      </p:sp>
      <p:sp>
        <p:nvSpPr>
          <p:cNvPr id="3" name="Content Placeholder 2"/>
          <p:cNvSpPr>
            <a:spLocks noGrp="1"/>
          </p:cNvSpPr>
          <p:nvPr>
            <p:ph sz="quarter" idx="10"/>
          </p:nvPr>
        </p:nvSpPr>
        <p:spPr/>
        <p:txBody>
          <a:bodyPr/>
          <a:lstStyle/>
          <a:p>
            <a:r>
              <a:rPr lang="en-US" dirty="0"/>
              <a:t>Case Studies</a:t>
            </a:r>
          </a:p>
        </p:txBody>
      </p:sp>
    </p:spTree>
    <p:extLst>
      <p:ext uri="{BB962C8B-B14F-4D97-AF65-F5344CB8AC3E}">
        <p14:creationId xmlns:p14="http://schemas.microsoft.com/office/powerpoint/2010/main" val="4008469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09076"/>
            <a:ext cx="4343401" cy="4983163"/>
          </a:xfrm>
        </p:spPr>
        <p:txBody>
          <a:bodyPr>
            <a:normAutofit fontScale="92500" lnSpcReduction="20000"/>
          </a:bodyPr>
          <a:lstStyle/>
          <a:p>
            <a:r>
              <a:rPr lang="en-US" dirty="0"/>
              <a:t>When it comes to communicating data, won’t typically recommend anything other than a white background. With the white background, I find it easy to focus on the data.</a:t>
            </a:r>
          </a:p>
          <a:p>
            <a:endParaRPr lang="en-US" dirty="0"/>
          </a:p>
          <a:p>
            <a:endParaRPr lang="en-US" dirty="0"/>
          </a:p>
          <a:p>
            <a:r>
              <a:rPr lang="en-US" dirty="0"/>
              <a:t>That said, sometimes there are considerations outside of the ideal scenario for communicating with data that must be taken into account, such as your company or client’s brand and corresponding standard template.</a:t>
            </a:r>
          </a:p>
          <a:p>
            <a:endParaRPr lang="en-US" dirty="0"/>
          </a:p>
          <a:p>
            <a:endParaRPr lang="en-US" dirty="0"/>
          </a:p>
        </p:txBody>
      </p:sp>
      <p:sp>
        <p:nvSpPr>
          <p:cNvPr id="3" name="Content Placeholder 2"/>
          <p:cNvSpPr>
            <a:spLocks noGrp="1"/>
          </p:cNvSpPr>
          <p:nvPr>
            <p:ph sz="quarter" idx="10"/>
          </p:nvPr>
        </p:nvSpPr>
        <p:spPr/>
        <p:txBody>
          <a:bodyPr>
            <a:noAutofit/>
          </a:bodyPr>
          <a:lstStyle/>
          <a:p>
            <a:r>
              <a:rPr lang="en-US" sz="2800" dirty="0"/>
              <a:t>CASE STUDY 1: Color considerations with a dark background</a:t>
            </a:r>
          </a:p>
        </p:txBody>
      </p:sp>
      <p:pic>
        <p:nvPicPr>
          <p:cNvPr id="5" name="Picture 4"/>
          <p:cNvPicPr>
            <a:picLocks noChangeAspect="1"/>
          </p:cNvPicPr>
          <p:nvPr/>
        </p:nvPicPr>
        <p:blipFill>
          <a:blip r:embed="rId2"/>
          <a:stretch>
            <a:fillRect/>
          </a:stretch>
        </p:blipFill>
        <p:spPr>
          <a:xfrm>
            <a:off x="4648201" y="1509077"/>
            <a:ext cx="4495800" cy="1767524"/>
          </a:xfrm>
          <a:prstGeom prst="rect">
            <a:avLst/>
          </a:prstGeom>
        </p:spPr>
      </p:pic>
      <p:pic>
        <p:nvPicPr>
          <p:cNvPr id="6" name="Picture 5"/>
          <p:cNvPicPr>
            <a:picLocks noChangeAspect="1"/>
          </p:cNvPicPr>
          <p:nvPr/>
        </p:nvPicPr>
        <p:blipFill>
          <a:blip r:embed="rId3"/>
          <a:stretch>
            <a:fillRect/>
          </a:stretch>
        </p:blipFill>
        <p:spPr>
          <a:xfrm>
            <a:off x="4465321" y="3490277"/>
            <a:ext cx="4705349" cy="2773364"/>
          </a:xfrm>
          <a:prstGeom prst="rect">
            <a:avLst/>
          </a:prstGeom>
        </p:spPr>
      </p:pic>
    </p:spTree>
    <p:extLst>
      <p:ext uri="{BB962C8B-B14F-4D97-AF65-F5344CB8AC3E}">
        <p14:creationId xmlns:p14="http://schemas.microsoft.com/office/powerpoint/2010/main" val="3295335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In an endeavor to create something more in sync with the client’s brand, leveraging the same dark background. With a white background, the further a color is from white, the more it will stand out (so grey stands out less, whereas black stands out very much). With a black background, the same is true, but black becomes the baseline (so grey stands out less, and white stands out very much). Some colors that are typically verboten with a white background (for example, yellow) are </a:t>
            </a:r>
            <a:endParaRPr lang="en-US" sz="1800" dirty="0">
              <a:solidFill>
                <a:srgbClr val="FFFF00"/>
              </a:solidFill>
            </a:endParaRPr>
          </a:p>
          <a:p>
            <a:r>
              <a:rPr lang="en-US" sz="1800" dirty="0"/>
              <a:t>	against black (didn’t use yellow in this particular example but did in some others).</a:t>
            </a:r>
          </a:p>
        </p:txBody>
      </p:sp>
      <p:sp>
        <p:nvSpPr>
          <p:cNvPr id="3" name="Content Placeholder 2"/>
          <p:cNvSpPr>
            <a:spLocks noGrp="1"/>
          </p:cNvSpPr>
          <p:nvPr>
            <p:ph sz="quarter" idx="10"/>
          </p:nvPr>
        </p:nvSpPr>
        <p:spPr/>
        <p:txBody>
          <a:bodyPr>
            <a:normAutofit fontScale="77500" lnSpcReduction="20000"/>
          </a:bodyPr>
          <a:lstStyle/>
          <a:p>
            <a:r>
              <a:rPr lang="en-US" dirty="0"/>
              <a:t>CASE STUDY 1: Color considerations with a dark background</a:t>
            </a:r>
          </a:p>
        </p:txBody>
      </p:sp>
      <p:sp>
        <p:nvSpPr>
          <p:cNvPr id="4" name="TextBox 3"/>
          <p:cNvSpPr txBox="1"/>
          <p:nvPr/>
        </p:nvSpPr>
        <p:spPr>
          <a:xfrm>
            <a:off x="4572000" y="3171795"/>
            <a:ext cx="289681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solidFill>
                  <a:srgbClr val="FFFF00"/>
                </a:solidFill>
              </a:rPr>
              <a:t>incredibly attention grabbing</a:t>
            </a:r>
            <a:endParaRPr lang="en-US" dirty="0"/>
          </a:p>
        </p:txBody>
      </p:sp>
      <p:pic>
        <p:nvPicPr>
          <p:cNvPr id="5" name="Picture 4"/>
          <p:cNvPicPr>
            <a:picLocks noChangeAspect="1"/>
          </p:cNvPicPr>
          <p:nvPr/>
        </p:nvPicPr>
        <p:blipFill>
          <a:blip r:embed="rId2"/>
          <a:stretch>
            <a:fillRect/>
          </a:stretch>
        </p:blipFill>
        <p:spPr>
          <a:xfrm>
            <a:off x="2667000" y="3895110"/>
            <a:ext cx="4352925" cy="2647950"/>
          </a:xfrm>
          <a:prstGeom prst="rect">
            <a:avLst/>
          </a:prstGeom>
        </p:spPr>
      </p:pic>
    </p:spTree>
    <p:extLst>
      <p:ext uri="{BB962C8B-B14F-4D97-AF65-F5344CB8AC3E}">
        <p14:creationId xmlns:p14="http://schemas.microsoft.com/office/powerpoint/2010/main" val="321385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382000" cy="2011363"/>
          </a:xfrm>
        </p:spPr>
        <p:txBody>
          <a:bodyPr>
            <a:normAutofit fontScale="85000" lnSpcReduction="10000"/>
          </a:bodyPr>
          <a:lstStyle/>
          <a:p>
            <a:r>
              <a:rPr lang="en-US" dirty="0"/>
              <a:t>Let’s assume that you work for a company that makes online social games. You are interested in telling the story around how active users for a given game—let’s call it </a:t>
            </a:r>
            <a:r>
              <a:rPr lang="en-US" dirty="0" err="1"/>
              <a:t>Moonville</a:t>
            </a:r>
            <a:r>
              <a:rPr lang="en-US" dirty="0"/>
              <a:t>—have grown over time.</a:t>
            </a:r>
          </a:p>
          <a:p>
            <a:endParaRPr lang="en-US" b="1" dirty="0"/>
          </a:p>
          <a:p>
            <a:r>
              <a:rPr lang="en-US" b="1" dirty="0"/>
              <a:t>The challenge, however, is that when you put this much data in front of your audience, you lose control over their attention.</a:t>
            </a:r>
          </a:p>
        </p:txBody>
      </p:sp>
      <p:sp>
        <p:nvSpPr>
          <p:cNvPr id="3" name="Content Placeholder 2"/>
          <p:cNvSpPr>
            <a:spLocks noGrp="1"/>
          </p:cNvSpPr>
          <p:nvPr>
            <p:ph sz="quarter" idx="10"/>
          </p:nvPr>
        </p:nvSpPr>
        <p:spPr/>
        <p:txBody>
          <a:bodyPr>
            <a:noAutofit/>
          </a:bodyPr>
          <a:lstStyle/>
          <a:p>
            <a:r>
              <a:rPr lang="en-US" sz="2800" dirty="0"/>
              <a:t>CASE STUDY 2: Leveraging animation in the visuals you present</a:t>
            </a:r>
          </a:p>
        </p:txBody>
      </p:sp>
      <p:pic>
        <p:nvPicPr>
          <p:cNvPr id="4" name="Picture 3"/>
          <p:cNvPicPr>
            <a:picLocks noChangeAspect="1"/>
          </p:cNvPicPr>
          <p:nvPr/>
        </p:nvPicPr>
        <p:blipFill>
          <a:blip r:embed="rId2"/>
          <a:stretch>
            <a:fillRect/>
          </a:stretch>
        </p:blipFill>
        <p:spPr>
          <a:xfrm>
            <a:off x="1600200" y="3505200"/>
            <a:ext cx="5327939" cy="2930367"/>
          </a:xfrm>
          <a:prstGeom prst="rect">
            <a:avLst/>
          </a:prstGeom>
        </p:spPr>
      </p:pic>
    </p:spTree>
    <p:extLst>
      <p:ext uri="{BB962C8B-B14F-4D97-AF65-F5344CB8AC3E}">
        <p14:creationId xmlns:p14="http://schemas.microsoft.com/office/powerpoint/2010/main" val="3880445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Tell story like this …</a:t>
            </a:r>
          </a:p>
        </p:txBody>
      </p:sp>
      <p:sp>
        <p:nvSpPr>
          <p:cNvPr id="3" name="Content Placeholder 2"/>
          <p:cNvSpPr>
            <a:spLocks noGrp="1"/>
          </p:cNvSpPr>
          <p:nvPr>
            <p:ph sz="quarter" idx="10"/>
          </p:nvPr>
        </p:nvSpPr>
        <p:spPr/>
        <p:txBody>
          <a:bodyPr>
            <a:normAutofit fontScale="85000" lnSpcReduction="10000"/>
          </a:bodyPr>
          <a:lstStyle/>
          <a:p>
            <a:r>
              <a:rPr lang="en-US" dirty="0"/>
              <a:t>CASE STUDY 2: Leveraging animation in the visuals you present</a:t>
            </a:r>
          </a:p>
        </p:txBody>
      </p:sp>
      <p:pic>
        <p:nvPicPr>
          <p:cNvPr id="4" name="Picture 3"/>
          <p:cNvPicPr>
            <a:picLocks noChangeAspect="1"/>
          </p:cNvPicPr>
          <p:nvPr/>
        </p:nvPicPr>
        <p:blipFill>
          <a:blip r:embed="rId2"/>
          <a:stretch>
            <a:fillRect/>
          </a:stretch>
        </p:blipFill>
        <p:spPr>
          <a:xfrm>
            <a:off x="304800" y="1981200"/>
            <a:ext cx="4403954" cy="2438400"/>
          </a:xfrm>
          <a:prstGeom prst="rect">
            <a:avLst/>
          </a:prstGeom>
        </p:spPr>
      </p:pic>
      <p:pic>
        <p:nvPicPr>
          <p:cNvPr id="5" name="Picture 4"/>
          <p:cNvPicPr>
            <a:picLocks noChangeAspect="1"/>
          </p:cNvPicPr>
          <p:nvPr/>
        </p:nvPicPr>
        <p:blipFill>
          <a:blip r:embed="rId3"/>
          <a:stretch>
            <a:fillRect/>
          </a:stretch>
        </p:blipFill>
        <p:spPr>
          <a:xfrm>
            <a:off x="4708754" y="1962150"/>
            <a:ext cx="4429125" cy="2457450"/>
          </a:xfrm>
          <a:prstGeom prst="rect">
            <a:avLst/>
          </a:prstGeom>
        </p:spPr>
      </p:pic>
      <p:pic>
        <p:nvPicPr>
          <p:cNvPr id="6" name="Picture 5"/>
          <p:cNvPicPr>
            <a:picLocks noChangeAspect="1"/>
          </p:cNvPicPr>
          <p:nvPr/>
        </p:nvPicPr>
        <p:blipFill>
          <a:blip r:embed="rId4"/>
          <a:stretch>
            <a:fillRect/>
          </a:stretch>
        </p:blipFill>
        <p:spPr>
          <a:xfrm>
            <a:off x="335280" y="4453890"/>
            <a:ext cx="4373474" cy="2404110"/>
          </a:xfrm>
          <a:prstGeom prst="rect">
            <a:avLst/>
          </a:prstGeom>
        </p:spPr>
      </p:pic>
      <p:pic>
        <p:nvPicPr>
          <p:cNvPr id="7" name="Picture 6"/>
          <p:cNvPicPr>
            <a:picLocks noChangeAspect="1"/>
          </p:cNvPicPr>
          <p:nvPr/>
        </p:nvPicPr>
        <p:blipFill>
          <a:blip r:embed="rId5"/>
          <a:stretch>
            <a:fillRect/>
          </a:stretch>
        </p:blipFill>
        <p:spPr>
          <a:xfrm>
            <a:off x="4977835" y="4453891"/>
            <a:ext cx="4160044" cy="2251709"/>
          </a:xfrm>
          <a:prstGeom prst="rect">
            <a:avLst/>
          </a:prstGeom>
        </p:spPr>
      </p:pic>
      <p:sp>
        <p:nvSpPr>
          <p:cNvPr id="8" name="Rectangle 7"/>
          <p:cNvSpPr/>
          <p:nvPr/>
        </p:nvSpPr>
        <p:spPr>
          <a:xfrm>
            <a:off x="5974283" y="1763713"/>
            <a:ext cx="29718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Early feedback on the game was mixed. In spite of this—and our practically complete lack of marketing—the number of active users nearly doubled in the first four months, to almost 11,000 active users by the end of December. </a:t>
            </a:r>
          </a:p>
        </p:txBody>
      </p:sp>
      <p:sp>
        <p:nvSpPr>
          <p:cNvPr id="9" name="Rectangle 8"/>
          <p:cNvSpPr/>
          <p:nvPr/>
        </p:nvSpPr>
        <p:spPr>
          <a:xfrm>
            <a:off x="1325271" y="4379416"/>
            <a:ext cx="29718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In early 2014, the number of active users increased along a steeper trajectory. This was primarily the result of the friends and family promotions we ran during this time to increase awareness of the game.</a:t>
            </a:r>
            <a:endParaRPr lang="en-US" sz="1000" dirty="0"/>
          </a:p>
        </p:txBody>
      </p:sp>
      <p:sp>
        <p:nvSpPr>
          <p:cNvPr id="11" name="Rectangle 10"/>
          <p:cNvSpPr/>
          <p:nvPr/>
        </p:nvSpPr>
        <p:spPr>
          <a:xfrm>
            <a:off x="5974283" y="4419600"/>
            <a:ext cx="29718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Growth was pretty flat over the rest of 2014 as we halted all marketing efforts and focused on quality improvements to the game.</a:t>
            </a:r>
            <a:endParaRPr lang="en-US" sz="1000" dirty="0"/>
          </a:p>
        </p:txBody>
      </p:sp>
    </p:spTree>
    <p:extLst>
      <p:ext uri="{BB962C8B-B14F-4D97-AF65-F5344CB8AC3E}">
        <p14:creationId xmlns:p14="http://schemas.microsoft.com/office/powerpoint/2010/main" val="336989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fontScale="85000" lnSpcReduction="10000"/>
          </a:bodyPr>
          <a:lstStyle/>
          <a:p>
            <a:r>
              <a:rPr lang="en-US" dirty="0"/>
              <a:t>CASE STUDY 2: Leveraging animation in the visuals you present</a:t>
            </a:r>
          </a:p>
        </p:txBody>
      </p:sp>
      <p:pic>
        <p:nvPicPr>
          <p:cNvPr id="5" name="Content Placeholder 4"/>
          <p:cNvPicPr>
            <a:picLocks noGrp="1" noChangeAspect="1"/>
          </p:cNvPicPr>
          <p:nvPr>
            <p:ph idx="1"/>
          </p:nvPr>
        </p:nvPicPr>
        <p:blipFill>
          <a:blip r:embed="rId2"/>
          <a:stretch>
            <a:fillRect/>
          </a:stretch>
        </p:blipFill>
        <p:spPr>
          <a:xfrm>
            <a:off x="304800" y="1600200"/>
            <a:ext cx="4410075" cy="2371725"/>
          </a:xfrm>
          <a:prstGeom prst="rect">
            <a:avLst/>
          </a:prstGeom>
        </p:spPr>
      </p:pic>
      <p:sp>
        <p:nvSpPr>
          <p:cNvPr id="6" name="Rectangle 5"/>
          <p:cNvSpPr/>
          <p:nvPr/>
        </p:nvSpPr>
        <p:spPr>
          <a:xfrm>
            <a:off x="5219700" y="1828800"/>
            <a:ext cx="3314700"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Uptake in 2015, on the other hand, has been incredible, surpassing our expectations. The revamped and improved game has gone viral. The partnerships we’ve forged with social  media channels have proven successful for continuing to increase our active user base. At recent growth rates, we anticipate we’ll surpass 100,000 active users in June!</a:t>
            </a:r>
          </a:p>
        </p:txBody>
      </p:sp>
      <p:sp>
        <p:nvSpPr>
          <p:cNvPr id="7" name="Rectangle 6"/>
          <p:cNvSpPr/>
          <p:nvPr/>
        </p:nvSpPr>
        <p:spPr>
          <a:xfrm>
            <a:off x="5234940" y="4800600"/>
            <a:ext cx="33147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latin typeface="AvenirLTStd-Light"/>
              </a:rPr>
              <a:t>For the more detailed version that you circulate as a follow up or for those who missed your (stellar) presentation, you can leverage a version that annotates the salient points of the story on the line graph directly,</a:t>
            </a:r>
            <a:endParaRPr lang="en-US" sz="1200" dirty="0"/>
          </a:p>
        </p:txBody>
      </p:sp>
      <p:pic>
        <p:nvPicPr>
          <p:cNvPr id="8" name="Picture 7"/>
          <p:cNvPicPr>
            <a:picLocks noChangeAspect="1"/>
          </p:cNvPicPr>
          <p:nvPr/>
        </p:nvPicPr>
        <p:blipFill>
          <a:blip r:embed="rId3"/>
          <a:stretch>
            <a:fillRect/>
          </a:stretch>
        </p:blipFill>
        <p:spPr>
          <a:xfrm>
            <a:off x="304800" y="4160520"/>
            <a:ext cx="4800601" cy="2697480"/>
          </a:xfrm>
          <a:prstGeom prst="rect">
            <a:avLst/>
          </a:prstGeom>
        </p:spPr>
      </p:pic>
    </p:spTree>
    <p:extLst>
      <p:ext uri="{BB962C8B-B14F-4D97-AF65-F5344CB8AC3E}">
        <p14:creationId xmlns:p14="http://schemas.microsoft.com/office/powerpoint/2010/main" val="184068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1325563"/>
          </a:xfrm>
        </p:spPr>
        <p:txBody>
          <a:bodyPr>
            <a:normAutofit fontScale="77500" lnSpcReduction="20000"/>
          </a:bodyPr>
          <a:lstStyle/>
          <a:p>
            <a:r>
              <a:rPr lang="en-US" dirty="0"/>
              <a:t>First, let’s set the context. Let’s say you work at a company that sells a product that has various features. You’ve recently surveyed your users to understand whether they are using each of the features and how satisfied they’ve been with them and want to put that data to use. The initial graph you create might look something like Figure below -</a:t>
            </a:r>
          </a:p>
        </p:txBody>
      </p:sp>
      <p:sp>
        <p:nvSpPr>
          <p:cNvPr id="3" name="Content Placeholder 2"/>
          <p:cNvSpPr>
            <a:spLocks noGrp="1"/>
          </p:cNvSpPr>
          <p:nvPr>
            <p:ph sz="quarter" idx="10"/>
          </p:nvPr>
        </p:nvSpPr>
        <p:spPr/>
        <p:txBody>
          <a:bodyPr>
            <a:normAutofit/>
          </a:bodyPr>
          <a:lstStyle/>
          <a:p>
            <a:r>
              <a:rPr lang="en-US" dirty="0"/>
              <a:t>CASE STUDY 3: Logic in order</a:t>
            </a:r>
          </a:p>
        </p:txBody>
      </p:sp>
      <p:pic>
        <p:nvPicPr>
          <p:cNvPr id="5" name="Picture 4"/>
          <p:cNvPicPr>
            <a:picLocks noChangeAspect="1"/>
          </p:cNvPicPr>
          <p:nvPr/>
        </p:nvPicPr>
        <p:blipFill>
          <a:blip r:embed="rId2"/>
          <a:stretch>
            <a:fillRect/>
          </a:stretch>
        </p:blipFill>
        <p:spPr>
          <a:xfrm>
            <a:off x="533400" y="2720465"/>
            <a:ext cx="8135965" cy="4168015"/>
          </a:xfrm>
          <a:prstGeom prst="rect">
            <a:avLst/>
          </a:prstGeom>
        </p:spPr>
      </p:pic>
    </p:spTree>
    <p:extLst>
      <p:ext uri="{BB962C8B-B14F-4D97-AF65-F5344CB8AC3E}">
        <p14:creationId xmlns:p14="http://schemas.microsoft.com/office/powerpoint/2010/main" val="3660475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User satisfaction varies greatly by feature</a:t>
            </a:r>
          </a:p>
          <a:p>
            <a:r>
              <a:rPr lang="en-US" dirty="0"/>
              <a:t>Features A and B continue to top user satisfaction</a:t>
            </a:r>
          </a:p>
          <a:p>
            <a:endParaRPr lang="en-US" dirty="0"/>
          </a:p>
        </p:txBody>
      </p:sp>
      <p:sp>
        <p:nvSpPr>
          <p:cNvPr id="3" name="Content Placeholder 2"/>
          <p:cNvSpPr>
            <a:spLocks noGrp="1"/>
          </p:cNvSpPr>
          <p:nvPr>
            <p:ph sz="quarter" idx="10"/>
          </p:nvPr>
        </p:nvSpPr>
        <p:spPr/>
        <p:txBody>
          <a:bodyPr/>
          <a:lstStyle/>
          <a:p>
            <a:r>
              <a:rPr lang="en-US" dirty="0"/>
              <a:t>CASE STUDY 3: Logic in order</a:t>
            </a:r>
          </a:p>
          <a:p>
            <a:r>
              <a:rPr lang="en-US" dirty="0"/>
              <a:t>Contd..</a:t>
            </a:r>
          </a:p>
        </p:txBody>
      </p:sp>
      <p:pic>
        <p:nvPicPr>
          <p:cNvPr id="4" name="Picture 3"/>
          <p:cNvPicPr>
            <a:picLocks noChangeAspect="1"/>
          </p:cNvPicPr>
          <p:nvPr/>
        </p:nvPicPr>
        <p:blipFill>
          <a:blip r:embed="rId2"/>
          <a:stretch>
            <a:fillRect/>
          </a:stretch>
        </p:blipFill>
        <p:spPr>
          <a:xfrm>
            <a:off x="304800" y="2535396"/>
            <a:ext cx="8666562" cy="4269422"/>
          </a:xfrm>
          <a:prstGeom prst="rect">
            <a:avLst/>
          </a:prstGeom>
        </p:spPr>
      </p:pic>
    </p:spTree>
    <p:extLst>
      <p:ext uri="{BB962C8B-B14F-4D97-AF65-F5344CB8AC3E}">
        <p14:creationId xmlns:p14="http://schemas.microsoft.com/office/powerpoint/2010/main" val="215567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906963"/>
          </a:xfrm>
        </p:spPr>
        <p:txBody>
          <a:bodyPr>
            <a:noAutofit/>
          </a:bodyPr>
          <a:lstStyle/>
          <a:p>
            <a:pPr>
              <a:buFont typeface="Arial" panose="020B0604020202020204" pitchFamily="34" charset="0"/>
              <a:buChar char="•"/>
            </a:pPr>
            <a:r>
              <a:rPr lang="en-US" dirty="0"/>
              <a:t>Story </a:t>
            </a:r>
          </a:p>
          <a:p>
            <a:pPr lvl="1">
              <a:buFont typeface="Arial" panose="020B0604020202020204" pitchFamily="34" charset="0"/>
              <a:buChar char="•"/>
            </a:pPr>
            <a:r>
              <a:rPr lang="en-US" sz="2000" dirty="0"/>
              <a:t>ordered sequence of steps (&lt;- order is key) each step contains text, images, visualizations, video, etc.</a:t>
            </a:r>
          </a:p>
          <a:p>
            <a:pPr lvl="1">
              <a:buFont typeface="Arial" panose="020B0604020202020204" pitchFamily="34" charset="0"/>
              <a:buChar char="•"/>
            </a:pPr>
            <a:r>
              <a:rPr lang="en-US" sz="2000" dirty="0"/>
              <a:t>defined path (or paths) through the steps </a:t>
            </a:r>
            <a:endParaRPr lang="en-US" sz="1800" dirty="0"/>
          </a:p>
          <a:p>
            <a:pPr>
              <a:buFont typeface="Arial" panose="020B0604020202020204" pitchFamily="34" charset="0"/>
              <a:buChar char="•"/>
            </a:pPr>
            <a:r>
              <a:rPr lang="en-US" dirty="0"/>
              <a:t>Journalism Model </a:t>
            </a:r>
          </a:p>
          <a:p>
            <a:pPr lvl="1">
              <a:buFont typeface="Arial" panose="020B0604020202020204" pitchFamily="34" charset="0"/>
              <a:buChar char="•"/>
            </a:pPr>
            <a:r>
              <a:rPr lang="en-US" sz="2000" dirty="0"/>
              <a:t>journalists collect information through research, interviews, etc. to assemble the key facts </a:t>
            </a:r>
          </a:p>
          <a:p>
            <a:pPr lvl="1">
              <a:buFont typeface="Arial" panose="020B0604020202020204" pitchFamily="34" charset="0"/>
              <a:buChar char="•"/>
            </a:pPr>
            <a:r>
              <a:rPr lang="en-US" sz="2000" dirty="0"/>
              <a:t>tie together the key facts (raw material) to produce a story </a:t>
            </a:r>
          </a:p>
          <a:p>
            <a:pPr>
              <a:buFont typeface="Arial" panose="020B0604020202020204" pitchFamily="34" charset="0"/>
              <a:buChar char="•"/>
            </a:pPr>
            <a:r>
              <a:rPr lang="en-US" dirty="0"/>
              <a:t>Data Analyst Model </a:t>
            </a:r>
          </a:p>
          <a:p>
            <a:pPr lvl="1">
              <a:buFont typeface="Arial" panose="020B0604020202020204" pitchFamily="34" charset="0"/>
              <a:buChar char="•"/>
            </a:pPr>
            <a:r>
              <a:rPr lang="en-US" sz="2000" dirty="0"/>
              <a:t>use visualization for exploration and analysis</a:t>
            </a:r>
          </a:p>
          <a:p>
            <a:pPr lvl="1">
              <a:buFont typeface="Arial" panose="020B0604020202020204" pitchFamily="34" charset="0"/>
              <a:buChar char="•"/>
            </a:pPr>
            <a:r>
              <a:rPr lang="en-US" sz="2000" dirty="0"/>
              <a:t>use visualization for presentation (storytelling) using the results from the analysis</a:t>
            </a:r>
          </a:p>
          <a:p>
            <a:pPr lvl="1">
              <a:buFont typeface="Arial" panose="020B0604020202020204" pitchFamily="34" charset="0"/>
              <a:buChar char="•"/>
            </a:pPr>
            <a:r>
              <a:rPr lang="en-US" sz="2000" dirty="0"/>
              <a:t>tools used for analysis may not work for presentation </a:t>
            </a:r>
          </a:p>
        </p:txBody>
      </p:sp>
      <p:sp>
        <p:nvSpPr>
          <p:cNvPr id="3" name="Content Placeholder 2"/>
          <p:cNvSpPr>
            <a:spLocks noGrp="1"/>
          </p:cNvSpPr>
          <p:nvPr>
            <p:ph sz="quarter" idx="10"/>
          </p:nvPr>
        </p:nvSpPr>
        <p:spPr/>
        <p:txBody>
          <a:bodyPr/>
          <a:lstStyle/>
          <a:p>
            <a:r>
              <a:rPr lang="en-US" dirty="0"/>
              <a:t>Story Definition and Model </a:t>
            </a:r>
          </a:p>
        </p:txBody>
      </p:sp>
    </p:spTree>
    <p:extLst>
      <p:ext uri="{BB962C8B-B14F-4D97-AF65-F5344CB8AC3E}">
        <p14:creationId xmlns:p14="http://schemas.microsoft.com/office/powerpoint/2010/main" val="1151595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1096963"/>
          </a:xfrm>
        </p:spPr>
        <p:txBody>
          <a:bodyPr>
            <a:normAutofit fontScale="77500" lnSpcReduction="20000"/>
          </a:bodyPr>
          <a:lstStyle/>
          <a:p>
            <a:r>
              <a:rPr lang="en-US" dirty="0"/>
              <a:t>This is followed by a focus on the other end of the spectrum to where users are </a:t>
            </a:r>
            <a:r>
              <a:rPr lang="en-US" b="1" dirty="0"/>
              <a:t>least satisfied</a:t>
            </a:r>
            <a:r>
              <a:rPr lang="en-US" dirty="0"/>
              <a:t>, again calling out and highlighting specific points of interest.</a:t>
            </a:r>
          </a:p>
          <a:p>
            <a:r>
              <a:rPr lang="en-US" b="1" dirty="0"/>
              <a:t>Features J and K are the features with which users are least satisfied.</a:t>
            </a:r>
          </a:p>
        </p:txBody>
      </p:sp>
      <p:sp>
        <p:nvSpPr>
          <p:cNvPr id="3" name="Content Placeholder 2"/>
          <p:cNvSpPr>
            <a:spLocks noGrp="1"/>
          </p:cNvSpPr>
          <p:nvPr>
            <p:ph sz="quarter" idx="10"/>
          </p:nvPr>
        </p:nvSpPr>
        <p:spPr/>
        <p:txBody>
          <a:bodyPr/>
          <a:lstStyle/>
          <a:p>
            <a:r>
              <a:rPr lang="en-US" dirty="0"/>
              <a:t>CASE STUDY 3: Logic in order</a:t>
            </a:r>
          </a:p>
          <a:p>
            <a:r>
              <a:rPr lang="en-US" dirty="0"/>
              <a:t>Contd..</a:t>
            </a:r>
          </a:p>
        </p:txBody>
      </p:sp>
      <p:pic>
        <p:nvPicPr>
          <p:cNvPr id="4" name="Picture 3"/>
          <p:cNvPicPr>
            <a:picLocks noChangeAspect="1"/>
          </p:cNvPicPr>
          <p:nvPr/>
        </p:nvPicPr>
        <p:blipFill>
          <a:blip r:embed="rId2"/>
          <a:stretch>
            <a:fillRect/>
          </a:stretch>
        </p:blipFill>
        <p:spPr>
          <a:xfrm>
            <a:off x="304800" y="2590800"/>
            <a:ext cx="8656730" cy="4038600"/>
          </a:xfrm>
          <a:prstGeom prst="rect">
            <a:avLst/>
          </a:prstGeom>
        </p:spPr>
      </p:pic>
    </p:spTree>
    <p:extLst>
      <p:ext uri="{BB962C8B-B14F-4D97-AF65-F5344CB8AC3E}">
        <p14:creationId xmlns:p14="http://schemas.microsoft.com/office/powerpoint/2010/main" val="2581789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868363"/>
          </a:xfrm>
        </p:spPr>
        <p:txBody>
          <a:bodyPr>
            <a:normAutofit fontScale="77500" lnSpcReduction="20000"/>
          </a:bodyPr>
          <a:lstStyle/>
          <a:p>
            <a:r>
              <a:rPr lang="en-US" dirty="0"/>
              <a:t>Finally, preserving the same order, we can draw our audience’s attention to the </a:t>
            </a:r>
            <a:r>
              <a:rPr lang="en-US" b="1" dirty="0"/>
              <a:t>unused features</a:t>
            </a:r>
            <a:r>
              <a:rPr lang="en-US" dirty="0"/>
              <a:t>. </a:t>
            </a:r>
          </a:p>
          <a:p>
            <a:r>
              <a:rPr lang="en-US" b="1" dirty="0"/>
              <a:t>Feature O is the least used feature.</a:t>
            </a:r>
          </a:p>
        </p:txBody>
      </p:sp>
      <p:sp>
        <p:nvSpPr>
          <p:cNvPr id="3" name="Content Placeholder 2"/>
          <p:cNvSpPr>
            <a:spLocks noGrp="1"/>
          </p:cNvSpPr>
          <p:nvPr>
            <p:ph sz="quarter" idx="10"/>
          </p:nvPr>
        </p:nvSpPr>
        <p:spPr/>
        <p:txBody>
          <a:bodyPr/>
          <a:lstStyle/>
          <a:p>
            <a:r>
              <a:rPr lang="en-US" dirty="0"/>
              <a:t>CASE STUDY 3: Logic in order</a:t>
            </a:r>
          </a:p>
          <a:p>
            <a:r>
              <a:rPr lang="en-US" dirty="0"/>
              <a:t>Contd..</a:t>
            </a:r>
          </a:p>
        </p:txBody>
      </p:sp>
      <p:pic>
        <p:nvPicPr>
          <p:cNvPr id="4" name="Picture 3"/>
          <p:cNvPicPr>
            <a:picLocks noChangeAspect="1"/>
          </p:cNvPicPr>
          <p:nvPr/>
        </p:nvPicPr>
        <p:blipFill>
          <a:blip r:embed="rId2"/>
          <a:stretch>
            <a:fillRect/>
          </a:stretch>
        </p:blipFill>
        <p:spPr>
          <a:xfrm>
            <a:off x="152400" y="2362200"/>
            <a:ext cx="8814816" cy="4114800"/>
          </a:xfrm>
          <a:prstGeom prst="rect">
            <a:avLst/>
          </a:prstGeom>
        </p:spPr>
      </p:pic>
    </p:spTree>
    <p:extLst>
      <p:ext uri="{BB962C8B-B14F-4D97-AF65-F5344CB8AC3E}">
        <p14:creationId xmlns:p14="http://schemas.microsoft.com/office/powerpoint/2010/main" val="3593085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spaghetti graph is a line graph where the lines overlap a lot, making it difficult to focus on a single series at a time. They look something like below-</a:t>
            </a:r>
          </a:p>
        </p:txBody>
      </p:sp>
      <p:sp>
        <p:nvSpPr>
          <p:cNvPr id="3" name="Content Placeholder 2"/>
          <p:cNvSpPr>
            <a:spLocks noGrp="1"/>
          </p:cNvSpPr>
          <p:nvPr>
            <p:ph sz="quarter" idx="10"/>
          </p:nvPr>
        </p:nvSpPr>
        <p:spPr/>
        <p:txBody>
          <a:bodyPr>
            <a:noAutofit/>
          </a:bodyPr>
          <a:lstStyle/>
          <a:p>
            <a:r>
              <a:rPr lang="en-US" sz="2800" dirty="0"/>
              <a:t>CASE STUDY 4: Strategies for avoiding the spaghetti graph</a:t>
            </a:r>
          </a:p>
        </p:txBody>
      </p:sp>
      <p:pic>
        <p:nvPicPr>
          <p:cNvPr id="4" name="Picture 3"/>
          <p:cNvPicPr>
            <a:picLocks noChangeAspect="1"/>
          </p:cNvPicPr>
          <p:nvPr/>
        </p:nvPicPr>
        <p:blipFill>
          <a:blip r:embed="rId2"/>
          <a:stretch>
            <a:fillRect/>
          </a:stretch>
        </p:blipFill>
        <p:spPr>
          <a:xfrm>
            <a:off x="1317412" y="2667000"/>
            <a:ext cx="6454987" cy="3810000"/>
          </a:xfrm>
          <a:prstGeom prst="rect">
            <a:avLst/>
          </a:prstGeom>
        </p:spPr>
      </p:pic>
    </p:spTree>
    <p:extLst>
      <p:ext uri="{BB962C8B-B14F-4D97-AF65-F5344CB8AC3E}">
        <p14:creationId xmlns:p14="http://schemas.microsoft.com/office/powerpoint/2010/main" val="1104620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Types of non-profits supported by area funders</a:t>
            </a:r>
          </a:p>
        </p:txBody>
      </p:sp>
      <p:sp>
        <p:nvSpPr>
          <p:cNvPr id="3" name="Content Placeholder 2"/>
          <p:cNvSpPr>
            <a:spLocks noGrp="1"/>
          </p:cNvSpPr>
          <p:nvPr>
            <p:ph sz="quarter" idx="10"/>
          </p:nvPr>
        </p:nvSpPr>
        <p:spPr/>
        <p:txBody>
          <a:bodyPr/>
          <a:lstStyle/>
          <a:p>
            <a:r>
              <a:rPr lang="en-US" dirty="0"/>
              <a:t>CASE STUDY 4: Strategies for avoiding the spaghetti graph</a:t>
            </a:r>
          </a:p>
        </p:txBody>
      </p:sp>
      <p:pic>
        <p:nvPicPr>
          <p:cNvPr id="4" name="Picture 3"/>
          <p:cNvPicPr>
            <a:picLocks noChangeAspect="1"/>
          </p:cNvPicPr>
          <p:nvPr/>
        </p:nvPicPr>
        <p:blipFill>
          <a:blip r:embed="rId2"/>
          <a:stretch>
            <a:fillRect/>
          </a:stretch>
        </p:blipFill>
        <p:spPr>
          <a:xfrm>
            <a:off x="1524000" y="1981200"/>
            <a:ext cx="5867400" cy="4800600"/>
          </a:xfrm>
          <a:prstGeom prst="rect">
            <a:avLst/>
          </a:prstGeom>
        </p:spPr>
      </p:pic>
    </p:spTree>
    <p:extLst>
      <p:ext uri="{BB962C8B-B14F-4D97-AF65-F5344CB8AC3E}">
        <p14:creationId xmlns:p14="http://schemas.microsoft.com/office/powerpoint/2010/main" val="3620368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CASE STUDY 4: Strategies for avoiding the spaghetti graph</a:t>
            </a:r>
          </a:p>
        </p:txBody>
      </p:sp>
      <p:pic>
        <p:nvPicPr>
          <p:cNvPr id="4" name="Content Placeholder 3"/>
          <p:cNvPicPr>
            <a:picLocks noGrp="1" noChangeAspect="1"/>
          </p:cNvPicPr>
          <p:nvPr>
            <p:ph idx="1"/>
          </p:nvPr>
        </p:nvPicPr>
        <p:blipFill>
          <a:blip r:embed="rId2"/>
          <a:stretch>
            <a:fillRect/>
          </a:stretch>
        </p:blipFill>
        <p:spPr>
          <a:xfrm>
            <a:off x="274320" y="1676400"/>
            <a:ext cx="8612037" cy="4419600"/>
          </a:xfrm>
          <a:prstGeom prst="rect">
            <a:avLst/>
          </a:prstGeom>
        </p:spPr>
      </p:pic>
    </p:spTree>
    <p:extLst>
      <p:ext uri="{BB962C8B-B14F-4D97-AF65-F5344CB8AC3E}">
        <p14:creationId xmlns:p14="http://schemas.microsoft.com/office/powerpoint/2010/main" val="2042025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Survey results: summer learning program on science</a:t>
            </a:r>
          </a:p>
        </p:txBody>
      </p:sp>
      <p:sp>
        <p:nvSpPr>
          <p:cNvPr id="3" name="Content Placeholder 2"/>
          <p:cNvSpPr>
            <a:spLocks noGrp="1"/>
          </p:cNvSpPr>
          <p:nvPr>
            <p:ph sz="quarter" idx="10"/>
          </p:nvPr>
        </p:nvSpPr>
        <p:spPr/>
        <p:txBody>
          <a:bodyPr/>
          <a:lstStyle/>
          <a:p>
            <a:r>
              <a:rPr lang="en-US" dirty="0"/>
              <a:t>CASE STUDY 5: Alternatives to pies</a:t>
            </a:r>
          </a:p>
        </p:txBody>
      </p:sp>
      <p:pic>
        <p:nvPicPr>
          <p:cNvPr id="4" name="Picture 3"/>
          <p:cNvPicPr>
            <a:picLocks noChangeAspect="1"/>
          </p:cNvPicPr>
          <p:nvPr/>
        </p:nvPicPr>
        <p:blipFill>
          <a:blip r:embed="rId2"/>
          <a:stretch>
            <a:fillRect/>
          </a:stretch>
        </p:blipFill>
        <p:spPr>
          <a:xfrm>
            <a:off x="152400" y="2362201"/>
            <a:ext cx="8915400" cy="3657600"/>
          </a:xfrm>
          <a:prstGeom prst="rect">
            <a:avLst/>
          </a:prstGeom>
        </p:spPr>
      </p:pic>
    </p:spTree>
    <p:extLst>
      <p:ext uri="{BB962C8B-B14F-4D97-AF65-F5344CB8AC3E}">
        <p14:creationId xmlns:p14="http://schemas.microsoft.com/office/powerpoint/2010/main" val="820287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Alternative #1: show the numbers directly</a:t>
            </a:r>
          </a:p>
          <a:p>
            <a:endParaRPr lang="en-US" dirty="0"/>
          </a:p>
        </p:txBody>
      </p:sp>
      <p:sp>
        <p:nvSpPr>
          <p:cNvPr id="3" name="Content Placeholder 2"/>
          <p:cNvSpPr>
            <a:spLocks noGrp="1"/>
          </p:cNvSpPr>
          <p:nvPr>
            <p:ph sz="quarter" idx="10"/>
          </p:nvPr>
        </p:nvSpPr>
        <p:spPr/>
        <p:txBody>
          <a:bodyPr/>
          <a:lstStyle/>
          <a:p>
            <a:r>
              <a:rPr lang="en-US" dirty="0"/>
              <a:t>CASE STUDY 5: Alternatives to pies</a:t>
            </a:r>
          </a:p>
        </p:txBody>
      </p:sp>
      <p:pic>
        <p:nvPicPr>
          <p:cNvPr id="4" name="Picture 3"/>
          <p:cNvPicPr>
            <a:picLocks noChangeAspect="1"/>
          </p:cNvPicPr>
          <p:nvPr/>
        </p:nvPicPr>
        <p:blipFill>
          <a:blip r:embed="rId2"/>
          <a:stretch>
            <a:fillRect/>
          </a:stretch>
        </p:blipFill>
        <p:spPr>
          <a:xfrm>
            <a:off x="304800" y="1951830"/>
            <a:ext cx="7772400" cy="4266407"/>
          </a:xfrm>
          <a:prstGeom prst="rect">
            <a:avLst/>
          </a:prstGeom>
        </p:spPr>
      </p:pic>
    </p:spTree>
    <p:extLst>
      <p:ext uri="{BB962C8B-B14F-4D97-AF65-F5344CB8AC3E}">
        <p14:creationId xmlns:p14="http://schemas.microsoft.com/office/powerpoint/2010/main" val="2917258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Alternative #2: simple bar graph</a:t>
            </a:r>
          </a:p>
        </p:txBody>
      </p:sp>
      <p:sp>
        <p:nvSpPr>
          <p:cNvPr id="3" name="Content Placeholder 2"/>
          <p:cNvSpPr>
            <a:spLocks noGrp="1"/>
          </p:cNvSpPr>
          <p:nvPr>
            <p:ph sz="quarter" idx="10"/>
          </p:nvPr>
        </p:nvSpPr>
        <p:spPr/>
        <p:txBody>
          <a:bodyPr/>
          <a:lstStyle/>
          <a:p>
            <a:r>
              <a:rPr lang="en-US" dirty="0"/>
              <a:t>CASE STUDY 5: Alternatives to pies</a:t>
            </a:r>
          </a:p>
        </p:txBody>
      </p:sp>
      <p:pic>
        <p:nvPicPr>
          <p:cNvPr id="4" name="Picture 3"/>
          <p:cNvPicPr>
            <a:picLocks noChangeAspect="1"/>
          </p:cNvPicPr>
          <p:nvPr/>
        </p:nvPicPr>
        <p:blipFill>
          <a:blip r:embed="rId2"/>
          <a:stretch>
            <a:fillRect/>
          </a:stretch>
        </p:blipFill>
        <p:spPr>
          <a:xfrm>
            <a:off x="457200" y="1905000"/>
            <a:ext cx="8382000" cy="4953000"/>
          </a:xfrm>
          <a:prstGeom prst="rect">
            <a:avLst/>
          </a:prstGeom>
        </p:spPr>
      </p:pic>
    </p:spTree>
    <p:extLst>
      <p:ext uri="{BB962C8B-B14F-4D97-AF65-F5344CB8AC3E}">
        <p14:creationId xmlns:p14="http://schemas.microsoft.com/office/powerpoint/2010/main" val="891548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Alternative #3: 100% stacked horizontal bar graph</a:t>
            </a:r>
          </a:p>
          <a:p>
            <a:endParaRPr lang="en-US" dirty="0"/>
          </a:p>
        </p:txBody>
      </p:sp>
      <p:sp>
        <p:nvSpPr>
          <p:cNvPr id="3" name="Content Placeholder 2"/>
          <p:cNvSpPr>
            <a:spLocks noGrp="1"/>
          </p:cNvSpPr>
          <p:nvPr>
            <p:ph sz="quarter" idx="10"/>
          </p:nvPr>
        </p:nvSpPr>
        <p:spPr/>
        <p:txBody>
          <a:bodyPr/>
          <a:lstStyle/>
          <a:p>
            <a:r>
              <a:rPr lang="en-US" dirty="0"/>
              <a:t>CASE STUDY 5: Alternatives to pies</a:t>
            </a:r>
          </a:p>
        </p:txBody>
      </p:sp>
      <p:pic>
        <p:nvPicPr>
          <p:cNvPr id="4" name="Picture 3"/>
          <p:cNvPicPr>
            <a:picLocks noChangeAspect="1"/>
          </p:cNvPicPr>
          <p:nvPr/>
        </p:nvPicPr>
        <p:blipFill>
          <a:blip r:embed="rId2"/>
          <a:stretch>
            <a:fillRect/>
          </a:stretch>
        </p:blipFill>
        <p:spPr>
          <a:xfrm>
            <a:off x="304800" y="1905000"/>
            <a:ext cx="8610600" cy="4876800"/>
          </a:xfrm>
          <a:prstGeom prst="rect">
            <a:avLst/>
          </a:prstGeom>
        </p:spPr>
      </p:pic>
    </p:spTree>
    <p:extLst>
      <p:ext uri="{BB962C8B-B14F-4D97-AF65-F5344CB8AC3E}">
        <p14:creationId xmlns:p14="http://schemas.microsoft.com/office/powerpoint/2010/main" val="1771643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Alternative #4: </a:t>
            </a:r>
            <a:r>
              <a:rPr lang="en-US" dirty="0" err="1"/>
              <a:t>slopegraph</a:t>
            </a:r>
            <a:endParaRPr lang="en-US" dirty="0"/>
          </a:p>
        </p:txBody>
      </p:sp>
      <p:sp>
        <p:nvSpPr>
          <p:cNvPr id="3" name="Content Placeholder 2"/>
          <p:cNvSpPr>
            <a:spLocks noGrp="1"/>
          </p:cNvSpPr>
          <p:nvPr>
            <p:ph sz="quarter" idx="10"/>
          </p:nvPr>
        </p:nvSpPr>
        <p:spPr/>
        <p:txBody>
          <a:bodyPr/>
          <a:lstStyle/>
          <a:p>
            <a:r>
              <a:rPr lang="en-US" dirty="0"/>
              <a:t>CASE STUDY 5: Alternatives to pies</a:t>
            </a:r>
          </a:p>
        </p:txBody>
      </p:sp>
      <p:pic>
        <p:nvPicPr>
          <p:cNvPr id="4" name="Picture 3"/>
          <p:cNvPicPr>
            <a:picLocks noChangeAspect="1"/>
          </p:cNvPicPr>
          <p:nvPr/>
        </p:nvPicPr>
        <p:blipFill>
          <a:blip r:embed="rId2"/>
          <a:stretch>
            <a:fillRect/>
          </a:stretch>
        </p:blipFill>
        <p:spPr>
          <a:xfrm>
            <a:off x="381000" y="1905000"/>
            <a:ext cx="8305800" cy="4953000"/>
          </a:xfrm>
          <a:prstGeom prst="rect">
            <a:avLst/>
          </a:prstGeom>
        </p:spPr>
      </p:pic>
    </p:spTree>
    <p:extLst>
      <p:ext uri="{BB962C8B-B14F-4D97-AF65-F5344CB8AC3E}">
        <p14:creationId xmlns:p14="http://schemas.microsoft.com/office/powerpoint/2010/main" val="77280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well designed visualization:</a:t>
            </a:r>
          </a:p>
          <a:p>
            <a:r>
              <a:rPr lang="en-US" dirty="0"/>
              <a:t>– Gives an immediate and profound impression</a:t>
            </a:r>
          </a:p>
          <a:p>
            <a:r>
              <a:rPr lang="en-US" dirty="0"/>
              <a:t>– Cuts through the clutter of data complexity</a:t>
            </a:r>
          </a:p>
          <a:p>
            <a:endParaRPr lang="en-US" dirty="0"/>
          </a:p>
          <a:p>
            <a:r>
              <a:rPr lang="en-US" b="1" u="sng" dirty="0"/>
              <a:t>Process:</a:t>
            </a:r>
          </a:p>
          <a:p>
            <a:r>
              <a:rPr lang="en-US" b="1" dirty="0"/>
              <a:t>1. Decide </a:t>
            </a:r>
            <a:r>
              <a:rPr lang="en-US" dirty="0"/>
              <a:t>what the story is – define your objective</a:t>
            </a:r>
          </a:p>
          <a:p>
            <a:r>
              <a:rPr lang="en-US" i="1" dirty="0"/>
              <a:t>What are the business points you are trying to make?</a:t>
            </a:r>
          </a:p>
          <a:p>
            <a:r>
              <a:rPr lang="en-US" b="1" dirty="0"/>
              <a:t>2. Determine </a:t>
            </a:r>
            <a:r>
              <a:rPr lang="en-US" dirty="0"/>
              <a:t>what data to include and exclude</a:t>
            </a:r>
          </a:p>
          <a:p>
            <a:r>
              <a:rPr lang="en-US" i="1" dirty="0"/>
              <a:t>What data is going to make your point?</a:t>
            </a:r>
          </a:p>
          <a:p>
            <a:r>
              <a:rPr lang="en-US" b="1" dirty="0"/>
              <a:t>3. Design </a:t>
            </a:r>
            <a:r>
              <a:rPr lang="en-US" dirty="0"/>
              <a:t>visualizations to convey a meaning</a:t>
            </a:r>
          </a:p>
          <a:p>
            <a:r>
              <a:rPr lang="en-US" i="1" dirty="0"/>
              <a:t>What is the best chart to show your point with that data?</a:t>
            </a:r>
            <a:endParaRPr lang="en-US" dirty="0"/>
          </a:p>
        </p:txBody>
      </p:sp>
      <p:sp>
        <p:nvSpPr>
          <p:cNvPr id="3" name="Content Placeholder 2"/>
          <p:cNvSpPr>
            <a:spLocks noGrp="1"/>
          </p:cNvSpPr>
          <p:nvPr>
            <p:ph sz="quarter" idx="10"/>
          </p:nvPr>
        </p:nvSpPr>
        <p:spPr/>
        <p:txBody>
          <a:bodyPr/>
          <a:lstStyle/>
          <a:p>
            <a:r>
              <a:rPr lang="en-US" b="0" dirty="0"/>
              <a:t>Telling the Right Story –</a:t>
            </a:r>
          </a:p>
          <a:p>
            <a:r>
              <a:rPr lang="en-US" b="0" dirty="0"/>
              <a:t>Telling the Story Right</a:t>
            </a:r>
            <a:endParaRPr lang="en-US" dirty="0"/>
          </a:p>
        </p:txBody>
      </p:sp>
    </p:spTree>
    <p:extLst>
      <p:ext uri="{BB962C8B-B14F-4D97-AF65-F5344CB8AC3E}">
        <p14:creationId xmlns:p14="http://schemas.microsoft.com/office/powerpoint/2010/main" val="4005269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457200" indent="-457200">
              <a:buFont typeface="+mj-lt"/>
              <a:buAutoNum type="arabicPeriod"/>
            </a:pPr>
            <a:r>
              <a:rPr lang="en-US" dirty="0">
                <a:hlinkClick r:id="rId2"/>
              </a:rPr>
              <a:t>https://twooctobers.com/blog/8-data-storytelling-concepts-with-examples/</a:t>
            </a:r>
            <a:endParaRPr lang="en-US" dirty="0"/>
          </a:p>
          <a:p>
            <a:pPr marL="457200" indent="-457200">
              <a:buFont typeface="+mj-lt"/>
              <a:buAutoNum type="arabicPeriod"/>
            </a:pPr>
            <a:r>
              <a:rPr lang="en-US" dirty="0">
                <a:hlinkClick r:id="rId3"/>
              </a:rPr>
              <a:t>https://higherlogicdownload.s3.amazonaws.com/AMSTAT/62ac7e8c-c7ec-4e98-b58b-dd540bf9e0d9/UploadedImages/dvc2014/Veena%20MendirattaASA%20Storytelling%20with%20Data%20Visualization.pdf</a:t>
            </a:r>
            <a:endParaRPr lang="en-US" dirty="0"/>
          </a:p>
          <a:p>
            <a:pPr marL="457200" indent="-457200">
              <a:buFont typeface="+mj-lt"/>
              <a:buAutoNum type="arabicPeriod"/>
            </a:pPr>
            <a:r>
              <a:rPr lang="en-US" dirty="0">
                <a:hlinkClick r:id="rId4"/>
              </a:rPr>
              <a:t>https://www.slideshare.net/AndrsFortinoPEPhD/the-art-of-business-storytelling-with-data</a:t>
            </a:r>
            <a:endParaRPr lang="en-US" dirty="0"/>
          </a:p>
          <a:p>
            <a:pPr marL="457200" indent="-457200">
              <a:buFont typeface="+mj-lt"/>
              <a:buAutoNum type="arabicPeriod"/>
            </a:pPr>
            <a:r>
              <a:rPr lang="en-US" dirty="0">
                <a:hlinkClick r:id="rId5"/>
              </a:rPr>
              <a:t>https://www.slideshare.net/miriamgilbert08/data-stories-workshop-34390209</a:t>
            </a:r>
            <a:endParaRPr lang="en-US" dirty="0"/>
          </a:p>
          <a:p>
            <a:pPr marL="457200" indent="-457200">
              <a:buFont typeface="+mj-lt"/>
              <a:buAutoNum type="arabicPeriod"/>
            </a:pPr>
            <a:r>
              <a:rPr lang="en-US" dirty="0">
                <a:hlinkClick r:id="rId6"/>
              </a:rPr>
              <a:t>https://www.juiceanalytics.com/writing/the-ultimate-collection-of-data-storytelling-resources</a:t>
            </a:r>
            <a:endParaRPr lang="en-US" dirty="0"/>
          </a:p>
          <a:p>
            <a:pPr marL="457200" indent="-457200">
              <a:buFont typeface="+mj-lt"/>
              <a:buAutoNum type="arabicPeriod"/>
            </a:pPr>
            <a:r>
              <a:rPr lang="en-US" dirty="0">
                <a:hlinkClick r:id="rId7"/>
              </a:rPr>
              <a:t>https://www.lynda.com/Excel-tutorials/Data-Visualization-Storytelling-Essentials/435230-2.html</a:t>
            </a:r>
            <a:endParaRPr lang="en-US" dirty="0"/>
          </a:p>
          <a:p>
            <a:pPr marL="457200" indent="-457200">
              <a:buFont typeface="+mj-lt"/>
              <a:buAutoNum type="arabicPeriod"/>
            </a:pPr>
            <a:r>
              <a:rPr lang="en-US" dirty="0">
                <a:hlinkClick r:id="rId8"/>
              </a:rPr>
              <a:t>https://www.udemy.com/course/draft/874860/</a:t>
            </a:r>
            <a:endParaRPr lang="en-US" dirty="0"/>
          </a:p>
        </p:txBody>
      </p:sp>
      <p:sp>
        <p:nvSpPr>
          <p:cNvPr id="3" name="Content Placeholder 2"/>
          <p:cNvSpPr>
            <a:spLocks noGrp="1"/>
          </p:cNvSpPr>
          <p:nvPr>
            <p:ph sz="quarter" idx="10"/>
          </p:nvPr>
        </p:nvSpPr>
        <p:spPr/>
        <p:txBody>
          <a:bodyPr/>
          <a:lstStyle/>
          <a:p>
            <a:r>
              <a:rPr lang="en-US" dirty="0"/>
              <a:t>References</a:t>
            </a:r>
          </a:p>
        </p:txBody>
      </p:sp>
    </p:spTree>
    <p:extLst>
      <p:ext uri="{BB962C8B-B14F-4D97-AF65-F5344CB8AC3E}">
        <p14:creationId xmlns:p14="http://schemas.microsoft.com/office/powerpoint/2010/main" val="153894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5059363"/>
          </a:xfrm>
        </p:spPr>
        <p:txBody>
          <a:bodyPr>
            <a:noAutofit/>
          </a:bodyPr>
          <a:lstStyle/>
          <a:p>
            <a:pPr>
              <a:buFont typeface="Arial" panose="020B0604020202020204" pitchFamily="34" charset="0"/>
              <a:buChar char="•"/>
            </a:pPr>
            <a:r>
              <a:rPr lang="en-US" dirty="0"/>
              <a:t>Narrative framework </a:t>
            </a:r>
          </a:p>
          <a:p>
            <a:pPr lvl="1">
              <a:buFont typeface="Arial" panose="020B0604020202020204" pitchFamily="34" charset="0"/>
              <a:buChar char="•"/>
            </a:pPr>
            <a:r>
              <a:rPr lang="en-US" sz="2000" dirty="0"/>
              <a:t>visual structure (genre): support the story </a:t>
            </a:r>
          </a:p>
          <a:p>
            <a:pPr lvl="1">
              <a:buFont typeface="Arial" panose="020B0604020202020204" pitchFamily="34" charset="0"/>
              <a:buChar char="•"/>
            </a:pPr>
            <a:r>
              <a:rPr lang="en-US" sz="2000" dirty="0"/>
              <a:t>interactivity: engage the story </a:t>
            </a:r>
          </a:p>
          <a:p>
            <a:pPr lvl="1">
              <a:buFont typeface="Arial" panose="020B0604020202020204" pitchFamily="34" charset="0"/>
              <a:buChar char="•"/>
            </a:pPr>
            <a:r>
              <a:rPr lang="en-US" sz="2000" dirty="0"/>
              <a:t>messaging: tell the story </a:t>
            </a:r>
            <a:endParaRPr lang="en-US" sz="1800" dirty="0"/>
          </a:p>
          <a:p>
            <a:pPr>
              <a:buFont typeface="Arial" panose="020B0604020202020204" pitchFamily="34" charset="0"/>
              <a:buChar char="•"/>
            </a:pPr>
            <a:r>
              <a:rPr lang="en-US" dirty="0"/>
              <a:t>Approaches </a:t>
            </a:r>
          </a:p>
          <a:p>
            <a:pPr lvl="1">
              <a:buFont typeface="Arial" panose="020B0604020202020204" pitchFamily="34" charset="0"/>
              <a:buChar char="•"/>
            </a:pPr>
            <a:r>
              <a:rPr lang="en-US" sz="2000" dirty="0"/>
              <a:t>author driven: strong ordering, heavy messaging, limited interactivity </a:t>
            </a:r>
          </a:p>
          <a:p>
            <a:pPr lvl="1">
              <a:buFont typeface="Arial" panose="020B0604020202020204" pitchFamily="34" charset="0"/>
              <a:buChar char="•"/>
            </a:pPr>
            <a:r>
              <a:rPr lang="en-US" sz="2000" dirty="0"/>
              <a:t>reader driven: weak ordering, light messaging, free interactivity </a:t>
            </a:r>
          </a:p>
          <a:p>
            <a:pPr>
              <a:buFont typeface="Arial" panose="020B0604020202020204" pitchFamily="34" charset="0"/>
              <a:buChar char="•"/>
            </a:pPr>
            <a:r>
              <a:rPr lang="en-US" dirty="0"/>
              <a:t>Common schemas </a:t>
            </a:r>
          </a:p>
          <a:p>
            <a:pPr lvl="1">
              <a:buFont typeface="Arial" panose="020B0604020202020204" pitchFamily="34" charset="0"/>
              <a:buChar char="•"/>
            </a:pPr>
            <a:r>
              <a:rPr lang="en-US" sz="2000" dirty="0"/>
              <a:t>martini glass structure: prioritizes author-driven approach </a:t>
            </a:r>
          </a:p>
          <a:p>
            <a:pPr lvl="1">
              <a:buFont typeface="Arial" panose="020B0604020202020204" pitchFamily="34" charset="0"/>
              <a:buChar char="•"/>
            </a:pPr>
            <a:r>
              <a:rPr lang="en-US" sz="2000" dirty="0"/>
              <a:t>drill-down story: prioritizes reader-driven approach </a:t>
            </a:r>
          </a:p>
          <a:p>
            <a:pPr lvl="1">
              <a:buFont typeface="Arial" panose="020B0604020202020204" pitchFamily="34" charset="0"/>
              <a:buChar char="•"/>
            </a:pPr>
            <a:r>
              <a:rPr lang="en-US" sz="2000" dirty="0"/>
              <a:t>interactive slide-show: promotes dialog between above approaches </a:t>
            </a:r>
          </a:p>
        </p:txBody>
      </p:sp>
      <p:sp>
        <p:nvSpPr>
          <p:cNvPr id="3" name="Content Placeholder 2"/>
          <p:cNvSpPr>
            <a:spLocks noGrp="1"/>
          </p:cNvSpPr>
          <p:nvPr>
            <p:ph sz="quarter" idx="10"/>
          </p:nvPr>
        </p:nvSpPr>
        <p:spPr/>
        <p:txBody>
          <a:bodyPr/>
          <a:lstStyle/>
          <a:p>
            <a:r>
              <a:rPr lang="en-US" dirty="0"/>
              <a:t>Characterizing the Area −Narrative Visualization </a:t>
            </a:r>
          </a:p>
        </p:txBody>
      </p:sp>
      <p:pic>
        <p:nvPicPr>
          <p:cNvPr id="4" name="Picture 3"/>
          <p:cNvPicPr>
            <a:picLocks noChangeAspect="1"/>
          </p:cNvPicPr>
          <p:nvPr/>
        </p:nvPicPr>
        <p:blipFill>
          <a:blip r:embed="rId2"/>
          <a:stretch>
            <a:fillRect/>
          </a:stretch>
        </p:blipFill>
        <p:spPr>
          <a:xfrm>
            <a:off x="7772400" y="4876800"/>
            <a:ext cx="1000125" cy="476250"/>
          </a:xfrm>
          <a:prstGeom prst="rect">
            <a:avLst/>
          </a:prstGeom>
        </p:spPr>
      </p:pic>
      <p:pic>
        <p:nvPicPr>
          <p:cNvPr id="5" name="Picture 4"/>
          <p:cNvPicPr>
            <a:picLocks noChangeAspect="1"/>
          </p:cNvPicPr>
          <p:nvPr/>
        </p:nvPicPr>
        <p:blipFill>
          <a:blip r:embed="rId3"/>
          <a:stretch>
            <a:fillRect/>
          </a:stretch>
        </p:blipFill>
        <p:spPr>
          <a:xfrm>
            <a:off x="6819900" y="5311140"/>
            <a:ext cx="952500" cy="438150"/>
          </a:xfrm>
          <a:prstGeom prst="rect">
            <a:avLst/>
          </a:prstGeom>
        </p:spPr>
      </p:pic>
      <p:pic>
        <p:nvPicPr>
          <p:cNvPr id="6" name="Picture 5"/>
          <p:cNvPicPr>
            <a:picLocks noChangeAspect="1"/>
          </p:cNvPicPr>
          <p:nvPr/>
        </p:nvPicPr>
        <p:blipFill>
          <a:blip r:embed="rId4"/>
          <a:stretch>
            <a:fillRect/>
          </a:stretch>
        </p:blipFill>
        <p:spPr>
          <a:xfrm>
            <a:off x="2501265" y="6052185"/>
            <a:ext cx="981075" cy="485775"/>
          </a:xfrm>
          <a:prstGeom prst="rect">
            <a:avLst/>
          </a:prstGeom>
        </p:spPr>
      </p:pic>
    </p:spTree>
    <p:extLst>
      <p:ext uri="{BB962C8B-B14F-4D97-AF65-F5344CB8AC3E}">
        <p14:creationId xmlns:p14="http://schemas.microsoft.com/office/powerpoint/2010/main" val="74948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0600" y="1447800"/>
            <a:ext cx="6921490" cy="4913653"/>
          </a:xfrm>
          <a:prstGeom prst="rect">
            <a:avLst/>
          </a:prstGeom>
        </p:spPr>
      </p:pic>
      <p:sp>
        <p:nvSpPr>
          <p:cNvPr id="3" name="Content Placeholder 2"/>
          <p:cNvSpPr>
            <a:spLocks noGrp="1"/>
          </p:cNvSpPr>
          <p:nvPr>
            <p:ph sz="quarter" idx="10"/>
          </p:nvPr>
        </p:nvSpPr>
        <p:spPr/>
        <p:txBody>
          <a:bodyPr/>
          <a:lstStyle/>
          <a:p>
            <a:r>
              <a:rPr lang="en-US" dirty="0"/>
              <a:t>Narrative Framework</a:t>
            </a:r>
          </a:p>
        </p:txBody>
      </p:sp>
    </p:spTree>
    <p:extLst>
      <p:ext uri="{BB962C8B-B14F-4D97-AF65-F5344CB8AC3E}">
        <p14:creationId xmlns:p14="http://schemas.microsoft.com/office/powerpoint/2010/main" val="117040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1447800"/>
            <a:ext cx="8098334" cy="4830762"/>
          </a:xfrm>
          <a:prstGeom prst="rect">
            <a:avLst/>
          </a:prstGeom>
        </p:spPr>
      </p:pic>
      <p:sp>
        <p:nvSpPr>
          <p:cNvPr id="3" name="Content Placeholder 2"/>
          <p:cNvSpPr>
            <a:spLocks noGrp="1"/>
          </p:cNvSpPr>
          <p:nvPr>
            <p:ph sz="quarter" idx="10"/>
          </p:nvPr>
        </p:nvSpPr>
        <p:spPr/>
        <p:txBody>
          <a:bodyPr/>
          <a:lstStyle/>
          <a:p>
            <a:r>
              <a:rPr lang="en-US" dirty="0"/>
              <a:t>Design Space … genres + interactivity + messaging </a:t>
            </a:r>
          </a:p>
        </p:txBody>
      </p:sp>
    </p:spTree>
    <p:extLst>
      <p:ext uri="{BB962C8B-B14F-4D97-AF65-F5344CB8AC3E}">
        <p14:creationId xmlns:p14="http://schemas.microsoft.com/office/powerpoint/2010/main" val="266642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1600" y="1447800"/>
            <a:ext cx="6201496" cy="5061818"/>
          </a:xfrm>
          <a:prstGeom prst="rect">
            <a:avLst/>
          </a:prstGeom>
        </p:spPr>
      </p:pic>
      <p:sp>
        <p:nvSpPr>
          <p:cNvPr id="3" name="Content Placeholder 2"/>
          <p:cNvSpPr>
            <a:spLocks noGrp="1"/>
          </p:cNvSpPr>
          <p:nvPr>
            <p:ph sz="quarter" idx="10"/>
          </p:nvPr>
        </p:nvSpPr>
        <p:spPr/>
        <p:txBody>
          <a:bodyPr/>
          <a:lstStyle/>
          <a:p>
            <a:r>
              <a:rPr lang="en-US" dirty="0"/>
              <a:t>Storytelling elements </a:t>
            </a:r>
          </a:p>
        </p:txBody>
      </p:sp>
    </p:spTree>
    <p:extLst>
      <p:ext uri="{BB962C8B-B14F-4D97-AF65-F5344CB8AC3E}">
        <p14:creationId xmlns:p14="http://schemas.microsoft.com/office/powerpoint/2010/main" val="3116096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26075</TotalTime>
  <Words>2791</Words>
  <Application>Microsoft Macintosh PowerPoint</Application>
  <PresentationFormat>On-screen Show (4:3)</PresentationFormat>
  <Paragraphs>239</Paragraphs>
  <Slides>50</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50</vt:i4>
      </vt:variant>
    </vt:vector>
  </HeadingPairs>
  <TitlesOfParts>
    <vt:vector size="57" baseType="lpstr">
      <vt:lpstr>Arial</vt:lpstr>
      <vt:lpstr>AvenirLTStd-Light</vt:lpstr>
      <vt:lpstr>Calibri</vt:lpstr>
      <vt:lpstr>Calibri Light</vt:lpstr>
      <vt:lpstr>Georgia</vt:lpstr>
      <vt:lpstr>Office Theme</vt:lpstr>
      <vt:lpstr>1_Office Theme</vt:lpstr>
      <vt:lpstr>DSE ZG523 Introduction to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FSO ANALYTICS Tool – Example 2</vt:lpstr>
      <vt:lpstr>UC1 FTR Improvement ANALYSIS FRAMEWORK</vt:lpstr>
      <vt:lpstr>UC2 INCOMING WO QUALITY data# rcom: Jun-Aug’16,  Vfe Italy: Sep15 – Aug’16</vt:lpstr>
      <vt:lpstr>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 Office User</cp:lastModifiedBy>
  <cp:revision>336</cp:revision>
  <dcterms:created xsi:type="dcterms:W3CDTF">2019-01-11T06:17:47Z</dcterms:created>
  <dcterms:modified xsi:type="dcterms:W3CDTF">2020-12-24T06:53:51Z</dcterms:modified>
</cp:coreProperties>
</file>