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70"/>
  </p:notesMasterIdLst>
  <p:sldIdLst>
    <p:sldId id="301" r:id="rId3"/>
    <p:sldId id="385" r:id="rId4"/>
    <p:sldId id="320" r:id="rId5"/>
    <p:sldId id="386" r:id="rId6"/>
    <p:sldId id="388" r:id="rId7"/>
    <p:sldId id="389" r:id="rId8"/>
    <p:sldId id="390" r:id="rId9"/>
    <p:sldId id="391" r:id="rId10"/>
    <p:sldId id="392" r:id="rId11"/>
    <p:sldId id="393" r:id="rId12"/>
    <p:sldId id="398" r:id="rId13"/>
    <p:sldId id="399" r:id="rId14"/>
    <p:sldId id="401" r:id="rId15"/>
    <p:sldId id="405" r:id="rId16"/>
    <p:sldId id="402" r:id="rId17"/>
    <p:sldId id="404" r:id="rId18"/>
    <p:sldId id="403" r:id="rId19"/>
    <p:sldId id="394" r:id="rId20"/>
    <p:sldId id="309" r:id="rId21"/>
    <p:sldId id="379" r:id="rId22"/>
    <p:sldId id="380" r:id="rId23"/>
    <p:sldId id="381" r:id="rId24"/>
    <p:sldId id="382" r:id="rId25"/>
    <p:sldId id="311" r:id="rId26"/>
    <p:sldId id="353" r:id="rId27"/>
    <p:sldId id="354" r:id="rId28"/>
    <p:sldId id="355" r:id="rId29"/>
    <p:sldId id="356" r:id="rId30"/>
    <p:sldId id="357" r:id="rId31"/>
    <p:sldId id="358" r:id="rId32"/>
    <p:sldId id="378" r:id="rId33"/>
    <p:sldId id="359" r:id="rId34"/>
    <p:sldId id="303" r:id="rId35"/>
    <p:sldId id="316" r:id="rId36"/>
    <p:sldId id="318" r:id="rId37"/>
    <p:sldId id="319" r:id="rId38"/>
    <p:sldId id="321" r:id="rId39"/>
    <p:sldId id="322" r:id="rId40"/>
    <p:sldId id="323" r:id="rId41"/>
    <p:sldId id="317" r:id="rId42"/>
    <p:sldId id="383" r:id="rId43"/>
    <p:sldId id="384" r:id="rId44"/>
    <p:sldId id="375" r:id="rId45"/>
    <p:sldId id="377" r:id="rId46"/>
    <p:sldId id="324" r:id="rId47"/>
    <p:sldId id="360" r:id="rId48"/>
    <p:sldId id="304" r:id="rId49"/>
    <p:sldId id="326" r:id="rId50"/>
    <p:sldId id="325" r:id="rId51"/>
    <p:sldId id="327" r:id="rId52"/>
    <p:sldId id="329" r:id="rId53"/>
    <p:sldId id="330" r:id="rId54"/>
    <p:sldId id="331" r:id="rId55"/>
    <p:sldId id="332" r:id="rId56"/>
    <p:sldId id="333" r:id="rId57"/>
    <p:sldId id="335" r:id="rId58"/>
    <p:sldId id="362" r:id="rId59"/>
    <p:sldId id="363" r:id="rId60"/>
    <p:sldId id="364" r:id="rId61"/>
    <p:sldId id="361" r:id="rId62"/>
    <p:sldId id="336" r:id="rId63"/>
    <p:sldId id="337" r:id="rId64"/>
    <p:sldId id="338" r:id="rId65"/>
    <p:sldId id="339" r:id="rId66"/>
    <p:sldId id="343" r:id="rId67"/>
    <p:sldId id="302" r:id="rId68"/>
    <p:sldId id="344"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1994327-4D52-45BB-981D-E882642C3DF0}">
          <p14:sldIdLst>
            <p14:sldId id="301"/>
            <p14:sldId id="385"/>
            <p14:sldId id="320"/>
            <p14:sldId id="386"/>
            <p14:sldId id="388"/>
            <p14:sldId id="389"/>
            <p14:sldId id="390"/>
            <p14:sldId id="391"/>
            <p14:sldId id="392"/>
            <p14:sldId id="393"/>
            <p14:sldId id="398"/>
            <p14:sldId id="399"/>
            <p14:sldId id="401"/>
            <p14:sldId id="405"/>
            <p14:sldId id="402"/>
            <p14:sldId id="404"/>
            <p14:sldId id="403"/>
            <p14:sldId id="394"/>
            <p14:sldId id="309"/>
            <p14:sldId id="379"/>
            <p14:sldId id="380"/>
            <p14:sldId id="381"/>
            <p14:sldId id="382"/>
            <p14:sldId id="311"/>
            <p14:sldId id="353"/>
            <p14:sldId id="354"/>
            <p14:sldId id="355"/>
            <p14:sldId id="356"/>
            <p14:sldId id="357"/>
            <p14:sldId id="358"/>
            <p14:sldId id="378"/>
            <p14:sldId id="359"/>
            <p14:sldId id="303"/>
            <p14:sldId id="316"/>
            <p14:sldId id="318"/>
            <p14:sldId id="319"/>
            <p14:sldId id="321"/>
            <p14:sldId id="322"/>
            <p14:sldId id="323"/>
            <p14:sldId id="317"/>
            <p14:sldId id="383"/>
            <p14:sldId id="384"/>
            <p14:sldId id="375"/>
            <p14:sldId id="377"/>
            <p14:sldId id="324"/>
            <p14:sldId id="360"/>
            <p14:sldId id="304"/>
            <p14:sldId id="326"/>
            <p14:sldId id="325"/>
            <p14:sldId id="327"/>
            <p14:sldId id="329"/>
            <p14:sldId id="330"/>
            <p14:sldId id="331"/>
            <p14:sldId id="332"/>
            <p14:sldId id="333"/>
            <p14:sldId id="335"/>
            <p14:sldId id="362"/>
            <p14:sldId id="363"/>
            <p14:sldId id="364"/>
            <p14:sldId id="361"/>
            <p14:sldId id="336"/>
            <p14:sldId id="337"/>
            <p14:sldId id="338"/>
            <p14:sldId id="339"/>
            <p14:sldId id="343"/>
            <p14:sldId id="302"/>
            <p14:sldId id="34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6491" autoAdjust="0"/>
  </p:normalViewPr>
  <p:slideViewPr>
    <p:cSldViewPr>
      <p:cViewPr varScale="1">
        <p:scale>
          <a:sx n="83" d="100"/>
          <a:sy n="83" d="100"/>
        </p:scale>
        <p:origin x="1872"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908899-9956-4A3B-9008-45DE4FD52987}" type="doc">
      <dgm:prSet loTypeId="urn:microsoft.com/office/officeart/2005/8/layout/bProcess3" loCatId="process" qsTypeId="urn:microsoft.com/office/officeart/2005/8/quickstyle/simple1" qsCatId="simple" csTypeId="urn:microsoft.com/office/officeart/2005/8/colors/accent2_2" csCatId="accent2" phldr="1"/>
      <dgm:spPr/>
      <dgm:t>
        <a:bodyPr/>
        <a:lstStyle/>
        <a:p>
          <a:endParaRPr lang="en-US"/>
        </a:p>
      </dgm:t>
    </dgm:pt>
    <dgm:pt modelId="{CE4C07D8-EA49-4C5E-8BC3-98FA07EE4F26}">
      <dgm:prSet phldrT="[Text]" custT="1"/>
      <dgm:spPr/>
      <dgm:t>
        <a:bodyPr/>
        <a:lstStyle/>
        <a:p>
          <a:pPr algn="l"/>
          <a:r>
            <a:rPr lang="en-US" sz="1200" b="1" u="sng" dirty="0"/>
            <a:t>Stage –1</a:t>
          </a:r>
        </a:p>
        <a:p>
          <a:pPr algn="l"/>
          <a:r>
            <a:rPr lang="en-US" sz="1200" dirty="0"/>
            <a:t> 1. Informed Consent</a:t>
          </a:r>
        </a:p>
        <a:p>
          <a:pPr algn="l"/>
          <a:r>
            <a:rPr lang="en-US" sz="1200" dirty="0"/>
            <a:t>2.  Impact on society</a:t>
          </a:r>
        </a:p>
      </dgm:t>
    </dgm:pt>
    <dgm:pt modelId="{46EC652B-E0F6-4138-B31E-005CEED7B51D}" type="parTrans" cxnId="{109C0985-AFE7-40BE-865F-15CF940FEAEF}">
      <dgm:prSet/>
      <dgm:spPr/>
      <dgm:t>
        <a:bodyPr/>
        <a:lstStyle/>
        <a:p>
          <a:pPr algn="l"/>
          <a:endParaRPr lang="en-US" sz="1600"/>
        </a:p>
      </dgm:t>
    </dgm:pt>
    <dgm:pt modelId="{33D94959-4C29-4908-A6EF-5B7B76C2B240}" type="sibTrans" cxnId="{109C0985-AFE7-40BE-865F-15CF940FEAEF}">
      <dgm:prSet custT="1"/>
      <dgm:spPr/>
      <dgm:t>
        <a:bodyPr/>
        <a:lstStyle/>
        <a:p>
          <a:pPr algn="l"/>
          <a:endParaRPr lang="en-US" sz="1600"/>
        </a:p>
      </dgm:t>
    </dgm:pt>
    <dgm:pt modelId="{DCC7417F-D571-4FAA-8D50-EE8CEA598162}">
      <dgm:prSet phldrT="[Text]" custT="1"/>
      <dgm:spPr/>
      <dgm:t>
        <a:bodyPr/>
        <a:lstStyle/>
        <a:p>
          <a:pPr algn="l"/>
          <a:r>
            <a:rPr lang="en-US" sz="1200" b="1" u="sng" dirty="0"/>
            <a:t>Stage –2</a:t>
          </a:r>
        </a:p>
        <a:p>
          <a:pPr algn="l"/>
          <a:r>
            <a:rPr lang="en-US" sz="1200" dirty="0"/>
            <a:t>1. Does collecting data impede on anyone’s </a:t>
          </a:r>
          <a:r>
            <a:rPr lang="en-US" sz="1200" b="1" u="sng" dirty="0"/>
            <a:t>privacy</a:t>
          </a:r>
          <a:r>
            <a:rPr lang="en-US" sz="1200" dirty="0"/>
            <a:t>? </a:t>
          </a:r>
        </a:p>
        <a:p>
          <a:pPr algn="l"/>
          <a:r>
            <a:rPr lang="en-US" sz="1200" dirty="0"/>
            <a:t>2. Are systems used to collect data </a:t>
          </a:r>
          <a:r>
            <a:rPr lang="en-US" sz="1200" b="1" u="sng" dirty="0"/>
            <a:t>biased</a:t>
          </a:r>
          <a:r>
            <a:rPr lang="en-US" sz="1200" dirty="0"/>
            <a:t> against any groups?</a:t>
          </a:r>
        </a:p>
        <a:p>
          <a:pPr algn="l"/>
          <a:r>
            <a:rPr lang="en-US" sz="1200" dirty="0"/>
            <a:t>3. Any copyright issues is using data</a:t>
          </a:r>
        </a:p>
      </dgm:t>
    </dgm:pt>
    <dgm:pt modelId="{BF19F8B5-FB31-42B0-BEAA-86E3B09A2402}" type="parTrans" cxnId="{FC2ACABA-E10D-4D12-8CD1-72D726CED19F}">
      <dgm:prSet/>
      <dgm:spPr/>
      <dgm:t>
        <a:bodyPr/>
        <a:lstStyle/>
        <a:p>
          <a:pPr algn="l"/>
          <a:endParaRPr lang="en-US" sz="1600"/>
        </a:p>
      </dgm:t>
    </dgm:pt>
    <dgm:pt modelId="{66CD22BF-40D9-4A9E-BACD-1DFEDB4464DD}" type="sibTrans" cxnId="{FC2ACABA-E10D-4D12-8CD1-72D726CED19F}">
      <dgm:prSet custT="1"/>
      <dgm:spPr/>
      <dgm:t>
        <a:bodyPr/>
        <a:lstStyle/>
        <a:p>
          <a:pPr algn="l"/>
          <a:endParaRPr lang="en-US" sz="1600"/>
        </a:p>
      </dgm:t>
    </dgm:pt>
    <dgm:pt modelId="{C1DEBF71-21CC-460D-8A7C-708D99DC8300}">
      <dgm:prSet phldrT="[Text]" custT="1"/>
      <dgm:spPr/>
      <dgm:t>
        <a:bodyPr/>
        <a:lstStyle/>
        <a:p>
          <a:pPr algn="l"/>
          <a:r>
            <a:rPr lang="en-US" sz="1400" b="1" u="sng" dirty="0"/>
            <a:t>Stage –3</a:t>
          </a:r>
        </a:p>
        <a:p>
          <a:pPr algn="l"/>
          <a:r>
            <a:rPr lang="en-US" sz="1200" b="0" u="none" dirty="0"/>
            <a:t>Data Validity</a:t>
          </a:r>
          <a:endParaRPr lang="en-US" sz="1200" dirty="0"/>
        </a:p>
      </dgm:t>
    </dgm:pt>
    <dgm:pt modelId="{B9A013A9-BFC0-4B2D-BC4E-7DD64D935562}" type="parTrans" cxnId="{545427E4-1078-47D5-A625-BB53D319A839}">
      <dgm:prSet/>
      <dgm:spPr/>
      <dgm:t>
        <a:bodyPr/>
        <a:lstStyle/>
        <a:p>
          <a:pPr algn="l"/>
          <a:endParaRPr lang="en-US" sz="1600"/>
        </a:p>
      </dgm:t>
    </dgm:pt>
    <dgm:pt modelId="{35BE97FD-3CFE-4122-A695-699905B1F5F0}" type="sibTrans" cxnId="{545427E4-1078-47D5-A625-BB53D319A839}">
      <dgm:prSet custT="1"/>
      <dgm:spPr/>
      <dgm:t>
        <a:bodyPr/>
        <a:lstStyle/>
        <a:p>
          <a:pPr algn="l"/>
          <a:endParaRPr lang="en-US" sz="1600"/>
        </a:p>
      </dgm:t>
    </dgm:pt>
    <dgm:pt modelId="{FBDE3785-7139-4FD7-B31C-D09AE81ECDB3}">
      <dgm:prSet phldrT="[Text]" custT="1"/>
      <dgm:spPr/>
      <dgm:t>
        <a:bodyPr/>
        <a:lstStyle/>
        <a:p>
          <a:pPr algn="l"/>
          <a:r>
            <a:rPr lang="en-US" sz="1400" b="1" u="sng" dirty="0"/>
            <a:t>Stage –4</a:t>
          </a:r>
        </a:p>
        <a:p>
          <a:pPr algn="l"/>
          <a:r>
            <a:rPr lang="en-US" sz="1200" dirty="0"/>
            <a:t> 1. What bias is the team introducing? (dependent variable selection) - Should the team include features that could be discriminatory? race, gender, or income </a:t>
          </a:r>
        </a:p>
        <a:p>
          <a:pPr algn="l"/>
          <a:r>
            <a:rPr lang="en-US" sz="1200" dirty="0"/>
            <a:t>2. Is the analysis sufficiently transparent? Machine learning models can be opaque, particularly around what variables are driving predictions</a:t>
          </a:r>
          <a:endParaRPr lang="en-US" sz="1800" dirty="0"/>
        </a:p>
      </dgm:t>
    </dgm:pt>
    <dgm:pt modelId="{54CC71B1-C754-4ADB-A8D4-40E2654C42C2}" type="parTrans" cxnId="{BFA2F05E-9B5E-475B-BEA5-2A62440DCA4F}">
      <dgm:prSet/>
      <dgm:spPr/>
      <dgm:t>
        <a:bodyPr/>
        <a:lstStyle/>
        <a:p>
          <a:pPr algn="l"/>
          <a:endParaRPr lang="en-US" sz="1600"/>
        </a:p>
      </dgm:t>
    </dgm:pt>
    <dgm:pt modelId="{E426DDD9-0AD1-441C-89D4-DF28EC8F66DB}" type="sibTrans" cxnId="{BFA2F05E-9B5E-475B-BEA5-2A62440DCA4F}">
      <dgm:prSet custT="1"/>
      <dgm:spPr/>
      <dgm:t>
        <a:bodyPr/>
        <a:lstStyle/>
        <a:p>
          <a:pPr algn="l"/>
          <a:endParaRPr lang="en-US" sz="1600"/>
        </a:p>
      </dgm:t>
    </dgm:pt>
    <dgm:pt modelId="{BD98C552-3B6F-4EDA-A2DD-D8E0272DB343}">
      <dgm:prSet phldrT="[Text]" custT="1"/>
      <dgm:spPr/>
      <dgm:t>
        <a:bodyPr/>
        <a:lstStyle/>
        <a:p>
          <a:pPr algn="l"/>
          <a:r>
            <a:rPr lang="en-US" sz="1200" b="1" u="sng" dirty="0"/>
            <a:t>Stage –5</a:t>
          </a:r>
        </a:p>
        <a:p>
          <a:pPr algn="l"/>
          <a:r>
            <a:rPr lang="en-US" sz="1200" dirty="0"/>
            <a:t>1. Are the people using models aware of its shortcomings? </a:t>
          </a:r>
        </a:p>
        <a:p>
          <a:pPr algn="l"/>
          <a:r>
            <a:rPr lang="en-US" sz="1200" dirty="0"/>
            <a:t>2. What are the consequences of not acting on false negatives (and acting on false positives)? </a:t>
          </a:r>
          <a:endParaRPr lang="en-US" sz="1200" b="1" u="sng" dirty="0"/>
        </a:p>
      </dgm:t>
    </dgm:pt>
    <dgm:pt modelId="{E02A3E9F-B4D4-40CF-93D7-BE07A57B266B}" type="parTrans" cxnId="{CAFE3140-2611-4731-B13C-D29904A4A947}">
      <dgm:prSet/>
      <dgm:spPr/>
      <dgm:t>
        <a:bodyPr/>
        <a:lstStyle/>
        <a:p>
          <a:pPr algn="l"/>
          <a:endParaRPr lang="en-US" sz="1600"/>
        </a:p>
      </dgm:t>
    </dgm:pt>
    <dgm:pt modelId="{9B259CC6-3B2E-44D0-B538-2CA4E31B8B00}" type="sibTrans" cxnId="{CAFE3140-2611-4731-B13C-D29904A4A947}">
      <dgm:prSet custT="1"/>
      <dgm:spPr/>
      <dgm:t>
        <a:bodyPr/>
        <a:lstStyle/>
        <a:p>
          <a:pPr algn="l"/>
          <a:endParaRPr lang="en-US" sz="1600"/>
        </a:p>
      </dgm:t>
    </dgm:pt>
    <dgm:pt modelId="{753FCC39-3FC9-4897-A177-867322EE4687}">
      <dgm:prSet phldrT="[Text]" custT="1"/>
      <dgm:spPr/>
      <dgm:t>
        <a:bodyPr/>
        <a:lstStyle/>
        <a:p>
          <a:pPr algn="l"/>
          <a:r>
            <a:rPr lang="en-US" sz="1200" b="1" u="sng" dirty="0"/>
            <a:t>Stage –6</a:t>
          </a:r>
        </a:p>
        <a:p>
          <a:pPr algn="l"/>
          <a:r>
            <a:rPr lang="en-US" sz="1200" dirty="0"/>
            <a:t>Interpret and Present Results</a:t>
          </a:r>
        </a:p>
      </dgm:t>
    </dgm:pt>
    <dgm:pt modelId="{9C2B6C20-ED51-49F0-A77D-1C515B874CFD}" type="parTrans" cxnId="{306B1224-35A3-4E8F-89C7-ECF5859A22FC}">
      <dgm:prSet/>
      <dgm:spPr/>
      <dgm:t>
        <a:bodyPr/>
        <a:lstStyle/>
        <a:p>
          <a:pPr algn="l"/>
          <a:endParaRPr lang="en-US" sz="1600"/>
        </a:p>
      </dgm:t>
    </dgm:pt>
    <dgm:pt modelId="{A6E44AFD-3605-4B91-B37C-0776D62977A9}" type="sibTrans" cxnId="{306B1224-35A3-4E8F-89C7-ECF5859A22FC}">
      <dgm:prSet custT="1"/>
      <dgm:spPr/>
      <dgm:t>
        <a:bodyPr/>
        <a:lstStyle/>
        <a:p>
          <a:pPr algn="l"/>
          <a:endParaRPr lang="en-US" sz="1600"/>
        </a:p>
      </dgm:t>
    </dgm:pt>
    <dgm:pt modelId="{779DCAA4-FAF2-4363-AFA0-196972148DFD}">
      <dgm:prSet phldrT="[Text]" custT="1"/>
      <dgm:spPr/>
      <dgm:t>
        <a:bodyPr/>
        <a:lstStyle/>
        <a:p>
          <a:pPr algn="l"/>
          <a:r>
            <a:rPr lang="en-US" sz="1200" b="1" u="sng" dirty="0"/>
            <a:t>Stage –7</a:t>
          </a:r>
        </a:p>
        <a:p>
          <a:pPr algn="l"/>
          <a:r>
            <a:rPr lang="en-US" sz="1200" dirty="0"/>
            <a:t>Deployment &amp; Operational Support</a:t>
          </a:r>
        </a:p>
      </dgm:t>
    </dgm:pt>
    <dgm:pt modelId="{C007E4B0-A19F-42B8-AA4D-AF02F8C2FC4F}" type="parTrans" cxnId="{E1707FC5-258B-463D-94C4-F47A2DE85B12}">
      <dgm:prSet/>
      <dgm:spPr/>
      <dgm:t>
        <a:bodyPr/>
        <a:lstStyle/>
        <a:p>
          <a:pPr algn="l"/>
          <a:endParaRPr lang="en-US" sz="1600"/>
        </a:p>
      </dgm:t>
    </dgm:pt>
    <dgm:pt modelId="{7D1F10BA-D712-481B-A56B-B44639D7567D}" type="sibTrans" cxnId="{E1707FC5-258B-463D-94C4-F47A2DE85B12}">
      <dgm:prSet/>
      <dgm:spPr/>
      <dgm:t>
        <a:bodyPr/>
        <a:lstStyle/>
        <a:p>
          <a:pPr algn="l"/>
          <a:endParaRPr lang="en-US" sz="1600"/>
        </a:p>
      </dgm:t>
    </dgm:pt>
    <dgm:pt modelId="{9E4569E7-3270-4AE3-A0AC-24744C59581B}" type="pres">
      <dgm:prSet presAssocID="{AF908899-9956-4A3B-9008-45DE4FD52987}" presName="Name0" presStyleCnt="0">
        <dgm:presLayoutVars>
          <dgm:dir/>
          <dgm:resizeHandles val="exact"/>
        </dgm:presLayoutVars>
      </dgm:prSet>
      <dgm:spPr/>
    </dgm:pt>
    <dgm:pt modelId="{1E9E1C24-345C-4BE0-ABB1-97F7F2896C55}" type="pres">
      <dgm:prSet presAssocID="{CE4C07D8-EA49-4C5E-8BC3-98FA07EE4F26}" presName="node" presStyleLbl="node1" presStyleIdx="0" presStyleCnt="7" custScaleX="129355">
        <dgm:presLayoutVars>
          <dgm:bulletEnabled val="1"/>
        </dgm:presLayoutVars>
      </dgm:prSet>
      <dgm:spPr/>
    </dgm:pt>
    <dgm:pt modelId="{93DF85B5-EBF4-4565-BE00-B0A2166C9C9C}" type="pres">
      <dgm:prSet presAssocID="{33D94959-4C29-4908-A6EF-5B7B76C2B240}" presName="sibTrans" presStyleLbl="sibTrans1D1" presStyleIdx="0" presStyleCnt="6"/>
      <dgm:spPr/>
    </dgm:pt>
    <dgm:pt modelId="{1DB7B83C-389E-4E8B-B968-0EE31A534817}" type="pres">
      <dgm:prSet presAssocID="{33D94959-4C29-4908-A6EF-5B7B76C2B240}" presName="connectorText" presStyleLbl="sibTrans1D1" presStyleIdx="0" presStyleCnt="6"/>
      <dgm:spPr/>
    </dgm:pt>
    <dgm:pt modelId="{27AABC7A-92AD-4866-BCD6-90E2CA43C303}" type="pres">
      <dgm:prSet presAssocID="{DCC7417F-D571-4FAA-8D50-EE8CEA598162}" presName="node" presStyleLbl="node1" presStyleIdx="1" presStyleCnt="7" custScaleX="253184" custScaleY="150603" custLinFactNeighborX="27002">
        <dgm:presLayoutVars>
          <dgm:bulletEnabled val="1"/>
        </dgm:presLayoutVars>
      </dgm:prSet>
      <dgm:spPr/>
    </dgm:pt>
    <dgm:pt modelId="{70210DB6-E306-4E6E-AA3B-4B252FF4A930}" type="pres">
      <dgm:prSet presAssocID="{66CD22BF-40D9-4A9E-BACD-1DFEDB4464DD}" presName="sibTrans" presStyleLbl="sibTrans1D1" presStyleIdx="1" presStyleCnt="6"/>
      <dgm:spPr/>
    </dgm:pt>
    <dgm:pt modelId="{83814613-33CD-44C9-ACFE-D52E72D7B743}" type="pres">
      <dgm:prSet presAssocID="{66CD22BF-40D9-4A9E-BACD-1DFEDB4464DD}" presName="connectorText" presStyleLbl="sibTrans1D1" presStyleIdx="1" presStyleCnt="6"/>
      <dgm:spPr/>
    </dgm:pt>
    <dgm:pt modelId="{2F29AE5B-5927-47C8-8D8D-AEC4501164DF}" type="pres">
      <dgm:prSet presAssocID="{C1DEBF71-21CC-460D-8A7C-708D99DC8300}" presName="node" presStyleLbl="node1" presStyleIdx="2" presStyleCnt="7" custScaleX="136518" custLinFactNeighborX="53818">
        <dgm:presLayoutVars>
          <dgm:bulletEnabled val="1"/>
        </dgm:presLayoutVars>
      </dgm:prSet>
      <dgm:spPr/>
    </dgm:pt>
    <dgm:pt modelId="{8BECC854-850F-4083-846A-6B3DA385D0B7}" type="pres">
      <dgm:prSet presAssocID="{35BE97FD-3CFE-4122-A695-699905B1F5F0}" presName="sibTrans" presStyleLbl="sibTrans1D1" presStyleIdx="2" presStyleCnt="6"/>
      <dgm:spPr/>
    </dgm:pt>
    <dgm:pt modelId="{05AEE161-81F8-40F9-A912-2D594B521605}" type="pres">
      <dgm:prSet presAssocID="{35BE97FD-3CFE-4122-A695-699905B1F5F0}" presName="connectorText" presStyleLbl="sibTrans1D1" presStyleIdx="2" presStyleCnt="6"/>
      <dgm:spPr/>
    </dgm:pt>
    <dgm:pt modelId="{2454731E-94D6-4362-807C-04AF31DB0C61}" type="pres">
      <dgm:prSet presAssocID="{FBDE3785-7139-4FD7-B31C-D09AE81ECDB3}" presName="node" presStyleLbl="node1" presStyleIdx="3" presStyleCnt="7" custScaleX="216426" custScaleY="212744" custLinFactNeighborY="36644">
        <dgm:presLayoutVars>
          <dgm:bulletEnabled val="1"/>
        </dgm:presLayoutVars>
      </dgm:prSet>
      <dgm:spPr/>
    </dgm:pt>
    <dgm:pt modelId="{2E7EC7D7-331B-4748-8FD7-3AE1B3FC1147}" type="pres">
      <dgm:prSet presAssocID="{E426DDD9-0AD1-441C-89D4-DF28EC8F66DB}" presName="sibTrans" presStyleLbl="sibTrans1D1" presStyleIdx="3" presStyleCnt="6"/>
      <dgm:spPr/>
    </dgm:pt>
    <dgm:pt modelId="{69DCED8D-E0A4-45F6-9581-2E0236215298}" type="pres">
      <dgm:prSet presAssocID="{E426DDD9-0AD1-441C-89D4-DF28EC8F66DB}" presName="connectorText" presStyleLbl="sibTrans1D1" presStyleIdx="3" presStyleCnt="6"/>
      <dgm:spPr/>
    </dgm:pt>
    <dgm:pt modelId="{F0D75951-5491-45D2-B6E7-7995B3EE0BC7}" type="pres">
      <dgm:prSet presAssocID="{BD98C552-3B6F-4EDA-A2DD-D8E0272DB343}" presName="node" presStyleLbl="node1" presStyleIdx="4" presStyleCnt="7" custScaleX="160440" custScaleY="175402" custLinFactNeighborY="36644">
        <dgm:presLayoutVars>
          <dgm:bulletEnabled val="1"/>
        </dgm:presLayoutVars>
      </dgm:prSet>
      <dgm:spPr/>
    </dgm:pt>
    <dgm:pt modelId="{16378292-EF6A-46C7-8667-84902DB8F85B}" type="pres">
      <dgm:prSet presAssocID="{9B259CC6-3B2E-44D0-B538-2CA4E31B8B00}" presName="sibTrans" presStyleLbl="sibTrans1D1" presStyleIdx="4" presStyleCnt="6"/>
      <dgm:spPr/>
    </dgm:pt>
    <dgm:pt modelId="{F5B1579D-B685-47AE-BEA6-204CC1051723}" type="pres">
      <dgm:prSet presAssocID="{9B259CC6-3B2E-44D0-B538-2CA4E31B8B00}" presName="connectorText" presStyleLbl="sibTrans1D1" presStyleIdx="4" presStyleCnt="6"/>
      <dgm:spPr/>
    </dgm:pt>
    <dgm:pt modelId="{617D62CA-7E81-4657-9122-108DEEEB5DC2}" type="pres">
      <dgm:prSet presAssocID="{753FCC39-3FC9-4897-A177-867322EE4687}" presName="node" presStyleLbl="node1" presStyleIdx="5" presStyleCnt="7" custLinFactNeighborY="36644">
        <dgm:presLayoutVars>
          <dgm:bulletEnabled val="1"/>
        </dgm:presLayoutVars>
      </dgm:prSet>
      <dgm:spPr/>
    </dgm:pt>
    <dgm:pt modelId="{4EC8FDD6-4296-44A2-AA55-5DA3F4B7F435}" type="pres">
      <dgm:prSet presAssocID="{A6E44AFD-3605-4B91-B37C-0776D62977A9}" presName="sibTrans" presStyleLbl="sibTrans1D1" presStyleIdx="5" presStyleCnt="6"/>
      <dgm:spPr/>
    </dgm:pt>
    <dgm:pt modelId="{BF0F5196-9A69-48E5-9F37-F10CFA7CD854}" type="pres">
      <dgm:prSet presAssocID="{A6E44AFD-3605-4B91-B37C-0776D62977A9}" presName="connectorText" presStyleLbl="sibTrans1D1" presStyleIdx="5" presStyleCnt="6"/>
      <dgm:spPr/>
    </dgm:pt>
    <dgm:pt modelId="{184219C1-FDE4-4961-9BFC-65353A45E034}" type="pres">
      <dgm:prSet presAssocID="{779DCAA4-FAF2-4363-AFA0-196972148DFD}" presName="node" presStyleLbl="node1" presStyleIdx="6" presStyleCnt="7" custScaleY="102186" custLinFactNeighborY="36780">
        <dgm:presLayoutVars>
          <dgm:bulletEnabled val="1"/>
        </dgm:presLayoutVars>
      </dgm:prSet>
      <dgm:spPr/>
    </dgm:pt>
  </dgm:ptLst>
  <dgm:cxnLst>
    <dgm:cxn modelId="{B30FEF0F-C6AD-4E39-8817-C0559BD80293}" type="presOf" srcId="{CE4C07D8-EA49-4C5E-8BC3-98FA07EE4F26}" destId="{1E9E1C24-345C-4BE0-ABB1-97F7F2896C55}" srcOrd="0" destOrd="0" presId="urn:microsoft.com/office/officeart/2005/8/layout/bProcess3"/>
    <dgm:cxn modelId="{C9A4FD16-2C56-483B-A11B-EE3F5FC50CC8}" type="presOf" srcId="{33D94959-4C29-4908-A6EF-5B7B76C2B240}" destId="{1DB7B83C-389E-4E8B-B968-0EE31A534817}" srcOrd="1" destOrd="0" presId="urn:microsoft.com/office/officeart/2005/8/layout/bProcess3"/>
    <dgm:cxn modelId="{DB793B1F-1B6E-4E8C-8B06-7B3305C24765}" type="presOf" srcId="{E426DDD9-0AD1-441C-89D4-DF28EC8F66DB}" destId="{69DCED8D-E0A4-45F6-9581-2E0236215298}" srcOrd="1" destOrd="0" presId="urn:microsoft.com/office/officeart/2005/8/layout/bProcess3"/>
    <dgm:cxn modelId="{306B1224-35A3-4E8F-89C7-ECF5859A22FC}" srcId="{AF908899-9956-4A3B-9008-45DE4FD52987}" destId="{753FCC39-3FC9-4897-A177-867322EE4687}" srcOrd="5" destOrd="0" parTransId="{9C2B6C20-ED51-49F0-A77D-1C515B874CFD}" sibTransId="{A6E44AFD-3605-4B91-B37C-0776D62977A9}"/>
    <dgm:cxn modelId="{9BDE8932-8DE3-4C83-A393-4D7FFAD38F43}" type="presOf" srcId="{753FCC39-3FC9-4897-A177-867322EE4687}" destId="{617D62CA-7E81-4657-9122-108DEEEB5DC2}" srcOrd="0" destOrd="0" presId="urn:microsoft.com/office/officeart/2005/8/layout/bProcess3"/>
    <dgm:cxn modelId="{CAFE3140-2611-4731-B13C-D29904A4A947}" srcId="{AF908899-9956-4A3B-9008-45DE4FD52987}" destId="{BD98C552-3B6F-4EDA-A2DD-D8E0272DB343}" srcOrd="4" destOrd="0" parTransId="{E02A3E9F-B4D4-40CF-93D7-BE07A57B266B}" sibTransId="{9B259CC6-3B2E-44D0-B538-2CA4E31B8B00}"/>
    <dgm:cxn modelId="{DC70FC41-1780-4EFB-BC9E-6B05C615E1A9}" type="presOf" srcId="{9B259CC6-3B2E-44D0-B538-2CA4E31B8B00}" destId="{F5B1579D-B685-47AE-BEA6-204CC1051723}" srcOrd="1" destOrd="0" presId="urn:microsoft.com/office/officeart/2005/8/layout/bProcess3"/>
    <dgm:cxn modelId="{3CFCA15A-9907-4A4A-9ABE-B947AB77E639}" type="presOf" srcId="{AF908899-9956-4A3B-9008-45DE4FD52987}" destId="{9E4569E7-3270-4AE3-A0AC-24744C59581B}" srcOrd="0" destOrd="0" presId="urn:microsoft.com/office/officeart/2005/8/layout/bProcess3"/>
    <dgm:cxn modelId="{5EDF185D-CA19-4F98-BD0B-0E5CD6E672FE}" type="presOf" srcId="{779DCAA4-FAF2-4363-AFA0-196972148DFD}" destId="{184219C1-FDE4-4961-9BFC-65353A45E034}" srcOrd="0" destOrd="0" presId="urn:microsoft.com/office/officeart/2005/8/layout/bProcess3"/>
    <dgm:cxn modelId="{BFA2F05E-9B5E-475B-BEA5-2A62440DCA4F}" srcId="{AF908899-9956-4A3B-9008-45DE4FD52987}" destId="{FBDE3785-7139-4FD7-B31C-D09AE81ECDB3}" srcOrd="3" destOrd="0" parTransId="{54CC71B1-C754-4ADB-A8D4-40E2654C42C2}" sibTransId="{E426DDD9-0AD1-441C-89D4-DF28EC8F66DB}"/>
    <dgm:cxn modelId="{EDEF5163-8DB1-484C-9DE1-9C1D71E3D7FF}" type="presOf" srcId="{35BE97FD-3CFE-4122-A695-699905B1F5F0}" destId="{8BECC854-850F-4083-846A-6B3DA385D0B7}" srcOrd="0" destOrd="0" presId="urn:microsoft.com/office/officeart/2005/8/layout/bProcess3"/>
    <dgm:cxn modelId="{78FBD072-9953-4446-931E-8350EFACA870}" type="presOf" srcId="{BD98C552-3B6F-4EDA-A2DD-D8E0272DB343}" destId="{F0D75951-5491-45D2-B6E7-7995B3EE0BC7}" srcOrd="0" destOrd="0" presId="urn:microsoft.com/office/officeart/2005/8/layout/bProcess3"/>
    <dgm:cxn modelId="{109C0985-AFE7-40BE-865F-15CF940FEAEF}" srcId="{AF908899-9956-4A3B-9008-45DE4FD52987}" destId="{CE4C07D8-EA49-4C5E-8BC3-98FA07EE4F26}" srcOrd="0" destOrd="0" parTransId="{46EC652B-E0F6-4138-B31E-005CEED7B51D}" sibTransId="{33D94959-4C29-4908-A6EF-5B7B76C2B240}"/>
    <dgm:cxn modelId="{24DD5596-B98F-4F36-9863-5F3DD7C1E1DF}" type="presOf" srcId="{A6E44AFD-3605-4B91-B37C-0776D62977A9}" destId="{4EC8FDD6-4296-44A2-AA55-5DA3F4B7F435}" srcOrd="0" destOrd="0" presId="urn:microsoft.com/office/officeart/2005/8/layout/bProcess3"/>
    <dgm:cxn modelId="{8C6919A1-EBBC-413E-AE1D-8A4C3C3238B0}" type="presOf" srcId="{FBDE3785-7139-4FD7-B31C-D09AE81ECDB3}" destId="{2454731E-94D6-4362-807C-04AF31DB0C61}" srcOrd="0" destOrd="0" presId="urn:microsoft.com/office/officeart/2005/8/layout/bProcess3"/>
    <dgm:cxn modelId="{273C17A2-A0F0-4A26-8EAB-25BC80727F2D}" type="presOf" srcId="{E426DDD9-0AD1-441C-89D4-DF28EC8F66DB}" destId="{2E7EC7D7-331B-4748-8FD7-3AE1B3FC1147}" srcOrd="0" destOrd="0" presId="urn:microsoft.com/office/officeart/2005/8/layout/bProcess3"/>
    <dgm:cxn modelId="{60DB7AAE-ED2D-46CF-91C3-F14B378636D9}" type="presOf" srcId="{9B259CC6-3B2E-44D0-B538-2CA4E31B8B00}" destId="{16378292-EF6A-46C7-8667-84902DB8F85B}" srcOrd="0" destOrd="0" presId="urn:microsoft.com/office/officeart/2005/8/layout/bProcess3"/>
    <dgm:cxn modelId="{FC2ACABA-E10D-4D12-8CD1-72D726CED19F}" srcId="{AF908899-9956-4A3B-9008-45DE4FD52987}" destId="{DCC7417F-D571-4FAA-8D50-EE8CEA598162}" srcOrd="1" destOrd="0" parTransId="{BF19F8B5-FB31-42B0-BEAA-86E3B09A2402}" sibTransId="{66CD22BF-40D9-4A9E-BACD-1DFEDB4464DD}"/>
    <dgm:cxn modelId="{D5463CC5-0A75-428D-9A84-874C701F9BB5}" type="presOf" srcId="{35BE97FD-3CFE-4122-A695-699905B1F5F0}" destId="{05AEE161-81F8-40F9-A912-2D594B521605}" srcOrd="1" destOrd="0" presId="urn:microsoft.com/office/officeart/2005/8/layout/bProcess3"/>
    <dgm:cxn modelId="{E1707FC5-258B-463D-94C4-F47A2DE85B12}" srcId="{AF908899-9956-4A3B-9008-45DE4FD52987}" destId="{779DCAA4-FAF2-4363-AFA0-196972148DFD}" srcOrd="6" destOrd="0" parTransId="{C007E4B0-A19F-42B8-AA4D-AF02F8C2FC4F}" sibTransId="{7D1F10BA-D712-481B-A56B-B44639D7567D}"/>
    <dgm:cxn modelId="{66A0BCDA-BCA6-44EE-B44D-61D61AC9671A}" type="presOf" srcId="{33D94959-4C29-4908-A6EF-5B7B76C2B240}" destId="{93DF85B5-EBF4-4565-BE00-B0A2166C9C9C}" srcOrd="0" destOrd="0" presId="urn:microsoft.com/office/officeart/2005/8/layout/bProcess3"/>
    <dgm:cxn modelId="{405478DD-A88B-4740-B731-7746BC16E2A5}" type="presOf" srcId="{66CD22BF-40D9-4A9E-BACD-1DFEDB4464DD}" destId="{70210DB6-E306-4E6E-AA3B-4B252FF4A930}" srcOrd="0" destOrd="0" presId="urn:microsoft.com/office/officeart/2005/8/layout/bProcess3"/>
    <dgm:cxn modelId="{545427E4-1078-47D5-A625-BB53D319A839}" srcId="{AF908899-9956-4A3B-9008-45DE4FD52987}" destId="{C1DEBF71-21CC-460D-8A7C-708D99DC8300}" srcOrd="2" destOrd="0" parTransId="{B9A013A9-BFC0-4B2D-BC4E-7DD64D935562}" sibTransId="{35BE97FD-3CFE-4122-A695-699905B1F5F0}"/>
    <dgm:cxn modelId="{B9AB17F4-311C-4E03-9CA9-364623B383B0}" type="presOf" srcId="{A6E44AFD-3605-4B91-B37C-0776D62977A9}" destId="{BF0F5196-9A69-48E5-9F37-F10CFA7CD854}" srcOrd="1" destOrd="0" presId="urn:microsoft.com/office/officeart/2005/8/layout/bProcess3"/>
    <dgm:cxn modelId="{461C3EFA-5F33-4BF0-BB97-82FF9AFC7989}" type="presOf" srcId="{C1DEBF71-21CC-460D-8A7C-708D99DC8300}" destId="{2F29AE5B-5927-47C8-8D8D-AEC4501164DF}" srcOrd="0" destOrd="0" presId="urn:microsoft.com/office/officeart/2005/8/layout/bProcess3"/>
    <dgm:cxn modelId="{AC6B41FC-C832-4426-B9CC-0EA5FA1BF9B4}" type="presOf" srcId="{DCC7417F-D571-4FAA-8D50-EE8CEA598162}" destId="{27AABC7A-92AD-4866-BCD6-90E2CA43C303}" srcOrd="0" destOrd="0" presId="urn:microsoft.com/office/officeart/2005/8/layout/bProcess3"/>
    <dgm:cxn modelId="{CC149CFD-4C81-4615-9EF1-361546DF1E3B}" type="presOf" srcId="{66CD22BF-40D9-4A9E-BACD-1DFEDB4464DD}" destId="{83814613-33CD-44C9-ACFE-D52E72D7B743}" srcOrd="1" destOrd="0" presId="urn:microsoft.com/office/officeart/2005/8/layout/bProcess3"/>
    <dgm:cxn modelId="{97E33E63-1055-41A6-9CEB-08E81EDA5349}" type="presParOf" srcId="{9E4569E7-3270-4AE3-A0AC-24744C59581B}" destId="{1E9E1C24-345C-4BE0-ABB1-97F7F2896C55}" srcOrd="0" destOrd="0" presId="urn:microsoft.com/office/officeart/2005/8/layout/bProcess3"/>
    <dgm:cxn modelId="{C94644CA-1A7B-4F66-82A6-85C702C0087B}" type="presParOf" srcId="{9E4569E7-3270-4AE3-A0AC-24744C59581B}" destId="{93DF85B5-EBF4-4565-BE00-B0A2166C9C9C}" srcOrd="1" destOrd="0" presId="urn:microsoft.com/office/officeart/2005/8/layout/bProcess3"/>
    <dgm:cxn modelId="{2A958D96-7E86-4B61-BE84-BEC647AFF986}" type="presParOf" srcId="{93DF85B5-EBF4-4565-BE00-B0A2166C9C9C}" destId="{1DB7B83C-389E-4E8B-B968-0EE31A534817}" srcOrd="0" destOrd="0" presId="urn:microsoft.com/office/officeart/2005/8/layout/bProcess3"/>
    <dgm:cxn modelId="{68D571AB-D406-4DB5-814B-DE3B2D56EF53}" type="presParOf" srcId="{9E4569E7-3270-4AE3-A0AC-24744C59581B}" destId="{27AABC7A-92AD-4866-BCD6-90E2CA43C303}" srcOrd="2" destOrd="0" presId="urn:microsoft.com/office/officeart/2005/8/layout/bProcess3"/>
    <dgm:cxn modelId="{04D0F5CB-1BD9-4BA3-B462-1D515CE73157}" type="presParOf" srcId="{9E4569E7-3270-4AE3-A0AC-24744C59581B}" destId="{70210DB6-E306-4E6E-AA3B-4B252FF4A930}" srcOrd="3" destOrd="0" presId="urn:microsoft.com/office/officeart/2005/8/layout/bProcess3"/>
    <dgm:cxn modelId="{E98643E6-0EE4-47D7-B7B2-0A0373F40639}" type="presParOf" srcId="{70210DB6-E306-4E6E-AA3B-4B252FF4A930}" destId="{83814613-33CD-44C9-ACFE-D52E72D7B743}" srcOrd="0" destOrd="0" presId="urn:microsoft.com/office/officeart/2005/8/layout/bProcess3"/>
    <dgm:cxn modelId="{0A41E5EC-655F-40D1-A228-6E5EA1650093}" type="presParOf" srcId="{9E4569E7-3270-4AE3-A0AC-24744C59581B}" destId="{2F29AE5B-5927-47C8-8D8D-AEC4501164DF}" srcOrd="4" destOrd="0" presId="urn:microsoft.com/office/officeart/2005/8/layout/bProcess3"/>
    <dgm:cxn modelId="{03A69925-2EB6-4C60-A1B5-244D03A6EB53}" type="presParOf" srcId="{9E4569E7-3270-4AE3-A0AC-24744C59581B}" destId="{8BECC854-850F-4083-846A-6B3DA385D0B7}" srcOrd="5" destOrd="0" presId="urn:microsoft.com/office/officeart/2005/8/layout/bProcess3"/>
    <dgm:cxn modelId="{E1D092D7-3EB0-4774-A82A-1C59650FB801}" type="presParOf" srcId="{8BECC854-850F-4083-846A-6B3DA385D0B7}" destId="{05AEE161-81F8-40F9-A912-2D594B521605}" srcOrd="0" destOrd="0" presId="urn:microsoft.com/office/officeart/2005/8/layout/bProcess3"/>
    <dgm:cxn modelId="{A9AD4D52-84B4-4B93-91B6-914711B12A4D}" type="presParOf" srcId="{9E4569E7-3270-4AE3-A0AC-24744C59581B}" destId="{2454731E-94D6-4362-807C-04AF31DB0C61}" srcOrd="6" destOrd="0" presId="urn:microsoft.com/office/officeart/2005/8/layout/bProcess3"/>
    <dgm:cxn modelId="{25B8AEA0-BBFE-4FB7-8F55-A939675A7351}" type="presParOf" srcId="{9E4569E7-3270-4AE3-A0AC-24744C59581B}" destId="{2E7EC7D7-331B-4748-8FD7-3AE1B3FC1147}" srcOrd="7" destOrd="0" presId="urn:microsoft.com/office/officeart/2005/8/layout/bProcess3"/>
    <dgm:cxn modelId="{8EF5078D-7D60-49A5-AD62-538BE1F1DED5}" type="presParOf" srcId="{2E7EC7D7-331B-4748-8FD7-3AE1B3FC1147}" destId="{69DCED8D-E0A4-45F6-9581-2E0236215298}" srcOrd="0" destOrd="0" presId="urn:microsoft.com/office/officeart/2005/8/layout/bProcess3"/>
    <dgm:cxn modelId="{60CC58EF-F882-4CB8-9BDD-D2A177511BF2}" type="presParOf" srcId="{9E4569E7-3270-4AE3-A0AC-24744C59581B}" destId="{F0D75951-5491-45D2-B6E7-7995B3EE0BC7}" srcOrd="8" destOrd="0" presId="urn:microsoft.com/office/officeart/2005/8/layout/bProcess3"/>
    <dgm:cxn modelId="{BD366F5C-405E-490B-8205-7CBF01056FBE}" type="presParOf" srcId="{9E4569E7-3270-4AE3-A0AC-24744C59581B}" destId="{16378292-EF6A-46C7-8667-84902DB8F85B}" srcOrd="9" destOrd="0" presId="urn:microsoft.com/office/officeart/2005/8/layout/bProcess3"/>
    <dgm:cxn modelId="{19799057-91E4-4646-B8DA-1BE9B9F4CF30}" type="presParOf" srcId="{16378292-EF6A-46C7-8667-84902DB8F85B}" destId="{F5B1579D-B685-47AE-BEA6-204CC1051723}" srcOrd="0" destOrd="0" presId="urn:microsoft.com/office/officeart/2005/8/layout/bProcess3"/>
    <dgm:cxn modelId="{9271E192-2771-4A15-9981-649D0E18626A}" type="presParOf" srcId="{9E4569E7-3270-4AE3-A0AC-24744C59581B}" destId="{617D62CA-7E81-4657-9122-108DEEEB5DC2}" srcOrd="10" destOrd="0" presId="urn:microsoft.com/office/officeart/2005/8/layout/bProcess3"/>
    <dgm:cxn modelId="{E64B59FB-9D28-41A9-9388-1AC4D73756B2}" type="presParOf" srcId="{9E4569E7-3270-4AE3-A0AC-24744C59581B}" destId="{4EC8FDD6-4296-44A2-AA55-5DA3F4B7F435}" srcOrd="11" destOrd="0" presId="urn:microsoft.com/office/officeart/2005/8/layout/bProcess3"/>
    <dgm:cxn modelId="{F797362D-61B6-4A75-945A-B46C041B9D00}" type="presParOf" srcId="{4EC8FDD6-4296-44A2-AA55-5DA3F4B7F435}" destId="{BF0F5196-9A69-48E5-9F37-F10CFA7CD854}" srcOrd="0" destOrd="0" presId="urn:microsoft.com/office/officeart/2005/8/layout/bProcess3"/>
    <dgm:cxn modelId="{9D84E5E9-6CC6-4DD6-B7C0-FB563E79A736}" type="presParOf" srcId="{9E4569E7-3270-4AE3-A0AC-24744C59581B}" destId="{184219C1-FDE4-4961-9BFC-65353A45E034}" srcOrd="12"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908899-9956-4A3B-9008-45DE4FD52987}"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CE4C07D8-EA49-4C5E-8BC3-98FA07EE4F26}">
      <dgm:prSet phldrT="[Text]" custT="1"/>
      <dgm:spPr/>
      <dgm:t>
        <a:bodyPr/>
        <a:lstStyle/>
        <a:p>
          <a:r>
            <a:rPr lang="en-US" sz="1100" b="1" u="sng" dirty="0"/>
            <a:t>Stage –1</a:t>
          </a:r>
        </a:p>
        <a:p>
          <a:r>
            <a:rPr lang="en-US" sz="1100" dirty="0"/>
            <a:t> Business Requirement Understanding</a:t>
          </a:r>
        </a:p>
      </dgm:t>
    </dgm:pt>
    <dgm:pt modelId="{46EC652B-E0F6-4138-B31E-005CEED7B51D}" type="parTrans" cxnId="{109C0985-AFE7-40BE-865F-15CF940FEAEF}">
      <dgm:prSet/>
      <dgm:spPr/>
      <dgm:t>
        <a:bodyPr/>
        <a:lstStyle/>
        <a:p>
          <a:endParaRPr lang="en-US" sz="1400"/>
        </a:p>
      </dgm:t>
    </dgm:pt>
    <dgm:pt modelId="{33D94959-4C29-4908-A6EF-5B7B76C2B240}" type="sibTrans" cxnId="{109C0985-AFE7-40BE-865F-15CF940FEAEF}">
      <dgm:prSet custT="1"/>
      <dgm:spPr/>
      <dgm:t>
        <a:bodyPr/>
        <a:lstStyle/>
        <a:p>
          <a:endParaRPr lang="en-US" sz="1400"/>
        </a:p>
      </dgm:t>
    </dgm:pt>
    <dgm:pt modelId="{DCC7417F-D571-4FAA-8D50-EE8CEA598162}">
      <dgm:prSet phldrT="[Text]" custT="1"/>
      <dgm:spPr/>
      <dgm:t>
        <a:bodyPr/>
        <a:lstStyle/>
        <a:p>
          <a:r>
            <a:rPr lang="en-US" sz="1100" b="1" u="sng" dirty="0"/>
            <a:t>Stage –2</a:t>
          </a:r>
        </a:p>
        <a:p>
          <a:r>
            <a:rPr lang="en-US" sz="1100" dirty="0"/>
            <a:t>Data Acquisition &amp; Storage</a:t>
          </a:r>
        </a:p>
      </dgm:t>
    </dgm:pt>
    <dgm:pt modelId="{BF19F8B5-FB31-42B0-BEAA-86E3B09A2402}" type="parTrans" cxnId="{FC2ACABA-E10D-4D12-8CD1-72D726CED19F}">
      <dgm:prSet/>
      <dgm:spPr/>
      <dgm:t>
        <a:bodyPr/>
        <a:lstStyle/>
        <a:p>
          <a:endParaRPr lang="en-US" sz="1400"/>
        </a:p>
      </dgm:t>
    </dgm:pt>
    <dgm:pt modelId="{66CD22BF-40D9-4A9E-BACD-1DFEDB4464DD}" type="sibTrans" cxnId="{FC2ACABA-E10D-4D12-8CD1-72D726CED19F}">
      <dgm:prSet custT="1"/>
      <dgm:spPr/>
      <dgm:t>
        <a:bodyPr/>
        <a:lstStyle/>
        <a:p>
          <a:endParaRPr lang="en-US" sz="1400"/>
        </a:p>
      </dgm:t>
    </dgm:pt>
    <dgm:pt modelId="{C1DEBF71-21CC-460D-8A7C-708D99DC8300}">
      <dgm:prSet phldrT="[Text]" custT="1"/>
      <dgm:spPr/>
      <dgm:t>
        <a:bodyPr/>
        <a:lstStyle/>
        <a:p>
          <a:r>
            <a:rPr lang="en-US" sz="1100" b="1" u="sng" dirty="0"/>
            <a:t>Stage –3</a:t>
          </a:r>
        </a:p>
        <a:p>
          <a:r>
            <a:rPr lang="en-US" sz="1100" dirty="0"/>
            <a:t>Data Preparation</a:t>
          </a:r>
        </a:p>
      </dgm:t>
    </dgm:pt>
    <dgm:pt modelId="{B9A013A9-BFC0-4B2D-BC4E-7DD64D935562}" type="parTrans" cxnId="{545427E4-1078-47D5-A625-BB53D319A839}">
      <dgm:prSet/>
      <dgm:spPr/>
      <dgm:t>
        <a:bodyPr/>
        <a:lstStyle/>
        <a:p>
          <a:endParaRPr lang="en-US" sz="1400"/>
        </a:p>
      </dgm:t>
    </dgm:pt>
    <dgm:pt modelId="{35BE97FD-3CFE-4122-A695-699905B1F5F0}" type="sibTrans" cxnId="{545427E4-1078-47D5-A625-BB53D319A839}">
      <dgm:prSet custT="1"/>
      <dgm:spPr/>
      <dgm:t>
        <a:bodyPr/>
        <a:lstStyle/>
        <a:p>
          <a:endParaRPr lang="en-US" sz="1400"/>
        </a:p>
      </dgm:t>
    </dgm:pt>
    <dgm:pt modelId="{FBDE3785-7139-4FD7-B31C-D09AE81ECDB3}">
      <dgm:prSet phldrT="[Text]" custT="1"/>
      <dgm:spPr/>
      <dgm:t>
        <a:bodyPr/>
        <a:lstStyle/>
        <a:p>
          <a:r>
            <a:rPr lang="en-US" sz="1100" b="1" u="sng" dirty="0"/>
            <a:t>Stage –4</a:t>
          </a:r>
        </a:p>
        <a:p>
          <a:r>
            <a:rPr lang="en-US" sz="1100" dirty="0"/>
            <a:t> Data Model Creation</a:t>
          </a:r>
        </a:p>
      </dgm:t>
    </dgm:pt>
    <dgm:pt modelId="{54CC71B1-C754-4ADB-A8D4-40E2654C42C2}" type="parTrans" cxnId="{BFA2F05E-9B5E-475B-BEA5-2A62440DCA4F}">
      <dgm:prSet/>
      <dgm:spPr/>
      <dgm:t>
        <a:bodyPr/>
        <a:lstStyle/>
        <a:p>
          <a:endParaRPr lang="en-US" sz="1400"/>
        </a:p>
      </dgm:t>
    </dgm:pt>
    <dgm:pt modelId="{E426DDD9-0AD1-441C-89D4-DF28EC8F66DB}" type="sibTrans" cxnId="{BFA2F05E-9B5E-475B-BEA5-2A62440DCA4F}">
      <dgm:prSet custT="1"/>
      <dgm:spPr/>
      <dgm:t>
        <a:bodyPr/>
        <a:lstStyle/>
        <a:p>
          <a:endParaRPr lang="en-US" sz="1400"/>
        </a:p>
      </dgm:t>
    </dgm:pt>
    <dgm:pt modelId="{BD98C552-3B6F-4EDA-A2DD-D8E0272DB343}">
      <dgm:prSet phldrT="[Text]" custT="1"/>
      <dgm:spPr/>
      <dgm:t>
        <a:bodyPr/>
        <a:lstStyle/>
        <a:p>
          <a:r>
            <a:rPr lang="en-US" sz="1100" b="1" u="sng" dirty="0"/>
            <a:t>Stage –5</a:t>
          </a:r>
        </a:p>
        <a:p>
          <a:r>
            <a:rPr lang="en-US" sz="1100" dirty="0"/>
            <a:t>Evaluate and prove Model</a:t>
          </a:r>
        </a:p>
      </dgm:t>
    </dgm:pt>
    <dgm:pt modelId="{E02A3E9F-B4D4-40CF-93D7-BE07A57B266B}" type="parTrans" cxnId="{CAFE3140-2611-4731-B13C-D29904A4A947}">
      <dgm:prSet/>
      <dgm:spPr/>
      <dgm:t>
        <a:bodyPr/>
        <a:lstStyle/>
        <a:p>
          <a:endParaRPr lang="en-US" sz="1400"/>
        </a:p>
      </dgm:t>
    </dgm:pt>
    <dgm:pt modelId="{9B259CC6-3B2E-44D0-B538-2CA4E31B8B00}" type="sibTrans" cxnId="{CAFE3140-2611-4731-B13C-D29904A4A947}">
      <dgm:prSet custT="1"/>
      <dgm:spPr/>
      <dgm:t>
        <a:bodyPr/>
        <a:lstStyle/>
        <a:p>
          <a:endParaRPr lang="en-US" sz="1400"/>
        </a:p>
      </dgm:t>
    </dgm:pt>
    <dgm:pt modelId="{753FCC39-3FC9-4897-A177-867322EE4687}">
      <dgm:prSet phldrT="[Text]" custT="1"/>
      <dgm:spPr/>
      <dgm:t>
        <a:bodyPr/>
        <a:lstStyle/>
        <a:p>
          <a:r>
            <a:rPr lang="en-US" sz="1100" b="1" u="sng" dirty="0"/>
            <a:t>Stage –6</a:t>
          </a:r>
        </a:p>
        <a:p>
          <a:r>
            <a:rPr lang="en-US" sz="1100" dirty="0"/>
            <a:t>Interpret and Present Results</a:t>
          </a:r>
        </a:p>
      </dgm:t>
    </dgm:pt>
    <dgm:pt modelId="{9C2B6C20-ED51-49F0-A77D-1C515B874CFD}" type="parTrans" cxnId="{306B1224-35A3-4E8F-89C7-ECF5859A22FC}">
      <dgm:prSet/>
      <dgm:spPr/>
      <dgm:t>
        <a:bodyPr/>
        <a:lstStyle/>
        <a:p>
          <a:endParaRPr lang="en-US" sz="1400"/>
        </a:p>
      </dgm:t>
    </dgm:pt>
    <dgm:pt modelId="{A6E44AFD-3605-4B91-B37C-0776D62977A9}" type="sibTrans" cxnId="{306B1224-35A3-4E8F-89C7-ECF5859A22FC}">
      <dgm:prSet custT="1"/>
      <dgm:spPr/>
      <dgm:t>
        <a:bodyPr/>
        <a:lstStyle/>
        <a:p>
          <a:endParaRPr lang="en-US" sz="1400"/>
        </a:p>
      </dgm:t>
    </dgm:pt>
    <dgm:pt modelId="{779DCAA4-FAF2-4363-AFA0-196972148DFD}">
      <dgm:prSet phldrT="[Text]" custT="1"/>
      <dgm:spPr/>
      <dgm:t>
        <a:bodyPr/>
        <a:lstStyle/>
        <a:p>
          <a:r>
            <a:rPr lang="en-US" sz="1100" b="1" u="sng" dirty="0"/>
            <a:t>Stage –7</a:t>
          </a:r>
        </a:p>
        <a:p>
          <a:r>
            <a:rPr lang="en-US" sz="1100" dirty="0"/>
            <a:t>Deployment &amp; Operational Support</a:t>
          </a:r>
        </a:p>
      </dgm:t>
    </dgm:pt>
    <dgm:pt modelId="{C007E4B0-A19F-42B8-AA4D-AF02F8C2FC4F}" type="parTrans" cxnId="{E1707FC5-258B-463D-94C4-F47A2DE85B12}">
      <dgm:prSet/>
      <dgm:spPr/>
      <dgm:t>
        <a:bodyPr/>
        <a:lstStyle/>
        <a:p>
          <a:endParaRPr lang="en-US" sz="1400"/>
        </a:p>
      </dgm:t>
    </dgm:pt>
    <dgm:pt modelId="{7D1F10BA-D712-481B-A56B-B44639D7567D}" type="sibTrans" cxnId="{E1707FC5-258B-463D-94C4-F47A2DE85B12}">
      <dgm:prSet/>
      <dgm:spPr/>
      <dgm:t>
        <a:bodyPr/>
        <a:lstStyle/>
        <a:p>
          <a:endParaRPr lang="en-US" sz="1400"/>
        </a:p>
      </dgm:t>
    </dgm:pt>
    <dgm:pt modelId="{F4E58506-5154-422A-A85B-CC8A8F83A976}" type="pres">
      <dgm:prSet presAssocID="{AF908899-9956-4A3B-9008-45DE4FD52987}" presName="CompostProcess" presStyleCnt="0">
        <dgm:presLayoutVars>
          <dgm:dir/>
          <dgm:resizeHandles val="exact"/>
        </dgm:presLayoutVars>
      </dgm:prSet>
      <dgm:spPr/>
    </dgm:pt>
    <dgm:pt modelId="{E4BB0FD7-F2A3-4842-BD0F-6B40E2E629B1}" type="pres">
      <dgm:prSet presAssocID="{AF908899-9956-4A3B-9008-45DE4FD52987}" presName="arrow" presStyleLbl="bgShp" presStyleIdx="0" presStyleCnt="1"/>
      <dgm:spPr/>
    </dgm:pt>
    <dgm:pt modelId="{97342AFC-E281-4D62-8AF6-787EDBBBFEB4}" type="pres">
      <dgm:prSet presAssocID="{AF908899-9956-4A3B-9008-45DE4FD52987}" presName="linearProcess" presStyleCnt="0"/>
      <dgm:spPr/>
    </dgm:pt>
    <dgm:pt modelId="{6B8235AB-5FB5-4DBC-87A1-F51AC47088C2}" type="pres">
      <dgm:prSet presAssocID="{CE4C07D8-EA49-4C5E-8BC3-98FA07EE4F26}" presName="textNode" presStyleLbl="node1" presStyleIdx="0" presStyleCnt="7">
        <dgm:presLayoutVars>
          <dgm:bulletEnabled val="1"/>
        </dgm:presLayoutVars>
      </dgm:prSet>
      <dgm:spPr/>
    </dgm:pt>
    <dgm:pt modelId="{82C8A6E1-D895-4CE2-9735-C2766793FDA4}" type="pres">
      <dgm:prSet presAssocID="{33D94959-4C29-4908-A6EF-5B7B76C2B240}" presName="sibTrans" presStyleCnt="0"/>
      <dgm:spPr/>
    </dgm:pt>
    <dgm:pt modelId="{45C13401-CA58-46A4-851A-B07CCD498C59}" type="pres">
      <dgm:prSet presAssocID="{DCC7417F-D571-4FAA-8D50-EE8CEA598162}" presName="textNode" presStyleLbl="node1" presStyleIdx="1" presStyleCnt="7">
        <dgm:presLayoutVars>
          <dgm:bulletEnabled val="1"/>
        </dgm:presLayoutVars>
      </dgm:prSet>
      <dgm:spPr/>
    </dgm:pt>
    <dgm:pt modelId="{A3D11365-16BD-4890-91E9-3F52C02BFE92}" type="pres">
      <dgm:prSet presAssocID="{66CD22BF-40D9-4A9E-BACD-1DFEDB4464DD}" presName="sibTrans" presStyleCnt="0"/>
      <dgm:spPr/>
    </dgm:pt>
    <dgm:pt modelId="{47B317D8-32BE-4291-8272-FC8EB8A12861}" type="pres">
      <dgm:prSet presAssocID="{C1DEBF71-21CC-460D-8A7C-708D99DC8300}" presName="textNode" presStyleLbl="node1" presStyleIdx="2" presStyleCnt="7">
        <dgm:presLayoutVars>
          <dgm:bulletEnabled val="1"/>
        </dgm:presLayoutVars>
      </dgm:prSet>
      <dgm:spPr/>
    </dgm:pt>
    <dgm:pt modelId="{867CA3C7-49FC-4640-8A94-C3B6F52A6C2C}" type="pres">
      <dgm:prSet presAssocID="{35BE97FD-3CFE-4122-A695-699905B1F5F0}" presName="sibTrans" presStyleCnt="0"/>
      <dgm:spPr/>
    </dgm:pt>
    <dgm:pt modelId="{A4DC5587-EB8F-4BA6-AFDE-7CCBBCE6741E}" type="pres">
      <dgm:prSet presAssocID="{FBDE3785-7139-4FD7-B31C-D09AE81ECDB3}" presName="textNode" presStyleLbl="node1" presStyleIdx="3" presStyleCnt="7">
        <dgm:presLayoutVars>
          <dgm:bulletEnabled val="1"/>
        </dgm:presLayoutVars>
      </dgm:prSet>
      <dgm:spPr/>
    </dgm:pt>
    <dgm:pt modelId="{29C5D8B8-91FC-42E2-A2D7-F29EFAD1C3F6}" type="pres">
      <dgm:prSet presAssocID="{E426DDD9-0AD1-441C-89D4-DF28EC8F66DB}" presName="sibTrans" presStyleCnt="0"/>
      <dgm:spPr/>
    </dgm:pt>
    <dgm:pt modelId="{1172F006-FF54-4E31-B267-479C28D0ED21}" type="pres">
      <dgm:prSet presAssocID="{BD98C552-3B6F-4EDA-A2DD-D8E0272DB343}" presName="textNode" presStyleLbl="node1" presStyleIdx="4" presStyleCnt="7">
        <dgm:presLayoutVars>
          <dgm:bulletEnabled val="1"/>
        </dgm:presLayoutVars>
      </dgm:prSet>
      <dgm:spPr/>
    </dgm:pt>
    <dgm:pt modelId="{0243BDD4-89DE-4A48-93ED-39A9AA3CD60C}" type="pres">
      <dgm:prSet presAssocID="{9B259CC6-3B2E-44D0-B538-2CA4E31B8B00}" presName="sibTrans" presStyleCnt="0"/>
      <dgm:spPr/>
    </dgm:pt>
    <dgm:pt modelId="{C2C21ECB-7F80-4DA3-B773-E429F8F874ED}" type="pres">
      <dgm:prSet presAssocID="{753FCC39-3FC9-4897-A177-867322EE4687}" presName="textNode" presStyleLbl="node1" presStyleIdx="5" presStyleCnt="7">
        <dgm:presLayoutVars>
          <dgm:bulletEnabled val="1"/>
        </dgm:presLayoutVars>
      </dgm:prSet>
      <dgm:spPr/>
    </dgm:pt>
    <dgm:pt modelId="{74A9C68F-473D-4CE7-8896-1B497350317E}" type="pres">
      <dgm:prSet presAssocID="{A6E44AFD-3605-4B91-B37C-0776D62977A9}" presName="sibTrans" presStyleCnt="0"/>
      <dgm:spPr/>
    </dgm:pt>
    <dgm:pt modelId="{B34D1E44-DC57-48F2-BCB5-E43C1D565F08}" type="pres">
      <dgm:prSet presAssocID="{779DCAA4-FAF2-4363-AFA0-196972148DFD}" presName="textNode" presStyleLbl="node1" presStyleIdx="6" presStyleCnt="7">
        <dgm:presLayoutVars>
          <dgm:bulletEnabled val="1"/>
        </dgm:presLayoutVars>
      </dgm:prSet>
      <dgm:spPr/>
    </dgm:pt>
  </dgm:ptLst>
  <dgm:cxnLst>
    <dgm:cxn modelId="{A1AE1922-61C4-463F-8E35-F0DBD7658AD7}" type="presOf" srcId="{779DCAA4-FAF2-4363-AFA0-196972148DFD}" destId="{B34D1E44-DC57-48F2-BCB5-E43C1D565F08}" srcOrd="0" destOrd="0" presId="urn:microsoft.com/office/officeart/2005/8/layout/hProcess9"/>
    <dgm:cxn modelId="{306B1224-35A3-4E8F-89C7-ECF5859A22FC}" srcId="{AF908899-9956-4A3B-9008-45DE4FD52987}" destId="{753FCC39-3FC9-4897-A177-867322EE4687}" srcOrd="5" destOrd="0" parTransId="{9C2B6C20-ED51-49F0-A77D-1C515B874CFD}" sibTransId="{A6E44AFD-3605-4B91-B37C-0776D62977A9}"/>
    <dgm:cxn modelId="{CAFE3140-2611-4731-B13C-D29904A4A947}" srcId="{AF908899-9956-4A3B-9008-45DE4FD52987}" destId="{BD98C552-3B6F-4EDA-A2DD-D8E0272DB343}" srcOrd="4" destOrd="0" parTransId="{E02A3E9F-B4D4-40CF-93D7-BE07A57B266B}" sibTransId="{9B259CC6-3B2E-44D0-B538-2CA4E31B8B00}"/>
    <dgm:cxn modelId="{7A66CE43-E5A5-4687-A429-BBB3EFF590CC}" type="presOf" srcId="{BD98C552-3B6F-4EDA-A2DD-D8E0272DB343}" destId="{1172F006-FF54-4E31-B267-479C28D0ED21}" srcOrd="0" destOrd="0" presId="urn:microsoft.com/office/officeart/2005/8/layout/hProcess9"/>
    <dgm:cxn modelId="{BFA2F05E-9B5E-475B-BEA5-2A62440DCA4F}" srcId="{AF908899-9956-4A3B-9008-45DE4FD52987}" destId="{FBDE3785-7139-4FD7-B31C-D09AE81ECDB3}" srcOrd="3" destOrd="0" parTransId="{54CC71B1-C754-4ADB-A8D4-40E2654C42C2}" sibTransId="{E426DDD9-0AD1-441C-89D4-DF28EC8F66DB}"/>
    <dgm:cxn modelId="{592A1B61-1DFB-40AF-B4E2-A649B932C6CD}" type="presOf" srcId="{C1DEBF71-21CC-460D-8A7C-708D99DC8300}" destId="{47B317D8-32BE-4291-8272-FC8EB8A12861}" srcOrd="0" destOrd="0" presId="urn:microsoft.com/office/officeart/2005/8/layout/hProcess9"/>
    <dgm:cxn modelId="{AF8AE769-7121-4FF4-B293-8884591B5A89}" type="presOf" srcId="{FBDE3785-7139-4FD7-B31C-D09AE81ECDB3}" destId="{A4DC5587-EB8F-4BA6-AFDE-7CCBBCE6741E}" srcOrd="0" destOrd="0" presId="urn:microsoft.com/office/officeart/2005/8/layout/hProcess9"/>
    <dgm:cxn modelId="{EDC7D779-817C-4C3D-A2C1-BE87C90D96EE}" type="presOf" srcId="{DCC7417F-D571-4FAA-8D50-EE8CEA598162}" destId="{45C13401-CA58-46A4-851A-B07CCD498C59}" srcOrd="0" destOrd="0" presId="urn:microsoft.com/office/officeart/2005/8/layout/hProcess9"/>
    <dgm:cxn modelId="{109C0985-AFE7-40BE-865F-15CF940FEAEF}" srcId="{AF908899-9956-4A3B-9008-45DE4FD52987}" destId="{CE4C07D8-EA49-4C5E-8BC3-98FA07EE4F26}" srcOrd="0" destOrd="0" parTransId="{46EC652B-E0F6-4138-B31E-005CEED7B51D}" sibTransId="{33D94959-4C29-4908-A6EF-5B7B76C2B240}"/>
    <dgm:cxn modelId="{C921F887-76FE-4257-BE54-F8EC46C32C00}" type="presOf" srcId="{AF908899-9956-4A3B-9008-45DE4FD52987}" destId="{F4E58506-5154-422A-A85B-CC8A8F83A976}" srcOrd="0" destOrd="0" presId="urn:microsoft.com/office/officeart/2005/8/layout/hProcess9"/>
    <dgm:cxn modelId="{61452897-2F75-499F-9FA7-DA9446287AC9}" type="presOf" srcId="{CE4C07D8-EA49-4C5E-8BC3-98FA07EE4F26}" destId="{6B8235AB-5FB5-4DBC-87A1-F51AC47088C2}" srcOrd="0" destOrd="0" presId="urn:microsoft.com/office/officeart/2005/8/layout/hProcess9"/>
    <dgm:cxn modelId="{FC2ACABA-E10D-4D12-8CD1-72D726CED19F}" srcId="{AF908899-9956-4A3B-9008-45DE4FD52987}" destId="{DCC7417F-D571-4FAA-8D50-EE8CEA598162}" srcOrd="1" destOrd="0" parTransId="{BF19F8B5-FB31-42B0-BEAA-86E3B09A2402}" sibTransId="{66CD22BF-40D9-4A9E-BACD-1DFEDB4464DD}"/>
    <dgm:cxn modelId="{420CA4BB-F709-44C4-A552-C23F2176B3A4}" type="presOf" srcId="{753FCC39-3FC9-4897-A177-867322EE4687}" destId="{C2C21ECB-7F80-4DA3-B773-E429F8F874ED}" srcOrd="0" destOrd="0" presId="urn:microsoft.com/office/officeart/2005/8/layout/hProcess9"/>
    <dgm:cxn modelId="{E1707FC5-258B-463D-94C4-F47A2DE85B12}" srcId="{AF908899-9956-4A3B-9008-45DE4FD52987}" destId="{779DCAA4-FAF2-4363-AFA0-196972148DFD}" srcOrd="6" destOrd="0" parTransId="{C007E4B0-A19F-42B8-AA4D-AF02F8C2FC4F}" sibTransId="{7D1F10BA-D712-481B-A56B-B44639D7567D}"/>
    <dgm:cxn modelId="{545427E4-1078-47D5-A625-BB53D319A839}" srcId="{AF908899-9956-4A3B-9008-45DE4FD52987}" destId="{C1DEBF71-21CC-460D-8A7C-708D99DC8300}" srcOrd="2" destOrd="0" parTransId="{B9A013A9-BFC0-4B2D-BC4E-7DD64D935562}" sibTransId="{35BE97FD-3CFE-4122-A695-699905B1F5F0}"/>
    <dgm:cxn modelId="{EF4FB658-6312-4522-8855-68CD2DD9FE07}" type="presParOf" srcId="{F4E58506-5154-422A-A85B-CC8A8F83A976}" destId="{E4BB0FD7-F2A3-4842-BD0F-6B40E2E629B1}" srcOrd="0" destOrd="0" presId="urn:microsoft.com/office/officeart/2005/8/layout/hProcess9"/>
    <dgm:cxn modelId="{27397523-CD85-4319-AEFC-4A7C2EAEAEF1}" type="presParOf" srcId="{F4E58506-5154-422A-A85B-CC8A8F83A976}" destId="{97342AFC-E281-4D62-8AF6-787EDBBBFEB4}" srcOrd="1" destOrd="0" presId="urn:microsoft.com/office/officeart/2005/8/layout/hProcess9"/>
    <dgm:cxn modelId="{FD1EFE49-47C4-45B1-AC61-147F8E56B2F1}" type="presParOf" srcId="{97342AFC-E281-4D62-8AF6-787EDBBBFEB4}" destId="{6B8235AB-5FB5-4DBC-87A1-F51AC47088C2}" srcOrd="0" destOrd="0" presId="urn:microsoft.com/office/officeart/2005/8/layout/hProcess9"/>
    <dgm:cxn modelId="{9A3C0552-CEC6-43A5-B43D-5A02196685F0}" type="presParOf" srcId="{97342AFC-E281-4D62-8AF6-787EDBBBFEB4}" destId="{82C8A6E1-D895-4CE2-9735-C2766793FDA4}" srcOrd="1" destOrd="0" presId="urn:microsoft.com/office/officeart/2005/8/layout/hProcess9"/>
    <dgm:cxn modelId="{257BCAA3-B975-4B20-96A5-CF3E84B7C7C7}" type="presParOf" srcId="{97342AFC-E281-4D62-8AF6-787EDBBBFEB4}" destId="{45C13401-CA58-46A4-851A-B07CCD498C59}" srcOrd="2" destOrd="0" presId="urn:microsoft.com/office/officeart/2005/8/layout/hProcess9"/>
    <dgm:cxn modelId="{AD08206D-F700-4BEF-9E28-057FBCA70367}" type="presParOf" srcId="{97342AFC-E281-4D62-8AF6-787EDBBBFEB4}" destId="{A3D11365-16BD-4890-91E9-3F52C02BFE92}" srcOrd="3" destOrd="0" presId="urn:microsoft.com/office/officeart/2005/8/layout/hProcess9"/>
    <dgm:cxn modelId="{CD715C8D-2D7E-44D2-A61E-CB04EEB37B6A}" type="presParOf" srcId="{97342AFC-E281-4D62-8AF6-787EDBBBFEB4}" destId="{47B317D8-32BE-4291-8272-FC8EB8A12861}" srcOrd="4" destOrd="0" presId="urn:microsoft.com/office/officeart/2005/8/layout/hProcess9"/>
    <dgm:cxn modelId="{B95D6463-5CB4-461A-B461-7828DE10F3C8}" type="presParOf" srcId="{97342AFC-E281-4D62-8AF6-787EDBBBFEB4}" destId="{867CA3C7-49FC-4640-8A94-C3B6F52A6C2C}" srcOrd="5" destOrd="0" presId="urn:microsoft.com/office/officeart/2005/8/layout/hProcess9"/>
    <dgm:cxn modelId="{CB2FB26C-B91B-4536-BECC-012F469546F0}" type="presParOf" srcId="{97342AFC-E281-4D62-8AF6-787EDBBBFEB4}" destId="{A4DC5587-EB8F-4BA6-AFDE-7CCBBCE6741E}" srcOrd="6" destOrd="0" presId="urn:microsoft.com/office/officeart/2005/8/layout/hProcess9"/>
    <dgm:cxn modelId="{CF62BE8C-1251-4537-A9FB-D4A1330B288A}" type="presParOf" srcId="{97342AFC-E281-4D62-8AF6-787EDBBBFEB4}" destId="{29C5D8B8-91FC-42E2-A2D7-F29EFAD1C3F6}" srcOrd="7" destOrd="0" presId="urn:microsoft.com/office/officeart/2005/8/layout/hProcess9"/>
    <dgm:cxn modelId="{5956CD5A-4154-4984-B699-EB6BCDE2622A}" type="presParOf" srcId="{97342AFC-E281-4D62-8AF6-787EDBBBFEB4}" destId="{1172F006-FF54-4E31-B267-479C28D0ED21}" srcOrd="8" destOrd="0" presId="urn:microsoft.com/office/officeart/2005/8/layout/hProcess9"/>
    <dgm:cxn modelId="{C2109EA8-0138-4F0F-8F77-DB3F802790D3}" type="presParOf" srcId="{97342AFC-E281-4D62-8AF6-787EDBBBFEB4}" destId="{0243BDD4-89DE-4A48-93ED-39A9AA3CD60C}" srcOrd="9" destOrd="0" presId="urn:microsoft.com/office/officeart/2005/8/layout/hProcess9"/>
    <dgm:cxn modelId="{0E294244-BCB1-46DE-880C-BD1AA7E09BDF}" type="presParOf" srcId="{97342AFC-E281-4D62-8AF6-787EDBBBFEB4}" destId="{C2C21ECB-7F80-4DA3-B773-E429F8F874ED}" srcOrd="10" destOrd="0" presId="urn:microsoft.com/office/officeart/2005/8/layout/hProcess9"/>
    <dgm:cxn modelId="{79CF75DA-169F-492E-8D8D-01B0E34D7394}" type="presParOf" srcId="{97342AFC-E281-4D62-8AF6-787EDBBBFEB4}" destId="{74A9C68F-473D-4CE7-8896-1B497350317E}" srcOrd="11" destOrd="0" presId="urn:microsoft.com/office/officeart/2005/8/layout/hProcess9"/>
    <dgm:cxn modelId="{7CD9CB7C-8E28-4E10-85F8-6FD6027017EE}" type="presParOf" srcId="{97342AFC-E281-4D62-8AF6-787EDBBBFEB4}" destId="{B34D1E44-DC57-48F2-BCB5-E43C1D565F08}" srcOrd="12"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70F763-E3E8-4FBA-BA41-21E0978ABDCE}"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1238334A-1599-4DC6-AB46-7E691563AAC2}">
      <dgm:prSet phldrT="[Text]"/>
      <dgm:spPr/>
      <dgm:t>
        <a:bodyPr/>
        <a:lstStyle/>
        <a:p>
          <a:r>
            <a:rPr lang="en-US" dirty="0"/>
            <a:t>Privacy</a:t>
          </a:r>
        </a:p>
      </dgm:t>
    </dgm:pt>
    <dgm:pt modelId="{07ED0575-7AE1-4380-BB2F-4B6CD56D00CD}" type="parTrans" cxnId="{23C4BD07-3D39-4E50-B3EC-D8E5C1E8594C}">
      <dgm:prSet/>
      <dgm:spPr/>
      <dgm:t>
        <a:bodyPr/>
        <a:lstStyle/>
        <a:p>
          <a:endParaRPr lang="en-US"/>
        </a:p>
      </dgm:t>
    </dgm:pt>
    <dgm:pt modelId="{8C5E7377-2D8C-4727-A2F3-2B79E90A903E}" type="sibTrans" cxnId="{23C4BD07-3D39-4E50-B3EC-D8E5C1E8594C}">
      <dgm:prSet/>
      <dgm:spPr/>
      <dgm:t>
        <a:bodyPr/>
        <a:lstStyle/>
        <a:p>
          <a:endParaRPr lang="en-US"/>
        </a:p>
      </dgm:t>
    </dgm:pt>
    <dgm:pt modelId="{6952165F-F2B4-4F7B-9DCF-C39E73A95390}">
      <dgm:prSet phldrT="[Text]"/>
      <dgm:spPr/>
      <dgm:t>
        <a:bodyPr/>
        <a:lstStyle/>
        <a:p>
          <a:r>
            <a:rPr lang="en-US" dirty="0"/>
            <a:t>Confidentiality</a:t>
          </a:r>
        </a:p>
      </dgm:t>
    </dgm:pt>
    <dgm:pt modelId="{E60C6079-FAAE-4D20-9D6B-3E9CCBBB3E88}" type="parTrans" cxnId="{BE4E83EF-D5BB-49EC-AC88-C888967CB9CB}">
      <dgm:prSet/>
      <dgm:spPr/>
      <dgm:t>
        <a:bodyPr/>
        <a:lstStyle/>
        <a:p>
          <a:endParaRPr lang="en-US"/>
        </a:p>
      </dgm:t>
    </dgm:pt>
    <dgm:pt modelId="{E2F4A5C8-5841-4BEA-8B74-B07AB0717F7E}" type="sibTrans" cxnId="{BE4E83EF-D5BB-49EC-AC88-C888967CB9CB}">
      <dgm:prSet/>
      <dgm:spPr/>
      <dgm:t>
        <a:bodyPr/>
        <a:lstStyle/>
        <a:p>
          <a:endParaRPr lang="en-US"/>
        </a:p>
      </dgm:t>
    </dgm:pt>
    <dgm:pt modelId="{9F06DC0E-7295-4F17-B515-50201A9294FB}">
      <dgm:prSet phldrT="[Text]"/>
      <dgm:spPr/>
      <dgm:t>
        <a:bodyPr/>
        <a:lstStyle/>
        <a:p>
          <a:r>
            <a:rPr lang="en-US" dirty="0"/>
            <a:t>Unauthorized</a:t>
          </a:r>
        </a:p>
      </dgm:t>
    </dgm:pt>
    <dgm:pt modelId="{D0862E40-0B59-4B81-B12C-193A86E60820}" type="parTrans" cxnId="{B8350DFD-69B7-4DB9-B738-D139E8C7B3BC}">
      <dgm:prSet/>
      <dgm:spPr/>
      <dgm:t>
        <a:bodyPr/>
        <a:lstStyle/>
        <a:p>
          <a:endParaRPr lang="en-US"/>
        </a:p>
      </dgm:t>
    </dgm:pt>
    <dgm:pt modelId="{95B1D216-D0CB-4971-95E4-10E758015A27}" type="sibTrans" cxnId="{B8350DFD-69B7-4DB9-B738-D139E8C7B3BC}">
      <dgm:prSet/>
      <dgm:spPr/>
      <dgm:t>
        <a:bodyPr/>
        <a:lstStyle/>
        <a:p>
          <a:endParaRPr lang="en-US"/>
        </a:p>
      </dgm:t>
    </dgm:pt>
    <dgm:pt modelId="{07D71270-0985-4424-B8FC-AF499780730D}">
      <dgm:prSet phldrT="[Text]"/>
      <dgm:spPr/>
      <dgm:t>
        <a:bodyPr/>
        <a:lstStyle/>
        <a:p>
          <a:r>
            <a:rPr lang="en-US" dirty="0"/>
            <a:t>Anonymity</a:t>
          </a:r>
        </a:p>
      </dgm:t>
    </dgm:pt>
    <dgm:pt modelId="{98D28691-4B37-4287-8462-1F787BD7702D}" type="parTrans" cxnId="{24ED717D-9478-43D3-AEAF-7416A7EE59EE}">
      <dgm:prSet/>
      <dgm:spPr/>
      <dgm:t>
        <a:bodyPr/>
        <a:lstStyle/>
        <a:p>
          <a:endParaRPr lang="en-US"/>
        </a:p>
      </dgm:t>
    </dgm:pt>
    <dgm:pt modelId="{445979A0-2BF1-4AE3-BCA0-17CA04AB6AFB}" type="sibTrans" cxnId="{24ED717D-9478-43D3-AEAF-7416A7EE59EE}">
      <dgm:prSet/>
      <dgm:spPr/>
      <dgm:t>
        <a:bodyPr/>
        <a:lstStyle/>
        <a:p>
          <a:endParaRPr lang="en-US"/>
        </a:p>
      </dgm:t>
    </dgm:pt>
    <dgm:pt modelId="{D5B21C03-0762-4CA8-B094-BA103A292453}">
      <dgm:prSet phldrT="[Text]"/>
      <dgm:spPr/>
      <dgm:t>
        <a:bodyPr/>
        <a:lstStyle/>
        <a:p>
          <a:r>
            <a:rPr lang="en-US" dirty="0"/>
            <a:t>HIPPA Regulations</a:t>
          </a:r>
        </a:p>
      </dgm:t>
    </dgm:pt>
    <dgm:pt modelId="{7E8A690A-F7AF-4FF1-8A37-94D07344D941}" type="parTrans" cxnId="{49A89226-A2DC-4CB1-81C3-E4548A1E85B6}">
      <dgm:prSet/>
      <dgm:spPr/>
      <dgm:t>
        <a:bodyPr/>
        <a:lstStyle/>
        <a:p>
          <a:endParaRPr lang="en-US"/>
        </a:p>
      </dgm:t>
    </dgm:pt>
    <dgm:pt modelId="{6BB6C804-6083-4FE6-9354-43B0D85529C3}" type="sibTrans" cxnId="{49A89226-A2DC-4CB1-81C3-E4548A1E85B6}">
      <dgm:prSet/>
      <dgm:spPr/>
      <dgm:t>
        <a:bodyPr/>
        <a:lstStyle/>
        <a:p>
          <a:endParaRPr lang="en-US"/>
        </a:p>
      </dgm:t>
    </dgm:pt>
    <dgm:pt modelId="{B985C523-69BF-4A06-B8E5-356C14EAA966}">
      <dgm:prSet phldrT="[Text]"/>
      <dgm:spPr/>
      <dgm:t>
        <a:bodyPr/>
        <a:lstStyle/>
        <a:p>
          <a:r>
            <a:rPr lang="en-US" dirty="0"/>
            <a:t>Proprietary data</a:t>
          </a:r>
        </a:p>
      </dgm:t>
    </dgm:pt>
    <dgm:pt modelId="{E1928007-C576-471A-9450-5F6A7DCD1100}" type="parTrans" cxnId="{9C13A852-5332-4D9B-819A-5F018D023669}">
      <dgm:prSet/>
      <dgm:spPr/>
      <dgm:t>
        <a:bodyPr/>
        <a:lstStyle/>
        <a:p>
          <a:endParaRPr lang="en-US"/>
        </a:p>
      </dgm:t>
    </dgm:pt>
    <dgm:pt modelId="{69971B42-22DE-48F7-86E9-FE9D4C44CBF3}" type="sibTrans" cxnId="{9C13A852-5332-4D9B-819A-5F018D023669}">
      <dgm:prSet/>
      <dgm:spPr/>
      <dgm:t>
        <a:bodyPr/>
        <a:lstStyle/>
        <a:p>
          <a:endParaRPr lang="en-US"/>
        </a:p>
      </dgm:t>
    </dgm:pt>
    <dgm:pt modelId="{1F9BEED0-3F0B-47DA-A51E-12DEC404C031}">
      <dgm:prSet phldrT="[Text]"/>
      <dgm:spPr/>
      <dgm:t>
        <a:bodyPr/>
        <a:lstStyle/>
        <a:p>
          <a:r>
            <a:rPr lang="en-US" dirty="0"/>
            <a:t>Copyright</a:t>
          </a:r>
        </a:p>
      </dgm:t>
    </dgm:pt>
    <dgm:pt modelId="{1093F231-B9E3-477B-B7FB-20D3530FFDD8}" type="parTrans" cxnId="{6CF57F21-9336-41AD-8262-BB08860D74E5}">
      <dgm:prSet/>
      <dgm:spPr/>
      <dgm:t>
        <a:bodyPr/>
        <a:lstStyle/>
        <a:p>
          <a:endParaRPr lang="en-US"/>
        </a:p>
      </dgm:t>
    </dgm:pt>
    <dgm:pt modelId="{2798F338-9C24-4222-85D0-AE58B31B1A9E}" type="sibTrans" cxnId="{6CF57F21-9336-41AD-8262-BB08860D74E5}">
      <dgm:prSet/>
      <dgm:spPr/>
      <dgm:t>
        <a:bodyPr/>
        <a:lstStyle/>
        <a:p>
          <a:endParaRPr lang="en-US"/>
        </a:p>
      </dgm:t>
    </dgm:pt>
    <dgm:pt modelId="{57BD72CF-723A-4D2E-A3F2-3CF1E95C8761}">
      <dgm:prSet phldrT="[Text]"/>
      <dgm:spPr/>
      <dgm:t>
        <a:bodyPr/>
        <a:lstStyle/>
        <a:p>
          <a:r>
            <a:rPr lang="en-US" dirty="0"/>
            <a:t>Data ownership-Data on webpages, PDFs, images etc.</a:t>
          </a:r>
        </a:p>
      </dgm:t>
    </dgm:pt>
    <dgm:pt modelId="{7F7178F3-FE9C-4EB6-826C-6AC523DBD245}" type="parTrans" cxnId="{420089FA-D77D-4484-BB46-B23F9F69FFCA}">
      <dgm:prSet/>
      <dgm:spPr/>
      <dgm:t>
        <a:bodyPr/>
        <a:lstStyle/>
        <a:p>
          <a:endParaRPr lang="en-US"/>
        </a:p>
      </dgm:t>
    </dgm:pt>
    <dgm:pt modelId="{2FA9ECCB-C6C9-4D76-8BA5-4475DEF88853}" type="sibTrans" cxnId="{420089FA-D77D-4484-BB46-B23F9F69FFCA}">
      <dgm:prSet/>
      <dgm:spPr/>
      <dgm:t>
        <a:bodyPr/>
        <a:lstStyle/>
        <a:p>
          <a:endParaRPr lang="en-US"/>
        </a:p>
      </dgm:t>
    </dgm:pt>
    <dgm:pt modelId="{F46113D4-8A02-484C-A6D7-F40DA6B005C1}">
      <dgm:prSet phldrT="[Text]"/>
      <dgm:spPr/>
      <dgm:t>
        <a:bodyPr/>
        <a:lstStyle/>
        <a:p>
          <a:r>
            <a:rPr lang="en-US" dirty="0"/>
            <a:t>Sources not designed for sharing</a:t>
          </a:r>
        </a:p>
      </dgm:t>
    </dgm:pt>
    <dgm:pt modelId="{8EF4C818-45BF-4AEF-B8F3-61B82F43AC1E}" type="parTrans" cxnId="{C7FCC01F-1782-497F-AFDA-D2F3BDEDE058}">
      <dgm:prSet/>
      <dgm:spPr/>
      <dgm:t>
        <a:bodyPr/>
        <a:lstStyle/>
        <a:p>
          <a:endParaRPr lang="en-US"/>
        </a:p>
      </dgm:t>
    </dgm:pt>
    <dgm:pt modelId="{AB195768-975E-451B-9794-212451FEB855}" type="sibTrans" cxnId="{C7FCC01F-1782-497F-AFDA-D2F3BDEDE058}">
      <dgm:prSet/>
      <dgm:spPr/>
      <dgm:t>
        <a:bodyPr/>
        <a:lstStyle/>
        <a:p>
          <a:endParaRPr lang="en-US"/>
        </a:p>
      </dgm:t>
    </dgm:pt>
    <dgm:pt modelId="{DDD3507A-6E20-4D61-A195-004806A69965}">
      <dgm:prSet phldrT="[Text]"/>
      <dgm:spPr/>
      <dgm:t>
        <a:bodyPr/>
        <a:lstStyle/>
        <a:p>
          <a:r>
            <a:rPr lang="en-US" dirty="0"/>
            <a:t>Use may violate copyright</a:t>
          </a:r>
        </a:p>
      </dgm:t>
    </dgm:pt>
    <dgm:pt modelId="{3DD42FAB-B1D9-47B4-BD0F-3A2CA91C4768}" type="parTrans" cxnId="{63A4B176-96FE-4B74-B7C7-9F367ECE8DF4}">
      <dgm:prSet/>
      <dgm:spPr/>
      <dgm:t>
        <a:bodyPr/>
        <a:lstStyle/>
        <a:p>
          <a:endParaRPr lang="en-US"/>
        </a:p>
      </dgm:t>
    </dgm:pt>
    <dgm:pt modelId="{9B33CEDB-4C09-44B0-BC80-DC32EE1168A5}" type="sibTrans" cxnId="{63A4B176-96FE-4B74-B7C7-9F367ECE8DF4}">
      <dgm:prSet/>
      <dgm:spPr/>
      <dgm:t>
        <a:bodyPr/>
        <a:lstStyle/>
        <a:p>
          <a:endParaRPr lang="en-US"/>
        </a:p>
      </dgm:t>
    </dgm:pt>
    <dgm:pt modelId="{D58432D2-4E11-4E0C-97D4-BA28E7E5F693}" type="pres">
      <dgm:prSet presAssocID="{BA70F763-E3E8-4FBA-BA41-21E0978ABDCE}" presName="theList" presStyleCnt="0">
        <dgm:presLayoutVars>
          <dgm:dir/>
          <dgm:animLvl val="lvl"/>
          <dgm:resizeHandles val="exact"/>
        </dgm:presLayoutVars>
      </dgm:prSet>
      <dgm:spPr/>
    </dgm:pt>
    <dgm:pt modelId="{55CEF8DD-89D8-43DA-A910-4B526FEAA0E7}" type="pres">
      <dgm:prSet presAssocID="{1238334A-1599-4DC6-AB46-7E691563AAC2}" presName="compNode" presStyleCnt="0"/>
      <dgm:spPr/>
    </dgm:pt>
    <dgm:pt modelId="{E53765EF-EFE7-4B80-817B-FEEF45B18ECB}" type="pres">
      <dgm:prSet presAssocID="{1238334A-1599-4DC6-AB46-7E691563AAC2}" presName="aNode" presStyleLbl="bgShp" presStyleIdx="0" presStyleCnt="3"/>
      <dgm:spPr/>
    </dgm:pt>
    <dgm:pt modelId="{AA9AE78C-ADAE-486A-BE8B-DC248BE45914}" type="pres">
      <dgm:prSet presAssocID="{1238334A-1599-4DC6-AB46-7E691563AAC2}" presName="textNode" presStyleLbl="bgShp" presStyleIdx="0" presStyleCnt="3"/>
      <dgm:spPr/>
    </dgm:pt>
    <dgm:pt modelId="{858C9ADF-9DFF-4EFA-9F0E-3966F21F7489}" type="pres">
      <dgm:prSet presAssocID="{1238334A-1599-4DC6-AB46-7E691563AAC2}" presName="compChildNode" presStyleCnt="0"/>
      <dgm:spPr/>
    </dgm:pt>
    <dgm:pt modelId="{292BA062-07D7-4209-A5CA-7C33B39F18BC}" type="pres">
      <dgm:prSet presAssocID="{1238334A-1599-4DC6-AB46-7E691563AAC2}" presName="theInnerList" presStyleCnt="0"/>
      <dgm:spPr/>
    </dgm:pt>
    <dgm:pt modelId="{94D285EB-7F9A-4D41-88B4-643339BCAD7D}" type="pres">
      <dgm:prSet presAssocID="{6952165F-F2B4-4F7B-9DCF-C39E73A95390}" presName="childNode" presStyleLbl="node1" presStyleIdx="0" presStyleCnt="7">
        <dgm:presLayoutVars>
          <dgm:bulletEnabled val="1"/>
        </dgm:presLayoutVars>
      </dgm:prSet>
      <dgm:spPr/>
    </dgm:pt>
    <dgm:pt modelId="{117E04B0-5D9F-47E9-95E9-D8585BE3DB9D}" type="pres">
      <dgm:prSet presAssocID="{6952165F-F2B4-4F7B-9DCF-C39E73A95390}" presName="aSpace2" presStyleCnt="0"/>
      <dgm:spPr/>
    </dgm:pt>
    <dgm:pt modelId="{378B3C7A-8FF6-4E44-B353-4C8CE14C46D2}" type="pres">
      <dgm:prSet presAssocID="{9F06DC0E-7295-4F17-B515-50201A9294FB}" presName="childNode" presStyleLbl="node1" presStyleIdx="1" presStyleCnt="7">
        <dgm:presLayoutVars>
          <dgm:bulletEnabled val="1"/>
        </dgm:presLayoutVars>
      </dgm:prSet>
      <dgm:spPr/>
    </dgm:pt>
    <dgm:pt modelId="{B2B15160-148C-410B-93DE-08D55BDE8A56}" type="pres">
      <dgm:prSet presAssocID="{9F06DC0E-7295-4F17-B515-50201A9294FB}" presName="aSpace2" presStyleCnt="0"/>
      <dgm:spPr/>
    </dgm:pt>
    <dgm:pt modelId="{5F5B548F-7C98-4C8F-B525-8F1A89406C8E}" type="pres">
      <dgm:prSet presAssocID="{F46113D4-8A02-484C-A6D7-F40DA6B005C1}" presName="childNode" presStyleLbl="node1" presStyleIdx="2" presStyleCnt="7">
        <dgm:presLayoutVars>
          <dgm:bulletEnabled val="1"/>
        </dgm:presLayoutVars>
      </dgm:prSet>
      <dgm:spPr/>
    </dgm:pt>
    <dgm:pt modelId="{C517BC11-72E2-43A3-A3AA-A729759EFE91}" type="pres">
      <dgm:prSet presAssocID="{1238334A-1599-4DC6-AB46-7E691563AAC2}" presName="aSpace" presStyleCnt="0"/>
      <dgm:spPr/>
    </dgm:pt>
    <dgm:pt modelId="{A1A99B64-0943-4192-8D06-ABE62872BD35}" type="pres">
      <dgm:prSet presAssocID="{07D71270-0985-4424-B8FC-AF499780730D}" presName="compNode" presStyleCnt="0"/>
      <dgm:spPr/>
    </dgm:pt>
    <dgm:pt modelId="{5F4CF4A4-3282-4338-B872-950AB8A935F0}" type="pres">
      <dgm:prSet presAssocID="{07D71270-0985-4424-B8FC-AF499780730D}" presName="aNode" presStyleLbl="bgShp" presStyleIdx="1" presStyleCnt="3"/>
      <dgm:spPr/>
    </dgm:pt>
    <dgm:pt modelId="{399C534A-1672-4698-9075-697CEEEB3609}" type="pres">
      <dgm:prSet presAssocID="{07D71270-0985-4424-B8FC-AF499780730D}" presName="textNode" presStyleLbl="bgShp" presStyleIdx="1" presStyleCnt="3"/>
      <dgm:spPr/>
    </dgm:pt>
    <dgm:pt modelId="{2D0EE483-0AA9-4924-B60B-53DBF0FA6EA5}" type="pres">
      <dgm:prSet presAssocID="{07D71270-0985-4424-B8FC-AF499780730D}" presName="compChildNode" presStyleCnt="0"/>
      <dgm:spPr/>
    </dgm:pt>
    <dgm:pt modelId="{1947BCF2-08B1-4220-B0B7-413F3682D3C3}" type="pres">
      <dgm:prSet presAssocID="{07D71270-0985-4424-B8FC-AF499780730D}" presName="theInnerList" presStyleCnt="0"/>
      <dgm:spPr/>
    </dgm:pt>
    <dgm:pt modelId="{5C10655F-9E02-45F2-ABBF-A1077D63513E}" type="pres">
      <dgm:prSet presAssocID="{D5B21C03-0762-4CA8-B094-BA103A292453}" presName="childNode" presStyleLbl="node1" presStyleIdx="3" presStyleCnt="7">
        <dgm:presLayoutVars>
          <dgm:bulletEnabled val="1"/>
        </dgm:presLayoutVars>
      </dgm:prSet>
      <dgm:spPr/>
    </dgm:pt>
    <dgm:pt modelId="{AB1D2A51-9866-453F-B83F-28E8BE6643DD}" type="pres">
      <dgm:prSet presAssocID="{D5B21C03-0762-4CA8-B094-BA103A292453}" presName="aSpace2" presStyleCnt="0"/>
      <dgm:spPr/>
    </dgm:pt>
    <dgm:pt modelId="{277ABC1C-F749-4316-8A5A-822BF6C6F38E}" type="pres">
      <dgm:prSet presAssocID="{B985C523-69BF-4A06-B8E5-356C14EAA966}" presName="childNode" presStyleLbl="node1" presStyleIdx="4" presStyleCnt="7">
        <dgm:presLayoutVars>
          <dgm:bulletEnabled val="1"/>
        </dgm:presLayoutVars>
      </dgm:prSet>
      <dgm:spPr/>
    </dgm:pt>
    <dgm:pt modelId="{7AB0A585-0CA8-4EC5-9D3E-8D06BAC128C5}" type="pres">
      <dgm:prSet presAssocID="{07D71270-0985-4424-B8FC-AF499780730D}" presName="aSpace" presStyleCnt="0"/>
      <dgm:spPr/>
    </dgm:pt>
    <dgm:pt modelId="{022A86D2-D4E2-4F80-A950-81AAF854DAE0}" type="pres">
      <dgm:prSet presAssocID="{1F9BEED0-3F0B-47DA-A51E-12DEC404C031}" presName="compNode" presStyleCnt="0"/>
      <dgm:spPr/>
    </dgm:pt>
    <dgm:pt modelId="{408E5FAE-7918-4223-9FE6-F845042174AB}" type="pres">
      <dgm:prSet presAssocID="{1F9BEED0-3F0B-47DA-A51E-12DEC404C031}" presName="aNode" presStyleLbl="bgShp" presStyleIdx="2" presStyleCnt="3"/>
      <dgm:spPr/>
    </dgm:pt>
    <dgm:pt modelId="{41BA6916-A263-4A49-B250-FE1CBD7A4926}" type="pres">
      <dgm:prSet presAssocID="{1F9BEED0-3F0B-47DA-A51E-12DEC404C031}" presName="textNode" presStyleLbl="bgShp" presStyleIdx="2" presStyleCnt="3"/>
      <dgm:spPr/>
    </dgm:pt>
    <dgm:pt modelId="{E30BBD7F-3E1D-4D5B-B718-CDD5E4A8B8D2}" type="pres">
      <dgm:prSet presAssocID="{1F9BEED0-3F0B-47DA-A51E-12DEC404C031}" presName="compChildNode" presStyleCnt="0"/>
      <dgm:spPr/>
    </dgm:pt>
    <dgm:pt modelId="{67D0F991-9898-4566-8E7A-24CA9E89974A}" type="pres">
      <dgm:prSet presAssocID="{1F9BEED0-3F0B-47DA-A51E-12DEC404C031}" presName="theInnerList" presStyleCnt="0"/>
      <dgm:spPr/>
    </dgm:pt>
    <dgm:pt modelId="{64A0644D-03EA-4E65-AB56-157873AD7B41}" type="pres">
      <dgm:prSet presAssocID="{57BD72CF-723A-4D2E-A3F2-3CF1E95C8761}" presName="childNode" presStyleLbl="node1" presStyleIdx="5" presStyleCnt="7">
        <dgm:presLayoutVars>
          <dgm:bulletEnabled val="1"/>
        </dgm:presLayoutVars>
      </dgm:prSet>
      <dgm:spPr/>
    </dgm:pt>
    <dgm:pt modelId="{EC9958C2-5C21-42FA-8AF3-16873C92DE30}" type="pres">
      <dgm:prSet presAssocID="{57BD72CF-723A-4D2E-A3F2-3CF1E95C8761}" presName="aSpace2" presStyleCnt="0"/>
      <dgm:spPr/>
    </dgm:pt>
    <dgm:pt modelId="{ECB0063F-4016-44D9-B928-9A680C070B91}" type="pres">
      <dgm:prSet presAssocID="{DDD3507A-6E20-4D61-A195-004806A69965}" presName="childNode" presStyleLbl="node1" presStyleIdx="6" presStyleCnt="7">
        <dgm:presLayoutVars>
          <dgm:bulletEnabled val="1"/>
        </dgm:presLayoutVars>
      </dgm:prSet>
      <dgm:spPr/>
    </dgm:pt>
  </dgm:ptLst>
  <dgm:cxnLst>
    <dgm:cxn modelId="{4B22B706-1A3B-4ED5-B857-6887FC4BD354}" type="presOf" srcId="{1238334A-1599-4DC6-AB46-7E691563AAC2}" destId="{E53765EF-EFE7-4B80-817B-FEEF45B18ECB}" srcOrd="0" destOrd="0" presId="urn:microsoft.com/office/officeart/2005/8/layout/lProcess2"/>
    <dgm:cxn modelId="{23C4BD07-3D39-4E50-B3EC-D8E5C1E8594C}" srcId="{BA70F763-E3E8-4FBA-BA41-21E0978ABDCE}" destId="{1238334A-1599-4DC6-AB46-7E691563AAC2}" srcOrd="0" destOrd="0" parTransId="{07ED0575-7AE1-4380-BB2F-4B6CD56D00CD}" sibTransId="{8C5E7377-2D8C-4727-A2F3-2B79E90A903E}"/>
    <dgm:cxn modelId="{C7FCC01F-1782-497F-AFDA-D2F3BDEDE058}" srcId="{1238334A-1599-4DC6-AB46-7E691563AAC2}" destId="{F46113D4-8A02-484C-A6D7-F40DA6B005C1}" srcOrd="2" destOrd="0" parTransId="{8EF4C818-45BF-4AEF-B8F3-61B82F43AC1E}" sibTransId="{AB195768-975E-451B-9794-212451FEB855}"/>
    <dgm:cxn modelId="{6CF57F21-9336-41AD-8262-BB08860D74E5}" srcId="{BA70F763-E3E8-4FBA-BA41-21E0978ABDCE}" destId="{1F9BEED0-3F0B-47DA-A51E-12DEC404C031}" srcOrd="2" destOrd="0" parTransId="{1093F231-B9E3-477B-B7FB-20D3530FFDD8}" sibTransId="{2798F338-9C24-4222-85D0-AE58B31B1A9E}"/>
    <dgm:cxn modelId="{49A89226-A2DC-4CB1-81C3-E4548A1E85B6}" srcId="{07D71270-0985-4424-B8FC-AF499780730D}" destId="{D5B21C03-0762-4CA8-B094-BA103A292453}" srcOrd="0" destOrd="0" parTransId="{7E8A690A-F7AF-4FF1-8A37-94D07344D941}" sibTransId="{6BB6C804-6083-4FE6-9354-43B0D85529C3}"/>
    <dgm:cxn modelId="{23B13627-400F-4F98-8213-962EED78A28C}" type="presOf" srcId="{DDD3507A-6E20-4D61-A195-004806A69965}" destId="{ECB0063F-4016-44D9-B928-9A680C070B91}" srcOrd="0" destOrd="0" presId="urn:microsoft.com/office/officeart/2005/8/layout/lProcess2"/>
    <dgm:cxn modelId="{9C13A852-5332-4D9B-819A-5F018D023669}" srcId="{07D71270-0985-4424-B8FC-AF499780730D}" destId="{B985C523-69BF-4A06-B8E5-356C14EAA966}" srcOrd="1" destOrd="0" parTransId="{E1928007-C576-471A-9450-5F6A7DCD1100}" sibTransId="{69971B42-22DE-48F7-86E9-FE9D4C44CBF3}"/>
    <dgm:cxn modelId="{4DDB8A63-450C-49DC-ADCD-219A1AB07649}" type="presOf" srcId="{D5B21C03-0762-4CA8-B094-BA103A292453}" destId="{5C10655F-9E02-45F2-ABBF-A1077D63513E}" srcOrd="0" destOrd="0" presId="urn:microsoft.com/office/officeart/2005/8/layout/lProcess2"/>
    <dgm:cxn modelId="{EA56216B-0811-4CD4-8389-43D9C5C9C010}" type="presOf" srcId="{07D71270-0985-4424-B8FC-AF499780730D}" destId="{5F4CF4A4-3282-4338-B872-950AB8A935F0}" srcOrd="0" destOrd="0" presId="urn:microsoft.com/office/officeart/2005/8/layout/lProcess2"/>
    <dgm:cxn modelId="{63A4B176-96FE-4B74-B7C7-9F367ECE8DF4}" srcId="{1F9BEED0-3F0B-47DA-A51E-12DEC404C031}" destId="{DDD3507A-6E20-4D61-A195-004806A69965}" srcOrd="1" destOrd="0" parTransId="{3DD42FAB-B1D9-47B4-BD0F-3A2CA91C4768}" sibTransId="{9B33CEDB-4C09-44B0-BC80-DC32EE1168A5}"/>
    <dgm:cxn modelId="{24ED717D-9478-43D3-AEAF-7416A7EE59EE}" srcId="{BA70F763-E3E8-4FBA-BA41-21E0978ABDCE}" destId="{07D71270-0985-4424-B8FC-AF499780730D}" srcOrd="1" destOrd="0" parTransId="{98D28691-4B37-4287-8462-1F787BD7702D}" sibTransId="{445979A0-2BF1-4AE3-BCA0-17CA04AB6AFB}"/>
    <dgm:cxn modelId="{5CF9087E-2478-43C4-91E1-64BDB649A4E6}" type="presOf" srcId="{1F9BEED0-3F0B-47DA-A51E-12DEC404C031}" destId="{408E5FAE-7918-4223-9FE6-F845042174AB}" srcOrd="0" destOrd="0" presId="urn:microsoft.com/office/officeart/2005/8/layout/lProcess2"/>
    <dgm:cxn modelId="{31B1D080-E243-4EDC-8EA8-2B87B340AAF6}" type="presOf" srcId="{9F06DC0E-7295-4F17-B515-50201A9294FB}" destId="{378B3C7A-8FF6-4E44-B353-4C8CE14C46D2}" srcOrd="0" destOrd="0" presId="urn:microsoft.com/office/officeart/2005/8/layout/lProcess2"/>
    <dgm:cxn modelId="{AF5091A7-1070-4F5B-8179-CDA000A38431}" type="presOf" srcId="{1238334A-1599-4DC6-AB46-7E691563AAC2}" destId="{AA9AE78C-ADAE-486A-BE8B-DC248BE45914}" srcOrd="1" destOrd="0" presId="urn:microsoft.com/office/officeart/2005/8/layout/lProcess2"/>
    <dgm:cxn modelId="{680241BC-2CFF-489E-B526-EF9B79F75285}" type="presOf" srcId="{1F9BEED0-3F0B-47DA-A51E-12DEC404C031}" destId="{41BA6916-A263-4A49-B250-FE1CBD7A4926}" srcOrd="1" destOrd="0" presId="urn:microsoft.com/office/officeart/2005/8/layout/lProcess2"/>
    <dgm:cxn modelId="{B64E4EBD-AF2A-4C58-AF92-6183FF452B70}" type="presOf" srcId="{B985C523-69BF-4A06-B8E5-356C14EAA966}" destId="{277ABC1C-F749-4316-8A5A-822BF6C6F38E}" srcOrd="0" destOrd="0" presId="urn:microsoft.com/office/officeart/2005/8/layout/lProcess2"/>
    <dgm:cxn modelId="{374B73D8-35EE-4F54-88B6-C5D8094D5EF3}" type="presOf" srcId="{07D71270-0985-4424-B8FC-AF499780730D}" destId="{399C534A-1672-4698-9075-697CEEEB3609}" srcOrd="1" destOrd="0" presId="urn:microsoft.com/office/officeart/2005/8/layout/lProcess2"/>
    <dgm:cxn modelId="{00992EE1-5D04-460B-96C9-90C6C7736930}" type="presOf" srcId="{F46113D4-8A02-484C-A6D7-F40DA6B005C1}" destId="{5F5B548F-7C98-4C8F-B525-8F1A89406C8E}" srcOrd="0" destOrd="0" presId="urn:microsoft.com/office/officeart/2005/8/layout/lProcess2"/>
    <dgm:cxn modelId="{567A93EC-4E2A-4F68-8C22-8CE285F8EF62}" type="presOf" srcId="{BA70F763-E3E8-4FBA-BA41-21E0978ABDCE}" destId="{D58432D2-4E11-4E0C-97D4-BA28E7E5F693}" srcOrd="0" destOrd="0" presId="urn:microsoft.com/office/officeart/2005/8/layout/lProcess2"/>
    <dgm:cxn modelId="{BE4E83EF-D5BB-49EC-AC88-C888967CB9CB}" srcId="{1238334A-1599-4DC6-AB46-7E691563AAC2}" destId="{6952165F-F2B4-4F7B-9DCF-C39E73A95390}" srcOrd="0" destOrd="0" parTransId="{E60C6079-FAAE-4D20-9D6B-3E9CCBBB3E88}" sibTransId="{E2F4A5C8-5841-4BEA-8B74-B07AB0717F7E}"/>
    <dgm:cxn modelId="{D5E388FA-BE3A-41B7-99F7-A7D7C5756904}" type="presOf" srcId="{6952165F-F2B4-4F7B-9DCF-C39E73A95390}" destId="{94D285EB-7F9A-4D41-88B4-643339BCAD7D}" srcOrd="0" destOrd="0" presId="urn:microsoft.com/office/officeart/2005/8/layout/lProcess2"/>
    <dgm:cxn modelId="{420089FA-D77D-4484-BB46-B23F9F69FFCA}" srcId="{1F9BEED0-3F0B-47DA-A51E-12DEC404C031}" destId="{57BD72CF-723A-4D2E-A3F2-3CF1E95C8761}" srcOrd="0" destOrd="0" parTransId="{7F7178F3-FE9C-4EB6-826C-6AC523DBD245}" sibTransId="{2FA9ECCB-C6C9-4D76-8BA5-4475DEF88853}"/>
    <dgm:cxn modelId="{1558E6FC-D7B6-463C-8EB2-9089FDAE836F}" type="presOf" srcId="{57BD72CF-723A-4D2E-A3F2-3CF1E95C8761}" destId="{64A0644D-03EA-4E65-AB56-157873AD7B41}" srcOrd="0" destOrd="0" presId="urn:microsoft.com/office/officeart/2005/8/layout/lProcess2"/>
    <dgm:cxn modelId="{B8350DFD-69B7-4DB9-B738-D139E8C7B3BC}" srcId="{1238334A-1599-4DC6-AB46-7E691563AAC2}" destId="{9F06DC0E-7295-4F17-B515-50201A9294FB}" srcOrd="1" destOrd="0" parTransId="{D0862E40-0B59-4B81-B12C-193A86E60820}" sibTransId="{95B1D216-D0CB-4971-95E4-10E758015A27}"/>
    <dgm:cxn modelId="{50E8363D-6C4F-4109-9657-B44C10FF9A31}" type="presParOf" srcId="{D58432D2-4E11-4E0C-97D4-BA28E7E5F693}" destId="{55CEF8DD-89D8-43DA-A910-4B526FEAA0E7}" srcOrd="0" destOrd="0" presId="urn:microsoft.com/office/officeart/2005/8/layout/lProcess2"/>
    <dgm:cxn modelId="{A9C7A4C9-F029-4D6E-BD22-C79CD730E5B2}" type="presParOf" srcId="{55CEF8DD-89D8-43DA-A910-4B526FEAA0E7}" destId="{E53765EF-EFE7-4B80-817B-FEEF45B18ECB}" srcOrd="0" destOrd="0" presId="urn:microsoft.com/office/officeart/2005/8/layout/lProcess2"/>
    <dgm:cxn modelId="{F2D44594-6865-4B66-82D5-2C85381380DE}" type="presParOf" srcId="{55CEF8DD-89D8-43DA-A910-4B526FEAA0E7}" destId="{AA9AE78C-ADAE-486A-BE8B-DC248BE45914}" srcOrd="1" destOrd="0" presId="urn:microsoft.com/office/officeart/2005/8/layout/lProcess2"/>
    <dgm:cxn modelId="{45E5817D-12C9-4FFA-847F-D016A4AF3263}" type="presParOf" srcId="{55CEF8DD-89D8-43DA-A910-4B526FEAA0E7}" destId="{858C9ADF-9DFF-4EFA-9F0E-3966F21F7489}" srcOrd="2" destOrd="0" presId="urn:microsoft.com/office/officeart/2005/8/layout/lProcess2"/>
    <dgm:cxn modelId="{A0EC0050-ACE9-40A4-A2C5-9023FAF6AB88}" type="presParOf" srcId="{858C9ADF-9DFF-4EFA-9F0E-3966F21F7489}" destId="{292BA062-07D7-4209-A5CA-7C33B39F18BC}" srcOrd="0" destOrd="0" presId="urn:microsoft.com/office/officeart/2005/8/layout/lProcess2"/>
    <dgm:cxn modelId="{15643D12-30B1-4C5D-A933-1396716BD681}" type="presParOf" srcId="{292BA062-07D7-4209-A5CA-7C33B39F18BC}" destId="{94D285EB-7F9A-4D41-88B4-643339BCAD7D}" srcOrd="0" destOrd="0" presId="urn:microsoft.com/office/officeart/2005/8/layout/lProcess2"/>
    <dgm:cxn modelId="{1D43FCB1-2969-48F9-8B92-7561A11752FF}" type="presParOf" srcId="{292BA062-07D7-4209-A5CA-7C33B39F18BC}" destId="{117E04B0-5D9F-47E9-95E9-D8585BE3DB9D}" srcOrd="1" destOrd="0" presId="urn:microsoft.com/office/officeart/2005/8/layout/lProcess2"/>
    <dgm:cxn modelId="{5DA3E908-7B71-43AB-8E46-FF8B1AA38C1B}" type="presParOf" srcId="{292BA062-07D7-4209-A5CA-7C33B39F18BC}" destId="{378B3C7A-8FF6-4E44-B353-4C8CE14C46D2}" srcOrd="2" destOrd="0" presId="urn:microsoft.com/office/officeart/2005/8/layout/lProcess2"/>
    <dgm:cxn modelId="{5B9B5FEF-9182-478B-A4AC-5A8A2C468E6E}" type="presParOf" srcId="{292BA062-07D7-4209-A5CA-7C33B39F18BC}" destId="{B2B15160-148C-410B-93DE-08D55BDE8A56}" srcOrd="3" destOrd="0" presId="urn:microsoft.com/office/officeart/2005/8/layout/lProcess2"/>
    <dgm:cxn modelId="{CCC1E513-BECC-4173-A108-719571D432C3}" type="presParOf" srcId="{292BA062-07D7-4209-A5CA-7C33B39F18BC}" destId="{5F5B548F-7C98-4C8F-B525-8F1A89406C8E}" srcOrd="4" destOrd="0" presId="urn:microsoft.com/office/officeart/2005/8/layout/lProcess2"/>
    <dgm:cxn modelId="{1136F595-5093-4884-9DE2-FFCDF507C467}" type="presParOf" srcId="{D58432D2-4E11-4E0C-97D4-BA28E7E5F693}" destId="{C517BC11-72E2-43A3-A3AA-A729759EFE91}" srcOrd="1" destOrd="0" presId="urn:microsoft.com/office/officeart/2005/8/layout/lProcess2"/>
    <dgm:cxn modelId="{4847992E-B418-431B-975C-93E850A63D62}" type="presParOf" srcId="{D58432D2-4E11-4E0C-97D4-BA28E7E5F693}" destId="{A1A99B64-0943-4192-8D06-ABE62872BD35}" srcOrd="2" destOrd="0" presId="urn:microsoft.com/office/officeart/2005/8/layout/lProcess2"/>
    <dgm:cxn modelId="{320ADFE8-FF86-4213-936C-39D56514A488}" type="presParOf" srcId="{A1A99B64-0943-4192-8D06-ABE62872BD35}" destId="{5F4CF4A4-3282-4338-B872-950AB8A935F0}" srcOrd="0" destOrd="0" presId="urn:microsoft.com/office/officeart/2005/8/layout/lProcess2"/>
    <dgm:cxn modelId="{FC92394D-5887-48AD-8AF2-CF7165FD4F17}" type="presParOf" srcId="{A1A99B64-0943-4192-8D06-ABE62872BD35}" destId="{399C534A-1672-4698-9075-697CEEEB3609}" srcOrd="1" destOrd="0" presId="urn:microsoft.com/office/officeart/2005/8/layout/lProcess2"/>
    <dgm:cxn modelId="{FD8AAAE0-927B-4CAB-9247-B9584CAEE152}" type="presParOf" srcId="{A1A99B64-0943-4192-8D06-ABE62872BD35}" destId="{2D0EE483-0AA9-4924-B60B-53DBF0FA6EA5}" srcOrd="2" destOrd="0" presId="urn:microsoft.com/office/officeart/2005/8/layout/lProcess2"/>
    <dgm:cxn modelId="{95B90792-2339-42AF-A88E-A6234BC30F17}" type="presParOf" srcId="{2D0EE483-0AA9-4924-B60B-53DBF0FA6EA5}" destId="{1947BCF2-08B1-4220-B0B7-413F3682D3C3}" srcOrd="0" destOrd="0" presId="urn:microsoft.com/office/officeart/2005/8/layout/lProcess2"/>
    <dgm:cxn modelId="{2A5FDFC0-70CE-4C4C-82DC-FAF62EAAEF91}" type="presParOf" srcId="{1947BCF2-08B1-4220-B0B7-413F3682D3C3}" destId="{5C10655F-9E02-45F2-ABBF-A1077D63513E}" srcOrd="0" destOrd="0" presId="urn:microsoft.com/office/officeart/2005/8/layout/lProcess2"/>
    <dgm:cxn modelId="{2B207036-1277-422C-928D-F18FA9E7C24B}" type="presParOf" srcId="{1947BCF2-08B1-4220-B0B7-413F3682D3C3}" destId="{AB1D2A51-9866-453F-B83F-28E8BE6643DD}" srcOrd="1" destOrd="0" presId="urn:microsoft.com/office/officeart/2005/8/layout/lProcess2"/>
    <dgm:cxn modelId="{76B14054-7621-4810-8B05-560E7BBDDABF}" type="presParOf" srcId="{1947BCF2-08B1-4220-B0B7-413F3682D3C3}" destId="{277ABC1C-F749-4316-8A5A-822BF6C6F38E}" srcOrd="2" destOrd="0" presId="urn:microsoft.com/office/officeart/2005/8/layout/lProcess2"/>
    <dgm:cxn modelId="{60A82E82-C3F6-4210-A585-ED979C890AB1}" type="presParOf" srcId="{D58432D2-4E11-4E0C-97D4-BA28E7E5F693}" destId="{7AB0A585-0CA8-4EC5-9D3E-8D06BAC128C5}" srcOrd="3" destOrd="0" presId="urn:microsoft.com/office/officeart/2005/8/layout/lProcess2"/>
    <dgm:cxn modelId="{7076F629-FD83-44D3-BCCD-AEBE5E7DB878}" type="presParOf" srcId="{D58432D2-4E11-4E0C-97D4-BA28E7E5F693}" destId="{022A86D2-D4E2-4F80-A950-81AAF854DAE0}" srcOrd="4" destOrd="0" presId="urn:microsoft.com/office/officeart/2005/8/layout/lProcess2"/>
    <dgm:cxn modelId="{E54026F3-BDDD-49EF-91B1-86E1BAD2A425}" type="presParOf" srcId="{022A86D2-D4E2-4F80-A950-81AAF854DAE0}" destId="{408E5FAE-7918-4223-9FE6-F845042174AB}" srcOrd="0" destOrd="0" presId="urn:microsoft.com/office/officeart/2005/8/layout/lProcess2"/>
    <dgm:cxn modelId="{1ABFF1E1-E29D-4FB9-B5FA-EF73FEB5F38F}" type="presParOf" srcId="{022A86D2-D4E2-4F80-A950-81AAF854DAE0}" destId="{41BA6916-A263-4A49-B250-FE1CBD7A4926}" srcOrd="1" destOrd="0" presId="urn:microsoft.com/office/officeart/2005/8/layout/lProcess2"/>
    <dgm:cxn modelId="{1E187A3A-A214-4696-9A7A-A03D9FE283A7}" type="presParOf" srcId="{022A86D2-D4E2-4F80-A950-81AAF854DAE0}" destId="{E30BBD7F-3E1D-4D5B-B718-CDD5E4A8B8D2}" srcOrd="2" destOrd="0" presId="urn:microsoft.com/office/officeart/2005/8/layout/lProcess2"/>
    <dgm:cxn modelId="{84CB3507-DF4C-46EF-B2F3-160CD5192372}" type="presParOf" srcId="{E30BBD7F-3E1D-4D5B-B718-CDD5E4A8B8D2}" destId="{67D0F991-9898-4566-8E7A-24CA9E89974A}" srcOrd="0" destOrd="0" presId="urn:microsoft.com/office/officeart/2005/8/layout/lProcess2"/>
    <dgm:cxn modelId="{37AB7F11-7528-454A-B1A9-3952EDAAE427}" type="presParOf" srcId="{67D0F991-9898-4566-8E7A-24CA9E89974A}" destId="{64A0644D-03EA-4E65-AB56-157873AD7B41}" srcOrd="0" destOrd="0" presId="urn:microsoft.com/office/officeart/2005/8/layout/lProcess2"/>
    <dgm:cxn modelId="{90FB996C-AC2B-4075-9EEB-87F108137852}" type="presParOf" srcId="{67D0F991-9898-4566-8E7A-24CA9E89974A}" destId="{EC9958C2-5C21-42FA-8AF3-16873C92DE30}" srcOrd="1" destOrd="0" presId="urn:microsoft.com/office/officeart/2005/8/layout/lProcess2"/>
    <dgm:cxn modelId="{18273976-235C-4402-B381-EC123A4ACD69}" type="presParOf" srcId="{67D0F991-9898-4566-8E7A-24CA9E89974A}" destId="{ECB0063F-4016-44D9-B928-9A680C070B91}"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DF85B5-EBF4-4565-BE00-B0A2166C9C9C}">
      <dsp:nvSpPr>
        <dsp:cNvPr id="0" name=""/>
        <dsp:cNvSpPr/>
      </dsp:nvSpPr>
      <dsp:spPr>
        <a:xfrm>
          <a:off x="1802477" y="1040580"/>
          <a:ext cx="664631" cy="91440"/>
        </a:xfrm>
        <a:custGeom>
          <a:avLst/>
          <a:gdLst/>
          <a:ahLst/>
          <a:cxnLst/>
          <a:rect l="0" t="0" r="0" b="0"/>
          <a:pathLst>
            <a:path>
              <a:moveTo>
                <a:pt x="0" y="45720"/>
              </a:moveTo>
              <a:lnTo>
                <a:pt x="664631"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711200">
            <a:lnSpc>
              <a:spcPct val="90000"/>
            </a:lnSpc>
            <a:spcBef>
              <a:spcPct val="0"/>
            </a:spcBef>
            <a:spcAft>
              <a:spcPct val="35000"/>
            </a:spcAft>
            <a:buNone/>
          </a:pPr>
          <a:endParaRPr lang="en-US" sz="1600" kern="1200"/>
        </a:p>
      </dsp:txBody>
      <dsp:txXfrm>
        <a:off x="2117412" y="1084700"/>
        <a:ext cx="34761" cy="3201"/>
      </dsp:txXfrm>
    </dsp:sp>
    <dsp:sp modelId="{1E9E1C24-345C-4BE0-ABB1-97F7F2896C55}">
      <dsp:nvSpPr>
        <dsp:cNvPr id="0" name=""/>
        <dsp:cNvSpPr/>
      </dsp:nvSpPr>
      <dsp:spPr>
        <a:xfrm>
          <a:off x="5716" y="669178"/>
          <a:ext cx="1798561" cy="83424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sz="1200" b="1" u="sng" kern="1200" dirty="0"/>
            <a:t>Stage –1</a:t>
          </a:r>
        </a:p>
        <a:p>
          <a:pPr marL="0" lvl="0" indent="0" algn="l" defTabSz="533400">
            <a:lnSpc>
              <a:spcPct val="90000"/>
            </a:lnSpc>
            <a:spcBef>
              <a:spcPct val="0"/>
            </a:spcBef>
            <a:spcAft>
              <a:spcPct val="35000"/>
            </a:spcAft>
            <a:buNone/>
          </a:pPr>
          <a:r>
            <a:rPr lang="en-US" sz="1200" kern="1200" dirty="0"/>
            <a:t> 1. Informed Consent</a:t>
          </a:r>
        </a:p>
        <a:p>
          <a:pPr marL="0" lvl="0" indent="0" algn="l" defTabSz="533400">
            <a:lnSpc>
              <a:spcPct val="90000"/>
            </a:lnSpc>
            <a:spcBef>
              <a:spcPct val="0"/>
            </a:spcBef>
            <a:spcAft>
              <a:spcPct val="35000"/>
            </a:spcAft>
            <a:buNone/>
          </a:pPr>
          <a:r>
            <a:rPr lang="en-US" sz="1200" kern="1200" dirty="0"/>
            <a:t>2.  Impact on society</a:t>
          </a:r>
        </a:p>
      </dsp:txBody>
      <dsp:txXfrm>
        <a:off x="5716" y="669178"/>
        <a:ext cx="1798561" cy="834244"/>
      </dsp:txXfrm>
    </dsp:sp>
    <dsp:sp modelId="{70210DB6-E306-4E6E-AA3B-4B252FF4A930}">
      <dsp:nvSpPr>
        <dsp:cNvPr id="0" name=""/>
        <dsp:cNvSpPr/>
      </dsp:nvSpPr>
      <dsp:spPr>
        <a:xfrm>
          <a:off x="6017997" y="1040580"/>
          <a:ext cx="662045" cy="91440"/>
        </a:xfrm>
        <a:custGeom>
          <a:avLst/>
          <a:gdLst/>
          <a:ahLst/>
          <a:cxnLst/>
          <a:rect l="0" t="0" r="0" b="0"/>
          <a:pathLst>
            <a:path>
              <a:moveTo>
                <a:pt x="0" y="45720"/>
              </a:moveTo>
              <a:lnTo>
                <a:pt x="662045"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711200">
            <a:lnSpc>
              <a:spcPct val="90000"/>
            </a:lnSpc>
            <a:spcBef>
              <a:spcPct val="0"/>
            </a:spcBef>
            <a:spcAft>
              <a:spcPct val="35000"/>
            </a:spcAft>
            <a:buNone/>
          </a:pPr>
          <a:endParaRPr lang="en-US" sz="1600" kern="1200"/>
        </a:p>
      </dsp:txBody>
      <dsp:txXfrm>
        <a:off x="6331703" y="1084700"/>
        <a:ext cx="34632" cy="3201"/>
      </dsp:txXfrm>
    </dsp:sp>
    <dsp:sp modelId="{27AABC7A-92AD-4866-BCD6-90E2CA43C303}">
      <dsp:nvSpPr>
        <dsp:cNvPr id="0" name=""/>
        <dsp:cNvSpPr/>
      </dsp:nvSpPr>
      <dsp:spPr>
        <a:xfrm>
          <a:off x="2499509" y="458102"/>
          <a:ext cx="3520288" cy="125639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sz="1200" b="1" u="sng" kern="1200" dirty="0"/>
            <a:t>Stage –2</a:t>
          </a:r>
        </a:p>
        <a:p>
          <a:pPr marL="0" lvl="0" indent="0" algn="l" defTabSz="533400">
            <a:lnSpc>
              <a:spcPct val="90000"/>
            </a:lnSpc>
            <a:spcBef>
              <a:spcPct val="0"/>
            </a:spcBef>
            <a:spcAft>
              <a:spcPct val="35000"/>
            </a:spcAft>
            <a:buNone/>
          </a:pPr>
          <a:r>
            <a:rPr lang="en-US" sz="1200" kern="1200" dirty="0"/>
            <a:t>1. Does collecting data impede on anyone’s </a:t>
          </a:r>
          <a:r>
            <a:rPr lang="en-US" sz="1200" b="1" u="sng" kern="1200" dirty="0"/>
            <a:t>privacy</a:t>
          </a:r>
          <a:r>
            <a:rPr lang="en-US" sz="1200" kern="1200" dirty="0"/>
            <a:t>? </a:t>
          </a:r>
        </a:p>
        <a:p>
          <a:pPr marL="0" lvl="0" indent="0" algn="l" defTabSz="533400">
            <a:lnSpc>
              <a:spcPct val="90000"/>
            </a:lnSpc>
            <a:spcBef>
              <a:spcPct val="0"/>
            </a:spcBef>
            <a:spcAft>
              <a:spcPct val="35000"/>
            </a:spcAft>
            <a:buNone/>
          </a:pPr>
          <a:r>
            <a:rPr lang="en-US" sz="1200" kern="1200" dirty="0"/>
            <a:t>2. Are systems used to collect data </a:t>
          </a:r>
          <a:r>
            <a:rPr lang="en-US" sz="1200" b="1" u="sng" kern="1200" dirty="0"/>
            <a:t>biased</a:t>
          </a:r>
          <a:r>
            <a:rPr lang="en-US" sz="1200" kern="1200" dirty="0"/>
            <a:t> against any groups?</a:t>
          </a:r>
        </a:p>
        <a:p>
          <a:pPr marL="0" lvl="0" indent="0" algn="l" defTabSz="533400">
            <a:lnSpc>
              <a:spcPct val="90000"/>
            </a:lnSpc>
            <a:spcBef>
              <a:spcPct val="0"/>
            </a:spcBef>
            <a:spcAft>
              <a:spcPct val="35000"/>
            </a:spcAft>
            <a:buNone/>
          </a:pPr>
          <a:r>
            <a:rPr lang="en-US" sz="1200" kern="1200" dirty="0"/>
            <a:t>3. Any copyright issues is using data</a:t>
          </a:r>
        </a:p>
      </dsp:txBody>
      <dsp:txXfrm>
        <a:off x="2499509" y="458102"/>
        <a:ext cx="3520288" cy="1256396"/>
      </dsp:txXfrm>
    </dsp:sp>
    <dsp:sp modelId="{8BECC854-850F-4083-846A-6B3DA385D0B7}">
      <dsp:nvSpPr>
        <dsp:cNvPr id="0" name=""/>
        <dsp:cNvSpPr/>
      </dsp:nvSpPr>
      <dsp:spPr>
        <a:xfrm>
          <a:off x="1510317" y="1501623"/>
          <a:ext cx="6151202" cy="805970"/>
        </a:xfrm>
        <a:custGeom>
          <a:avLst/>
          <a:gdLst/>
          <a:ahLst/>
          <a:cxnLst/>
          <a:rect l="0" t="0" r="0" b="0"/>
          <a:pathLst>
            <a:path>
              <a:moveTo>
                <a:pt x="6151202" y="0"/>
              </a:moveTo>
              <a:lnTo>
                <a:pt x="6151202" y="420085"/>
              </a:lnTo>
              <a:lnTo>
                <a:pt x="0" y="420085"/>
              </a:lnTo>
              <a:lnTo>
                <a:pt x="0" y="80597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711200">
            <a:lnSpc>
              <a:spcPct val="90000"/>
            </a:lnSpc>
            <a:spcBef>
              <a:spcPct val="0"/>
            </a:spcBef>
            <a:spcAft>
              <a:spcPct val="35000"/>
            </a:spcAft>
            <a:buNone/>
          </a:pPr>
          <a:endParaRPr lang="en-US" sz="1600" kern="1200"/>
        </a:p>
      </dsp:txBody>
      <dsp:txXfrm>
        <a:off x="4430723" y="1903007"/>
        <a:ext cx="310391" cy="3201"/>
      </dsp:txXfrm>
    </dsp:sp>
    <dsp:sp modelId="{2F29AE5B-5927-47C8-8D8D-AEC4501164DF}">
      <dsp:nvSpPr>
        <dsp:cNvPr id="0" name=""/>
        <dsp:cNvSpPr/>
      </dsp:nvSpPr>
      <dsp:spPr>
        <a:xfrm>
          <a:off x="6712442" y="669178"/>
          <a:ext cx="1898155" cy="83424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b="1" u="sng" kern="1200" dirty="0"/>
            <a:t>Stage –3</a:t>
          </a:r>
        </a:p>
        <a:p>
          <a:pPr marL="0" lvl="0" indent="0" algn="l" defTabSz="622300">
            <a:lnSpc>
              <a:spcPct val="90000"/>
            </a:lnSpc>
            <a:spcBef>
              <a:spcPct val="0"/>
            </a:spcBef>
            <a:spcAft>
              <a:spcPct val="35000"/>
            </a:spcAft>
            <a:buNone/>
          </a:pPr>
          <a:r>
            <a:rPr lang="en-US" sz="1200" b="0" u="none" kern="1200" dirty="0"/>
            <a:t>Data Validity</a:t>
          </a:r>
          <a:endParaRPr lang="en-US" sz="1200" kern="1200" dirty="0"/>
        </a:p>
      </dsp:txBody>
      <dsp:txXfrm>
        <a:off x="6712442" y="669178"/>
        <a:ext cx="1898155" cy="834244"/>
      </dsp:txXfrm>
    </dsp:sp>
    <dsp:sp modelId="{2E7EC7D7-331B-4748-8FD7-3AE1B3FC1147}">
      <dsp:nvSpPr>
        <dsp:cNvPr id="0" name=""/>
        <dsp:cNvSpPr/>
      </dsp:nvSpPr>
      <dsp:spPr>
        <a:xfrm>
          <a:off x="3013119" y="3181675"/>
          <a:ext cx="289193" cy="91440"/>
        </a:xfrm>
        <a:custGeom>
          <a:avLst/>
          <a:gdLst/>
          <a:ahLst/>
          <a:cxnLst/>
          <a:rect l="0" t="0" r="0" b="0"/>
          <a:pathLst>
            <a:path>
              <a:moveTo>
                <a:pt x="0" y="45720"/>
              </a:moveTo>
              <a:lnTo>
                <a:pt x="28919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711200">
            <a:lnSpc>
              <a:spcPct val="90000"/>
            </a:lnSpc>
            <a:spcBef>
              <a:spcPct val="0"/>
            </a:spcBef>
            <a:spcAft>
              <a:spcPct val="35000"/>
            </a:spcAft>
            <a:buNone/>
          </a:pPr>
          <a:endParaRPr lang="en-US" sz="1600" kern="1200"/>
        </a:p>
      </dsp:txBody>
      <dsp:txXfrm>
        <a:off x="3149721" y="3225795"/>
        <a:ext cx="15989" cy="3201"/>
      </dsp:txXfrm>
    </dsp:sp>
    <dsp:sp modelId="{2454731E-94D6-4362-807C-04AF31DB0C61}">
      <dsp:nvSpPr>
        <dsp:cNvPr id="0" name=""/>
        <dsp:cNvSpPr/>
      </dsp:nvSpPr>
      <dsp:spPr>
        <a:xfrm>
          <a:off x="5716" y="2339993"/>
          <a:ext cx="3009202" cy="177480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b="1" u="sng" kern="1200" dirty="0"/>
            <a:t>Stage –4</a:t>
          </a:r>
        </a:p>
        <a:p>
          <a:pPr marL="0" lvl="0" indent="0" algn="l" defTabSz="622300">
            <a:lnSpc>
              <a:spcPct val="90000"/>
            </a:lnSpc>
            <a:spcBef>
              <a:spcPct val="0"/>
            </a:spcBef>
            <a:spcAft>
              <a:spcPct val="35000"/>
            </a:spcAft>
            <a:buNone/>
          </a:pPr>
          <a:r>
            <a:rPr lang="en-US" sz="1200" kern="1200" dirty="0"/>
            <a:t> 1. What bias is the team introducing? (dependent variable selection) - Should the team include features that could be discriminatory? race, gender, or income </a:t>
          </a:r>
        </a:p>
        <a:p>
          <a:pPr marL="0" lvl="0" indent="0" algn="l" defTabSz="622300">
            <a:lnSpc>
              <a:spcPct val="90000"/>
            </a:lnSpc>
            <a:spcBef>
              <a:spcPct val="0"/>
            </a:spcBef>
            <a:spcAft>
              <a:spcPct val="35000"/>
            </a:spcAft>
            <a:buNone/>
          </a:pPr>
          <a:r>
            <a:rPr lang="en-US" sz="1200" kern="1200" dirty="0"/>
            <a:t>2. Is the analysis sufficiently transparent? Machine learning models can be opaque, particularly around what variables are driving predictions</a:t>
          </a:r>
          <a:endParaRPr lang="en-US" sz="1800" kern="1200" dirty="0"/>
        </a:p>
      </dsp:txBody>
      <dsp:txXfrm>
        <a:off x="5716" y="2339993"/>
        <a:ext cx="3009202" cy="1774804"/>
      </dsp:txXfrm>
    </dsp:sp>
    <dsp:sp modelId="{16378292-EF6A-46C7-8667-84902DB8F85B}">
      <dsp:nvSpPr>
        <dsp:cNvPr id="0" name=""/>
        <dsp:cNvSpPr/>
      </dsp:nvSpPr>
      <dsp:spPr>
        <a:xfrm>
          <a:off x="5563681" y="3181675"/>
          <a:ext cx="289193" cy="91440"/>
        </a:xfrm>
        <a:custGeom>
          <a:avLst/>
          <a:gdLst/>
          <a:ahLst/>
          <a:cxnLst/>
          <a:rect l="0" t="0" r="0" b="0"/>
          <a:pathLst>
            <a:path>
              <a:moveTo>
                <a:pt x="0" y="45720"/>
              </a:moveTo>
              <a:lnTo>
                <a:pt x="289193"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711200">
            <a:lnSpc>
              <a:spcPct val="90000"/>
            </a:lnSpc>
            <a:spcBef>
              <a:spcPct val="0"/>
            </a:spcBef>
            <a:spcAft>
              <a:spcPct val="35000"/>
            </a:spcAft>
            <a:buNone/>
          </a:pPr>
          <a:endParaRPr lang="en-US" sz="1600" kern="1200"/>
        </a:p>
      </dsp:txBody>
      <dsp:txXfrm>
        <a:off x="5700283" y="3225795"/>
        <a:ext cx="15989" cy="3201"/>
      </dsp:txXfrm>
    </dsp:sp>
    <dsp:sp modelId="{F0D75951-5491-45D2-B6E7-7995B3EE0BC7}">
      <dsp:nvSpPr>
        <dsp:cNvPr id="0" name=""/>
        <dsp:cNvSpPr/>
      </dsp:nvSpPr>
      <dsp:spPr>
        <a:xfrm>
          <a:off x="3334712" y="2495755"/>
          <a:ext cx="2230769" cy="146328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sz="1200" b="1" u="sng" kern="1200" dirty="0"/>
            <a:t>Stage –5</a:t>
          </a:r>
        </a:p>
        <a:p>
          <a:pPr marL="0" lvl="0" indent="0" algn="l" defTabSz="533400">
            <a:lnSpc>
              <a:spcPct val="90000"/>
            </a:lnSpc>
            <a:spcBef>
              <a:spcPct val="0"/>
            </a:spcBef>
            <a:spcAft>
              <a:spcPct val="35000"/>
            </a:spcAft>
            <a:buNone/>
          </a:pPr>
          <a:r>
            <a:rPr lang="en-US" sz="1200" kern="1200" dirty="0"/>
            <a:t>1. Are the people using models aware of its shortcomings? </a:t>
          </a:r>
        </a:p>
        <a:p>
          <a:pPr marL="0" lvl="0" indent="0" algn="l" defTabSz="533400">
            <a:lnSpc>
              <a:spcPct val="90000"/>
            </a:lnSpc>
            <a:spcBef>
              <a:spcPct val="0"/>
            </a:spcBef>
            <a:spcAft>
              <a:spcPct val="35000"/>
            </a:spcAft>
            <a:buNone/>
          </a:pPr>
          <a:r>
            <a:rPr lang="en-US" sz="1200" kern="1200" dirty="0"/>
            <a:t>2. What are the consequences of not acting on false negatives (and acting on false positives)? </a:t>
          </a:r>
          <a:endParaRPr lang="en-US" sz="1200" b="1" u="sng" kern="1200" dirty="0"/>
        </a:p>
      </dsp:txBody>
      <dsp:txXfrm>
        <a:off x="3334712" y="2495755"/>
        <a:ext cx="2230769" cy="1463281"/>
      </dsp:txXfrm>
    </dsp:sp>
    <dsp:sp modelId="{4EC8FDD6-4296-44A2-AA55-5DA3F4B7F435}">
      <dsp:nvSpPr>
        <dsp:cNvPr id="0" name=""/>
        <dsp:cNvSpPr/>
      </dsp:nvSpPr>
      <dsp:spPr>
        <a:xfrm>
          <a:off x="7273882" y="3181675"/>
          <a:ext cx="289193" cy="91440"/>
        </a:xfrm>
        <a:custGeom>
          <a:avLst/>
          <a:gdLst/>
          <a:ahLst/>
          <a:cxnLst/>
          <a:rect l="0" t="0" r="0" b="0"/>
          <a:pathLst>
            <a:path>
              <a:moveTo>
                <a:pt x="0" y="45720"/>
              </a:moveTo>
              <a:lnTo>
                <a:pt x="161696" y="45720"/>
              </a:lnTo>
              <a:lnTo>
                <a:pt x="161696" y="46854"/>
              </a:lnTo>
              <a:lnTo>
                <a:pt x="289193" y="46854"/>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711200">
            <a:lnSpc>
              <a:spcPct val="90000"/>
            </a:lnSpc>
            <a:spcBef>
              <a:spcPct val="0"/>
            </a:spcBef>
            <a:spcAft>
              <a:spcPct val="35000"/>
            </a:spcAft>
            <a:buNone/>
          </a:pPr>
          <a:endParaRPr lang="en-US" sz="1600" kern="1200"/>
        </a:p>
      </dsp:txBody>
      <dsp:txXfrm>
        <a:off x="7410484" y="3225795"/>
        <a:ext cx="15989" cy="3201"/>
      </dsp:txXfrm>
    </dsp:sp>
    <dsp:sp modelId="{617D62CA-7E81-4657-9122-108DEEEB5DC2}">
      <dsp:nvSpPr>
        <dsp:cNvPr id="0" name=""/>
        <dsp:cNvSpPr/>
      </dsp:nvSpPr>
      <dsp:spPr>
        <a:xfrm>
          <a:off x="5885275" y="2810273"/>
          <a:ext cx="1390407" cy="83424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sz="1200" b="1" u="sng" kern="1200" dirty="0"/>
            <a:t>Stage –6</a:t>
          </a:r>
        </a:p>
        <a:p>
          <a:pPr marL="0" lvl="0" indent="0" algn="l" defTabSz="533400">
            <a:lnSpc>
              <a:spcPct val="90000"/>
            </a:lnSpc>
            <a:spcBef>
              <a:spcPct val="0"/>
            </a:spcBef>
            <a:spcAft>
              <a:spcPct val="35000"/>
            </a:spcAft>
            <a:buNone/>
          </a:pPr>
          <a:r>
            <a:rPr lang="en-US" sz="1200" kern="1200" dirty="0"/>
            <a:t>Interpret and Present Results</a:t>
          </a:r>
        </a:p>
      </dsp:txBody>
      <dsp:txXfrm>
        <a:off x="5885275" y="2810273"/>
        <a:ext cx="1390407" cy="834244"/>
      </dsp:txXfrm>
    </dsp:sp>
    <dsp:sp modelId="{184219C1-FDE4-4961-9BFC-65353A45E034}">
      <dsp:nvSpPr>
        <dsp:cNvPr id="0" name=""/>
        <dsp:cNvSpPr/>
      </dsp:nvSpPr>
      <dsp:spPr>
        <a:xfrm>
          <a:off x="7595476" y="2802289"/>
          <a:ext cx="1390407" cy="85248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sz="1200" b="1" u="sng" kern="1200" dirty="0"/>
            <a:t>Stage –7</a:t>
          </a:r>
        </a:p>
        <a:p>
          <a:pPr marL="0" lvl="0" indent="0" algn="l" defTabSz="533400">
            <a:lnSpc>
              <a:spcPct val="90000"/>
            </a:lnSpc>
            <a:spcBef>
              <a:spcPct val="0"/>
            </a:spcBef>
            <a:spcAft>
              <a:spcPct val="35000"/>
            </a:spcAft>
            <a:buNone/>
          </a:pPr>
          <a:r>
            <a:rPr lang="en-US" sz="1200" kern="1200" dirty="0"/>
            <a:t>Deployment &amp; Operational Support</a:t>
          </a:r>
        </a:p>
      </dsp:txBody>
      <dsp:txXfrm>
        <a:off x="7595476" y="2802289"/>
        <a:ext cx="1390407" cy="852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B0FD7-F2A3-4842-BD0F-6B40E2E629B1}">
      <dsp:nvSpPr>
        <dsp:cNvPr id="0" name=""/>
        <dsp:cNvSpPr/>
      </dsp:nvSpPr>
      <dsp:spPr>
        <a:xfrm>
          <a:off x="662939" y="0"/>
          <a:ext cx="7513320" cy="19812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8235AB-5FB5-4DBC-87A1-F51AC47088C2}">
      <dsp:nvSpPr>
        <dsp:cNvPr id="0" name=""/>
        <dsp:cNvSpPr/>
      </dsp:nvSpPr>
      <dsp:spPr>
        <a:xfrm>
          <a:off x="1726" y="594359"/>
          <a:ext cx="1104468" cy="792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u="sng" kern="1200" dirty="0"/>
            <a:t>Stage –1</a:t>
          </a:r>
        </a:p>
        <a:p>
          <a:pPr marL="0" lvl="0" indent="0" algn="ctr" defTabSz="488950">
            <a:lnSpc>
              <a:spcPct val="90000"/>
            </a:lnSpc>
            <a:spcBef>
              <a:spcPct val="0"/>
            </a:spcBef>
            <a:spcAft>
              <a:spcPct val="35000"/>
            </a:spcAft>
            <a:buNone/>
          </a:pPr>
          <a:r>
            <a:rPr lang="en-US" sz="1100" kern="1200" dirty="0"/>
            <a:t> Business Requirement Understanding</a:t>
          </a:r>
        </a:p>
      </dsp:txBody>
      <dsp:txXfrm>
        <a:off x="40412" y="633045"/>
        <a:ext cx="1027096" cy="715108"/>
      </dsp:txXfrm>
    </dsp:sp>
    <dsp:sp modelId="{45C13401-CA58-46A4-851A-B07CCD498C59}">
      <dsp:nvSpPr>
        <dsp:cNvPr id="0" name=""/>
        <dsp:cNvSpPr/>
      </dsp:nvSpPr>
      <dsp:spPr>
        <a:xfrm>
          <a:off x="1290272" y="594359"/>
          <a:ext cx="1104468" cy="792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u="sng" kern="1200" dirty="0"/>
            <a:t>Stage –2</a:t>
          </a:r>
        </a:p>
        <a:p>
          <a:pPr marL="0" lvl="0" indent="0" algn="ctr" defTabSz="488950">
            <a:lnSpc>
              <a:spcPct val="90000"/>
            </a:lnSpc>
            <a:spcBef>
              <a:spcPct val="0"/>
            </a:spcBef>
            <a:spcAft>
              <a:spcPct val="35000"/>
            </a:spcAft>
            <a:buNone/>
          </a:pPr>
          <a:r>
            <a:rPr lang="en-US" sz="1100" kern="1200" dirty="0"/>
            <a:t>Data Acquisition &amp; Storage</a:t>
          </a:r>
        </a:p>
      </dsp:txBody>
      <dsp:txXfrm>
        <a:off x="1328958" y="633045"/>
        <a:ext cx="1027096" cy="715108"/>
      </dsp:txXfrm>
    </dsp:sp>
    <dsp:sp modelId="{47B317D8-32BE-4291-8272-FC8EB8A12861}">
      <dsp:nvSpPr>
        <dsp:cNvPr id="0" name=""/>
        <dsp:cNvSpPr/>
      </dsp:nvSpPr>
      <dsp:spPr>
        <a:xfrm>
          <a:off x="2578819" y="594359"/>
          <a:ext cx="1104468" cy="792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u="sng" kern="1200" dirty="0"/>
            <a:t>Stage –3</a:t>
          </a:r>
        </a:p>
        <a:p>
          <a:pPr marL="0" lvl="0" indent="0" algn="ctr" defTabSz="488950">
            <a:lnSpc>
              <a:spcPct val="90000"/>
            </a:lnSpc>
            <a:spcBef>
              <a:spcPct val="0"/>
            </a:spcBef>
            <a:spcAft>
              <a:spcPct val="35000"/>
            </a:spcAft>
            <a:buNone/>
          </a:pPr>
          <a:r>
            <a:rPr lang="en-US" sz="1100" kern="1200" dirty="0"/>
            <a:t>Data Preparation</a:t>
          </a:r>
        </a:p>
      </dsp:txBody>
      <dsp:txXfrm>
        <a:off x="2617505" y="633045"/>
        <a:ext cx="1027096" cy="715108"/>
      </dsp:txXfrm>
    </dsp:sp>
    <dsp:sp modelId="{A4DC5587-EB8F-4BA6-AFDE-7CCBBCE6741E}">
      <dsp:nvSpPr>
        <dsp:cNvPr id="0" name=""/>
        <dsp:cNvSpPr/>
      </dsp:nvSpPr>
      <dsp:spPr>
        <a:xfrm>
          <a:off x="3867365" y="594359"/>
          <a:ext cx="1104468" cy="792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u="sng" kern="1200" dirty="0"/>
            <a:t>Stage –4</a:t>
          </a:r>
        </a:p>
        <a:p>
          <a:pPr marL="0" lvl="0" indent="0" algn="ctr" defTabSz="488950">
            <a:lnSpc>
              <a:spcPct val="90000"/>
            </a:lnSpc>
            <a:spcBef>
              <a:spcPct val="0"/>
            </a:spcBef>
            <a:spcAft>
              <a:spcPct val="35000"/>
            </a:spcAft>
            <a:buNone/>
          </a:pPr>
          <a:r>
            <a:rPr lang="en-US" sz="1100" kern="1200" dirty="0"/>
            <a:t> Data Model Creation</a:t>
          </a:r>
        </a:p>
      </dsp:txBody>
      <dsp:txXfrm>
        <a:off x="3906051" y="633045"/>
        <a:ext cx="1027096" cy="715108"/>
      </dsp:txXfrm>
    </dsp:sp>
    <dsp:sp modelId="{1172F006-FF54-4E31-B267-479C28D0ED21}">
      <dsp:nvSpPr>
        <dsp:cNvPr id="0" name=""/>
        <dsp:cNvSpPr/>
      </dsp:nvSpPr>
      <dsp:spPr>
        <a:xfrm>
          <a:off x="5155912" y="594359"/>
          <a:ext cx="1104468" cy="792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u="sng" kern="1200" dirty="0"/>
            <a:t>Stage –5</a:t>
          </a:r>
        </a:p>
        <a:p>
          <a:pPr marL="0" lvl="0" indent="0" algn="ctr" defTabSz="488950">
            <a:lnSpc>
              <a:spcPct val="90000"/>
            </a:lnSpc>
            <a:spcBef>
              <a:spcPct val="0"/>
            </a:spcBef>
            <a:spcAft>
              <a:spcPct val="35000"/>
            </a:spcAft>
            <a:buNone/>
          </a:pPr>
          <a:r>
            <a:rPr lang="en-US" sz="1100" kern="1200" dirty="0"/>
            <a:t>Evaluate and prove Model</a:t>
          </a:r>
        </a:p>
      </dsp:txBody>
      <dsp:txXfrm>
        <a:off x="5194598" y="633045"/>
        <a:ext cx="1027096" cy="715108"/>
      </dsp:txXfrm>
    </dsp:sp>
    <dsp:sp modelId="{C2C21ECB-7F80-4DA3-B773-E429F8F874ED}">
      <dsp:nvSpPr>
        <dsp:cNvPr id="0" name=""/>
        <dsp:cNvSpPr/>
      </dsp:nvSpPr>
      <dsp:spPr>
        <a:xfrm>
          <a:off x="6444458" y="594359"/>
          <a:ext cx="1104468" cy="792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u="sng" kern="1200" dirty="0"/>
            <a:t>Stage –6</a:t>
          </a:r>
        </a:p>
        <a:p>
          <a:pPr marL="0" lvl="0" indent="0" algn="ctr" defTabSz="488950">
            <a:lnSpc>
              <a:spcPct val="90000"/>
            </a:lnSpc>
            <a:spcBef>
              <a:spcPct val="0"/>
            </a:spcBef>
            <a:spcAft>
              <a:spcPct val="35000"/>
            </a:spcAft>
            <a:buNone/>
          </a:pPr>
          <a:r>
            <a:rPr lang="en-US" sz="1100" kern="1200" dirty="0"/>
            <a:t>Interpret and Present Results</a:t>
          </a:r>
        </a:p>
      </dsp:txBody>
      <dsp:txXfrm>
        <a:off x="6483144" y="633045"/>
        <a:ext cx="1027096" cy="715108"/>
      </dsp:txXfrm>
    </dsp:sp>
    <dsp:sp modelId="{B34D1E44-DC57-48F2-BCB5-E43C1D565F08}">
      <dsp:nvSpPr>
        <dsp:cNvPr id="0" name=""/>
        <dsp:cNvSpPr/>
      </dsp:nvSpPr>
      <dsp:spPr>
        <a:xfrm>
          <a:off x="7733005" y="594359"/>
          <a:ext cx="1104468" cy="792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u="sng" kern="1200" dirty="0"/>
            <a:t>Stage –7</a:t>
          </a:r>
        </a:p>
        <a:p>
          <a:pPr marL="0" lvl="0" indent="0" algn="ctr" defTabSz="488950">
            <a:lnSpc>
              <a:spcPct val="90000"/>
            </a:lnSpc>
            <a:spcBef>
              <a:spcPct val="0"/>
            </a:spcBef>
            <a:spcAft>
              <a:spcPct val="35000"/>
            </a:spcAft>
            <a:buNone/>
          </a:pPr>
          <a:r>
            <a:rPr lang="en-US" sz="1100" kern="1200" dirty="0"/>
            <a:t>Deployment &amp; Operational Support</a:t>
          </a:r>
        </a:p>
      </dsp:txBody>
      <dsp:txXfrm>
        <a:off x="7771691" y="633045"/>
        <a:ext cx="1027096" cy="7151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765EF-EFE7-4B80-817B-FEEF45B18ECB}">
      <dsp:nvSpPr>
        <dsp:cNvPr id="0" name=""/>
        <dsp:cNvSpPr/>
      </dsp:nvSpPr>
      <dsp:spPr>
        <a:xfrm>
          <a:off x="1004" y="0"/>
          <a:ext cx="2611933" cy="45259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Privacy</a:t>
          </a:r>
        </a:p>
      </dsp:txBody>
      <dsp:txXfrm>
        <a:off x="1004" y="0"/>
        <a:ext cx="2611933" cy="1357788"/>
      </dsp:txXfrm>
    </dsp:sp>
    <dsp:sp modelId="{94D285EB-7F9A-4D41-88B4-643339BCAD7D}">
      <dsp:nvSpPr>
        <dsp:cNvPr id="0" name=""/>
        <dsp:cNvSpPr/>
      </dsp:nvSpPr>
      <dsp:spPr>
        <a:xfrm>
          <a:off x="262197" y="1358175"/>
          <a:ext cx="2089546" cy="8891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Confidentiality</a:t>
          </a:r>
        </a:p>
      </dsp:txBody>
      <dsp:txXfrm>
        <a:off x="288240" y="1384218"/>
        <a:ext cx="2037460" cy="837084"/>
      </dsp:txXfrm>
    </dsp:sp>
    <dsp:sp modelId="{378B3C7A-8FF6-4E44-B353-4C8CE14C46D2}">
      <dsp:nvSpPr>
        <dsp:cNvPr id="0" name=""/>
        <dsp:cNvSpPr/>
      </dsp:nvSpPr>
      <dsp:spPr>
        <a:xfrm>
          <a:off x="262197" y="2384141"/>
          <a:ext cx="2089546" cy="8891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Unauthorized</a:t>
          </a:r>
        </a:p>
      </dsp:txBody>
      <dsp:txXfrm>
        <a:off x="288240" y="2410184"/>
        <a:ext cx="2037460" cy="837084"/>
      </dsp:txXfrm>
    </dsp:sp>
    <dsp:sp modelId="{5F5B548F-7C98-4C8F-B525-8F1A89406C8E}">
      <dsp:nvSpPr>
        <dsp:cNvPr id="0" name=""/>
        <dsp:cNvSpPr/>
      </dsp:nvSpPr>
      <dsp:spPr>
        <a:xfrm>
          <a:off x="262197" y="3410106"/>
          <a:ext cx="2089546" cy="8891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Sources not designed for sharing</a:t>
          </a:r>
        </a:p>
      </dsp:txBody>
      <dsp:txXfrm>
        <a:off x="288240" y="3436149"/>
        <a:ext cx="2037460" cy="837084"/>
      </dsp:txXfrm>
    </dsp:sp>
    <dsp:sp modelId="{5F4CF4A4-3282-4338-B872-950AB8A935F0}">
      <dsp:nvSpPr>
        <dsp:cNvPr id="0" name=""/>
        <dsp:cNvSpPr/>
      </dsp:nvSpPr>
      <dsp:spPr>
        <a:xfrm>
          <a:off x="2808833" y="0"/>
          <a:ext cx="2611933" cy="45259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Anonymity</a:t>
          </a:r>
        </a:p>
      </dsp:txBody>
      <dsp:txXfrm>
        <a:off x="2808833" y="0"/>
        <a:ext cx="2611933" cy="1357788"/>
      </dsp:txXfrm>
    </dsp:sp>
    <dsp:sp modelId="{5C10655F-9E02-45F2-ABBF-A1077D63513E}">
      <dsp:nvSpPr>
        <dsp:cNvPr id="0" name=""/>
        <dsp:cNvSpPr/>
      </dsp:nvSpPr>
      <dsp:spPr>
        <a:xfrm>
          <a:off x="3070026" y="1359114"/>
          <a:ext cx="2089546" cy="13646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HIPPA Regulations</a:t>
          </a:r>
        </a:p>
      </dsp:txBody>
      <dsp:txXfrm>
        <a:off x="3109995" y="1399083"/>
        <a:ext cx="2009608" cy="1284701"/>
      </dsp:txXfrm>
    </dsp:sp>
    <dsp:sp modelId="{277ABC1C-F749-4316-8A5A-822BF6C6F38E}">
      <dsp:nvSpPr>
        <dsp:cNvPr id="0" name=""/>
        <dsp:cNvSpPr/>
      </dsp:nvSpPr>
      <dsp:spPr>
        <a:xfrm>
          <a:off x="3070026" y="2933698"/>
          <a:ext cx="2089546" cy="13646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Proprietary data</a:t>
          </a:r>
        </a:p>
      </dsp:txBody>
      <dsp:txXfrm>
        <a:off x="3109995" y="2973667"/>
        <a:ext cx="2009608" cy="1284701"/>
      </dsp:txXfrm>
    </dsp:sp>
    <dsp:sp modelId="{408E5FAE-7918-4223-9FE6-F845042174AB}">
      <dsp:nvSpPr>
        <dsp:cNvPr id="0" name=""/>
        <dsp:cNvSpPr/>
      </dsp:nvSpPr>
      <dsp:spPr>
        <a:xfrm>
          <a:off x="5616661" y="0"/>
          <a:ext cx="2611933" cy="45259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Copyright</a:t>
          </a:r>
        </a:p>
      </dsp:txBody>
      <dsp:txXfrm>
        <a:off x="5616661" y="0"/>
        <a:ext cx="2611933" cy="1357788"/>
      </dsp:txXfrm>
    </dsp:sp>
    <dsp:sp modelId="{64A0644D-03EA-4E65-AB56-157873AD7B41}">
      <dsp:nvSpPr>
        <dsp:cNvPr id="0" name=""/>
        <dsp:cNvSpPr/>
      </dsp:nvSpPr>
      <dsp:spPr>
        <a:xfrm>
          <a:off x="5877855" y="1359114"/>
          <a:ext cx="2089546" cy="13646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Data ownership-Data on webpages, PDFs, images etc.</a:t>
          </a:r>
        </a:p>
      </dsp:txBody>
      <dsp:txXfrm>
        <a:off x="5917824" y="1399083"/>
        <a:ext cx="2009608" cy="1284701"/>
      </dsp:txXfrm>
    </dsp:sp>
    <dsp:sp modelId="{ECB0063F-4016-44D9-B928-9A680C070B91}">
      <dsp:nvSpPr>
        <dsp:cNvPr id="0" name=""/>
        <dsp:cNvSpPr/>
      </dsp:nvSpPr>
      <dsp:spPr>
        <a:xfrm>
          <a:off x="5877855" y="2933698"/>
          <a:ext cx="2089546" cy="13646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Use may violate copyright</a:t>
          </a:r>
        </a:p>
      </dsp:txBody>
      <dsp:txXfrm>
        <a:off x="5917824" y="2973667"/>
        <a:ext cx="2009608" cy="128470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07F47-C2C0-4BCB-9AD3-AE04CE4CAA2F}" type="datetimeFigureOut">
              <a:rPr lang="en-US" smtClean="0"/>
              <a:t>12/24/20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35028E-47DD-4B58-8D43-F65505D0BCB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Artificial_intelligence"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en.wikipedia.org/wiki/Twitter" TargetMode="External"/><Relationship Id="rId5" Type="http://schemas.openxmlformats.org/officeDocument/2006/relationships/hyperlink" Target="https://en.wikipedia.org/wiki/Microsoft_Corporation" TargetMode="External"/><Relationship Id="rId4" Type="http://schemas.openxmlformats.org/officeDocument/2006/relationships/hyperlink" Target="https://en.wikipedia.org/wiki/Chatterbot"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1FA580-EC3E-418B-8029-FD0545166DC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37687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Facebook controversial</a:t>
            </a:r>
            <a:r>
              <a:rPr lang="en-US" baseline="0" dirty="0"/>
              <a:t> emotion experiment</a:t>
            </a:r>
          </a:p>
          <a:p>
            <a:r>
              <a:rPr lang="en-US" sz="1200" b="1" i="0" kern="1200" dirty="0" err="1">
                <a:solidFill>
                  <a:schemeClr val="tx1"/>
                </a:solidFill>
                <a:effectLst/>
                <a:latin typeface="+mn-lt"/>
                <a:ea typeface="+mn-ea"/>
                <a:cs typeface="+mn-cs"/>
              </a:rPr>
              <a:t>Tay</a:t>
            </a:r>
            <a:r>
              <a:rPr lang="en-US" sz="1200" b="0" i="0" kern="1200" dirty="0">
                <a:solidFill>
                  <a:schemeClr val="tx1"/>
                </a:solidFill>
                <a:effectLst/>
                <a:latin typeface="+mn-lt"/>
                <a:ea typeface="+mn-ea"/>
                <a:cs typeface="+mn-cs"/>
              </a:rPr>
              <a:t> was an </a:t>
            </a:r>
            <a:r>
              <a:rPr lang="en-US" sz="1200" b="0" i="0" u="none" strike="noStrike" kern="1200" dirty="0">
                <a:solidFill>
                  <a:schemeClr val="tx1"/>
                </a:solidFill>
                <a:effectLst/>
                <a:latin typeface="+mn-lt"/>
                <a:ea typeface="+mn-ea"/>
                <a:cs typeface="+mn-cs"/>
                <a:hlinkClick r:id="rId3" tooltip="Artificial intelligence"/>
              </a:rPr>
              <a:t>artificial intelligence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tooltip="Chatterbot"/>
              </a:rPr>
              <a:t>chatter bot</a:t>
            </a:r>
            <a:r>
              <a:rPr lang="en-US" sz="1200" b="0" i="0" kern="1200" dirty="0">
                <a:solidFill>
                  <a:schemeClr val="tx1"/>
                </a:solidFill>
                <a:effectLst/>
                <a:latin typeface="+mn-lt"/>
                <a:ea typeface="+mn-ea"/>
                <a:cs typeface="+mn-cs"/>
              </a:rPr>
              <a:t> that was originally released by </a:t>
            </a:r>
            <a:r>
              <a:rPr lang="en-US" sz="1200" b="0" i="0" u="none" strike="noStrike" kern="1200" dirty="0">
                <a:solidFill>
                  <a:schemeClr val="tx1"/>
                </a:solidFill>
                <a:effectLst/>
                <a:latin typeface="+mn-lt"/>
                <a:ea typeface="+mn-ea"/>
                <a:cs typeface="+mn-cs"/>
                <a:hlinkClick r:id="rId5" tooltip="Microsoft Corporation"/>
              </a:rPr>
              <a:t>Microsoft Corporation</a:t>
            </a:r>
            <a:r>
              <a:rPr lang="en-US" sz="1200" b="0" i="0" kern="1200" dirty="0">
                <a:solidFill>
                  <a:schemeClr val="tx1"/>
                </a:solidFill>
                <a:effectLst/>
                <a:latin typeface="+mn-lt"/>
                <a:ea typeface="+mn-ea"/>
                <a:cs typeface="+mn-cs"/>
              </a:rPr>
              <a:t> via </a:t>
            </a:r>
            <a:r>
              <a:rPr lang="en-US" sz="1200" b="0" i="0" u="none" strike="noStrike" kern="1200" dirty="0">
                <a:solidFill>
                  <a:schemeClr val="tx1"/>
                </a:solidFill>
                <a:effectLst/>
                <a:latin typeface="+mn-lt"/>
                <a:ea typeface="+mn-ea"/>
                <a:cs typeface="+mn-cs"/>
                <a:hlinkClick r:id="rId6" tooltip="Twitter"/>
              </a:rPr>
              <a:t>Twitter</a:t>
            </a:r>
            <a:r>
              <a:rPr lang="en-US" sz="1200" b="0" i="0" kern="1200" dirty="0">
                <a:solidFill>
                  <a:schemeClr val="tx1"/>
                </a:solidFill>
                <a:effectLst/>
                <a:latin typeface="+mn-lt"/>
                <a:ea typeface="+mn-ea"/>
                <a:cs typeface="+mn-cs"/>
              </a:rPr>
              <a:t> on March 23, 2016; it caused subsequent controversy when the bot began to post inflammatory and offensive tweets through its Twitter account, forcing Microsoft to shut down the service only 16 hours after its launch</a:t>
            </a:r>
            <a:endParaRPr lang="en-US" dirty="0"/>
          </a:p>
        </p:txBody>
      </p:sp>
      <p:sp>
        <p:nvSpPr>
          <p:cNvPr id="4" name="Slide Number Placeholder 3"/>
          <p:cNvSpPr>
            <a:spLocks noGrp="1"/>
          </p:cNvSpPr>
          <p:nvPr>
            <p:ph type="sldNum" sz="quarter" idx="10"/>
          </p:nvPr>
        </p:nvSpPr>
        <p:spPr/>
        <p:txBody>
          <a:bodyPr/>
          <a:lstStyle/>
          <a:p>
            <a:fld id="{8035028E-47DD-4B58-8D43-F65505D0BCB1}" type="slidenum">
              <a:rPr lang="en-US" smtClean="0"/>
              <a:t>18</a:t>
            </a:fld>
            <a:endParaRPr lang="en-US"/>
          </a:p>
        </p:txBody>
      </p:sp>
    </p:spTree>
    <p:extLst>
      <p:ext uri="{BB962C8B-B14F-4D97-AF65-F5344CB8AC3E}">
        <p14:creationId xmlns:p14="http://schemas.microsoft.com/office/powerpoint/2010/main" val="4153238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35028E-47DD-4B58-8D43-F65505D0BCB1}" type="slidenum">
              <a:rPr lang="en-US" smtClean="0"/>
              <a:t>19</a:t>
            </a:fld>
            <a:endParaRPr lang="en-US"/>
          </a:p>
        </p:txBody>
      </p:sp>
    </p:spTree>
    <p:extLst>
      <p:ext uri="{BB962C8B-B14F-4D97-AF65-F5344CB8AC3E}">
        <p14:creationId xmlns:p14="http://schemas.microsoft.com/office/powerpoint/2010/main" val="2167381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A critical topic within data science are the ethical issues brought about by </a:t>
            </a:r>
          </a:p>
          <a:p>
            <a:endParaRPr lang="en-US" dirty="0"/>
          </a:p>
          <a:p>
            <a:r>
              <a:rPr lang="en-US" dirty="0"/>
              <a:t>the analysis of data in these formats. Data science is a creative field and </a:t>
            </a:r>
          </a:p>
          <a:p>
            <a:endParaRPr lang="en-US" dirty="0"/>
          </a:p>
          <a:p>
            <a:r>
              <a:rPr lang="en-US" dirty="0"/>
              <a:t>often uses data in ways that it wasn't really intended. So, you get a few </a:t>
            </a:r>
          </a:p>
          <a:p>
            <a:endParaRPr lang="en-US" dirty="0"/>
          </a:p>
          <a:p>
            <a:r>
              <a:rPr lang="en-US" dirty="0"/>
              <a:t>issues that are big. The first of these is privacy. Confidentiality is a major </a:t>
            </a:r>
          </a:p>
          <a:p>
            <a:endParaRPr lang="en-US" dirty="0"/>
          </a:p>
          <a:p>
            <a:r>
              <a:rPr lang="en-US" dirty="0"/>
              <a:t>issue and that's information that shouldn't be shared, even if it's not </a:t>
            </a:r>
          </a:p>
          <a:p>
            <a:endParaRPr lang="en-US" dirty="0"/>
          </a:p>
          <a:p>
            <a:r>
              <a:rPr lang="en-US" dirty="0"/>
              <a:t>anonymous. The reason this is important is because data science often relies </a:t>
            </a:r>
          </a:p>
          <a:p>
            <a:endParaRPr lang="en-US" dirty="0"/>
          </a:p>
          <a:p>
            <a:r>
              <a:rPr lang="en-US" dirty="0"/>
              <a:t>on data sources that weren't designed for sharing.</a:t>
            </a:r>
          </a:p>
          <a:p>
            <a:endParaRPr lang="en-US" dirty="0"/>
          </a:p>
          <a:p>
            <a:r>
              <a:rPr lang="en-US" dirty="0"/>
              <a:t>The second thing in anonymity. The HIPPA regulations have been revised to make </a:t>
            </a:r>
          </a:p>
          <a:p>
            <a:endParaRPr lang="en-US" dirty="0"/>
          </a:p>
          <a:p>
            <a:r>
              <a:rPr lang="en-US" dirty="0"/>
              <a:t>it much harder to identify unique individuals within data. Now, that means if </a:t>
            </a:r>
          </a:p>
          <a:p>
            <a:endParaRPr lang="en-US" dirty="0"/>
          </a:p>
          <a:p>
            <a:r>
              <a:rPr lang="en-US" dirty="0"/>
              <a:t>you're using publicly available data, it may be much closer to anonymous. On </a:t>
            </a:r>
          </a:p>
          <a:p>
            <a:endParaRPr lang="en-US" dirty="0"/>
          </a:p>
          <a:p>
            <a:r>
              <a:rPr lang="en-US" dirty="0"/>
              <a:t>the other hand, proprietary data, where you're working for a client and </a:t>
            </a:r>
          </a:p>
          <a:p>
            <a:endParaRPr lang="en-US" dirty="0"/>
          </a:p>
          <a:p>
            <a:r>
              <a:rPr lang="en-US" dirty="0"/>
              <a:t>they're giving you their own data, that may still have identifiers, and in </a:t>
            </a:r>
          </a:p>
          <a:p>
            <a:endParaRPr lang="en-US" dirty="0"/>
          </a:p>
          <a:p>
            <a:r>
              <a:rPr lang="en-US" dirty="0"/>
              <a:t>that case, the data is no longer anonymous. Anonymity is a major central </a:t>
            </a:r>
          </a:p>
          <a:p>
            <a:endParaRPr lang="en-US" dirty="0"/>
          </a:p>
          <a:p>
            <a:r>
              <a:rPr lang="en-US" dirty="0"/>
              <a:t>element of research ethics and it's something that needs to be considered </a:t>
            </a:r>
          </a:p>
          <a:p>
            <a:endParaRPr lang="en-US" dirty="0"/>
          </a:p>
          <a:p>
            <a:r>
              <a:rPr lang="en-US" dirty="0"/>
              <a:t>carefully.</a:t>
            </a:r>
          </a:p>
          <a:p>
            <a:endParaRPr lang="en-US" dirty="0"/>
          </a:p>
          <a:p>
            <a:r>
              <a:rPr lang="en-US" dirty="0"/>
              <a:t>Another one, and it sort of falls into a different category, is copyright. </a:t>
            </a:r>
          </a:p>
          <a:p>
            <a:endParaRPr lang="en-US" dirty="0"/>
          </a:p>
          <a:p>
            <a:r>
              <a:rPr lang="en-US" dirty="0"/>
              <a:t>Scraping data from websites where you're pulling images or you're pulling text </a:t>
            </a:r>
          </a:p>
          <a:p>
            <a:endParaRPr lang="en-US" dirty="0"/>
          </a:p>
          <a:p>
            <a:r>
              <a:rPr lang="en-US" dirty="0"/>
              <a:t>from a website to get the data from it, this is a common practice. It's </a:t>
            </a:r>
          </a:p>
          <a:p>
            <a:endParaRPr lang="en-US" dirty="0"/>
          </a:p>
          <a:p>
            <a:r>
              <a:rPr lang="en-US" dirty="0"/>
              <a:t>important to know that some of them may violate copyright. If the image or the </a:t>
            </a:r>
          </a:p>
          <a:p>
            <a:endParaRPr lang="en-US" dirty="0"/>
          </a:p>
          <a:p>
            <a:r>
              <a:rPr lang="en-US" dirty="0"/>
              <a:t>text is copyrighted, you could get yourself in some hot water by accessing </a:t>
            </a:r>
          </a:p>
          <a:p>
            <a:endParaRPr lang="en-US" dirty="0"/>
          </a:p>
          <a:p>
            <a:r>
              <a:rPr lang="en-US" dirty="0"/>
              <a:t>that data without permission of the copyright holder. Then I'll finish with a </a:t>
            </a:r>
          </a:p>
          <a:p>
            <a:endParaRPr lang="en-US" dirty="0"/>
          </a:p>
          <a:p>
            <a:r>
              <a:rPr lang="en-US" dirty="0"/>
              <a:t>couple of other things that maybe you haven't considered. One is there's </a:t>
            </a:r>
          </a:p>
          <a:p>
            <a:endParaRPr lang="en-US" dirty="0"/>
          </a:p>
          <a:p>
            <a:r>
              <a:rPr lang="en-US" dirty="0"/>
              <a:t>potential bias.</a:t>
            </a:r>
          </a:p>
          <a:p>
            <a:endParaRPr lang="en-US" dirty="0"/>
          </a:p>
        </p:txBody>
      </p:sp>
      <p:sp>
        <p:nvSpPr>
          <p:cNvPr id="4" name="Slide Number Placeholder 3"/>
          <p:cNvSpPr>
            <a:spLocks noGrp="1"/>
          </p:cNvSpPr>
          <p:nvPr>
            <p:ph type="sldNum" sz="quarter" idx="10"/>
          </p:nvPr>
        </p:nvSpPr>
        <p:spPr/>
        <p:txBody>
          <a:bodyPr/>
          <a:lstStyle/>
          <a:p>
            <a:fld id="{8035028E-47DD-4B58-8D43-F65505D0BCB1}" type="slidenum">
              <a:rPr lang="en-US" smtClean="0"/>
              <a:t>33</a:t>
            </a:fld>
            <a:endParaRPr lang="en-US"/>
          </a:p>
        </p:txBody>
      </p:sp>
    </p:spTree>
    <p:extLst>
      <p:ext uri="{BB962C8B-B14F-4D97-AF65-F5344CB8AC3E}">
        <p14:creationId xmlns:p14="http://schemas.microsoft.com/office/powerpoint/2010/main" val="2345501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algorithms that are used in data science, of course, are value neutral in and of themselves. They don't have opinions. But the algorithms are only as neutral as the rules and the data that they are given by the programmers. The second thing is overconfidence. Data science analyses are limited simplifications. Every analysis is a simplification. You still need humans in the loop. You have the problem of people believing that if it came through a machine learning algorithm, it must be the truth, it must be the right thing, without realizing both the bias and the problems of interpretation that still result.</a:t>
            </a:r>
          </a:p>
          <a:p>
            <a:r>
              <a:rPr lang="en-US" sz="1200" b="0" i="0" kern="1200" dirty="0">
                <a:solidFill>
                  <a:schemeClr val="tx1"/>
                </a:solidFill>
                <a:effectLst/>
                <a:latin typeface="+mn-lt"/>
                <a:ea typeface="+mn-ea"/>
                <a:cs typeface="+mn-cs"/>
              </a:rPr>
              <a:t>People are still needed here. So, our conclusions are that data science has potential and it has risks. We knew that. Importantly, analyses are not value neutral and that personal human judgment is always needed in the planning, the carrying out, and the interpretation of the results of data science projects.</a:t>
            </a:r>
          </a:p>
          <a:p>
            <a:endParaRPr lang="en-US" dirty="0"/>
          </a:p>
        </p:txBody>
      </p:sp>
      <p:sp>
        <p:nvSpPr>
          <p:cNvPr id="4" name="Slide Number Placeholder 3"/>
          <p:cNvSpPr>
            <a:spLocks noGrp="1"/>
          </p:cNvSpPr>
          <p:nvPr>
            <p:ph type="sldNum" sz="quarter" idx="10"/>
          </p:nvPr>
        </p:nvSpPr>
        <p:spPr/>
        <p:txBody>
          <a:bodyPr/>
          <a:lstStyle/>
          <a:p>
            <a:fld id="{8035028E-47DD-4B58-8D43-F65505D0BCB1}" type="slidenum">
              <a:rPr lang="en-US" smtClean="0"/>
              <a:t>47</a:t>
            </a:fld>
            <a:endParaRPr lang="en-US"/>
          </a:p>
        </p:txBody>
      </p:sp>
    </p:spTree>
    <p:extLst>
      <p:ext uri="{BB962C8B-B14F-4D97-AF65-F5344CB8AC3E}">
        <p14:creationId xmlns:p14="http://schemas.microsoft.com/office/powerpoint/2010/main" val="120151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7E6B7A1-1A60-4CB5-83B3-0CE236199703}" type="datetimeFigureOut">
              <a:rPr lang="en-US" smtClean="0"/>
              <a:t>12/24/20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E6B7A1-1A60-4CB5-83B3-0CE236199703}" type="datetimeFigureOut">
              <a:rPr lang="en-US" smtClean="0"/>
              <a:t>12/24/20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E6B7A1-1A60-4CB5-83B3-0CE236199703}" type="datetimeFigureOut">
              <a:rPr lang="en-US" smtClean="0"/>
              <a:t>12/24/20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Tree>
    <p:extLst>
      <p:ext uri="{BB962C8B-B14F-4D97-AF65-F5344CB8AC3E}">
        <p14:creationId xmlns:p14="http://schemas.microsoft.com/office/powerpoint/2010/main" val="1093409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600CD-ED43-46FE-944D-35A18843FC79}"/>
              </a:ext>
            </a:extLst>
          </p:cNvPr>
          <p:cNvSpPr>
            <a:spLocks noGrp="1"/>
          </p:cNvSpPr>
          <p:nvPr>
            <p:ph type="ctrTitle"/>
          </p:nvPr>
        </p:nvSpPr>
        <p:spPr>
          <a:xfrm>
            <a:off x="1143000" y="1987062"/>
            <a:ext cx="6858000" cy="1522901"/>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FAC8A1D-A335-4338-BF91-B13190DB9D4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8" name="Picture 7">
            <a:extLst>
              <a:ext uri="{FF2B5EF4-FFF2-40B4-BE49-F238E27FC236}">
                <a16:creationId xmlns:a16="http://schemas.microsoft.com/office/drawing/2014/main" id="{0CE9D669-5A12-4F50-8FAF-C89743F6FCD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7575" y="240690"/>
            <a:ext cx="1112907" cy="1449998"/>
          </a:xfrm>
          <a:prstGeom prst="rect">
            <a:avLst/>
          </a:prstGeom>
        </p:spPr>
      </p:pic>
      <p:pic>
        <p:nvPicPr>
          <p:cNvPr id="9" name="Picture 8">
            <a:extLst>
              <a:ext uri="{FF2B5EF4-FFF2-40B4-BE49-F238E27FC236}">
                <a16:creationId xmlns:a16="http://schemas.microsoft.com/office/drawing/2014/main" id="{A0F69D62-0BC0-4856-8B0E-EB56B8FBD2A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70482" y="655386"/>
            <a:ext cx="2260722" cy="683655"/>
          </a:xfrm>
          <a:prstGeom prst="rect">
            <a:avLst/>
          </a:prstGeom>
        </p:spPr>
      </p:pic>
      <p:sp>
        <p:nvSpPr>
          <p:cNvPr id="10" name="Date Placeholder 3">
            <a:extLst>
              <a:ext uri="{FF2B5EF4-FFF2-40B4-BE49-F238E27FC236}">
                <a16:creationId xmlns:a16="http://schemas.microsoft.com/office/drawing/2014/main" id="{57AB13E6-DB63-4C49-BA70-8AFFC9F3CC29}"/>
              </a:ext>
            </a:extLst>
          </p:cNvPr>
          <p:cNvSpPr>
            <a:spLocks noGrp="1"/>
          </p:cNvSpPr>
          <p:nvPr>
            <p:ph type="dt" sz="half" idx="10"/>
          </p:nvPr>
        </p:nvSpPr>
        <p:spPr>
          <a:xfrm>
            <a:off x="628650" y="6356351"/>
            <a:ext cx="1714500" cy="365125"/>
          </a:xfrm>
        </p:spPr>
        <p:txBody>
          <a:bodyPr/>
          <a:lstStyle/>
          <a:p>
            <a:fld id="{24DC790F-7421-49B5-A335-8A15BB65C9AD}" type="datetime1">
              <a:rPr lang="en-US" smtClean="0"/>
              <a:t>12/24/20</a:t>
            </a:fld>
            <a:endParaRPr lang="en-US"/>
          </a:p>
        </p:txBody>
      </p:sp>
      <p:sp>
        <p:nvSpPr>
          <p:cNvPr id="11" name="Footer Placeholder 4">
            <a:extLst>
              <a:ext uri="{FF2B5EF4-FFF2-40B4-BE49-F238E27FC236}">
                <a16:creationId xmlns:a16="http://schemas.microsoft.com/office/drawing/2014/main" id="{DFF979C4-3847-43C0-BE86-76D699EDFC21}"/>
              </a:ext>
            </a:extLst>
          </p:cNvPr>
          <p:cNvSpPr>
            <a:spLocks noGrp="1"/>
          </p:cNvSpPr>
          <p:nvPr>
            <p:ph type="ftr" sz="quarter" idx="11"/>
          </p:nvPr>
        </p:nvSpPr>
        <p:spPr>
          <a:xfrm>
            <a:off x="2686050" y="6356351"/>
            <a:ext cx="3429000" cy="365125"/>
          </a:xfrm>
        </p:spPr>
        <p:txBody>
          <a:bodyPr/>
          <a:lstStyle/>
          <a:p>
            <a:r>
              <a:rPr lang="en-US" dirty="0"/>
              <a:t>CS ZG525 / CSI ZG525/ ES ZG526: ADVANCED COMPUTER NETWORKS</a:t>
            </a:r>
          </a:p>
        </p:txBody>
      </p:sp>
      <p:sp>
        <p:nvSpPr>
          <p:cNvPr id="12" name="Slide Number Placeholder 5">
            <a:extLst>
              <a:ext uri="{FF2B5EF4-FFF2-40B4-BE49-F238E27FC236}">
                <a16:creationId xmlns:a16="http://schemas.microsoft.com/office/drawing/2014/main" id="{87DC9952-3525-4589-B72C-ECF3FBFE26FC}"/>
              </a:ext>
            </a:extLst>
          </p:cNvPr>
          <p:cNvSpPr>
            <a:spLocks noGrp="1"/>
          </p:cNvSpPr>
          <p:nvPr>
            <p:ph type="sldNum" sz="quarter" idx="12"/>
          </p:nvPr>
        </p:nvSpPr>
        <p:spPr>
          <a:xfrm>
            <a:off x="6457950" y="6356351"/>
            <a:ext cx="2057400" cy="365125"/>
          </a:xfrm>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2767427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83076-454E-4BA8-A102-132B5057F1C9}"/>
              </a:ext>
            </a:extLst>
          </p:cNvPr>
          <p:cNvSpPr>
            <a:spLocks noGrp="1"/>
          </p:cNvSpPr>
          <p:nvPr>
            <p:ph type="title"/>
          </p:nvPr>
        </p:nvSpPr>
        <p:spPr>
          <a:xfrm>
            <a:off x="628650" y="1145570"/>
            <a:ext cx="7886700" cy="997989"/>
          </a:xfrm>
        </p:spPr>
        <p:txBody>
          <a:bodyPr>
            <a:normAutofit/>
          </a:bodyPr>
          <a:lstStyle>
            <a:lvl1pPr>
              <a:defRPr sz="2700"/>
            </a:lvl1pPr>
          </a:lstStyle>
          <a:p>
            <a:r>
              <a:rPr lang="en-US" dirty="0"/>
              <a:t>Click to edit Master title style</a:t>
            </a:r>
          </a:p>
        </p:txBody>
      </p:sp>
      <p:sp>
        <p:nvSpPr>
          <p:cNvPr id="3" name="Content Placeholder 2">
            <a:extLst>
              <a:ext uri="{FF2B5EF4-FFF2-40B4-BE49-F238E27FC236}">
                <a16:creationId xmlns:a16="http://schemas.microsoft.com/office/drawing/2014/main" id="{E6AAAEF1-D903-445F-994F-004B0B23D507}"/>
              </a:ext>
            </a:extLst>
          </p:cNvPr>
          <p:cNvSpPr>
            <a:spLocks noGrp="1"/>
          </p:cNvSpPr>
          <p:nvPr>
            <p:ph idx="1"/>
          </p:nvPr>
        </p:nvSpPr>
        <p:spPr>
          <a:xfrm>
            <a:off x="628650" y="2262555"/>
            <a:ext cx="7886700" cy="391440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0421F57-C7B0-42A9-A8DA-E4088DA7010E}"/>
              </a:ext>
            </a:extLst>
          </p:cNvPr>
          <p:cNvSpPr>
            <a:spLocks noGrp="1"/>
          </p:cNvSpPr>
          <p:nvPr>
            <p:ph type="dt" sz="half" idx="10"/>
          </p:nvPr>
        </p:nvSpPr>
        <p:spPr>
          <a:xfrm>
            <a:off x="628650" y="6356351"/>
            <a:ext cx="1714500" cy="365125"/>
          </a:xfrm>
        </p:spPr>
        <p:txBody>
          <a:bodyPr/>
          <a:lstStyle/>
          <a:p>
            <a:fld id="{5D1E2D5E-AC7B-4B37-9246-DABB8770DABE}" type="datetime1">
              <a:rPr lang="en-US" smtClean="0"/>
              <a:t>12/24/20</a:t>
            </a:fld>
            <a:endParaRPr lang="en-US"/>
          </a:p>
        </p:txBody>
      </p:sp>
      <p:sp>
        <p:nvSpPr>
          <p:cNvPr id="5" name="Footer Placeholder 4">
            <a:extLst>
              <a:ext uri="{FF2B5EF4-FFF2-40B4-BE49-F238E27FC236}">
                <a16:creationId xmlns:a16="http://schemas.microsoft.com/office/drawing/2014/main" id="{7204947D-0CF8-4D28-9D1E-C5D5B621F79B}"/>
              </a:ext>
            </a:extLst>
          </p:cNvPr>
          <p:cNvSpPr>
            <a:spLocks noGrp="1"/>
          </p:cNvSpPr>
          <p:nvPr>
            <p:ph type="ftr" sz="quarter" idx="11"/>
          </p:nvPr>
        </p:nvSpPr>
        <p:spPr>
          <a:xfrm>
            <a:off x="2686050" y="6356351"/>
            <a:ext cx="3429000" cy="365125"/>
          </a:xfrm>
        </p:spPr>
        <p:txBody>
          <a:bodyPr/>
          <a:lstStyle/>
          <a:p>
            <a:r>
              <a:rPr lang="en-US" dirty="0"/>
              <a:t>CS ZG525 / CSI ZG525/ ES ZG526: ADVANCED COMPUTER NETWORKS</a:t>
            </a:r>
          </a:p>
        </p:txBody>
      </p:sp>
      <p:sp>
        <p:nvSpPr>
          <p:cNvPr id="6" name="Slide Number Placeholder 5">
            <a:extLst>
              <a:ext uri="{FF2B5EF4-FFF2-40B4-BE49-F238E27FC236}">
                <a16:creationId xmlns:a16="http://schemas.microsoft.com/office/drawing/2014/main" id="{04DD744D-C12E-439A-A195-8742E4A94F53}"/>
              </a:ext>
            </a:extLst>
          </p:cNvPr>
          <p:cNvSpPr>
            <a:spLocks noGrp="1"/>
          </p:cNvSpPr>
          <p:nvPr>
            <p:ph type="sldNum" sz="quarter" idx="12"/>
          </p:nvPr>
        </p:nvSpPr>
        <p:spPr/>
        <p:txBody>
          <a:bodyPr/>
          <a:lstStyle/>
          <a:p>
            <a:fld id="{29C7079E-14CB-49E3-8BA8-C540CEA3A588}" type="slidenum">
              <a:rPr lang="en-US" smtClean="0"/>
              <a:t>‹#›</a:t>
            </a:fld>
            <a:endParaRPr lang="en-US"/>
          </a:p>
        </p:txBody>
      </p:sp>
      <p:pic>
        <p:nvPicPr>
          <p:cNvPr id="7" name="Picture 6">
            <a:extLst>
              <a:ext uri="{FF2B5EF4-FFF2-40B4-BE49-F238E27FC236}">
                <a16:creationId xmlns:a16="http://schemas.microsoft.com/office/drawing/2014/main" id="{BDFD0A83-FB8F-46A4-BD77-6D2EF6BBF42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75584" y="169910"/>
            <a:ext cx="2110841" cy="976022"/>
          </a:xfrm>
          <a:prstGeom prst="rect">
            <a:avLst/>
          </a:prstGeom>
        </p:spPr>
      </p:pic>
      <p:pic>
        <p:nvPicPr>
          <p:cNvPr id="8" name="Picture 7">
            <a:extLst>
              <a:ext uri="{FF2B5EF4-FFF2-40B4-BE49-F238E27FC236}">
                <a16:creationId xmlns:a16="http://schemas.microsoft.com/office/drawing/2014/main" id="{DD4A800B-A963-4222-970C-E54BDBF8408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57576" y="169911"/>
            <a:ext cx="765617" cy="997517"/>
          </a:xfrm>
          <a:prstGeom prst="rect">
            <a:avLst/>
          </a:prstGeom>
        </p:spPr>
      </p:pic>
      <p:pic>
        <p:nvPicPr>
          <p:cNvPr id="9" name="Picture 8">
            <a:extLst>
              <a:ext uri="{FF2B5EF4-FFF2-40B4-BE49-F238E27FC236}">
                <a16:creationId xmlns:a16="http://schemas.microsoft.com/office/drawing/2014/main" id="{65E7CA1B-08E2-483D-842C-FE4B1CDFD1EF}"/>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99018" y="442167"/>
            <a:ext cx="1497998" cy="453003"/>
          </a:xfrm>
          <a:prstGeom prst="rect">
            <a:avLst/>
          </a:prstGeom>
        </p:spPr>
      </p:pic>
      <p:pic>
        <p:nvPicPr>
          <p:cNvPr id="10" name="Picture 9">
            <a:extLst>
              <a:ext uri="{FF2B5EF4-FFF2-40B4-BE49-F238E27FC236}">
                <a16:creationId xmlns:a16="http://schemas.microsoft.com/office/drawing/2014/main" id="{1AB47AB9-98CA-4974-9401-0C960D9C3730}"/>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628650" y="1895908"/>
            <a:ext cx="7929563" cy="247650"/>
          </a:xfrm>
          <a:prstGeom prst="rect">
            <a:avLst/>
          </a:prstGeom>
        </p:spPr>
      </p:pic>
    </p:spTree>
    <p:extLst>
      <p:ext uri="{BB962C8B-B14F-4D97-AF65-F5344CB8AC3E}">
        <p14:creationId xmlns:p14="http://schemas.microsoft.com/office/powerpoint/2010/main" val="269046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1DB0-0445-41A0-ACEE-03823BDEB13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0A063E9-4D4B-4FC0-9FFA-430D55738DF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C3D7AC-B70C-4092-ABFD-66FCCE557B38}"/>
              </a:ext>
            </a:extLst>
          </p:cNvPr>
          <p:cNvSpPr>
            <a:spLocks noGrp="1"/>
          </p:cNvSpPr>
          <p:nvPr>
            <p:ph type="dt" sz="half" idx="10"/>
          </p:nvPr>
        </p:nvSpPr>
        <p:spPr/>
        <p:txBody>
          <a:bodyPr/>
          <a:lstStyle/>
          <a:p>
            <a:fld id="{2E7CC8AB-DA3C-4CB0-8904-60D39B1950B9}" type="datetime1">
              <a:rPr lang="en-US" smtClean="0"/>
              <a:t>12/24/20</a:t>
            </a:fld>
            <a:endParaRPr lang="en-US"/>
          </a:p>
        </p:txBody>
      </p:sp>
      <p:sp>
        <p:nvSpPr>
          <p:cNvPr id="5" name="Footer Placeholder 4">
            <a:extLst>
              <a:ext uri="{FF2B5EF4-FFF2-40B4-BE49-F238E27FC236}">
                <a16:creationId xmlns:a16="http://schemas.microsoft.com/office/drawing/2014/main" id="{A520A7B2-5640-43B0-901F-372EDFE733D0}"/>
              </a:ext>
            </a:extLst>
          </p:cNvPr>
          <p:cNvSpPr>
            <a:spLocks noGrp="1"/>
          </p:cNvSpPr>
          <p:nvPr>
            <p:ph type="ftr" sz="quarter" idx="11"/>
          </p:nvPr>
        </p:nvSpPr>
        <p:spPr/>
        <p:txBody>
          <a:body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BF1A0A19-0DD3-49DB-9ABA-6A78DBE1562F}"/>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1989192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E7C04-8733-488B-BB67-9F223195B3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710E04-046C-4034-B097-9E383244B45D}"/>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8EA0FE-93F3-4B79-B040-66F5A04B7438}"/>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7CD1DC-62A6-4B84-8F1D-71623F8B5934}"/>
              </a:ext>
            </a:extLst>
          </p:cNvPr>
          <p:cNvSpPr>
            <a:spLocks noGrp="1"/>
          </p:cNvSpPr>
          <p:nvPr>
            <p:ph type="dt" sz="half" idx="10"/>
          </p:nvPr>
        </p:nvSpPr>
        <p:spPr/>
        <p:txBody>
          <a:bodyPr/>
          <a:lstStyle/>
          <a:p>
            <a:fld id="{6D3843B5-5FC3-457A-8B78-AA42173FD6A0}" type="datetime1">
              <a:rPr lang="en-US" smtClean="0"/>
              <a:t>12/24/20</a:t>
            </a:fld>
            <a:endParaRPr lang="en-US"/>
          </a:p>
        </p:txBody>
      </p:sp>
      <p:sp>
        <p:nvSpPr>
          <p:cNvPr id="6" name="Footer Placeholder 5">
            <a:extLst>
              <a:ext uri="{FF2B5EF4-FFF2-40B4-BE49-F238E27FC236}">
                <a16:creationId xmlns:a16="http://schemas.microsoft.com/office/drawing/2014/main" id="{E97C86D4-C410-4DBF-8762-FF52E3445DE0}"/>
              </a:ext>
            </a:extLst>
          </p:cNvPr>
          <p:cNvSpPr>
            <a:spLocks noGrp="1"/>
          </p:cNvSpPr>
          <p:nvPr>
            <p:ph type="ftr" sz="quarter" idx="11"/>
          </p:nvPr>
        </p:nvSpPr>
        <p:spPr/>
        <p:txBody>
          <a:bodyPr/>
          <a:lstStyle/>
          <a:p>
            <a:r>
              <a:rPr lang="en-US"/>
              <a:t>CS ZG525 / CSI ZG525/ ES ZG526: ADVANCED COMPUTER NETWORKS</a:t>
            </a:r>
          </a:p>
        </p:txBody>
      </p:sp>
      <p:sp>
        <p:nvSpPr>
          <p:cNvPr id="7" name="Slide Number Placeholder 6">
            <a:extLst>
              <a:ext uri="{FF2B5EF4-FFF2-40B4-BE49-F238E27FC236}">
                <a16:creationId xmlns:a16="http://schemas.microsoft.com/office/drawing/2014/main" id="{CCDE0619-F381-4817-AF40-90C3A5B01FFA}"/>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3469607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BD0A-8D4B-4F70-B10E-6BDFF53622F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7AA0EF-567C-4DAD-BB24-8402D0D4A3A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FDCE08C3-D7C5-44BC-9C10-A5D47836CD68}"/>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270607-3E69-429C-9544-0183194654C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BF1FABAD-A260-435A-9053-23476ADB4DBF}"/>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AD5625-88A7-4431-918C-1FCE62649388}"/>
              </a:ext>
            </a:extLst>
          </p:cNvPr>
          <p:cNvSpPr>
            <a:spLocks noGrp="1"/>
          </p:cNvSpPr>
          <p:nvPr>
            <p:ph type="dt" sz="half" idx="10"/>
          </p:nvPr>
        </p:nvSpPr>
        <p:spPr/>
        <p:txBody>
          <a:bodyPr/>
          <a:lstStyle/>
          <a:p>
            <a:fld id="{2D19A4DA-62CB-43A4-9353-73E74A75742A}" type="datetime1">
              <a:rPr lang="en-US" smtClean="0"/>
              <a:t>12/24/20</a:t>
            </a:fld>
            <a:endParaRPr lang="en-US"/>
          </a:p>
        </p:txBody>
      </p:sp>
      <p:sp>
        <p:nvSpPr>
          <p:cNvPr id="8" name="Footer Placeholder 7">
            <a:extLst>
              <a:ext uri="{FF2B5EF4-FFF2-40B4-BE49-F238E27FC236}">
                <a16:creationId xmlns:a16="http://schemas.microsoft.com/office/drawing/2014/main" id="{B0A25D9B-4831-45AE-AB61-77038301D390}"/>
              </a:ext>
            </a:extLst>
          </p:cNvPr>
          <p:cNvSpPr>
            <a:spLocks noGrp="1"/>
          </p:cNvSpPr>
          <p:nvPr>
            <p:ph type="ftr" sz="quarter" idx="11"/>
          </p:nvPr>
        </p:nvSpPr>
        <p:spPr/>
        <p:txBody>
          <a:bodyPr/>
          <a:lstStyle/>
          <a:p>
            <a:r>
              <a:rPr lang="en-US"/>
              <a:t>CS ZG525 / CSI ZG525/ ES ZG526: ADVANCED COMPUTER NETWORKS</a:t>
            </a:r>
          </a:p>
        </p:txBody>
      </p:sp>
      <p:sp>
        <p:nvSpPr>
          <p:cNvPr id="9" name="Slide Number Placeholder 8">
            <a:extLst>
              <a:ext uri="{FF2B5EF4-FFF2-40B4-BE49-F238E27FC236}">
                <a16:creationId xmlns:a16="http://schemas.microsoft.com/office/drawing/2014/main" id="{825798B0-5E82-4E60-BD86-603FA39D1593}"/>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3335259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EC5-4E16-41EF-A1E4-8A5D21C8DD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C09611-7F4A-433D-912A-AAC34693D1D9}"/>
              </a:ext>
            </a:extLst>
          </p:cNvPr>
          <p:cNvSpPr>
            <a:spLocks noGrp="1"/>
          </p:cNvSpPr>
          <p:nvPr>
            <p:ph type="dt" sz="half" idx="10"/>
          </p:nvPr>
        </p:nvSpPr>
        <p:spPr/>
        <p:txBody>
          <a:bodyPr/>
          <a:lstStyle/>
          <a:p>
            <a:fld id="{FE2A3B25-CB58-45A2-92CE-132D94BDC731}" type="datetime1">
              <a:rPr lang="en-US" smtClean="0"/>
              <a:t>12/24/20</a:t>
            </a:fld>
            <a:endParaRPr lang="en-US"/>
          </a:p>
        </p:txBody>
      </p:sp>
      <p:sp>
        <p:nvSpPr>
          <p:cNvPr id="4" name="Footer Placeholder 3">
            <a:extLst>
              <a:ext uri="{FF2B5EF4-FFF2-40B4-BE49-F238E27FC236}">
                <a16:creationId xmlns:a16="http://schemas.microsoft.com/office/drawing/2014/main" id="{270DC0C2-D439-4BEB-9001-78660C0582E8}"/>
              </a:ext>
            </a:extLst>
          </p:cNvPr>
          <p:cNvSpPr>
            <a:spLocks noGrp="1"/>
          </p:cNvSpPr>
          <p:nvPr>
            <p:ph type="ftr" sz="quarter" idx="11"/>
          </p:nvPr>
        </p:nvSpPr>
        <p:spPr/>
        <p:txBody>
          <a:bodyPr/>
          <a:lstStyle/>
          <a:p>
            <a:r>
              <a:rPr lang="en-US"/>
              <a:t>CS ZG525 / CSI ZG525/ ES ZG526: ADVANCED COMPUTER NETWORKS</a:t>
            </a:r>
          </a:p>
        </p:txBody>
      </p:sp>
      <p:sp>
        <p:nvSpPr>
          <p:cNvPr id="5" name="Slide Number Placeholder 4">
            <a:extLst>
              <a:ext uri="{FF2B5EF4-FFF2-40B4-BE49-F238E27FC236}">
                <a16:creationId xmlns:a16="http://schemas.microsoft.com/office/drawing/2014/main" id="{F46D918C-E13F-46B9-AD96-72E601F3E519}"/>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38856300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35398C-D002-4B92-9667-8960124212D6}"/>
              </a:ext>
            </a:extLst>
          </p:cNvPr>
          <p:cNvSpPr>
            <a:spLocks noGrp="1"/>
          </p:cNvSpPr>
          <p:nvPr>
            <p:ph type="dt" sz="half" idx="10"/>
          </p:nvPr>
        </p:nvSpPr>
        <p:spPr/>
        <p:txBody>
          <a:bodyPr/>
          <a:lstStyle/>
          <a:p>
            <a:fld id="{EAE2A60D-A378-4388-8F7C-2CE3DBDA5931}" type="datetime1">
              <a:rPr lang="en-US" smtClean="0"/>
              <a:t>12/24/20</a:t>
            </a:fld>
            <a:endParaRPr lang="en-US"/>
          </a:p>
        </p:txBody>
      </p:sp>
      <p:sp>
        <p:nvSpPr>
          <p:cNvPr id="3" name="Footer Placeholder 2">
            <a:extLst>
              <a:ext uri="{FF2B5EF4-FFF2-40B4-BE49-F238E27FC236}">
                <a16:creationId xmlns:a16="http://schemas.microsoft.com/office/drawing/2014/main" id="{F5DDD067-8B3B-4536-958C-1089B5535B5C}"/>
              </a:ext>
            </a:extLst>
          </p:cNvPr>
          <p:cNvSpPr>
            <a:spLocks noGrp="1"/>
          </p:cNvSpPr>
          <p:nvPr>
            <p:ph type="ftr" sz="quarter" idx="11"/>
          </p:nvPr>
        </p:nvSpPr>
        <p:spPr/>
        <p:txBody>
          <a:bodyPr/>
          <a:lstStyle/>
          <a:p>
            <a:r>
              <a:rPr lang="en-US"/>
              <a:t>CS ZG525 / CSI ZG525/ ES ZG526: ADVANCED COMPUTER NETWORKS</a:t>
            </a:r>
          </a:p>
        </p:txBody>
      </p:sp>
      <p:sp>
        <p:nvSpPr>
          <p:cNvPr id="4" name="Slide Number Placeholder 3">
            <a:extLst>
              <a:ext uri="{FF2B5EF4-FFF2-40B4-BE49-F238E27FC236}">
                <a16:creationId xmlns:a16="http://schemas.microsoft.com/office/drawing/2014/main" id="{262B8BF4-C3D0-44EA-AC6D-C4B89ED6E616}"/>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2879584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E6B7A1-1A60-4CB5-83B3-0CE236199703}" type="datetimeFigureOut">
              <a:rPr lang="en-US" smtClean="0"/>
              <a:t>12/24/20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5091-6BC5-4425-AAFB-78A9CC49E05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B630BAB-AAE7-427A-838D-1BF2C5402E7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0C8370-6CB6-43F8-B742-A97EF137C0B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D8AA3F0-5A46-42A7-9082-C14623012CDC}"/>
              </a:ext>
            </a:extLst>
          </p:cNvPr>
          <p:cNvSpPr>
            <a:spLocks noGrp="1"/>
          </p:cNvSpPr>
          <p:nvPr>
            <p:ph type="dt" sz="half" idx="10"/>
          </p:nvPr>
        </p:nvSpPr>
        <p:spPr/>
        <p:txBody>
          <a:bodyPr/>
          <a:lstStyle/>
          <a:p>
            <a:fld id="{24C364BE-BBB4-4250-A714-DA52E34663AC}" type="datetime1">
              <a:rPr lang="en-US" smtClean="0"/>
              <a:t>12/24/20</a:t>
            </a:fld>
            <a:endParaRPr lang="en-US"/>
          </a:p>
        </p:txBody>
      </p:sp>
      <p:sp>
        <p:nvSpPr>
          <p:cNvPr id="6" name="Footer Placeholder 5">
            <a:extLst>
              <a:ext uri="{FF2B5EF4-FFF2-40B4-BE49-F238E27FC236}">
                <a16:creationId xmlns:a16="http://schemas.microsoft.com/office/drawing/2014/main" id="{CD81651D-0F79-46EE-A745-899AF5A68BE4}"/>
              </a:ext>
            </a:extLst>
          </p:cNvPr>
          <p:cNvSpPr>
            <a:spLocks noGrp="1"/>
          </p:cNvSpPr>
          <p:nvPr>
            <p:ph type="ftr" sz="quarter" idx="11"/>
          </p:nvPr>
        </p:nvSpPr>
        <p:spPr/>
        <p:txBody>
          <a:bodyPr/>
          <a:lstStyle/>
          <a:p>
            <a:r>
              <a:rPr lang="en-US"/>
              <a:t>CS ZG525 / CSI ZG525/ ES ZG526: ADVANCED COMPUTER NETWORKS</a:t>
            </a:r>
          </a:p>
        </p:txBody>
      </p:sp>
      <p:sp>
        <p:nvSpPr>
          <p:cNvPr id="7" name="Slide Number Placeholder 6">
            <a:extLst>
              <a:ext uri="{FF2B5EF4-FFF2-40B4-BE49-F238E27FC236}">
                <a16:creationId xmlns:a16="http://schemas.microsoft.com/office/drawing/2014/main" id="{D7376205-252C-46F2-AAE4-25E972A5E09D}"/>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11336218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01017-7E6D-4FD1-8014-707B9A18D75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0B3D9B4-3FFD-4AB0-96CA-2F3B41B8115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1D3799D9-C754-4197-B84D-72F91469514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24145DF-CA2C-47DC-A190-FE3356EE089D}"/>
              </a:ext>
            </a:extLst>
          </p:cNvPr>
          <p:cNvSpPr>
            <a:spLocks noGrp="1"/>
          </p:cNvSpPr>
          <p:nvPr>
            <p:ph type="dt" sz="half" idx="10"/>
          </p:nvPr>
        </p:nvSpPr>
        <p:spPr/>
        <p:txBody>
          <a:bodyPr/>
          <a:lstStyle/>
          <a:p>
            <a:fld id="{B07ECB27-79A4-4C4B-A5AA-09D7B8C301AE}" type="datetime1">
              <a:rPr lang="en-US" smtClean="0"/>
              <a:t>12/24/20</a:t>
            </a:fld>
            <a:endParaRPr lang="en-US"/>
          </a:p>
        </p:txBody>
      </p:sp>
      <p:sp>
        <p:nvSpPr>
          <p:cNvPr id="6" name="Footer Placeholder 5">
            <a:extLst>
              <a:ext uri="{FF2B5EF4-FFF2-40B4-BE49-F238E27FC236}">
                <a16:creationId xmlns:a16="http://schemas.microsoft.com/office/drawing/2014/main" id="{7D0FE476-0EF6-4F70-B776-5DA21E3543CF}"/>
              </a:ext>
            </a:extLst>
          </p:cNvPr>
          <p:cNvSpPr>
            <a:spLocks noGrp="1"/>
          </p:cNvSpPr>
          <p:nvPr>
            <p:ph type="ftr" sz="quarter" idx="11"/>
          </p:nvPr>
        </p:nvSpPr>
        <p:spPr/>
        <p:txBody>
          <a:bodyPr/>
          <a:lstStyle/>
          <a:p>
            <a:r>
              <a:rPr lang="en-US"/>
              <a:t>CS ZG525 / CSI ZG525/ ES ZG526: ADVANCED COMPUTER NETWORKS</a:t>
            </a:r>
          </a:p>
        </p:txBody>
      </p:sp>
      <p:sp>
        <p:nvSpPr>
          <p:cNvPr id="7" name="Slide Number Placeholder 6">
            <a:extLst>
              <a:ext uri="{FF2B5EF4-FFF2-40B4-BE49-F238E27FC236}">
                <a16:creationId xmlns:a16="http://schemas.microsoft.com/office/drawing/2014/main" id="{661C66AE-08DE-4601-811F-8BBF0FDF2656}"/>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17711628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58B78-574F-4C66-B5BC-4E0F7A0A58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8611C8-C8B7-4FF1-83BC-0D1C0BA7C3E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3E44EC-B28C-4D4D-AB92-0F4F890E1915}"/>
              </a:ext>
            </a:extLst>
          </p:cNvPr>
          <p:cNvSpPr>
            <a:spLocks noGrp="1"/>
          </p:cNvSpPr>
          <p:nvPr>
            <p:ph type="dt" sz="half" idx="10"/>
          </p:nvPr>
        </p:nvSpPr>
        <p:spPr/>
        <p:txBody>
          <a:bodyPr/>
          <a:lstStyle/>
          <a:p>
            <a:fld id="{0620B13D-7C50-4893-9B96-D671BAC7961C}" type="datetime1">
              <a:rPr lang="en-US" smtClean="0"/>
              <a:t>12/24/20</a:t>
            </a:fld>
            <a:endParaRPr lang="en-US"/>
          </a:p>
        </p:txBody>
      </p:sp>
      <p:sp>
        <p:nvSpPr>
          <p:cNvPr id="5" name="Footer Placeholder 4">
            <a:extLst>
              <a:ext uri="{FF2B5EF4-FFF2-40B4-BE49-F238E27FC236}">
                <a16:creationId xmlns:a16="http://schemas.microsoft.com/office/drawing/2014/main" id="{FE752294-85BD-4290-AEB8-9B3ED03BB098}"/>
              </a:ext>
            </a:extLst>
          </p:cNvPr>
          <p:cNvSpPr>
            <a:spLocks noGrp="1"/>
          </p:cNvSpPr>
          <p:nvPr>
            <p:ph type="ftr" sz="quarter" idx="11"/>
          </p:nvPr>
        </p:nvSpPr>
        <p:spPr/>
        <p:txBody>
          <a:body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E9C182AF-80E0-43AB-B5A1-C1025F1381FF}"/>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1855455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60886-23A6-4613-9B79-CE5EACF6886D}"/>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F7209D-044D-4E3F-8D24-FEA93E5FE0CD}"/>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53F9B3-8678-4510-8FA6-1D225C0F3C90}"/>
              </a:ext>
            </a:extLst>
          </p:cNvPr>
          <p:cNvSpPr>
            <a:spLocks noGrp="1"/>
          </p:cNvSpPr>
          <p:nvPr>
            <p:ph type="dt" sz="half" idx="10"/>
          </p:nvPr>
        </p:nvSpPr>
        <p:spPr/>
        <p:txBody>
          <a:bodyPr/>
          <a:lstStyle/>
          <a:p>
            <a:fld id="{FCBAAED9-73BB-43FB-BE57-5F116564B6DB}" type="datetime1">
              <a:rPr lang="en-US" smtClean="0"/>
              <a:t>12/24/20</a:t>
            </a:fld>
            <a:endParaRPr lang="en-US"/>
          </a:p>
        </p:txBody>
      </p:sp>
      <p:sp>
        <p:nvSpPr>
          <p:cNvPr id="5" name="Footer Placeholder 4">
            <a:extLst>
              <a:ext uri="{FF2B5EF4-FFF2-40B4-BE49-F238E27FC236}">
                <a16:creationId xmlns:a16="http://schemas.microsoft.com/office/drawing/2014/main" id="{6DBC5B70-38F4-4560-B70A-79A1635E8139}"/>
              </a:ext>
            </a:extLst>
          </p:cNvPr>
          <p:cNvSpPr>
            <a:spLocks noGrp="1"/>
          </p:cNvSpPr>
          <p:nvPr>
            <p:ph type="ftr" sz="quarter" idx="11"/>
          </p:nvPr>
        </p:nvSpPr>
        <p:spPr/>
        <p:txBody>
          <a:body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82346E8D-6ABB-499F-96C9-E1B6B8679822}"/>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38026551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5 - Text &amp; Bullets - White BG - Orange">
    <p:spTree>
      <p:nvGrpSpPr>
        <p:cNvPr id="1" name=""/>
        <p:cNvGrpSpPr/>
        <p:nvPr/>
      </p:nvGrpSpPr>
      <p:grpSpPr>
        <a:xfrm>
          <a:off x="0" y="0"/>
          <a:ext cx="0" cy="0"/>
          <a:chOff x="0" y="0"/>
          <a:chExt cx="0" cy="0"/>
        </a:xfrm>
      </p:grpSpPr>
      <p:sp>
        <p:nvSpPr>
          <p:cNvPr id="20" name="Text Placeholder 19"/>
          <p:cNvSpPr>
            <a:spLocks noGrp="1"/>
          </p:cNvSpPr>
          <p:nvPr>
            <p:ph type="body" sz="quarter" idx="20" hasCustomPrompt="1"/>
          </p:nvPr>
        </p:nvSpPr>
        <p:spPr>
          <a:xfrm>
            <a:off x="309669" y="199995"/>
            <a:ext cx="7176120" cy="399604"/>
          </a:xfrm>
          <a:prstGeom prst="rect">
            <a:avLst/>
          </a:prstGeom>
        </p:spPr>
        <p:txBody>
          <a:bodyPr vert="horz" lIns="91111" tIns="45555" rIns="91111" bIns="45555" anchor="b"/>
          <a:lstStyle>
            <a:lvl1pPr marL="0" indent="0">
              <a:buNone/>
              <a:defRPr sz="794" b="1" cap="all" baseline="0">
                <a:solidFill>
                  <a:srgbClr val="EB8024"/>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309669" y="645145"/>
            <a:ext cx="7176120" cy="545609"/>
          </a:xfrm>
          <a:prstGeom prst="rect">
            <a:avLst/>
          </a:prstGeom>
        </p:spPr>
        <p:txBody>
          <a:bodyPr lIns="91111" tIns="45555" rIns="91111" bIns="45555"/>
          <a:lstStyle>
            <a:lvl1pPr marL="0" indent="0">
              <a:buNone/>
              <a:defRPr sz="1588" baseline="0">
                <a:latin typeface="+mj-lt"/>
              </a:defRPr>
            </a:lvl1pPr>
            <a:lvl2pPr>
              <a:defRPr sz="1588"/>
            </a:lvl2pPr>
            <a:lvl3pPr>
              <a:defRPr sz="1588"/>
            </a:lvl3pPr>
            <a:lvl4pPr>
              <a:defRPr sz="1588"/>
            </a:lvl4pPr>
            <a:lvl5pPr>
              <a:defRPr sz="1588"/>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8580398" y="6536778"/>
            <a:ext cx="563603" cy="230704"/>
          </a:xfrm>
          <a:prstGeom prst="rect">
            <a:avLst/>
          </a:prstGeom>
          <a:ln>
            <a:noFill/>
          </a:ln>
        </p:spPr>
        <p:txBody>
          <a:bodyPr wrap="square" rtlCol="0" anchor="ctr">
            <a:spAutoFit/>
          </a:bodyPr>
          <a:lstStyle/>
          <a:p>
            <a:pPr marL="0" indent="0" algn="ctr"/>
            <a:fld id="{9C0653CD-709A-4C23-AF85-C211F9C3D3CB}" type="slidenum">
              <a:rPr lang="nl-NL" sz="899" smtClean="0">
                <a:solidFill>
                  <a:schemeClr val="tx1"/>
                </a:solidFill>
                <a:latin typeface="+mj-lt"/>
                <a:ea typeface="BentonSans"/>
                <a:cs typeface="BentonSans"/>
                <a:sym typeface="BentonSans"/>
              </a:rPr>
              <a:pPr marL="0" indent="0" algn="ctr"/>
              <a:t>‹#›</a:t>
            </a:fld>
            <a:endParaRPr lang="en-GB" sz="899"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309668" y="1883046"/>
            <a:ext cx="8493591" cy="4724272"/>
          </a:xfrm>
          <a:prstGeom prst="rect">
            <a:avLst/>
          </a:prstGeom>
        </p:spPr>
        <p:txBody>
          <a:bodyPr vert="horz"/>
          <a:lstStyle>
            <a:lvl1pPr marL="151198" indent="-151198">
              <a:buClr>
                <a:srgbClr val="EB8024"/>
              </a:buClr>
              <a:buFont typeface="Arial"/>
              <a:buChar char="•"/>
              <a:defRPr sz="899">
                <a:latin typeface="Georgia"/>
                <a:cs typeface="Georgia"/>
              </a:defRPr>
            </a:lvl1pPr>
            <a:lvl2pPr marL="494080" indent="-151198">
              <a:buClr>
                <a:srgbClr val="EB8024"/>
              </a:buClr>
              <a:buFont typeface="Arial"/>
              <a:buChar char="•"/>
              <a:defRPr sz="899">
                <a:latin typeface="Georgia"/>
                <a:cs typeface="Georgia"/>
              </a:defRPr>
            </a:lvl2pPr>
            <a:lvl3pPr marL="836963" indent="-151198">
              <a:buClr>
                <a:srgbClr val="EB8024"/>
              </a:buClr>
              <a:buFont typeface="Arial"/>
              <a:buChar char="•"/>
              <a:defRPr sz="899">
                <a:latin typeface="Georgia"/>
                <a:cs typeface="Georgia"/>
              </a:defRPr>
            </a:lvl3pPr>
            <a:lvl4pPr marL="1179845" indent="-151198">
              <a:buClr>
                <a:srgbClr val="EB8024"/>
              </a:buClr>
              <a:buFont typeface="Arial"/>
              <a:buChar char="•"/>
              <a:defRPr sz="899">
                <a:latin typeface="Georgia"/>
                <a:cs typeface="Georgia"/>
              </a:defRPr>
            </a:lvl4pPr>
            <a:lvl5pPr marL="1522728" indent="-151198">
              <a:buClr>
                <a:srgbClr val="EB8024"/>
              </a:buClr>
              <a:buFont typeface="Arial"/>
              <a:buChar char="•"/>
              <a:defRPr sz="899">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hape 93"/>
          <p:cNvSpPr/>
          <p:nvPr userDrawn="1"/>
        </p:nvSpPr>
        <p:spPr>
          <a:xfrm>
            <a:off x="389578" y="1210100"/>
            <a:ext cx="446486" cy="26790"/>
          </a:xfrm>
          <a:prstGeom prst="rect">
            <a:avLst/>
          </a:prstGeom>
          <a:solidFill>
            <a:srgbClr val="EB8024"/>
          </a:solidFill>
          <a:ln w="12700">
            <a:miter lim="400000"/>
          </a:ln>
        </p:spPr>
        <p:txBody>
          <a:bodyPr lIns="0" tIns="0" rIns="0" bIns="0" anchor="ctr"/>
          <a:lstStyle/>
          <a:p>
            <a:pPr lvl="0">
              <a:defRPr sz="2400">
                <a:solidFill>
                  <a:srgbClr val="F2AC00"/>
                </a:solidFill>
              </a:defRPr>
            </a:pPr>
            <a:endParaRPr sz="1270" dirty="0">
              <a:solidFill>
                <a:srgbClr val="EF6317"/>
              </a:solidFill>
            </a:endParaRPr>
          </a:p>
        </p:txBody>
      </p:sp>
      <p:sp>
        <p:nvSpPr>
          <p:cNvPr id="64" name="Text Placeholder 14"/>
          <p:cNvSpPr>
            <a:spLocks noGrp="1"/>
          </p:cNvSpPr>
          <p:nvPr>
            <p:ph type="body" sz="quarter" idx="40"/>
          </p:nvPr>
        </p:nvSpPr>
        <p:spPr>
          <a:xfrm>
            <a:off x="309670" y="1245441"/>
            <a:ext cx="4114688" cy="571786"/>
          </a:xfrm>
          <a:prstGeom prst="rect">
            <a:avLst/>
          </a:prstGeom>
        </p:spPr>
        <p:txBody>
          <a:bodyPr vert="horz" lIns="91111" tIns="45555" rIns="91111" bIns="45555" anchor="b">
            <a:normAutofit/>
          </a:bodyPr>
          <a:lstStyle>
            <a:lvl1pPr marL="0" indent="0">
              <a:buNone/>
              <a:defRPr sz="899"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2128320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E6B7A1-1A60-4CB5-83B3-0CE236199703}" type="datetimeFigureOut">
              <a:rPr lang="en-US" smtClean="0"/>
              <a:t>12/24/20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E6B7A1-1A60-4CB5-83B3-0CE236199703}" type="datetimeFigureOut">
              <a:rPr lang="en-US" smtClean="0"/>
              <a:t>12/24/20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E6B7A1-1A60-4CB5-83B3-0CE236199703}" type="datetimeFigureOut">
              <a:rPr lang="en-US" smtClean="0"/>
              <a:t>12/24/20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E6B7A1-1A60-4CB5-83B3-0CE236199703}" type="datetimeFigureOut">
              <a:rPr lang="en-US" smtClean="0"/>
              <a:t>12/24/20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6B7A1-1A60-4CB5-83B3-0CE236199703}" type="datetimeFigureOut">
              <a:rPr lang="en-US" smtClean="0"/>
              <a:t>12/24/20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E6B7A1-1A60-4CB5-83B3-0CE236199703}" type="datetimeFigureOut">
              <a:rPr lang="en-US" smtClean="0"/>
              <a:t>12/24/20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E6B7A1-1A60-4CB5-83B3-0CE236199703}" type="datetimeFigureOut">
              <a:rPr lang="en-US" smtClean="0"/>
              <a:t>12/24/20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6B7A1-1A60-4CB5-83B3-0CE236199703}" type="datetimeFigureOut">
              <a:rPr lang="en-US" smtClean="0"/>
              <a:t>12/24/20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46DAAC-8ABD-4CAE-AF6B-733F259BCA5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44CCA8-A81D-4AC0-BEA1-68B3973A43D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598ACA-934B-4B26-A24A-EBFA23D1CB4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9863A9-125B-47CD-801B-5FD4AB5238E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B62156B-E58D-4B8D-8888-B311B490C688}" type="datetime1">
              <a:rPr lang="en-US" smtClean="0"/>
              <a:t>12/24/20</a:t>
            </a:fld>
            <a:endParaRPr lang="en-US"/>
          </a:p>
        </p:txBody>
      </p:sp>
      <p:sp>
        <p:nvSpPr>
          <p:cNvPr id="5" name="Footer Placeholder 4">
            <a:extLst>
              <a:ext uri="{FF2B5EF4-FFF2-40B4-BE49-F238E27FC236}">
                <a16:creationId xmlns:a16="http://schemas.microsoft.com/office/drawing/2014/main" id="{08FE20F9-CD41-4ABF-B574-36F8B0265D3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FD65B247-5F75-4F52-B4C9-B8739A1EFAE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C7079E-14CB-49E3-8BA8-C540CEA3A588}" type="slidenum">
              <a:rPr lang="en-US" smtClean="0"/>
              <a:t>‹#›</a:t>
            </a:fld>
            <a:endParaRPr lang="en-US"/>
          </a:p>
        </p:txBody>
      </p:sp>
    </p:spTree>
    <p:extLst>
      <p:ext uri="{BB962C8B-B14F-4D97-AF65-F5344CB8AC3E}">
        <p14:creationId xmlns:p14="http://schemas.microsoft.com/office/powerpoint/2010/main" val="20007993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hyperlink" Target="https://www.ebooks.com/en-us/book/209925972/ethics-and-data-science/mike-loukides/"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hyperlink" Target="https://towardsdatascience.com/ethics-in-web-scraping-b96b18136f01"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hyperlink" Target="https://nbviewer.jupyter.org/github/IBM/AIF360/blob/master/examples/tutorial_credit_scoring.ipynb"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meps.ahrq.gov/mepsweb/" TargetMode="External"/><Relationship Id="rId2" Type="http://schemas.openxmlformats.org/officeDocument/2006/relationships/hyperlink" Target="https://nbviewer.jupyter.org/github/IBM/AIF360/blob/master/examples/tutorial_medical_expenditure.ipynb" TargetMode="External"/><Relationship Id="rId1" Type="http://schemas.openxmlformats.org/officeDocument/2006/relationships/slideLayout" Target="../slideLayouts/slideLayout12.xml"/><Relationship Id="rId4" Type="http://schemas.openxmlformats.org/officeDocument/2006/relationships/hyperlink" Target="https://nbviewer.jupyter.org/github/IBM/AIF360/blob/master/examples/tutorial_medical_expenditure.ipynb#2.-Data-used"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m.rutgers.edu/pubs/Grinberg-SMPatterns-ICWSM2013.pdf" TargetMode="External"/><Relationship Id="rId2" Type="http://schemas.openxmlformats.org/officeDocument/2006/relationships/hyperlink" Target="https://hbr.org/2013/04/the-hidden-biases-in-big-data" TargetMode="External"/><Relationship Id="rId1" Type="http://schemas.openxmlformats.org/officeDocument/2006/relationships/slideLayout" Target="../slideLayouts/slideLayout12.xml"/><Relationship Id="rId4" Type="http://schemas.openxmlformats.org/officeDocument/2006/relationships/hyperlink" Target="http://www.nature.com/news/when-google-got-flu-wrong-1.12413"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hyperlink" Target="https://en.wikipedia.org/wiki/Expected_value" TargetMode="External"/><Relationship Id="rId2" Type="http://schemas.openxmlformats.org/officeDocument/2006/relationships/hyperlink" Target="https://en.wikipedia.org/wiki/Statistics" TargetMode="Externa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hyperlink" Target="https://en.wikipedia.org/wiki/Estimation_theory" TargetMode="External"/><Relationship Id="rId4" Type="http://schemas.openxmlformats.org/officeDocument/2006/relationships/hyperlink" Target="https://en.wikipedia.org/wiki/Parameter#Statistics_and_econometric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hyperlink" Target="https://www.oreilly.com/data/free/files/being-a-data-skeptic.pdf" TargetMode="Externa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hyperlink" Target="https://www.youtube.com/watch?v=hDgXIUM3Rmw" TargetMode="External"/><Relationship Id="rId4" Type="http://schemas.openxmlformats.org/officeDocument/2006/relationships/image" Target="../media/image18.png"/></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8" Type="http://schemas.openxmlformats.org/officeDocument/2006/relationships/hyperlink" Target="https://www.researchgate.net/publication/324907302_Legality_and_Ethics_of_Web_Scraping" TargetMode="External"/><Relationship Id="rId13" Type="http://schemas.openxmlformats.org/officeDocument/2006/relationships/hyperlink" Target="https://www.dezyre.com/article/100-data-science-interview-questions-and-answers-general-for-2018/184" TargetMode="External"/><Relationship Id="rId3" Type="http://schemas.openxmlformats.org/officeDocument/2006/relationships/hyperlink" Target="https://wiki.diglib.org/images/1/1a/ERN-Data-Ethics.pptx" TargetMode="External"/><Relationship Id="rId7" Type="http://schemas.openxmlformats.org/officeDocument/2006/relationships/hyperlink" Target="https://towardsdatascience.com/ethics-in-web-scraping-b96b18136f01" TargetMode="External"/><Relationship Id="rId12" Type="http://schemas.openxmlformats.org/officeDocument/2006/relationships/hyperlink" Target="https://towardsdatascience.com/notes-and-technical-questions-from-interviewing-as-a-data-scientist-in-2018-20e7e3ee4ab3" TargetMode="External"/><Relationship Id="rId2" Type="http://schemas.openxmlformats.org/officeDocument/2006/relationships/hyperlink" Target="https://www.slideshare.net/HJvanVeen/ethics-in-data-science-and-machine-learning" TargetMode="External"/><Relationship Id="rId1" Type="http://schemas.openxmlformats.org/officeDocument/2006/relationships/slideLayout" Target="../slideLayouts/slideLayout12.xml"/><Relationship Id="rId6" Type="http://schemas.openxmlformats.org/officeDocument/2006/relationships/hyperlink" Target="https://www.nuffieldfoundation.org/sites/default/files/files/Ethical-and-Societal-Implications-of-Data-and-AI-report-Nuffield-Foundat.pdf" TargetMode="External"/><Relationship Id="rId11" Type="http://schemas.openxmlformats.org/officeDocument/2006/relationships/hyperlink" Target="https://aiethics.princeton.edu/case-studies/" TargetMode="External"/><Relationship Id="rId5" Type="http://schemas.openxmlformats.org/officeDocument/2006/relationships/hyperlink" Target="https://towardsdatascience.com/the-ethics-of-data-science-e3b1828affa2" TargetMode="External"/><Relationship Id="rId10" Type="http://schemas.openxmlformats.org/officeDocument/2006/relationships/hyperlink" Target="https://www.oreilly.com/ideas/case-studies-in-data-ethics" TargetMode="External"/><Relationship Id="rId4" Type="http://schemas.openxmlformats.org/officeDocument/2006/relationships/hyperlink" Target="https://www.lynda.com/Big-Data-tutorials/Ethical-issues/420305/505117-4.html" TargetMode="External"/><Relationship Id="rId9" Type="http://schemas.openxmlformats.org/officeDocument/2006/relationships/hyperlink" Target="https://datasociety.net/blog/2016/04/13/data-ethics-case-studies/"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https://www.investopedia.com/terms/p/p-value.asp" TargetMode="External"/><Relationship Id="rId2" Type="http://schemas.openxmlformats.org/officeDocument/2006/relationships/hyperlink" Target="https://www.investopedia.com/terms/n/null_hypothesis.asp"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it-IT" dirty="0"/>
              <a:t>DSE ZG523 Introduction to Data Science</a:t>
            </a:r>
            <a:endParaRPr lang="en-US" dirty="0"/>
          </a:p>
        </p:txBody>
      </p:sp>
      <p:sp>
        <p:nvSpPr>
          <p:cNvPr id="7" name="Subtitle 6"/>
          <p:cNvSpPr>
            <a:spLocks noGrp="1"/>
          </p:cNvSpPr>
          <p:nvPr>
            <p:ph type="subTitle" idx="1"/>
          </p:nvPr>
        </p:nvSpPr>
        <p:spPr/>
        <p:txBody>
          <a:bodyPr/>
          <a:lstStyle/>
          <a:p>
            <a:r>
              <a:rPr lang="en-US" dirty="0"/>
              <a:t>Lecture – 15 &amp; 16</a:t>
            </a:r>
          </a:p>
          <a:p>
            <a:r>
              <a:rPr lang="en-US" dirty="0"/>
              <a:t>Sumita Narang</a:t>
            </a:r>
          </a:p>
        </p:txBody>
      </p:sp>
    </p:spTree>
    <p:extLst>
      <p:ext uri="{BB962C8B-B14F-4D97-AF65-F5344CB8AC3E}">
        <p14:creationId xmlns:p14="http://schemas.microsoft.com/office/powerpoint/2010/main" val="1970334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4) </a:t>
            </a:r>
            <a:r>
              <a:rPr lang="en-US" b="1" dirty="0"/>
              <a:t>People Ignore Perverse Incentives - </a:t>
            </a:r>
            <a:r>
              <a:rPr lang="en-US" dirty="0"/>
              <a:t>Models, especially high-stake models where people’s quality of life is on the line, beg for gaming, as we’ve seen time and time again.</a:t>
            </a:r>
          </a:p>
          <a:p>
            <a:r>
              <a:rPr lang="en-US" dirty="0"/>
              <a:t>So for example, the FICO credit score model is pretty good on the spectrum of </a:t>
            </a:r>
            <a:r>
              <a:rPr lang="en-US" dirty="0" err="1"/>
              <a:t>gamability</a:t>
            </a:r>
            <a:r>
              <a:rPr lang="en-US" dirty="0"/>
              <a:t>. We know that to increase our credit score, we should pay our bills on time, for example. In fact most people wouldn’t even call that gaming.</a:t>
            </a:r>
          </a:p>
        </p:txBody>
      </p:sp>
      <p:sp>
        <p:nvSpPr>
          <p:cNvPr id="3" name="Content Placeholder 2"/>
          <p:cNvSpPr>
            <a:spLocks noGrp="1"/>
          </p:cNvSpPr>
          <p:nvPr>
            <p:ph sz="quarter" idx="10"/>
          </p:nvPr>
        </p:nvSpPr>
        <p:spPr/>
        <p:txBody>
          <a:bodyPr/>
          <a:lstStyle/>
          <a:p>
            <a:r>
              <a:rPr lang="en-US" dirty="0"/>
              <a:t>Being a data skeptic 5/ </a:t>
            </a:r>
          </a:p>
        </p:txBody>
      </p:sp>
    </p:spTree>
    <p:extLst>
      <p:ext uri="{BB962C8B-B14F-4D97-AF65-F5344CB8AC3E}">
        <p14:creationId xmlns:p14="http://schemas.microsoft.com/office/powerpoint/2010/main" val="360684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R2 – Chapter 1</a:t>
            </a:r>
          </a:p>
          <a:p>
            <a:endParaRPr lang="en-US" dirty="0"/>
          </a:p>
          <a:p>
            <a:r>
              <a:rPr lang="en-US" dirty="0">
                <a:hlinkClick r:id="rId2"/>
              </a:rPr>
              <a:t>https://www.ebooks.com/en-us/book/209925972/ethics-and-data-science/mike-loukides/</a:t>
            </a:r>
            <a:endParaRPr lang="en-US" dirty="0"/>
          </a:p>
          <a:p>
            <a:r>
              <a:rPr lang="en-IN" dirty="0"/>
              <a:t>There has been a lot of healthy discussion about data ethics lately. We want to be clear: that discussion is good, and necessary. But it’s also not the biggest problem we face. We already have good stand‐ </a:t>
            </a:r>
            <a:r>
              <a:rPr lang="en-IN" dirty="0" err="1"/>
              <a:t>ards</a:t>
            </a:r>
            <a:r>
              <a:rPr lang="en-IN" dirty="0"/>
              <a:t> for data ethics. </a:t>
            </a:r>
          </a:p>
          <a:p>
            <a:r>
              <a:rPr lang="en-IN" dirty="0"/>
              <a:t>The </a:t>
            </a:r>
            <a:r>
              <a:rPr lang="en-IN" u="sng" dirty="0"/>
              <a:t>ACM’s code of ethics&lt;http://</a:t>
            </a:r>
            <a:r>
              <a:rPr lang="en-IN" u="sng" dirty="0" err="1"/>
              <a:t>bit.ly</a:t>
            </a:r>
            <a:r>
              <a:rPr lang="en-IN" u="sng" dirty="0"/>
              <a:t>/2zUY4E7&gt;, </a:t>
            </a:r>
            <a:r>
              <a:rPr lang="en-IN" dirty="0"/>
              <a:t>which dates back to 1993, and is currently being updated, is clear, concise, and </a:t>
            </a:r>
            <a:r>
              <a:rPr lang="en-IN" dirty="0" err="1"/>
              <a:t>surpris</a:t>
            </a:r>
            <a:r>
              <a:rPr lang="en-IN" dirty="0"/>
              <a:t>‐ </a:t>
            </a:r>
            <a:r>
              <a:rPr lang="en-IN" dirty="0" err="1"/>
              <a:t>ingly</a:t>
            </a:r>
            <a:r>
              <a:rPr lang="en-IN" dirty="0"/>
              <a:t> forward-thinking; 25 years later, it’s a great start for anyone thinking about ethics. </a:t>
            </a:r>
          </a:p>
          <a:p>
            <a:r>
              <a:rPr lang="en-IN" dirty="0"/>
              <a:t>The </a:t>
            </a:r>
            <a:r>
              <a:rPr lang="en-IN" u="sng" dirty="0"/>
              <a:t>American Statistical Association&lt;http://</a:t>
            </a:r>
            <a:r>
              <a:rPr lang="en-IN" u="sng" dirty="0" err="1"/>
              <a:t>bit.ly</a:t>
            </a:r>
            <a:r>
              <a:rPr lang="en-IN" u="sng" dirty="0"/>
              <a:t>/2mzaMPw&gt; </a:t>
            </a:r>
            <a:r>
              <a:rPr lang="en-IN" dirty="0"/>
              <a:t>has a good set of ethical guidelines for working with data. So, we’re not working in a vacuum. </a:t>
            </a:r>
          </a:p>
          <a:p>
            <a:endParaRPr lang="en-US" dirty="0"/>
          </a:p>
        </p:txBody>
      </p:sp>
      <p:sp>
        <p:nvSpPr>
          <p:cNvPr id="3" name="Content Placeholder 2"/>
          <p:cNvSpPr>
            <a:spLocks noGrp="1"/>
          </p:cNvSpPr>
          <p:nvPr>
            <p:ph sz="quarter" idx="10"/>
          </p:nvPr>
        </p:nvSpPr>
        <p:spPr/>
        <p:txBody>
          <a:bodyPr/>
          <a:lstStyle/>
          <a:p>
            <a:r>
              <a:rPr lang="en-US" dirty="0"/>
              <a:t>Doing Good Science</a:t>
            </a:r>
          </a:p>
        </p:txBody>
      </p:sp>
    </p:spTree>
    <p:extLst>
      <p:ext uri="{BB962C8B-B14F-4D97-AF65-F5344CB8AC3E}">
        <p14:creationId xmlns:p14="http://schemas.microsoft.com/office/powerpoint/2010/main" val="2537195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R2 – Chapter 3</a:t>
            </a:r>
          </a:p>
          <a:p>
            <a:endParaRPr lang="en-US" dirty="0"/>
          </a:p>
          <a:p>
            <a:pPr marL="457200" indent="-457200">
              <a:buAutoNum type="arabicPeriod"/>
            </a:pPr>
            <a:r>
              <a:rPr lang="en-US" dirty="0"/>
              <a:t>Consent</a:t>
            </a:r>
          </a:p>
          <a:p>
            <a:pPr marL="457200" indent="-457200">
              <a:buAutoNum type="arabicPeriod"/>
            </a:pPr>
            <a:r>
              <a:rPr lang="en-US" dirty="0"/>
              <a:t>Clarity</a:t>
            </a:r>
          </a:p>
          <a:p>
            <a:pPr marL="457200" indent="-457200">
              <a:buAutoNum type="arabicPeriod"/>
            </a:pPr>
            <a:r>
              <a:rPr lang="en-US" dirty="0"/>
              <a:t>Consistency and Trust</a:t>
            </a:r>
          </a:p>
          <a:p>
            <a:pPr marL="457200" indent="-457200">
              <a:buAutoNum type="arabicPeriod"/>
            </a:pPr>
            <a:r>
              <a:rPr lang="en-US" dirty="0"/>
              <a:t>Control and Transparency</a:t>
            </a:r>
          </a:p>
          <a:p>
            <a:pPr marL="457200" indent="-457200">
              <a:buAutoNum type="arabicPeriod"/>
            </a:pPr>
            <a:r>
              <a:rPr lang="en-US" dirty="0"/>
              <a:t>Consequences</a:t>
            </a:r>
          </a:p>
          <a:p>
            <a:pPr marL="457200" indent="-457200">
              <a:buAutoNum type="arabicPeriod"/>
            </a:pPr>
            <a:endParaRPr lang="en-US" dirty="0"/>
          </a:p>
        </p:txBody>
      </p:sp>
      <p:sp>
        <p:nvSpPr>
          <p:cNvPr id="3" name="Content Placeholder 2"/>
          <p:cNvSpPr>
            <a:spLocks noGrp="1"/>
          </p:cNvSpPr>
          <p:nvPr>
            <p:ph sz="quarter" idx="10"/>
          </p:nvPr>
        </p:nvSpPr>
        <p:spPr/>
        <p:txBody>
          <a:bodyPr/>
          <a:lstStyle/>
          <a:p>
            <a:r>
              <a:rPr lang="en-US" dirty="0"/>
              <a:t>Five C’s</a:t>
            </a:r>
          </a:p>
        </p:txBody>
      </p:sp>
    </p:spTree>
    <p:extLst>
      <p:ext uri="{BB962C8B-B14F-4D97-AF65-F5344CB8AC3E}">
        <p14:creationId xmlns:p14="http://schemas.microsoft.com/office/powerpoint/2010/main" val="3563675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hlinkClick r:id="rId2"/>
              </a:rPr>
              <a:t>https://towardsdatascience.com/ethics-in-web-scraping-b96b18136f01</a:t>
            </a:r>
            <a:endParaRPr lang="en-US" dirty="0"/>
          </a:p>
          <a:p>
            <a:r>
              <a:rPr lang="en-IN" b="1" u="sng" dirty="0"/>
              <a:t>The Ethical Scraper</a:t>
            </a:r>
          </a:p>
          <a:p>
            <a:r>
              <a:rPr lang="en-IN" dirty="0"/>
              <a:t>I, the web scraper will live by the following principles:</a:t>
            </a:r>
          </a:p>
          <a:p>
            <a:r>
              <a:rPr lang="en-IN" dirty="0"/>
              <a:t>If you have a public API that provides the data I’m looking for, I’ll use it and avoid scraping all together.</a:t>
            </a:r>
          </a:p>
          <a:p>
            <a:r>
              <a:rPr lang="en-IN" dirty="0"/>
              <a:t>I will always provide a User Agent string that makes my intentions clear and provides a way for you to contact me with questions or concerns.</a:t>
            </a:r>
          </a:p>
          <a:p>
            <a:r>
              <a:rPr lang="en-IN" dirty="0"/>
              <a:t>I will request data at a reasonable rate. I will strive to never be confused for a DDoS attack.</a:t>
            </a:r>
          </a:p>
          <a:p>
            <a:r>
              <a:rPr lang="en-IN" dirty="0"/>
              <a:t>I will only save the data I absolutely need from your page. If all I need it </a:t>
            </a:r>
            <a:r>
              <a:rPr lang="en-IN" dirty="0" err="1"/>
              <a:t>OpenGraph</a:t>
            </a:r>
            <a:r>
              <a:rPr lang="en-IN" dirty="0"/>
              <a:t> meta-data, that’s all I’ll keep.</a:t>
            </a:r>
          </a:p>
          <a:p>
            <a:r>
              <a:rPr lang="en-IN" dirty="0"/>
              <a:t>I will respect any content I do keep. I’ll never pass it off as my own.</a:t>
            </a:r>
          </a:p>
          <a:p>
            <a:r>
              <a:rPr lang="en-IN" dirty="0"/>
              <a:t>I will look for ways to return value to you. Maybe I can drive some (real) traffic to your site or credit you in an article or post.</a:t>
            </a:r>
          </a:p>
          <a:p>
            <a:r>
              <a:rPr lang="en-IN" dirty="0"/>
              <a:t>I will respond in a timely fashion to your outreach and work with you towards a resolution.</a:t>
            </a:r>
          </a:p>
          <a:p>
            <a:r>
              <a:rPr lang="en-IN" dirty="0"/>
              <a:t>I will scrape for the</a:t>
            </a:r>
            <a:r>
              <a:rPr lang="en-IN" b="1" dirty="0"/>
              <a:t> purpose of creating new value from the data</a:t>
            </a:r>
            <a:r>
              <a:rPr lang="en-IN" dirty="0"/>
              <a:t>, not to duplicate it.</a:t>
            </a:r>
          </a:p>
          <a:p>
            <a:endParaRPr lang="en-US" dirty="0"/>
          </a:p>
          <a:p>
            <a:endParaRPr lang="en-US" dirty="0"/>
          </a:p>
        </p:txBody>
      </p:sp>
      <p:sp>
        <p:nvSpPr>
          <p:cNvPr id="3" name="Content Placeholder 2"/>
          <p:cNvSpPr>
            <a:spLocks noGrp="1"/>
          </p:cNvSpPr>
          <p:nvPr>
            <p:ph sz="quarter" idx="10"/>
          </p:nvPr>
        </p:nvSpPr>
        <p:spPr/>
        <p:txBody>
          <a:bodyPr/>
          <a:lstStyle/>
          <a:p>
            <a:r>
              <a:rPr lang="en-IN" dirty="0"/>
              <a:t>Ethics of data scraping and storage</a:t>
            </a:r>
            <a:endParaRPr lang="en-US" dirty="0"/>
          </a:p>
        </p:txBody>
      </p:sp>
    </p:spTree>
    <p:extLst>
      <p:ext uri="{BB962C8B-B14F-4D97-AF65-F5344CB8AC3E}">
        <p14:creationId xmlns:p14="http://schemas.microsoft.com/office/powerpoint/2010/main" val="1839204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DE5BFA-8CB1-034D-B49F-9581FED2816B}"/>
              </a:ext>
            </a:extLst>
          </p:cNvPr>
          <p:cNvSpPr>
            <a:spLocks noGrp="1"/>
          </p:cNvSpPr>
          <p:nvPr>
            <p:ph idx="1"/>
          </p:nvPr>
        </p:nvSpPr>
        <p:spPr/>
        <p:txBody>
          <a:bodyPr>
            <a:normAutofit fontScale="92500" lnSpcReduction="20000"/>
          </a:bodyPr>
          <a:lstStyle/>
          <a:p>
            <a:r>
              <a:rPr lang="en-IN" b="1" u="sng" dirty="0"/>
              <a:t>The Ethical Site Owner</a:t>
            </a:r>
          </a:p>
          <a:p>
            <a:r>
              <a:rPr lang="en-IN" dirty="0"/>
              <a:t>I, the site owner will live by the following principles:</a:t>
            </a:r>
          </a:p>
          <a:p>
            <a:r>
              <a:rPr lang="en-IN" dirty="0"/>
              <a:t>I will allow ethical scrapers to access my site as long as they are not a burden on my site’s performance.</a:t>
            </a:r>
          </a:p>
          <a:p>
            <a:r>
              <a:rPr lang="en-IN" dirty="0"/>
              <a:t>I will respect transparent User Agent strings rather than blocking them and encouraging use of scrapers masked as human visitors.</a:t>
            </a:r>
          </a:p>
          <a:p>
            <a:r>
              <a:rPr lang="en-IN" dirty="0"/>
              <a:t>I will reach out to the owner of the scraper (thanks to their ethical User Agent string) before blocking permanently. A temporary block is acceptable in the case of site performance or ethical concerns.</a:t>
            </a:r>
          </a:p>
          <a:p>
            <a:r>
              <a:rPr lang="en-IN" dirty="0"/>
              <a:t>I understand that scrapers are a reality of the open web.</a:t>
            </a:r>
          </a:p>
          <a:p>
            <a:r>
              <a:rPr lang="en-IN" dirty="0"/>
              <a:t>I will consider public APIs to provide data as an alternative to scrapers.</a:t>
            </a:r>
          </a:p>
        </p:txBody>
      </p:sp>
      <p:sp>
        <p:nvSpPr>
          <p:cNvPr id="3" name="Content Placeholder 2">
            <a:extLst>
              <a:ext uri="{FF2B5EF4-FFF2-40B4-BE49-F238E27FC236}">
                <a16:creationId xmlns:a16="http://schemas.microsoft.com/office/drawing/2014/main" id="{3460038B-8014-034D-B1CD-6A088F098B0D}"/>
              </a:ext>
            </a:extLst>
          </p:cNvPr>
          <p:cNvSpPr>
            <a:spLocks noGrp="1"/>
          </p:cNvSpPr>
          <p:nvPr>
            <p:ph sz="quarter" idx="10"/>
          </p:nvPr>
        </p:nvSpPr>
        <p:spPr/>
        <p:txBody>
          <a:bodyPr/>
          <a:lstStyle/>
          <a:p>
            <a:r>
              <a:rPr lang="en-IN" dirty="0"/>
              <a:t>Ethics of data scraping and storage</a:t>
            </a:r>
            <a:r>
              <a:rPr lang="en-US" dirty="0"/>
              <a:t> 2/</a:t>
            </a:r>
          </a:p>
        </p:txBody>
      </p:sp>
    </p:spTree>
    <p:extLst>
      <p:ext uri="{BB962C8B-B14F-4D97-AF65-F5344CB8AC3E}">
        <p14:creationId xmlns:p14="http://schemas.microsoft.com/office/powerpoint/2010/main" val="3773106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458200" cy="4906963"/>
          </a:xfrm>
        </p:spPr>
        <p:txBody>
          <a:bodyPr>
            <a:normAutofit fontScale="62500" lnSpcReduction="20000"/>
          </a:bodyPr>
          <a:lstStyle/>
          <a:p>
            <a:r>
              <a:rPr lang="en-US" u="sng" dirty="0">
                <a:hlinkClick r:id="rId2"/>
              </a:rPr>
              <a:t>Credit Decisions</a:t>
            </a:r>
            <a:r>
              <a:rPr lang="en-US" u="sng" dirty="0"/>
              <a:t> - </a:t>
            </a:r>
            <a:r>
              <a:rPr lang="en-US" u="sng" dirty="0">
                <a:hlinkClick r:id="rId2"/>
              </a:rPr>
              <a:t>https://nbviewer.jupyter.org/github/IBM/AIF360/blob/master/examples/tutorial_credit_scoring.ipynb</a:t>
            </a:r>
            <a:endParaRPr lang="en-US" u="sng" dirty="0"/>
          </a:p>
          <a:p>
            <a:pPr>
              <a:buFont typeface="Arial" panose="020B0604020202020204" pitchFamily="34" charset="0"/>
              <a:buChar char="•"/>
            </a:pPr>
            <a:r>
              <a:rPr lang="en-IN" dirty="0"/>
              <a:t>Sometime the patterns that are found may not be desirable or may even be illegal. For example, a loan repay model may determine that age plays a significant role in the prediction of repayment because the training dataset happened to have better repayment for one age group than for another. This raises two problems: 1) the training dataset may not be representative of the true population of people of all age groups, and 2) even if it is representative, it is illegal to base any decision on a applicant's age, regardless of whether this is a good prediction based on historical data.</a:t>
            </a:r>
          </a:p>
          <a:p>
            <a:pPr>
              <a:buFont typeface="Arial" panose="020B0604020202020204" pitchFamily="34" charset="0"/>
              <a:buChar char="•"/>
            </a:pPr>
            <a:r>
              <a:rPr lang="en-IN" dirty="0"/>
              <a:t>AI Fairness 360 is designed to help address this problem with </a:t>
            </a:r>
            <a:r>
              <a:rPr lang="en-IN" i="1" dirty="0"/>
              <a:t>fairness metrics</a:t>
            </a:r>
            <a:r>
              <a:rPr lang="en-IN" dirty="0"/>
              <a:t> and </a:t>
            </a:r>
            <a:r>
              <a:rPr lang="en-IN" i="1" dirty="0"/>
              <a:t>bias mitigators</a:t>
            </a:r>
            <a:r>
              <a:rPr lang="en-IN" dirty="0"/>
              <a:t>. Fairness metrics can be used to check for bias in machine learning workflows. Bias mitigators can be used to overcome bias in the workflow to produce a more fair outcome.</a:t>
            </a:r>
          </a:p>
          <a:p>
            <a:pPr>
              <a:buFont typeface="Arial" panose="020B0604020202020204" pitchFamily="34" charset="0"/>
              <a:buChar char="•"/>
            </a:pPr>
            <a:r>
              <a:rPr lang="en-IN" dirty="0"/>
              <a:t>As these two examples illustrate, a bias detection and/or mitigation toolkit needs to be tailored to the particular bias of interest. More specifically, it needs to know the attribute or attributes, called </a:t>
            </a:r>
            <a:r>
              <a:rPr lang="en-IN" i="1" dirty="0"/>
              <a:t>protected attributes</a:t>
            </a:r>
            <a:r>
              <a:rPr lang="en-IN" dirty="0"/>
              <a:t>, that are of interest: race is one example of a </a:t>
            </a:r>
            <a:r>
              <a:rPr lang="en-IN" i="1" dirty="0"/>
              <a:t>protected attribute</a:t>
            </a:r>
            <a:r>
              <a:rPr lang="en-IN" dirty="0"/>
              <a:t> and age is a second.</a:t>
            </a:r>
          </a:p>
          <a:p>
            <a:pPr>
              <a:buFont typeface="Arial" panose="020B0604020202020204" pitchFamily="34" charset="0"/>
              <a:buChar char="•"/>
            </a:pPr>
            <a:r>
              <a:rPr lang="en-IN" dirty="0"/>
              <a:t>Bias can enter the system in any of the three steps above. The training data set may be biased in that its outcomes may be biased towards particular kinds of instances. The algorithm that creates the model may be biased in that it may generate models that are weighted towards particular features in the input. The test data set may be biased in that it has expectations on correct answers that may be biased. These three points in the machine learning process represent points for testing and mitigating bias. In AI Fairness 360 codebase, we call these points </a:t>
            </a:r>
            <a:r>
              <a:rPr lang="en-IN" i="1" dirty="0"/>
              <a:t>pre-processing</a:t>
            </a:r>
            <a:r>
              <a:rPr lang="en-IN" dirty="0"/>
              <a:t>, </a:t>
            </a:r>
            <a:r>
              <a:rPr lang="en-IN" i="1" dirty="0"/>
              <a:t>in-processing</a:t>
            </a:r>
            <a:r>
              <a:rPr lang="en-IN" dirty="0"/>
              <a:t>, and </a:t>
            </a:r>
            <a:r>
              <a:rPr lang="en-IN" i="1" dirty="0"/>
              <a:t>post-processing.</a:t>
            </a:r>
          </a:p>
          <a:p>
            <a:pPr marL="0" indent="0"/>
            <a:endParaRPr lang="en-IN" dirty="0"/>
          </a:p>
          <a:p>
            <a:endParaRPr lang="en-US" dirty="0"/>
          </a:p>
          <a:p>
            <a:endParaRPr lang="en-US" u="sng" dirty="0"/>
          </a:p>
          <a:p>
            <a:endParaRPr lang="en-US" dirty="0"/>
          </a:p>
        </p:txBody>
      </p:sp>
      <p:sp>
        <p:nvSpPr>
          <p:cNvPr id="3" name="Content Placeholder 2"/>
          <p:cNvSpPr>
            <a:spLocks noGrp="1"/>
          </p:cNvSpPr>
          <p:nvPr>
            <p:ph sz="quarter" idx="10"/>
          </p:nvPr>
        </p:nvSpPr>
        <p:spPr/>
        <p:txBody>
          <a:bodyPr>
            <a:normAutofit fontScale="70000" lnSpcReduction="20000"/>
          </a:bodyPr>
          <a:lstStyle/>
          <a:p>
            <a:r>
              <a:rPr lang="en-IN" dirty="0"/>
              <a:t>Case Study 1: IBM AI Fairness 360 - Detecting and mitigating age bias on credit decisions</a:t>
            </a:r>
          </a:p>
        </p:txBody>
      </p:sp>
    </p:spTree>
    <p:extLst>
      <p:ext uri="{BB962C8B-B14F-4D97-AF65-F5344CB8AC3E}">
        <p14:creationId xmlns:p14="http://schemas.microsoft.com/office/powerpoint/2010/main" val="3854367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DFC734-F39D-5B45-B174-97F385FA581A}"/>
              </a:ext>
            </a:extLst>
          </p:cNvPr>
          <p:cNvSpPr>
            <a:spLocks noGrp="1"/>
          </p:cNvSpPr>
          <p:nvPr>
            <p:ph idx="1"/>
          </p:nvPr>
        </p:nvSpPr>
        <p:spPr>
          <a:xfrm>
            <a:off x="304800" y="1493837"/>
            <a:ext cx="8229600" cy="4983163"/>
          </a:xfrm>
        </p:spPr>
        <p:txBody>
          <a:bodyPr>
            <a:normAutofit fontScale="77500" lnSpcReduction="20000"/>
          </a:bodyPr>
          <a:lstStyle/>
          <a:p>
            <a:r>
              <a:rPr lang="en-IN" b="1" dirty="0"/>
              <a:t>AI Fairness 360</a:t>
            </a:r>
          </a:p>
          <a:p>
            <a:r>
              <a:rPr lang="en-IN" dirty="0"/>
              <a:t>We are now ready to utilize AI Fairness 360 (aif360) to detect and mitigate bias. We will use the German credit dataset, splitting it into a training and test dataset. We will look for bias in the creation of a machine learning model to predict if an applicant should be given credit based on various features from a typical credit application. The protected attribute will be "Age", with "1" (older than or equal to 25) and "0" (younger than 25) being the values for the privileged and unprivileged groups, respectively. For this first tutorial, we will check for bias in the initial training data, mitigate the bias, and recheck. More sophisticated machine learning workflows are given in the author tutorials and demo notebooks in the codebase.</a:t>
            </a:r>
          </a:p>
          <a:p>
            <a:endParaRPr lang="en-IN" dirty="0"/>
          </a:p>
          <a:p>
            <a:pPr>
              <a:buFont typeface="Arial" panose="020B0604020202020204" pitchFamily="34" charset="0"/>
              <a:buChar char="•"/>
            </a:pPr>
            <a:r>
              <a:rPr lang="en-IN" b="1" dirty="0"/>
              <a:t>Step 1: Write import statements</a:t>
            </a:r>
          </a:p>
          <a:p>
            <a:pPr>
              <a:buFont typeface="Arial" panose="020B0604020202020204" pitchFamily="34" charset="0"/>
              <a:buChar char="•"/>
            </a:pPr>
            <a:r>
              <a:rPr lang="en-IN" b="1" dirty="0"/>
              <a:t>Step 2: Set bias detection options, load dataset, and split between train and test</a:t>
            </a:r>
          </a:p>
          <a:p>
            <a:pPr>
              <a:buFont typeface="Arial" panose="020B0604020202020204" pitchFamily="34" charset="0"/>
              <a:buChar char="•"/>
            </a:pPr>
            <a:r>
              <a:rPr lang="en-IN" b="1" dirty="0"/>
              <a:t>Step 3: Compute fairness metric on original training dataset</a:t>
            </a:r>
          </a:p>
          <a:p>
            <a:pPr>
              <a:buFont typeface="Arial" panose="020B0604020202020204" pitchFamily="34" charset="0"/>
              <a:buChar char="•"/>
            </a:pPr>
            <a:r>
              <a:rPr lang="en-IN" b="1" dirty="0"/>
              <a:t>Step 4: Mitigate bias by transforming the original dataset</a:t>
            </a:r>
          </a:p>
          <a:p>
            <a:pPr>
              <a:buFont typeface="Arial" panose="020B0604020202020204" pitchFamily="34" charset="0"/>
              <a:buChar char="•"/>
            </a:pPr>
            <a:r>
              <a:rPr lang="en-IN" b="1" dirty="0"/>
              <a:t>Step 5: Compute fairness metric on transformed training dataset</a:t>
            </a:r>
          </a:p>
          <a:p>
            <a:endParaRPr lang="en-US" dirty="0"/>
          </a:p>
        </p:txBody>
      </p:sp>
      <p:sp>
        <p:nvSpPr>
          <p:cNvPr id="3" name="Content Placeholder 2">
            <a:extLst>
              <a:ext uri="{FF2B5EF4-FFF2-40B4-BE49-F238E27FC236}">
                <a16:creationId xmlns:a16="http://schemas.microsoft.com/office/drawing/2014/main" id="{B9C2B196-70EB-4B4F-A406-B1D54E0838B1}"/>
              </a:ext>
            </a:extLst>
          </p:cNvPr>
          <p:cNvSpPr>
            <a:spLocks noGrp="1"/>
          </p:cNvSpPr>
          <p:nvPr>
            <p:ph sz="quarter" idx="10"/>
          </p:nvPr>
        </p:nvSpPr>
        <p:spPr/>
        <p:txBody>
          <a:bodyPr>
            <a:normAutofit fontScale="70000" lnSpcReduction="20000"/>
          </a:bodyPr>
          <a:lstStyle/>
          <a:p>
            <a:r>
              <a:rPr lang="en-IN" dirty="0"/>
              <a:t>Case Study 1: IBM AI Fairness 360</a:t>
            </a:r>
            <a:r>
              <a:rPr lang="en-US" dirty="0"/>
              <a:t> - </a:t>
            </a:r>
            <a:r>
              <a:rPr lang="en-IN" dirty="0"/>
              <a:t>Detecting and mitigating age bias on credit decisions </a:t>
            </a:r>
            <a:r>
              <a:rPr lang="en-US" dirty="0"/>
              <a:t>2/</a:t>
            </a:r>
          </a:p>
        </p:txBody>
      </p:sp>
    </p:spTree>
    <p:extLst>
      <p:ext uri="{BB962C8B-B14F-4D97-AF65-F5344CB8AC3E}">
        <p14:creationId xmlns:p14="http://schemas.microsoft.com/office/powerpoint/2010/main" val="1164801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691CAA-E8C9-374D-BBCA-28A02C313696}"/>
              </a:ext>
            </a:extLst>
          </p:cNvPr>
          <p:cNvSpPr>
            <a:spLocks noGrp="1"/>
          </p:cNvSpPr>
          <p:nvPr>
            <p:ph idx="1"/>
          </p:nvPr>
        </p:nvSpPr>
        <p:spPr/>
        <p:txBody>
          <a:bodyPr>
            <a:normAutofit fontScale="70000" lnSpcReduction="20000"/>
          </a:bodyPr>
          <a:lstStyle/>
          <a:p>
            <a:r>
              <a:rPr lang="en-US" u="sng" dirty="0">
                <a:hlinkClick r:id="rId2"/>
              </a:rPr>
              <a:t>Medical Expenditures</a:t>
            </a:r>
            <a:r>
              <a:rPr lang="en-US" u="sng" dirty="0"/>
              <a:t> -</a:t>
            </a:r>
          </a:p>
          <a:p>
            <a:r>
              <a:rPr lang="en-US" u="sng" dirty="0"/>
              <a:t>https://</a:t>
            </a:r>
            <a:r>
              <a:rPr lang="en-US" u="sng" dirty="0" err="1"/>
              <a:t>nbviewer.jupyter.org</a:t>
            </a:r>
            <a:r>
              <a:rPr lang="en-US" u="sng" dirty="0"/>
              <a:t>/</a:t>
            </a:r>
            <a:r>
              <a:rPr lang="en-US" u="sng" dirty="0" err="1"/>
              <a:t>github</a:t>
            </a:r>
            <a:r>
              <a:rPr lang="en-US" u="sng" dirty="0"/>
              <a:t>/IBM/AIF360/blob/master/examples/</a:t>
            </a:r>
            <a:r>
              <a:rPr lang="en-US" u="sng" dirty="0" err="1"/>
              <a:t>tutorial_medical_expenditure.ipynb</a:t>
            </a:r>
            <a:endParaRPr lang="en-US" u="sng" dirty="0"/>
          </a:p>
          <a:p>
            <a:r>
              <a:rPr lang="en-IN" b="1" dirty="0"/>
              <a:t>This tutorial demonstrates classification model learning with bias mitigation as a part of a Care Management use case using Medical Expenditure data.</a:t>
            </a:r>
          </a:p>
          <a:p>
            <a:pPr>
              <a:buFont typeface="Arial" panose="020B0604020202020204" pitchFamily="34" charset="0"/>
              <a:buChar char="•"/>
            </a:pPr>
            <a:r>
              <a:rPr lang="en-IN" dirty="0"/>
              <a:t>The notebook demonstrates how the AIF 360 toolkit can be used to detect and reduce bias when learning classifiers using a variety of fairness metrics and algorithms . It also demonstrates how explanations can be generated for predictions made by models learnt with the toolkit using LIME.</a:t>
            </a:r>
          </a:p>
          <a:p>
            <a:pPr>
              <a:buFont typeface="Arial" panose="020B0604020202020204" pitchFamily="34" charset="0"/>
              <a:buChar char="•"/>
            </a:pPr>
            <a:r>
              <a:rPr lang="en-IN" dirty="0"/>
              <a:t>Classifiers are built using Logistic Regression as well as Random Forests.</a:t>
            </a:r>
          </a:p>
          <a:p>
            <a:pPr>
              <a:buFont typeface="Arial" panose="020B0604020202020204" pitchFamily="34" charset="0"/>
              <a:buChar char="•"/>
            </a:pPr>
            <a:r>
              <a:rPr lang="en-IN" dirty="0"/>
              <a:t>Bias detection is demonstrated using several metrics, including disparate impact, average odds difference, statistical parity difference, equal opportunity difference, and Theil index.</a:t>
            </a:r>
          </a:p>
          <a:p>
            <a:pPr>
              <a:buFont typeface="Arial" panose="020B0604020202020204" pitchFamily="34" charset="0"/>
              <a:buChar char="•"/>
            </a:pPr>
            <a:r>
              <a:rPr lang="en-IN" dirty="0"/>
              <a:t>Bias alleviation is explored via a variety of methods, including reweighing (pre-processing algorithm), prejudice remover (in-processing algorithm), and disparate impact remover (pre-processing technique).</a:t>
            </a:r>
          </a:p>
          <a:p>
            <a:pPr>
              <a:buFont typeface="Arial" panose="020B0604020202020204" pitchFamily="34" charset="0"/>
              <a:buChar char="•"/>
            </a:pPr>
            <a:r>
              <a:rPr lang="en-IN" dirty="0"/>
              <a:t>Data from the </a:t>
            </a:r>
            <a:r>
              <a:rPr lang="en-IN" u="sng" dirty="0">
                <a:hlinkClick r:id="rId3"/>
              </a:rPr>
              <a:t>Medical Expenditure Panel Survey</a:t>
            </a:r>
            <a:r>
              <a:rPr lang="en-IN" dirty="0"/>
              <a:t> is used in this tutorial. See </a:t>
            </a:r>
            <a:r>
              <a:rPr lang="en-IN" u="sng" dirty="0">
                <a:hlinkClick r:id="rId4"/>
              </a:rPr>
              <a:t>Section 2</a:t>
            </a:r>
            <a:r>
              <a:rPr lang="en-IN" dirty="0"/>
              <a:t> below for more details.</a:t>
            </a:r>
          </a:p>
          <a:p>
            <a:endParaRPr lang="en-US" dirty="0"/>
          </a:p>
        </p:txBody>
      </p:sp>
      <p:sp>
        <p:nvSpPr>
          <p:cNvPr id="3" name="Content Placeholder 2">
            <a:extLst>
              <a:ext uri="{FF2B5EF4-FFF2-40B4-BE49-F238E27FC236}">
                <a16:creationId xmlns:a16="http://schemas.microsoft.com/office/drawing/2014/main" id="{86377713-FAD4-8E42-A822-0B235A877517}"/>
              </a:ext>
            </a:extLst>
          </p:cNvPr>
          <p:cNvSpPr>
            <a:spLocks noGrp="1"/>
          </p:cNvSpPr>
          <p:nvPr>
            <p:ph sz="quarter" idx="10"/>
          </p:nvPr>
        </p:nvSpPr>
        <p:spPr/>
        <p:txBody>
          <a:bodyPr>
            <a:normAutofit fontScale="92500"/>
          </a:bodyPr>
          <a:lstStyle/>
          <a:p>
            <a:r>
              <a:rPr lang="en-IN" dirty="0"/>
              <a:t>Case Study 2: IBM AI Fairness 360- Medical Expenditure Tutorial</a:t>
            </a:r>
          </a:p>
        </p:txBody>
      </p:sp>
    </p:spTree>
    <p:extLst>
      <p:ext uri="{BB962C8B-B14F-4D97-AF65-F5344CB8AC3E}">
        <p14:creationId xmlns:p14="http://schemas.microsoft.com/office/powerpoint/2010/main" val="1205762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5135563"/>
          </a:xfrm>
        </p:spPr>
        <p:txBody>
          <a:bodyPr>
            <a:noAutofit/>
          </a:bodyPr>
          <a:lstStyle/>
          <a:p>
            <a:r>
              <a:rPr lang="en-US" sz="1800" dirty="0"/>
              <a:t>Ethics for different stages in Data Science projects –</a:t>
            </a:r>
          </a:p>
          <a:p>
            <a:pPr marL="457200" indent="-457200">
              <a:buFont typeface="+mj-lt"/>
              <a:buAutoNum type="arabicPeriod"/>
            </a:pPr>
            <a:r>
              <a:rPr lang="en-US" sz="1800" dirty="0"/>
              <a:t>Project Selection &amp; Scoping - Is data science the right tool for the job/problem being solved? </a:t>
            </a:r>
          </a:p>
          <a:p>
            <a:pPr marL="685800" lvl="1"/>
            <a:r>
              <a:rPr lang="en-US" sz="1200" dirty="0"/>
              <a:t>Pursuing a data science project can mean pulling resources away from other initiatives that could have a greater impact. It’s important to recognize when this is not the case and resources are better directed elsewhere.</a:t>
            </a:r>
          </a:p>
          <a:p>
            <a:pPr marL="457200" indent="-457200">
              <a:buFont typeface="+mj-lt"/>
              <a:buAutoNum type="arabicPeriod"/>
            </a:pPr>
            <a:r>
              <a:rPr lang="en-US" sz="1800" dirty="0"/>
              <a:t>Building the Team - Does the team include and/or consider individuals and institutions who will ultimately be affected by the tool?</a:t>
            </a:r>
          </a:p>
          <a:p>
            <a:pPr marL="685800" lvl="1"/>
            <a:r>
              <a:rPr lang="en-US" sz="1200" dirty="0"/>
              <a:t>They should engage members of their target communities along with data scientists</a:t>
            </a:r>
          </a:p>
          <a:p>
            <a:pPr marL="400050" indent="-457200">
              <a:buFont typeface="+mj-lt"/>
              <a:buAutoNum type="arabicPeriod"/>
            </a:pPr>
            <a:r>
              <a:rPr lang="en-US" sz="1800" dirty="0"/>
              <a:t>Data Collection </a:t>
            </a:r>
          </a:p>
          <a:p>
            <a:pPr marL="628650" lvl="1"/>
            <a:r>
              <a:rPr lang="en-US" sz="1200" dirty="0"/>
              <a:t>Does collecting data impede on anyone’s privacy? </a:t>
            </a:r>
          </a:p>
          <a:p>
            <a:pPr marL="628650" lvl="1"/>
            <a:r>
              <a:rPr lang="en-US" sz="1200" dirty="0"/>
              <a:t>Were the systems and processes used to collect the data biased against any groups? </a:t>
            </a:r>
          </a:p>
          <a:p>
            <a:pPr marL="400050" indent="-457200">
              <a:buFont typeface="+mj-lt"/>
              <a:buAutoNum type="arabicPeriod"/>
            </a:pPr>
            <a:r>
              <a:rPr lang="en-US" sz="1800" dirty="0"/>
              <a:t>Data analytics </a:t>
            </a:r>
          </a:p>
          <a:p>
            <a:pPr marL="628650" lvl="1"/>
            <a:r>
              <a:rPr lang="en-US" sz="1200" dirty="0"/>
              <a:t>What bias is the team introducing? (dependent variable selection)</a:t>
            </a:r>
          </a:p>
          <a:p>
            <a:pPr marL="628650" lvl="1"/>
            <a:r>
              <a:rPr lang="en-US" sz="1200" dirty="0"/>
              <a:t>Should the team include features that could be discriminatory? Features such as race, gender, or income </a:t>
            </a:r>
          </a:p>
          <a:p>
            <a:pPr marL="628650" lvl="1"/>
            <a:r>
              <a:rPr lang="en-US" sz="1200" dirty="0"/>
              <a:t>Is the analysis sufficiently transparent? Machine learning models can be opaque, particularly around what variables are driving predictions</a:t>
            </a:r>
          </a:p>
          <a:p>
            <a:pPr indent="-457200">
              <a:buFont typeface="+mj-lt"/>
              <a:buAutoNum type="arabicPeriod"/>
            </a:pPr>
            <a:r>
              <a:rPr lang="en-US" sz="1800" dirty="0"/>
              <a:t>Implementation</a:t>
            </a:r>
          </a:p>
          <a:p>
            <a:pPr marL="628650" lvl="1"/>
            <a:r>
              <a:rPr lang="en-US" sz="1200" dirty="0"/>
              <a:t>Are the people using models aware of its shortcomings? </a:t>
            </a:r>
          </a:p>
          <a:p>
            <a:pPr marL="628650" lvl="1"/>
            <a:r>
              <a:rPr lang="en-US" sz="1200" dirty="0"/>
              <a:t>What are the consequences of not acting on false negatives (and acting on false positives)? </a:t>
            </a:r>
          </a:p>
          <a:p>
            <a:pPr marL="285750"/>
            <a:endParaRPr lang="en-US" sz="1800" dirty="0"/>
          </a:p>
        </p:txBody>
      </p:sp>
      <p:sp>
        <p:nvSpPr>
          <p:cNvPr id="3" name="Content Placeholder 2"/>
          <p:cNvSpPr>
            <a:spLocks noGrp="1"/>
          </p:cNvSpPr>
          <p:nvPr>
            <p:ph sz="quarter" idx="10"/>
          </p:nvPr>
        </p:nvSpPr>
        <p:spPr/>
        <p:txBody>
          <a:bodyPr/>
          <a:lstStyle/>
          <a:p>
            <a:r>
              <a:rPr lang="en-US" dirty="0"/>
              <a:t>Ethics for Data Science</a:t>
            </a:r>
          </a:p>
        </p:txBody>
      </p:sp>
    </p:spTree>
    <p:extLst>
      <p:ext uri="{BB962C8B-B14F-4D97-AF65-F5344CB8AC3E}">
        <p14:creationId xmlns:p14="http://schemas.microsoft.com/office/powerpoint/2010/main" val="3472133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Ethics for Data Science</a:t>
            </a:r>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549562655"/>
              </p:ext>
            </p:extLst>
          </p:nvPr>
        </p:nvGraphicFramePr>
        <p:xfrm>
          <a:off x="152400" y="2590800"/>
          <a:ext cx="8991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3"/>
          <p:cNvGraphicFramePr>
            <a:graphicFrameLocks/>
          </p:cNvGraphicFramePr>
          <p:nvPr>
            <p:extLst>
              <p:ext uri="{D42A27DB-BD31-4B8C-83A1-F6EECF244321}">
                <p14:modId xmlns:p14="http://schemas.microsoft.com/office/powerpoint/2010/main" val="1027846456"/>
              </p:ext>
            </p:extLst>
          </p:nvPr>
        </p:nvGraphicFramePr>
        <p:xfrm>
          <a:off x="152400" y="1143000"/>
          <a:ext cx="8839200" cy="1981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084261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IN" dirty="0"/>
              <a:t>Bias and Fairness</a:t>
            </a:r>
            <a:endParaRPr lang="en-US" dirty="0"/>
          </a:p>
          <a:p>
            <a:pPr lvl="1"/>
            <a:r>
              <a:rPr lang="en-IN" dirty="0"/>
              <a:t>Types of Bias</a:t>
            </a:r>
            <a:endParaRPr lang="en-US" dirty="0"/>
          </a:p>
          <a:p>
            <a:pPr lvl="1"/>
            <a:r>
              <a:rPr lang="en-IN" dirty="0"/>
              <a:t>Identifying Bias</a:t>
            </a:r>
            <a:endParaRPr lang="en-US" dirty="0"/>
          </a:p>
          <a:p>
            <a:pPr lvl="1"/>
            <a:r>
              <a:rPr lang="en-IN" dirty="0"/>
              <a:t>Evaluating Bias</a:t>
            </a:r>
            <a:endParaRPr lang="en-US" dirty="0"/>
          </a:p>
          <a:p>
            <a:pPr lvl="0"/>
            <a:r>
              <a:rPr lang="en-IN" dirty="0"/>
              <a:t>Being a data </a:t>
            </a:r>
            <a:r>
              <a:rPr lang="en-IN" dirty="0" err="1"/>
              <a:t>skeptic</a:t>
            </a:r>
            <a:r>
              <a:rPr lang="en-IN" dirty="0"/>
              <a:t> – examples of misuse of Data</a:t>
            </a:r>
            <a:endParaRPr lang="en-US" dirty="0"/>
          </a:p>
          <a:p>
            <a:r>
              <a:rPr lang="en-IN" dirty="0"/>
              <a:t> </a:t>
            </a:r>
            <a:endParaRPr lang="en-US" dirty="0"/>
          </a:p>
          <a:p>
            <a:pPr lvl="0"/>
            <a:r>
              <a:rPr lang="en-IN" dirty="0"/>
              <a:t>Doing Good Science</a:t>
            </a:r>
            <a:endParaRPr lang="en-US" dirty="0"/>
          </a:p>
          <a:p>
            <a:pPr lvl="0"/>
            <a:r>
              <a:rPr lang="en-IN" dirty="0"/>
              <a:t>Five C’s</a:t>
            </a:r>
            <a:r>
              <a:rPr lang="en-IN" strike="sngStrike" dirty="0"/>
              <a:t> </a:t>
            </a:r>
            <a:endParaRPr lang="en-US" dirty="0"/>
          </a:p>
          <a:p>
            <a:pPr lvl="0"/>
            <a:r>
              <a:rPr lang="en-IN" dirty="0"/>
              <a:t>Ethical guidelines for Data Scientist</a:t>
            </a:r>
            <a:endParaRPr lang="en-US" dirty="0"/>
          </a:p>
          <a:p>
            <a:pPr lvl="0"/>
            <a:r>
              <a:rPr lang="en-IN" dirty="0"/>
              <a:t>Ethics of data scraping and storage</a:t>
            </a:r>
            <a:endParaRPr lang="en-US" dirty="0"/>
          </a:p>
          <a:p>
            <a:r>
              <a:rPr lang="en-IN" dirty="0"/>
              <a:t> </a:t>
            </a:r>
            <a:endParaRPr lang="en-US" dirty="0"/>
          </a:p>
          <a:p>
            <a:pPr lvl="0"/>
            <a:r>
              <a:rPr lang="en-IN" dirty="0"/>
              <a:t>Case Study: IBM AI Fairness 360</a:t>
            </a:r>
            <a:endParaRPr lang="en-US" dirty="0"/>
          </a:p>
          <a:p>
            <a:endParaRPr lang="en-US" dirty="0"/>
          </a:p>
        </p:txBody>
      </p:sp>
      <p:sp>
        <p:nvSpPr>
          <p:cNvPr id="3" name="Content Placeholder 2"/>
          <p:cNvSpPr>
            <a:spLocks noGrp="1"/>
          </p:cNvSpPr>
          <p:nvPr>
            <p:ph sz="quarter" idx="10"/>
          </p:nvPr>
        </p:nvSpPr>
        <p:spPr/>
        <p:txBody>
          <a:bodyPr/>
          <a:lstStyle/>
          <a:p>
            <a:r>
              <a:rPr lang="en-US" dirty="0"/>
              <a:t>Objectives</a:t>
            </a:r>
          </a:p>
        </p:txBody>
      </p:sp>
    </p:spTree>
    <p:extLst>
      <p:ext uri="{BB962C8B-B14F-4D97-AF65-F5344CB8AC3E}">
        <p14:creationId xmlns:p14="http://schemas.microsoft.com/office/powerpoint/2010/main" val="2665544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a:t>When we look beyond research papers tackling specific issues, towards high-level attempts to synthesize a range of issues, we find many take similar approaches to grouping or categorizing these issues. For example, many similarities can be seen between the categories that DeepMind Ethics and Society (DMES) and the Partnership on AI (PAI) use to define their research areas:</a:t>
            </a:r>
          </a:p>
          <a:p>
            <a:endParaRPr lang="en-US" sz="1600" dirty="0"/>
          </a:p>
        </p:txBody>
      </p:sp>
      <p:sp>
        <p:nvSpPr>
          <p:cNvPr id="3" name="Content Placeholder 2"/>
          <p:cNvSpPr>
            <a:spLocks noGrp="1"/>
          </p:cNvSpPr>
          <p:nvPr>
            <p:ph sz="quarter" idx="10"/>
          </p:nvPr>
        </p:nvSpPr>
        <p:spPr/>
        <p:txBody>
          <a:bodyPr/>
          <a:lstStyle/>
          <a:p>
            <a:r>
              <a:rPr lang="en-US" dirty="0"/>
              <a:t>Identifying key concepts and concerns – Ethics </a:t>
            </a:r>
          </a:p>
        </p:txBody>
      </p:sp>
      <p:pic>
        <p:nvPicPr>
          <p:cNvPr id="4" name="Picture 3"/>
          <p:cNvPicPr>
            <a:picLocks noChangeAspect="1"/>
          </p:cNvPicPr>
          <p:nvPr/>
        </p:nvPicPr>
        <p:blipFill>
          <a:blip r:embed="rId2"/>
          <a:stretch>
            <a:fillRect/>
          </a:stretch>
        </p:blipFill>
        <p:spPr>
          <a:xfrm>
            <a:off x="1577760" y="2910840"/>
            <a:ext cx="5683680" cy="3947160"/>
          </a:xfrm>
          <a:prstGeom prst="rect">
            <a:avLst/>
          </a:prstGeom>
        </p:spPr>
      </p:pic>
    </p:spTree>
    <p:extLst>
      <p:ext uri="{BB962C8B-B14F-4D97-AF65-F5344CB8AC3E}">
        <p14:creationId xmlns:p14="http://schemas.microsoft.com/office/powerpoint/2010/main" val="2016123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buFont typeface="Arial" panose="020B0604020202020204" pitchFamily="34" charset="0"/>
              <a:buChar char="•"/>
            </a:pPr>
            <a:r>
              <a:rPr lang="en-US" b="1" dirty="0"/>
              <a:t>Quality of services versus privacy: </a:t>
            </a:r>
            <a:r>
              <a:rPr lang="en-US" dirty="0"/>
              <a:t>using personal data may improve public services by tailoring them based on personal characteristics or demographics, but compromise personal privacy because of high data demands.</a:t>
            </a:r>
          </a:p>
          <a:p>
            <a:pPr>
              <a:buFont typeface="Arial" panose="020B0604020202020204" pitchFamily="34" charset="0"/>
              <a:buChar char="•"/>
            </a:pPr>
            <a:r>
              <a:rPr lang="en-US" b="1" dirty="0"/>
              <a:t>Personalization versus solidarity: </a:t>
            </a:r>
            <a:r>
              <a:rPr lang="en-US" dirty="0"/>
              <a:t>increasing personalization of services and information may bring economic and individual benefits, but risks creating or furthering divisions and undermining community solidarity</a:t>
            </a:r>
          </a:p>
          <a:p>
            <a:pPr>
              <a:buFont typeface="Arial" panose="020B0604020202020204" pitchFamily="34" charset="0"/>
              <a:buChar char="•"/>
            </a:pPr>
            <a:r>
              <a:rPr lang="en-US" b="1" dirty="0"/>
              <a:t>Convenience versus dignity: </a:t>
            </a:r>
            <a:r>
              <a:rPr lang="en-US" dirty="0"/>
              <a:t>increasing automation and quantification could make lives more convenient, but risks undermining those unquantifiable values and skills that constitute human dignity and individuality.</a:t>
            </a:r>
          </a:p>
          <a:p>
            <a:endParaRPr lang="en-US" dirty="0"/>
          </a:p>
        </p:txBody>
      </p:sp>
      <p:sp>
        <p:nvSpPr>
          <p:cNvPr id="3" name="Content Placeholder 2"/>
          <p:cNvSpPr>
            <a:spLocks noGrp="1"/>
          </p:cNvSpPr>
          <p:nvPr>
            <p:ph sz="quarter" idx="10"/>
          </p:nvPr>
        </p:nvSpPr>
        <p:spPr/>
        <p:txBody>
          <a:bodyPr/>
          <a:lstStyle/>
          <a:p>
            <a:r>
              <a:rPr lang="en-US" dirty="0"/>
              <a:t>Examples of Tensions between values 1/</a:t>
            </a:r>
          </a:p>
        </p:txBody>
      </p:sp>
    </p:spTree>
    <p:extLst>
      <p:ext uri="{BB962C8B-B14F-4D97-AF65-F5344CB8AC3E}">
        <p14:creationId xmlns:p14="http://schemas.microsoft.com/office/powerpoint/2010/main" val="2883389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983163"/>
          </a:xfrm>
        </p:spPr>
        <p:txBody>
          <a:bodyPr>
            <a:noAutofit/>
          </a:bodyPr>
          <a:lstStyle/>
          <a:p>
            <a:pPr>
              <a:buFont typeface="Arial" panose="020B0604020202020204" pitchFamily="34" charset="0"/>
              <a:buChar char="•"/>
            </a:pPr>
            <a:r>
              <a:rPr lang="en-US" sz="2000" b="1" dirty="0"/>
              <a:t>Privacy versus transparency:</a:t>
            </a:r>
            <a:r>
              <a:rPr lang="en-US" sz="2000" dirty="0"/>
              <a:t> the need to respect privacy or intellectual property may make it difficult to provide fully satisfying information about an algorithm or the data on which it was trained.</a:t>
            </a:r>
          </a:p>
          <a:p>
            <a:pPr>
              <a:buFont typeface="Arial" panose="020B0604020202020204" pitchFamily="34" charset="0"/>
              <a:buChar char="•"/>
            </a:pPr>
            <a:r>
              <a:rPr lang="en-US" sz="2000" b="1" dirty="0"/>
              <a:t>Accuracy versus </a:t>
            </a:r>
            <a:r>
              <a:rPr lang="en-US" sz="2000" b="1" dirty="0" err="1"/>
              <a:t>explainability</a:t>
            </a:r>
            <a:r>
              <a:rPr lang="en-US" sz="2000" b="1" dirty="0"/>
              <a:t>: </a:t>
            </a:r>
            <a:r>
              <a:rPr lang="en-US" sz="2000" dirty="0"/>
              <a:t>the most accurate algorithms may be based on complex methods (such as deep learning), the internal logic of which its developers or users do not fully understand.</a:t>
            </a:r>
          </a:p>
          <a:p>
            <a:pPr>
              <a:buFont typeface="Arial" panose="020B0604020202020204" pitchFamily="34" charset="0"/>
              <a:buChar char="•"/>
            </a:pPr>
            <a:r>
              <a:rPr lang="en-US" sz="2000" b="1" dirty="0"/>
              <a:t>Accuracy versus fairness: </a:t>
            </a:r>
            <a:r>
              <a:rPr lang="en-US" sz="2000" dirty="0"/>
              <a:t>an algorithm which is most accurate on average may systematically discriminate against a specific minority. </a:t>
            </a:r>
          </a:p>
          <a:p>
            <a:pPr>
              <a:buFont typeface="Arial" panose="020B0604020202020204" pitchFamily="34" charset="0"/>
              <a:buChar char="•"/>
            </a:pPr>
            <a:r>
              <a:rPr lang="en-US" sz="2000" b="1" dirty="0"/>
              <a:t>Satisfaction of preferences versus equality: </a:t>
            </a:r>
            <a:r>
              <a:rPr lang="en-US" sz="2000" dirty="0"/>
              <a:t>automation and AI could invigorate industries and spearhead new technologies, but also exacerbate exclusion and poverty. </a:t>
            </a:r>
          </a:p>
          <a:p>
            <a:pPr>
              <a:buFont typeface="Arial" panose="020B0604020202020204" pitchFamily="34" charset="0"/>
              <a:buChar char="•"/>
            </a:pPr>
            <a:r>
              <a:rPr lang="en-US" sz="2000" b="1" dirty="0"/>
              <a:t>Efficiency versus safety and sustainability: </a:t>
            </a:r>
            <a:r>
              <a:rPr lang="en-US" sz="2000" dirty="0"/>
              <a:t>pursuing technological progress as quickly as possible may not leave enough time to ensure that developments are safe, robust and reliable.</a:t>
            </a:r>
          </a:p>
          <a:p>
            <a:pPr>
              <a:buFont typeface="Arial" panose="020B0604020202020204" pitchFamily="34" charset="0"/>
              <a:buChar char="•"/>
            </a:pPr>
            <a:endParaRPr lang="en-US" sz="2000" dirty="0"/>
          </a:p>
        </p:txBody>
      </p:sp>
      <p:sp>
        <p:nvSpPr>
          <p:cNvPr id="3" name="Content Placeholder 2"/>
          <p:cNvSpPr>
            <a:spLocks noGrp="1"/>
          </p:cNvSpPr>
          <p:nvPr>
            <p:ph sz="quarter" idx="10"/>
          </p:nvPr>
        </p:nvSpPr>
        <p:spPr/>
        <p:txBody>
          <a:bodyPr/>
          <a:lstStyle/>
          <a:p>
            <a:r>
              <a:rPr lang="en-US" dirty="0"/>
              <a:t>Examples of Tensions between values 2/</a:t>
            </a:r>
          </a:p>
        </p:txBody>
      </p:sp>
    </p:spTree>
    <p:extLst>
      <p:ext uri="{BB962C8B-B14F-4D97-AF65-F5344CB8AC3E}">
        <p14:creationId xmlns:p14="http://schemas.microsoft.com/office/powerpoint/2010/main" val="1314228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 y="1828800"/>
            <a:ext cx="9144000" cy="3702447"/>
          </a:xfrm>
          <a:prstGeom prst="rect">
            <a:avLst/>
          </a:prstGeom>
        </p:spPr>
      </p:pic>
      <p:sp>
        <p:nvSpPr>
          <p:cNvPr id="3" name="Content Placeholder 2"/>
          <p:cNvSpPr>
            <a:spLocks noGrp="1"/>
          </p:cNvSpPr>
          <p:nvPr>
            <p:ph sz="quarter" idx="10"/>
          </p:nvPr>
        </p:nvSpPr>
        <p:spPr/>
        <p:txBody>
          <a:bodyPr/>
          <a:lstStyle/>
          <a:p>
            <a:r>
              <a:rPr lang="en-US" dirty="0"/>
              <a:t>Conflicts with Societal and Individual Values</a:t>
            </a:r>
          </a:p>
        </p:txBody>
      </p:sp>
      <p:sp>
        <p:nvSpPr>
          <p:cNvPr id="5" name="TextBox 4"/>
          <p:cNvSpPr txBox="1"/>
          <p:nvPr/>
        </p:nvSpPr>
        <p:spPr>
          <a:xfrm>
            <a:off x="990600" y="5531247"/>
            <a:ext cx="7483019" cy="369332"/>
          </a:xfrm>
          <a:prstGeom prst="rect">
            <a:avLst/>
          </a:prstGeom>
          <a:noFill/>
        </p:spPr>
        <p:txBody>
          <a:bodyPr wrap="square" rtlCol="0">
            <a:spAutoFit/>
          </a:bodyPr>
          <a:lstStyle/>
          <a:p>
            <a:r>
              <a:rPr lang="en-US" b="1" dirty="0"/>
              <a:t>Note- ADA Technologies imply Algorithm, Data &amp; AI Based Technologies</a:t>
            </a:r>
          </a:p>
        </p:txBody>
      </p:sp>
    </p:spTree>
    <p:extLst>
      <p:ext uri="{BB962C8B-B14F-4D97-AF65-F5344CB8AC3E}">
        <p14:creationId xmlns:p14="http://schemas.microsoft.com/office/powerpoint/2010/main" val="1258830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b="1" dirty="0"/>
              <a:t>Informed Consent :</a:t>
            </a:r>
          </a:p>
          <a:p>
            <a:r>
              <a:rPr lang="en-US" sz="2000" spc="10" dirty="0">
                <a:latin typeface="Arial"/>
                <a:cs typeface="Arial"/>
              </a:rPr>
              <a:t>Human Subject must be- </a:t>
            </a:r>
          </a:p>
          <a:p>
            <a:r>
              <a:rPr lang="en-US" sz="2000" spc="10" dirty="0">
                <a:latin typeface="Arial"/>
                <a:cs typeface="Arial"/>
              </a:rPr>
              <a:t>	 Informed about the experiment</a:t>
            </a:r>
          </a:p>
          <a:p>
            <a:r>
              <a:rPr lang="en-US" sz="2000" spc="10" dirty="0">
                <a:latin typeface="Arial"/>
                <a:cs typeface="Arial"/>
              </a:rPr>
              <a:t>	 Must consent to the experiment voluntarily</a:t>
            </a:r>
          </a:p>
          <a:p>
            <a:r>
              <a:rPr lang="en-US" sz="2000" spc="10" dirty="0">
                <a:latin typeface="Arial"/>
                <a:cs typeface="Arial"/>
              </a:rPr>
              <a:t>	 Must have the right to withdraw consent at any time</a:t>
            </a:r>
          </a:p>
          <a:p>
            <a:endParaRPr lang="en-US" sz="2000" spc="10" dirty="0">
              <a:latin typeface="Arial"/>
              <a:cs typeface="Arial"/>
            </a:endParaRPr>
          </a:p>
          <a:p>
            <a:r>
              <a:rPr lang="en-US" sz="2000" b="1" dirty="0"/>
              <a:t>Impact on Society :</a:t>
            </a:r>
          </a:p>
          <a:p>
            <a:r>
              <a:rPr lang="en-US" sz="2000" b="1" dirty="0"/>
              <a:t>	</a:t>
            </a:r>
            <a:r>
              <a:rPr lang="en-US" sz="2000" dirty="0"/>
              <a:t>What is the outcome of the data science project, would it have a positive impact on society</a:t>
            </a:r>
          </a:p>
          <a:p>
            <a:r>
              <a:rPr lang="en-US" sz="2000" b="1" dirty="0"/>
              <a:t>	</a:t>
            </a:r>
            <a:r>
              <a:rPr lang="en-US" sz="2000" dirty="0"/>
              <a:t>Could it lead to taking up human jobs?</a:t>
            </a:r>
          </a:p>
          <a:p>
            <a:r>
              <a:rPr lang="en-US" sz="2000" b="1" dirty="0"/>
              <a:t>	</a:t>
            </a:r>
          </a:p>
          <a:p>
            <a:endParaRPr lang="en-US" sz="2000" dirty="0">
              <a:latin typeface="Arial"/>
              <a:cs typeface="Arial"/>
            </a:endParaRPr>
          </a:p>
          <a:p>
            <a:endParaRPr lang="en-US" sz="2000" dirty="0"/>
          </a:p>
        </p:txBody>
      </p:sp>
      <p:sp>
        <p:nvSpPr>
          <p:cNvPr id="3" name="Content Placeholder 2"/>
          <p:cNvSpPr>
            <a:spLocks noGrp="1"/>
          </p:cNvSpPr>
          <p:nvPr>
            <p:ph sz="quarter" idx="10"/>
          </p:nvPr>
        </p:nvSpPr>
        <p:spPr/>
        <p:txBody>
          <a:bodyPr/>
          <a:lstStyle/>
          <a:p>
            <a:r>
              <a:rPr lang="en-US" dirty="0"/>
              <a:t>Stage 1 – Business Scoping Ethics</a:t>
            </a:r>
          </a:p>
        </p:txBody>
      </p:sp>
    </p:spTree>
    <p:extLst>
      <p:ext uri="{BB962C8B-B14F-4D97-AF65-F5344CB8AC3E}">
        <p14:creationId xmlns:p14="http://schemas.microsoft.com/office/powerpoint/2010/main" val="1508479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AI and Data Science Technology is moving beyond increasing the odds of making a sale, to being used in higher-stakes decisions like medical diagnosis, loan approvals, hiring and crime prevention…</a:t>
            </a:r>
          </a:p>
          <a:p>
            <a:r>
              <a:rPr lang="en-US" spc="10" dirty="0">
                <a:solidFill>
                  <a:srgbClr val="895D1D"/>
                </a:solidFill>
                <a:latin typeface="Book Antiqua"/>
                <a:cs typeface="Book Antiqua"/>
              </a:rPr>
              <a:t>Example:  Personalized Healthcare </a:t>
            </a:r>
            <a:r>
              <a:rPr lang="en-US" i="1" spc="10" dirty="0">
                <a:solidFill>
                  <a:srgbClr val="895D1D"/>
                </a:solidFill>
                <a:latin typeface="Arial"/>
                <a:cs typeface="Arial"/>
              </a:rPr>
              <a:t>Digital Biomarkers</a:t>
            </a:r>
            <a:endParaRPr lang="en-US" dirty="0">
              <a:latin typeface="Book Antiqua"/>
              <a:cs typeface="Book Antiqua"/>
            </a:endParaRPr>
          </a:p>
          <a:p>
            <a:endParaRPr lang="en-US" dirty="0"/>
          </a:p>
        </p:txBody>
      </p:sp>
      <p:sp>
        <p:nvSpPr>
          <p:cNvPr id="3" name="Content Placeholder 2"/>
          <p:cNvSpPr>
            <a:spLocks noGrp="1"/>
          </p:cNvSpPr>
          <p:nvPr>
            <p:ph sz="quarter" idx="10"/>
          </p:nvPr>
        </p:nvSpPr>
        <p:spPr/>
        <p:txBody>
          <a:bodyPr/>
          <a:lstStyle/>
          <a:p>
            <a:r>
              <a:rPr lang="en-US" dirty="0"/>
              <a:t>Societal Consequences 1/</a:t>
            </a:r>
          </a:p>
        </p:txBody>
      </p:sp>
      <p:pic>
        <p:nvPicPr>
          <p:cNvPr id="4" name="Picture 3"/>
          <p:cNvPicPr>
            <a:picLocks noChangeAspect="1"/>
          </p:cNvPicPr>
          <p:nvPr/>
        </p:nvPicPr>
        <p:blipFill>
          <a:blip r:embed="rId2"/>
          <a:stretch>
            <a:fillRect/>
          </a:stretch>
        </p:blipFill>
        <p:spPr>
          <a:xfrm>
            <a:off x="304800" y="3581400"/>
            <a:ext cx="8077200" cy="2636837"/>
          </a:xfrm>
          <a:prstGeom prst="rect">
            <a:avLst/>
          </a:prstGeom>
        </p:spPr>
      </p:pic>
    </p:spTree>
    <p:extLst>
      <p:ext uri="{BB962C8B-B14F-4D97-AF65-F5344CB8AC3E}">
        <p14:creationId xmlns:p14="http://schemas.microsoft.com/office/powerpoint/2010/main" val="3584850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a:r>
              <a:rPr lang="en-US" spc="10" dirty="0">
                <a:solidFill>
                  <a:srgbClr val="895D1D"/>
                </a:solidFill>
                <a:latin typeface="Book Antiqua"/>
                <a:cs typeface="Book Antiqua"/>
              </a:rPr>
              <a:t>Example: Transportation: </a:t>
            </a:r>
            <a:r>
              <a:rPr lang="en-US" i="1" spc="10" dirty="0" err="1">
                <a:solidFill>
                  <a:srgbClr val="895D1D"/>
                </a:solidFill>
                <a:latin typeface="Arial"/>
                <a:cs typeface="Arial"/>
              </a:rPr>
              <a:t>Railigent</a:t>
            </a:r>
            <a:r>
              <a:rPr lang="en-US" spc="10" dirty="0">
                <a:solidFill>
                  <a:srgbClr val="895D1D"/>
                </a:solidFill>
                <a:latin typeface="Book Antiqua"/>
                <a:cs typeface="Book Antiqua"/>
              </a:rPr>
              <a:t> </a:t>
            </a:r>
            <a:endParaRPr lang="en-US" dirty="0">
              <a:latin typeface="Book Antiqua"/>
              <a:cs typeface="Book Antiqua"/>
            </a:endParaRPr>
          </a:p>
          <a:p>
            <a:endParaRPr lang="en-US" dirty="0"/>
          </a:p>
        </p:txBody>
      </p:sp>
      <p:sp>
        <p:nvSpPr>
          <p:cNvPr id="3" name="Content Placeholder 2"/>
          <p:cNvSpPr>
            <a:spLocks noGrp="1"/>
          </p:cNvSpPr>
          <p:nvPr>
            <p:ph sz="quarter" idx="10"/>
          </p:nvPr>
        </p:nvSpPr>
        <p:spPr/>
        <p:txBody>
          <a:bodyPr/>
          <a:lstStyle/>
          <a:p>
            <a:r>
              <a:rPr lang="en-US" dirty="0"/>
              <a:t>Societal Consequences 2/</a:t>
            </a:r>
          </a:p>
        </p:txBody>
      </p:sp>
      <p:pic>
        <p:nvPicPr>
          <p:cNvPr id="5" name="Picture 4"/>
          <p:cNvPicPr>
            <a:picLocks noChangeAspect="1"/>
          </p:cNvPicPr>
          <p:nvPr/>
        </p:nvPicPr>
        <p:blipFill>
          <a:blip r:embed="rId2"/>
          <a:stretch>
            <a:fillRect/>
          </a:stretch>
        </p:blipFill>
        <p:spPr>
          <a:xfrm>
            <a:off x="304800" y="2057399"/>
            <a:ext cx="8229600" cy="3131403"/>
          </a:xfrm>
          <a:prstGeom prst="rect">
            <a:avLst/>
          </a:prstGeom>
        </p:spPr>
      </p:pic>
      <p:sp>
        <p:nvSpPr>
          <p:cNvPr id="6" name="Rectangle 5"/>
          <p:cNvSpPr/>
          <p:nvPr/>
        </p:nvSpPr>
        <p:spPr>
          <a:xfrm>
            <a:off x="335280" y="5188803"/>
            <a:ext cx="8351520" cy="1661993"/>
          </a:xfrm>
          <a:prstGeom prst="rect">
            <a:avLst/>
          </a:prstGeom>
        </p:spPr>
        <p:txBody>
          <a:bodyPr wrap="square">
            <a:spAutoFit/>
          </a:bodyPr>
          <a:lstStyle/>
          <a:p>
            <a:r>
              <a:rPr lang="en-US" b="1" spc="10" dirty="0">
                <a:solidFill>
                  <a:srgbClr val="895D1D"/>
                </a:solidFill>
                <a:latin typeface="Arial"/>
                <a:cs typeface="Arial"/>
              </a:rPr>
              <a:t>Automate</a:t>
            </a:r>
            <a:r>
              <a:rPr lang="en-US" spc="10" dirty="0">
                <a:solidFill>
                  <a:srgbClr val="895D1D"/>
                </a:solidFill>
                <a:latin typeface="Book Antiqua"/>
                <a:cs typeface="Book Antiqua"/>
              </a:rPr>
              <a:t> or </a:t>
            </a:r>
            <a:r>
              <a:rPr lang="en-US" b="1" spc="10" dirty="0">
                <a:solidFill>
                  <a:srgbClr val="895D1D"/>
                </a:solidFill>
                <a:latin typeface="Arial"/>
                <a:cs typeface="Arial"/>
              </a:rPr>
              <a:t>Augment</a:t>
            </a:r>
            <a:r>
              <a:rPr lang="en-US" spc="10" dirty="0">
                <a:solidFill>
                  <a:srgbClr val="895D1D"/>
                </a:solidFill>
                <a:latin typeface="Book Antiqua"/>
                <a:cs typeface="Book Antiqua"/>
              </a:rPr>
              <a:t> </a:t>
            </a:r>
            <a:r>
              <a:rPr lang="en-US" b="1" spc="10" dirty="0">
                <a:solidFill>
                  <a:srgbClr val="895D1D"/>
                </a:solidFill>
                <a:latin typeface="Arial"/>
                <a:cs typeface="Arial"/>
              </a:rPr>
              <a:t>humans</a:t>
            </a:r>
            <a:r>
              <a:rPr lang="en-US" spc="10" dirty="0">
                <a:solidFill>
                  <a:srgbClr val="895D1D"/>
                </a:solidFill>
                <a:latin typeface="Book Antiqua"/>
                <a:cs typeface="Book Antiqua"/>
              </a:rPr>
              <a:t>? </a:t>
            </a:r>
          </a:p>
          <a:p>
            <a:r>
              <a:rPr lang="en-US" sz="1400" spc="10" dirty="0">
                <a:solidFill>
                  <a:srgbClr val="262626"/>
                </a:solidFill>
                <a:latin typeface="Book Antiqua"/>
                <a:cs typeface="Book Antiqua"/>
              </a:rPr>
              <a:t>You can use AI technologies either to </a:t>
            </a:r>
            <a:r>
              <a:rPr lang="en-US" sz="1600" b="1" spc="10" dirty="0">
                <a:solidFill>
                  <a:srgbClr val="262626"/>
                </a:solidFill>
                <a:latin typeface="Arial"/>
                <a:cs typeface="Arial"/>
              </a:rPr>
              <a:t>automate</a:t>
            </a:r>
            <a:r>
              <a:rPr lang="en-US" sz="1600" spc="10" dirty="0">
                <a:solidFill>
                  <a:srgbClr val="262626"/>
                </a:solidFill>
                <a:latin typeface="Book Antiqua"/>
                <a:cs typeface="Book Antiqua"/>
              </a:rPr>
              <a:t> or to </a:t>
            </a:r>
            <a:r>
              <a:rPr lang="en-US" sz="1600" b="1" spc="10" dirty="0">
                <a:solidFill>
                  <a:srgbClr val="262626"/>
                </a:solidFill>
                <a:latin typeface="Arial"/>
                <a:cs typeface="Arial"/>
              </a:rPr>
              <a:t>augment</a:t>
            </a:r>
            <a:r>
              <a:rPr lang="en-US" sz="1600" spc="10" dirty="0">
                <a:solidFill>
                  <a:srgbClr val="262626"/>
                </a:solidFill>
                <a:latin typeface="Book Antiqua"/>
                <a:cs typeface="Book Antiqua"/>
              </a:rPr>
              <a:t> humans.</a:t>
            </a:r>
          </a:p>
          <a:p>
            <a:r>
              <a:rPr lang="en-US" sz="1600" spc="10" dirty="0">
                <a:solidFill>
                  <a:srgbClr val="262626"/>
                </a:solidFill>
                <a:latin typeface="Book Antiqua"/>
                <a:cs typeface="Book Antiqua"/>
              </a:rPr>
              <a:t>In the first case, machines replace people, in the second case machine complements people (at least in theory).</a:t>
            </a:r>
            <a:endParaRPr lang="en-US" sz="1600" dirty="0">
              <a:latin typeface="Book Antiqua"/>
              <a:cs typeface="Book Antiqua"/>
            </a:endParaRPr>
          </a:p>
          <a:p>
            <a:r>
              <a:rPr lang="en-US" sz="1600" spc="10" dirty="0">
                <a:solidFill>
                  <a:srgbClr val="262626"/>
                </a:solidFill>
                <a:latin typeface="Book Antiqua"/>
                <a:cs typeface="Book Antiqua"/>
              </a:rPr>
              <a:t> </a:t>
            </a:r>
            <a:endParaRPr lang="en-US" sz="1600" dirty="0">
              <a:latin typeface="Book Antiqua"/>
              <a:cs typeface="Book Antiqua"/>
            </a:endParaRPr>
          </a:p>
          <a:p>
            <a:endParaRPr lang="en-US" sz="2000" dirty="0">
              <a:latin typeface="Book Antiqua"/>
              <a:cs typeface="Book Antiqua"/>
            </a:endParaRPr>
          </a:p>
        </p:txBody>
      </p:sp>
    </p:spTree>
    <p:extLst>
      <p:ext uri="{BB962C8B-B14F-4D97-AF65-F5344CB8AC3E}">
        <p14:creationId xmlns:p14="http://schemas.microsoft.com/office/powerpoint/2010/main" val="3957037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pc="10" dirty="0">
                <a:solidFill>
                  <a:srgbClr val="895D1D"/>
                </a:solidFill>
                <a:latin typeface="Book Antiqua"/>
                <a:cs typeface="Book Antiqua"/>
              </a:rPr>
              <a:t>Implications</a:t>
            </a:r>
          </a:p>
          <a:p>
            <a:endParaRPr lang="en-US" spc="10" dirty="0">
              <a:solidFill>
                <a:srgbClr val="895D1D"/>
              </a:solidFill>
              <a:latin typeface="Book Antiqua"/>
              <a:cs typeface="Book Antiqua"/>
            </a:endParaRPr>
          </a:p>
          <a:p>
            <a:pPr>
              <a:buFont typeface="Arial" panose="020B0604020202020204" pitchFamily="34" charset="0"/>
              <a:buChar char="•"/>
            </a:pPr>
            <a:r>
              <a:rPr lang="en-US" spc="10" dirty="0">
                <a:solidFill>
                  <a:srgbClr val="262626"/>
                </a:solidFill>
                <a:latin typeface="Book Antiqua"/>
                <a:cs typeface="Book Antiqua"/>
              </a:rPr>
              <a:t>When we use Big Data in domains such as healthcare, decisions are practically and ethically very different then marketing and advertising. </a:t>
            </a:r>
          </a:p>
          <a:p>
            <a:pPr>
              <a:buFont typeface="Arial" panose="020B0604020202020204" pitchFamily="34" charset="0"/>
              <a:buChar char="•"/>
            </a:pPr>
            <a:r>
              <a:rPr lang="en-US" spc="10" dirty="0">
                <a:solidFill>
                  <a:srgbClr val="262626"/>
                </a:solidFill>
                <a:latin typeface="Book Antiqua"/>
                <a:cs typeface="Book Antiqua"/>
              </a:rPr>
              <a:t>These are crucial decisions about individual people’s lives. Better on average isn’t good enough.</a:t>
            </a:r>
          </a:p>
          <a:p>
            <a:pPr>
              <a:buFont typeface="Arial" panose="020B0604020202020204" pitchFamily="34" charset="0"/>
              <a:buChar char="•"/>
            </a:pPr>
            <a:r>
              <a:rPr lang="en-US" spc="10" dirty="0">
                <a:solidFill>
                  <a:srgbClr val="262626"/>
                </a:solidFill>
                <a:latin typeface="Book Antiqua"/>
                <a:cs typeface="Book Antiqua"/>
              </a:rPr>
              <a:t>For these kinds of decisions, issues of </a:t>
            </a:r>
            <a:r>
              <a:rPr lang="en-US" b="1" spc="10" dirty="0">
                <a:solidFill>
                  <a:srgbClr val="262626"/>
                </a:solidFill>
                <a:latin typeface="Book Antiqua"/>
                <a:cs typeface="Book Antiqua"/>
              </a:rPr>
              <a:t>accuracy</a:t>
            </a:r>
            <a:r>
              <a:rPr lang="en-US" spc="10" dirty="0">
                <a:solidFill>
                  <a:srgbClr val="262626"/>
                </a:solidFill>
                <a:latin typeface="Book Antiqua"/>
                <a:cs typeface="Book Antiqua"/>
              </a:rPr>
              <a:t>, </a:t>
            </a:r>
            <a:r>
              <a:rPr lang="en-US" b="1" spc="10" dirty="0">
                <a:solidFill>
                  <a:srgbClr val="262626"/>
                </a:solidFill>
                <a:latin typeface="Book Antiqua"/>
                <a:cs typeface="Book Antiqua"/>
              </a:rPr>
              <a:t>fairness</a:t>
            </a:r>
            <a:r>
              <a:rPr lang="en-US" spc="10" dirty="0">
                <a:solidFill>
                  <a:srgbClr val="262626"/>
                </a:solidFill>
                <a:latin typeface="Book Antiqua"/>
                <a:cs typeface="Book Antiqua"/>
              </a:rPr>
              <a:t> and </a:t>
            </a:r>
            <a:r>
              <a:rPr lang="en-US" b="1" spc="10" dirty="0">
                <a:solidFill>
                  <a:srgbClr val="262626"/>
                </a:solidFill>
                <a:latin typeface="Book Antiqua"/>
                <a:cs typeface="Book Antiqua"/>
              </a:rPr>
              <a:t>discrimination</a:t>
            </a:r>
            <a:r>
              <a:rPr lang="en-US" spc="10" dirty="0">
                <a:solidFill>
                  <a:srgbClr val="262626"/>
                </a:solidFill>
                <a:latin typeface="Book Antiqua"/>
                <a:cs typeface="Book Antiqua"/>
              </a:rPr>
              <a:t> come into play.</a:t>
            </a:r>
          </a:p>
          <a:p>
            <a:pPr marL="0">
              <a:buFont typeface="Arial" panose="020B0604020202020204" pitchFamily="34" charset="0"/>
              <a:buChar char="•"/>
            </a:pPr>
            <a:endParaRPr lang="en-US" spc="10" dirty="0">
              <a:solidFill>
                <a:srgbClr val="262626"/>
              </a:solidFill>
              <a:latin typeface="Book Antiqua"/>
              <a:cs typeface="Book Antiqua"/>
            </a:endParaRPr>
          </a:p>
          <a:p>
            <a:pPr marL="0"/>
            <a:endParaRPr lang="en-US" dirty="0">
              <a:latin typeface="Book Antiqua"/>
              <a:cs typeface="Book Antiqua"/>
            </a:endParaRPr>
          </a:p>
          <a:p>
            <a:endParaRPr lang="en-US" dirty="0"/>
          </a:p>
        </p:txBody>
      </p:sp>
      <p:sp>
        <p:nvSpPr>
          <p:cNvPr id="3" name="Content Placeholder 2"/>
          <p:cNvSpPr>
            <a:spLocks noGrp="1"/>
          </p:cNvSpPr>
          <p:nvPr>
            <p:ph sz="quarter" idx="10"/>
          </p:nvPr>
        </p:nvSpPr>
        <p:spPr/>
        <p:txBody>
          <a:bodyPr/>
          <a:lstStyle/>
          <a:p>
            <a:r>
              <a:rPr lang="en-US" dirty="0"/>
              <a:t>Societal Consequences 3/</a:t>
            </a:r>
          </a:p>
        </p:txBody>
      </p:sp>
    </p:spTree>
    <p:extLst>
      <p:ext uri="{BB962C8B-B14F-4D97-AF65-F5344CB8AC3E}">
        <p14:creationId xmlns:p14="http://schemas.microsoft.com/office/powerpoint/2010/main" val="349816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4983163"/>
          </a:xfrm>
        </p:spPr>
        <p:txBody>
          <a:bodyPr>
            <a:normAutofit fontScale="85000" lnSpcReduction="10000"/>
          </a:bodyPr>
          <a:lstStyle/>
          <a:p>
            <a:r>
              <a:rPr lang="en-US" spc="10" dirty="0">
                <a:solidFill>
                  <a:srgbClr val="895D1D"/>
                </a:solidFill>
                <a:latin typeface="Book Antiqua"/>
                <a:cs typeface="Book Antiqua"/>
              </a:rPr>
              <a:t>New ethical and legal questions</a:t>
            </a:r>
          </a:p>
          <a:p>
            <a:endParaRPr lang="en-US" dirty="0">
              <a:latin typeface="Book Antiqua"/>
              <a:cs typeface="Book Antiqua"/>
            </a:endParaRPr>
          </a:p>
          <a:p>
            <a:pPr marL="0"/>
            <a:r>
              <a:rPr lang="en-US" spc="10" dirty="0">
                <a:solidFill>
                  <a:srgbClr val="262626"/>
                </a:solidFill>
                <a:latin typeface="Book Antiqua"/>
                <a:cs typeface="Book Antiqua"/>
              </a:rPr>
              <a:t>Some AI applications may raise new </a:t>
            </a:r>
            <a:r>
              <a:rPr lang="en-US" b="1" spc="10" dirty="0">
                <a:solidFill>
                  <a:srgbClr val="262626"/>
                </a:solidFill>
                <a:latin typeface="Arial"/>
                <a:cs typeface="Arial"/>
              </a:rPr>
              <a:t>ethical</a:t>
            </a:r>
            <a:r>
              <a:rPr lang="en-US" spc="10" dirty="0">
                <a:solidFill>
                  <a:srgbClr val="262626"/>
                </a:solidFill>
                <a:latin typeface="Book Antiqua"/>
                <a:cs typeface="Book Antiqua"/>
              </a:rPr>
              <a:t> and </a:t>
            </a:r>
            <a:r>
              <a:rPr lang="en-US" b="1" spc="10" dirty="0">
                <a:solidFill>
                  <a:srgbClr val="262626"/>
                </a:solidFill>
                <a:latin typeface="Arial"/>
                <a:cs typeface="Arial"/>
              </a:rPr>
              <a:t>legal </a:t>
            </a:r>
            <a:r>
              <a:rPr lang="en-US" spc="10" dirty="0">
                <a:solidFill>
                  <a:srgbClr val="262626"/>
                </a:solidFill>
                <a:latin typeface="Book Antiqua"/>
                <a:cs typeface="Book Antiqua"/>
              </a:rPr>
              <a:t>questions, for example related to liability or potentially biased decision-making.</a:t>
            </a:r>
            <a:endParaRPr lang="en-US" dirty="0">
              <a:latin typeface="Book Antiqua"/>
              <a:cs typeface="Book Antiqua"/>
            </a:endParaRPr>
          </a:p>
          <a:p>
            <a:endParaRPr lang="en-US" dirty="0"/>
          </a:p>
          <a:p>
            <a:pPr marL="0"/>
            <a:r>
              <a:rPr lang="en-US" spc="10" dirty="0">
                <a:solidFill>
                  <a:srgbClr val="262626"/>
                </a:solidFill>
                <a:latin typeface="Book Antiqua"/>
                <a:cs typeface="Book Antiqua"/>
              </a:rPr>
              <a:t>For example, algorithms are used to review loan applications, recruit new employees and assess potential customers, and </a:t>
            </a:r>
            <a:r>
              <a:rPr lang="en-US" b="1" spc="10" dirty="0">
                <a:solidFill>
                  <a:srgbClr val="262626"/>
                </a:solidFill>
                <a:latin typeface="Arial"/>
                <a:cs typeface="Arial"/>
              </a:rPr>
              <a:t>if the data are skewed </a:t>
            </a:r>
            <a:r>
              <a:rPr lang="en-US" spc="10" dirty="0">
                <a:solidFill>
                  <a:srgbClr val="262626"/>
                </a:solidFill>
                <a:latin typeface="Book Antiqua"/>
                <a:cs typeface="Book Antiqua"/>
              </a:rPr>
              <a:t>the </a:t>
            </a:r>
            <a:r>
              <a:rPr lang="en-US" sz="2340" spc="10" dirty="0">
                <a:solidFill>
                  <a:srgbClr val="262626"/>
                </a:solidFill>
                <a:latin typeface="Book Antiqua"/>
                <a:cs typeface="Book Antiqua"/>
              </a:rPr>
              <a:t>decisions recommended by </a:t>
            </a:r>
            <a:r>
              <a:rPr lang="en-US" sz="2340" b="1" spc="10" dirty="0">
                <a:solidFill>
                  <a:srgbClr val="262626"/>
                </a:solidFill>
                <a:latin typeface="Arial"/>
                <a:cs typeface="Arial"/>
              </a:rPr>
              <a:t>such algorithms may be</a:t>
            </a:r>
            <a:endParaRPr lang="en-US" sz="2300" dirty="0">
              <a:latin typeface="Arial"/>
              <a:cs typeface="Arial"/>
            </a:endParaRPr>
          </a:p>
          <a:p>
            <a:pPr marL="0"/>
            <a:r>
              <a:rPr lang="en-US" sz="2280" b="1" spc="10" dirty="0">
                <a:solidFill>
                  <a:srgbClr val="262626"/>
                </a:solidFill>
                <a:latin typeface="Arial"/>
                <a:cs typeface="Arial"/>
              </a:rPr>
              <a:t>discriminatory against certain categories or groups.</a:t>
            </a:r>
            <a:endParaRPr lang="en-US" sz="2200" dirty="0">
              <a:latin typeface="Arial"/>
              <a:cs typeface="Arial"/>
            </a:endParaRPr>
          </a:p>
          <a:p>
            <a:endParaRPr lang="en-US" dirty="0"/>
          </a:p>
          <a:p>
            <a:pPr marL="0"/>
            <a:r>
              <a:rPr lang="en-US" sz="3600" i="1" spc="10" dirty="0">
                <a:solidFill>
                  <a:srgbClr val="262626"/>
                </a:solidFill>
                <a:latin typeface="Arial"/>
                <a:cs typeface="Arial"/>
              </a:rPr>
              <a:t>“</a:t>
            </a:r>
            <a:r>
              <a:rPr lang="en-US" i="1" spc="10" dirty="0">
                <a:solidFill>
                  <a:srgbClr val="262626"/>
                </a:solidFill>
                <a:latin typeface="Arial"/>
                <a:cs typeface="Arial"/>
              </a:rPr>
              <a:t>What happens if my algorithm is wrong?</a:t>
            </a:r>
            <a:endParaRPr lang="en-US" dirty="0">
              <a:latin typeface="Arial"/>
              <a:cs typeface="Arial"/>
            </a:endParaRPr>
          </a:p>
          <a:p>
            <a:pPr marL="252313"/>
            <a:r>
              <a:rPr lang="en-US" i="1" spc="10" dirty="0">
                <a:solidFill>
                  <a:srgbClr val="262626"/>
                </a:solidFill>
                <a:latin typeface="Arial"/>
                <a:cs typeface="Arial"/>
              </a:rPr>
              <a:t>Someone sees the wrong ad.  What’s the</a:t>
            </a:r>
            <a:endParaRPr lang="en-US" sz="2100" dirty="0">
              <a:latin typeface="Arial"/>
              <a:cs typeface="Arial"/>
            </a:endParaRPr>
          </a:p>
          <a:p>
            <a:pPr marL="0"/>
            <a:r>
              <a:rPr lang="en-US" i="1" spc="10" dirty="0">
                <a:solidFill>
                  <a:srgbClr val="262626"/>
                </a:solidFill>
                <a:latin typeface="Arial"/>
                <a:cs typeface="Arial"/>
              </a:rPr>
              <a:t>harm? It’s not a false positive for breast cancer.” -- </a:t>
            </a:r>
            <a:r>
              <a:rPr lang="en-US" b="1" i="1" spc="10" dirty="0">
                <a:solidFill>
                  <a:srgbClr val="262626"/>
                </a:solidFill>
                <a:latin typeface="Arial"/>
                <a:cs typeface="Arial"/>
              </a:rPr>
              <a:t>Claudia </a:t>
            </a:r>
            <a:r>
              <a:rPr lang="en-US" b="1" i="1" spc="10" dirty="0" err="1">
                <a:solidFill>
                  <a:srgbClr val="262626"/>
                </a:solidFill>
                <a:latin typeface="Arial"/>
                <a:cs typeface="Arial"/>
              </a:rPr>
              <a:t>Perlich</a:t>
            </a:r>
            <a:r>
              <a:rPr lang="en-US" i="1" spc="10" dirty="0">
                <a:solidFill>
                  <a:srgbClr val="262626"/>
                </a:solidFill>
                <a:latin typeface="Arial"/>
                <a:cs typeface="Arial"/>
              </a:rPr>
              <a:t>, </a:t>
            </a:r>
            <a:r>
              <a:rPr lang="en-US" sz="2100" spc="10" dirty="0">
                <a:solidFill>
                  <a:srgbClr val="262626"/>
                </a:solidFill>
                <a:latin typeface="Book Antiqua"/>
                <a:cs typeface="Book Antiqua"/>
              </a:rPr>
              <a:t> Data Scientist</a:t>
            </a:r>
            <a:endParaRPr lang="en-US" dirty="0">
              <a:latin typeface="Arial"/>
              <a:cs typeface="Arial"/>
            </a:endParaRPr>
          </a:p>
          <a:p>
            <a:endParaRPr lang="en-US" dirty="0"/>
          </a:p>
        </p:txBody>
      </p:sp>
      <p:sp>
        <p:nvSpPr>
          <p:cNvPr id="3" name="Content Placeholder 2"/>
          <p:cNvSpPr>
            <a:spLocks noGrp="1"/>
          </p:cNvSpPr>
          <p:nvPr>
            <p:ph sz="quarter" idx="10"/>
          </p:nvPr>
        </p:nvSpPr>
        <p:spPr/>
        <p:txBody>
          <a:bodyPr/>
          <a:lstStyle/>
          <a:p>
            <a:r>
              <a:rPr lang="en-US" dirty="0"/>
              <a:t>Societal Consequences 4/</a:t>
            </a:r>
          </a:p>
        </p:txBody>
      </p:sp>
    </p:spTree>
    <p:extLst>
      <p:ext uri="{BB962C8B-B14F-4D97-AF65-F5344CB8AC3E}">
        <p14:creationId xmlns:p14="http://schemas.microsoft.com/office/powerpoint/2010/main" val="892913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r>
              <a:rPr lang="en-US" dirty="0"/>
              <a:t>Societal Consequences 5/</a:t>
            </a:r>
          </a:p>
        </p:txBody>
      </p:sp>
      <p:pic>
        <p:nvPicPr>
          <p:cNvPr id="4" name="Picture 3"/>
          <p:cNvPicPr>
            <a:picLocks noChangeAspect="1"/>
          </p:cNvPicPr>
          <p:nvPr/>
        </p:nvPicPr>
        <p:blipFill>
          <a:blip r:embed="rId2"/>
          <a:stretch>
            <a:fillRect/>
          </a:stretch>
        </p:blipFill>
        <p:spPr>
          <a:xfrm>
            <a:off x="304800" y="1325880"/>
            <a:ext cx="8305799" cy="5105399"/>
          </a:xfrm>
          <a:prstGeom prst="rect">
            <a:avLst/>
          </a:prstGeom>
        </p:spPr>
      </p:pic>
    </p:spTree>
    <p:extLst>
      <p:ext uri="{BB962C8B-B14F-4D97-AF65-F5344CB8AC3E}">
        <p14:creationId xmlns:p14="http://schemas.microsoft.com/office/powerpoint/2010/main" val="294727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525963"/>
          </a:xfrm>
        </p:spPr>
        <p:txBody>
          <a:bodyPr/>
          <a:lstStyle/>
          <a:p>
            <a:pPr>
              <a:buFont typeface="Arial" panose="020B0604020202020204" pitchFamily="34" charset="0"/>
              <a:buChar char="•"/>
            </a:pPr>
            <a:r>
              <a:rPr lang="en-US" spc="7" dirty="0">
                <a:latin typeface="Arial"/>
                <a:cs typeface="Arial"/>
              </a:rPr>
              <a:t>Ethics tells us about right and wrong</a:t>
            </a:r>
            <a:endParaRPr lang="en-US" dirty="0">
              <a:latin typeface="Arial"/>
              <a:cs typeface="Arial"/>
            </a:endParaRPr>
          </a:p>
          <a:p>
            <a:pPr>
              <a:buFont typeface="Arial" panose="020B0604020202020204" pitchFamily="34" charset="0"/>
              <a:buChar char="•"/>
            </a:pPr>
            <a:r>
              <a:rPr lang="en-US" sz="2600" spc="7" dirty="0">
                <a:latin typeface="Arial"/>
                <a:cs typeface="Arial"/>
              </a:rPr>
              <a:t>They are shared value / societal rule</a:t>
            </a:r>
            <a:endParaRPr lang="en-US" sz="2600" dirty="0">
              <a:latin typeface="Arial"/>
              <a:cs typeface="Arial"/>
            </a:endParaRPr>
          </a:p>
          <a:p>
            <a:pPr>
              <a:buFont typeface="Arial" panose="020B0604020202020204" pitchFamily="34" charset="0"/>
              <a:buChar char="•"/>
            </a:pPr>
            <a:r>
              <a:rPr lang="en-US" spc="7" dirty="0">
                <a:latin typeface="Arial"/>
                <a:cs typeface="Arial"/>
              </a:rPr>
              <a:t>Ethic is not law</a:t>
            </a:r>
          </a:p>
          <a:p>
            <a:pPr>
              <a:buFont typeface="Arial" panose="020B0604020202020204" pitchFamily="34" charset="0"/>
              <a:buChar char="•"/>
            </a:pPr>
            <a:r>
              <a:rPr lang="en-US" spc="7" dirty="0">
                <a:latin typeface="Arial"/>
                <a:cs typeface="Arial"/>
              </a:rPr>
              <a:t>No philosophical questions, but ethical practice of Data Science</a:t>
            </a:r>
            <a:endParaRPr lang="en-US" dirty="0">
              <a:latin typeface="Arial"/>
              <a:cs typeface="Arial"/>
            </a:endParaRPr>
          </a:p>
          <a:p>
            <a:endParaRPr lang="en-US" dirty="0">
              <a:latin typeface="Arial"/>
              <a:cs typeface="Arial"/>
            </a:endParaRPr>
          </a:p>
          <a:p>
            <a:endParaRPr lang="en-US" dirty="0"/>
          </a:p>
        </p:txBody>
      </p:sp>
      <p:sp>
        <p:nvSpPr>
          <p:cNvPr id="3" name="Content Placeholder 2"/>
          <p:cNvSpPr>
            <a:spLocks noGrp="1"/>
          </p:cNvSpPr>
          <p:nvPr>
            <p:ph sz="quarter" idx="10"/>
          </p:nvPr>
        </p:nvSpPr>
        <p:spPr/>
        <p:txBody>
          <a:bodyPr/>
          <a:lstStyle/>
          <a:p>
            <a:r>
              <a:rPr lang="en-US" dirty="0"/>
              <a:t>What are Ethics</a:t>
            </a:r>
          </a:p>
        </p:txBody>
      </p:sp>
    </p:spTree>
    <p:extLst>
      <p:ext uri="{BB962C8B-B14F-4D97-AF65-F5344CB8AC3E}">
        <p14:creationId xmlns:p14="http://schemas.microsoft.com/office/powerpoint/2010/main" val="3009544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4983163"/>
          </a:xfrm>
        </p:spPr>
        <p:txBody>
          <a:bodyPr>
            <a:normAutofit/>
          </a:bodyPr>
          <a:lstStyle/>
          <a:p>
            <a:r>
              <a:rPr lang="en-US" i="1" spc="10" dirty="0">
                <a:solidFill>
                  <a:srgbClr val="895D1D"/>
                </a:solidFill>
                <a:latin typeface="Arial"/>
                <a:cs typeface="Arial"/>
              </a:rPr>
              <a:t>How to Understand Decisions?</a:t>
            </a:r>
            <a:endParaRPr lang="en-US" dirty="0">
              <a:latin typeface="Book Antiqua"/>
              <a:cs typeface="Book Antiqua"/>
            </a:endParaRPr>
          </a:p>
          <a:p>
            <a:pPr>
              <a:buFont typeface="Arial" panose="020B0604020202020204" pitchFamily="34" charset="0"/>
              <a:buChar char="•"/>
            </a:pPr>
            <a:r>
              <a:rPr lang="en-US" spc="10" dirty="0">
                <a:solidFill>
                  <a:srgbClr val="262626"/>
                </a:solidFill>
              </a:rPr>
              <a:t>At present we do not really understand how Advanced AI- techniques such as used in Deep learning (e.g. neural networks) really works. </a:t>
            </a:r>
          </a:p>
          <a:p>
            <a:pPr>
              <a:buFont typeface="Arial" panose="020B0604020202020204" pitchFamily="34" charset="0"/>
              <a:buChar char="•"/>
            </a:pPr>
            <a:endParaRPr lang="en-US" spc="10" dirty="0">
              <a:solidFill>
                <a:srgbClr val="262626"/>
              </a:solidFill>
            </a:endParaRPr>
          </a:p>
          <a:p>
            <a:pPr>
              <a:buFont typeface="Arial" panose="020B0604020202020204" pitchFamily="34" charset="0"/>
              <a:buChar char="•"/>
            </a:pPr>
            <a:r>
              <a:rPr lang="en-US" spc="10" dirty="0">
                <a:solidFill>
                  <a:srgbClr val="262626"/>
                </a:solidFill>
              </a:rPr>
              <a:t>This is due to the technical complexity of such advanced neural networks, which need huge amount of data to learn properly.</a:t>
            </a:r>
            <a:r>
              <a:rPr lang="en-US" b="1" spc="10" dirty="0">
                <a:solidFill>
                  <a:srgbClr val="262626"/>
                </a:solidFill>
              </a:rPr>
              <a:t> </a:t>
            </a:r>
            <a:r>
              <a:rPr lang="en-US" spc="10" dirty="0">
                <a:solidFill>
                  <a:srgbClr val="262626"/>
                </a:solidFill>
              </a:rPr>
              <a:t>It is a try and error. </a:t>
            </a:r>
          </a:p>
          <a:p>
            <a:pPr>
              <a:buFont typeface="Arial" panose="020B0604020202020204" pitchFamily="34" charset="0"/>
              <a:buChar char="•"/>
            </a:pPr>
            <a:endParaRPr lang="en-US" spc="10" dirty="0">
              <a:solidFill>
                <a:srgbClr val="262626"/>
              </a:solidFill>
            </a:endParaRPr>
          </a:p>
          <a:p>
            <a:pPr>
              <a:buFont typeface="Arial" panose="020B0604020202020204" pitchFamily="34" charset="0"/>
              <a:buChar char="•"/>
            </a:pPr>
            <a:r>
              <a:rPr lang="en-US" spc="10" dirty="0">
                <a:solidFill>
                  <a:srgbClr val="262626"/>
                </a:solidFill>
              </a:rPr>
              <a:t>This poses an ethical and societal problem:</a:t>
            </a:r>
          </a:p>
          <a:p>
            <a:pPr marL="400050" lvl="1"/>
            <a:r>
              <a:rPr lang="en-US" b="1" spc="10" dirty="0">
                <a:solidFill>
                  <a:srgbClr val="262626"/>
                </a:solidFill>
              </a:rPr>
              <a:t>What if the decision made using AI-driven algorithm harmed somebody, and you cannot explain how the decision was made?</a:t>
            </a:r>
            <a:endParaRPr lang="en-US" dirty="0"/>
          </a:p>
          <a:p>
            <a:pPr marL="0">
              <a:buFont typeface="Arial" panose="020B0604020202020204" pitchFamily="34" charset="0"/>
              <a:buChar char="•"/>
            </a:pPr>
            <a:endParaRPr lang="en-US" dirty="0">
              <a:latin typeface="Book Antiqua"/>
              <a:cs typeface="Book Antiqua"/>
            </a:endParaRPr>
          </a:p>
          <a:p>
            <a:pPr marL="0">
              <a:buFont typeface="Arial" panose="020B0604020202020204" pitchFamily="34" charset="0"/>
              <a:buChar char="•"/>
            </a:pPr>
            <a:endParaRPr lang="en-US" dirty="0">
              <a:latin typeface="Book Antiqua"/>
              <a:cs typeface="Book Antiqua"/>
            </a:endParaRPr>
          </a:p>
          <a:p>
            <a:endParaRPr lang="en-US" dirty="0"/>
          </a:p>
        </p:txBody>
      </p:sp>
      <p:sp>
        <p:nvSpPr>
          <p:cNvPr id="3" name="Content Placeholder 2"/>
          <p:cNvSpPr>
            <a:spLocks noGrp="1"/>
          </p:cNvSpPr>
          <p:nvPr>
            <p:ph sz="quarter" idx="10"/>
          </p:nvPr>
        </p:nvSpPr>
        <p:spPr/>
        <p:txBody>
          <a:bodyPr/>
          <a:lstStyle/>
          <a:p>
            <a:r>
              <a:rPr lang="en-US" dirty="0"/>
              <a:t>Social Consequences 6/</a:t>
            </a:r>
          </a:p>
        </p:txBody>
      </p:sp>
    </p:spTree>
    <p:extLst>
      <p:ext uri="{BB962C8B-B14F-4D97-AF65-F5344CB8AC3E}">
        <p14:creationId xmlns:p14="http://schemas.microsoft.com/office/powerpoint/2010/main" val="2868940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5059363"/>
          </a:xfrm>
        </p:spPr>
        <p:txBody>
          <a:bodyPr>
            <a:normAutofit fontScale="92500" lnSpcReduction="20000"/>
          </a:bodyPr>
          <a:lstStyle/>
          <a:p>
            <a:pPr>
              <a:lnSpc>
                <a:spcPct val="120000"/>
              </a:lnSpc>
            </a:pPr>
            <a:r>
              <a:rPr lang="en-US" sz="2600" i="1" spc="10" dirty="0">
                <a:solidFill>
                  <a:srgbClr val="895D1D"/>
                </a:solidFill>
                <a:latin typeface="Arial"/>
                <a:cs typeface="Arial"/>
              </a:rPr>
              <a:t>Automated decision-making</a:t>
            </a:r>
          </a:p>
          <a:p>
            <a:pPr>
              <a:buFont typeface="Arial" panose="020B0604020202020204" pitchFamily="34" charset="0"/>
              <a:buChar char="•"/>
            </a:pPr>
            <a:r>
              <a:rPr lang="en-US" i="1" dirty="0"/>
              <a:t>The ability to conscientiously take decisions among alternative possibilities has long been a viewed as a condition that separates man (or at least the living) from machines</a:t>
            </a:r>
            <a:r>
              <a:rPr lang="en-US" dirty="0"/>
              <a:t>. As innovations in data science progress in algorithmic trading, self-driving cars, and robotics, the distinction between human and artificial intelligence is becoming increasing difficult to distinguish. Current applications of machine learning </a:t>
            </a:r>
            <a:r>
              <a:rPr lang="en-US" b="1" dirty="0"/>
              <a:t>cross the threshold </a:t>
            </a:r>
            <a:r>
              <a:rPr lang="en-US" dirty="0"/>
              <a:t>of </a:t>
            </a:r>
            <a:r>
              <a:rPr lang="en-US" b="1" dirty="0"/>
              <a:t>decision support systems </a:t>
            </a:r>
            <a:r>
              <a:rPr lang="en-US" dirty="0"/>
              <a:t>and enter the realm of artificial intelligence where sophisticated algorithms are designed to replace human decision-making. Crossing this threshold introduces several ethical considerations.</a:t>
            </a:r>
          </a:p>
          <a:p>
            <a:pPr lvl="1">
              <a:buFont typeface="Arial" panose="020B0604020202020204" pitchFamily="34" charset="0"/>
              <a:buChar char="•"/>
            </a:pPr>
            <a:r>
              <a:rPr lang="en-US" dirty="0"/>
              <a:t>Can economic and/or social organizations rely on increasingly complex methodologies in which many understand neither the assumptions nor the limits of the underlying models? Are we willing to accept that these applications, which by their very nature, learn from our experience — making us prisoners of our past and limiting our potential for growth and diversity? Do we understand that the inherent logic of these platforms can be gamed — which creates opportunities to “cheat” the system? Last and but not least, who is legally responsible for the implicit bias inherent in automated decision -making?</a:t>
            </a:r>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p:txBody>
      </p:sp>
      <p:sp>
        <p:nvSpPr>
          <p:cNvPr id="3" name="Content Placeholder 2"/>
          <p:cNvSpPr>
            <a:spLocks noGrp="1"/>
          </p:cNvSpPr>
          <p:nvPr>
            <p:ph sz="quarter" idx="10"/>
          </p:nvPr>
        </p:nvSpPr>
        <p:spPr/>
        <p:txBody>
          <a:bodyPr/>
          <a:lstStyle/>
          <a:p>
            <a:r>
              <a:rPr lang="en-US" dirty="0"/>
              <a:t>Social Consequences 7/</a:t>
            </a:r>
          </a:p>
        </p:txBody>
      </p:sp>
    </p:spTree>
    <p:extLst>
      <p:ext uri="{BB962C8B-B14F-4D97-AF65-F5344CB8AC3E}">
        <p14:creationId xmlns:p14="http://schemas.microsoft.com/office/powerpoint/2010/main" val="1290112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spc="10" dirty="0">
                <a:solidFill>
                  <a:srgbClr val="262626"/>
                </a:solidFill>
                <a:latin typeface="Book Antiqua"/>
                <a:cs typeface="Book Antiqua"/>
              </a:rPr>
              <a:t>How much </a:t>
            </a:r>
            <a:r>
              <a:rPr lang="en-US" b="1" spc="10" dirty="0">
                <a:solidFill>
                  <a:srgbClr val="262626"/>
                </a:solidFill>
                <a:latin typeface="Arial"/>
                <a:cs typeface="Arial"/>
              </a:rPr>
              <a:t>Transparency </a:t>
            </a:r>
            <a:r>
              <a:rPr lang="en-US" spc="10" dirty="0">
                <a:solidFill>
                  <a:srgbClr val="262626"/>
                </a:solidFill>
                <a:latin typeface="Book Antiqua"/>
                <a:cs typeface="Book Antiqua"/>
              </a:rPr>
              <a:t>is desired/ possible?</a:t>
            </a:r>
          </a:p>
          <a:p>
            <a:pPr>
              <a:buFont typeface="Arial" panose="020B0604020202020204" pitchFamily="34" charset="0"/>
              <a:buChar char="•"/>
            </a:pPr>
            <a:r>
              <a:rPr lang="en-US" spc="10" dirty="0">
                <a:solidFill>
                  <a:srgbClr val="262626"/>
                </a:solidFill>
                <a:latin typeface="Book Antiqua"/>
                <a:cs typeface="Book Antiqua"/>
              </a:rPr>
              <a:t>Do we wish </a:t>
            </a:r>
            <a:r>
              <a:rPr lang="en-US" b="1" spc="10" dirty="0">
                <a:solidFill>
                  <a:srgbClr val="262626"/>
                </a:solidFill>
                <a:latin typeface="Arial"/>
                <a:cs typeface="Arial"/>
              </a:rPr>
              <a:t>“Human in the loop” </a:t>
            </a:r>
            <a:r>
              <a:rPr lang="en-US" spc="10" dirty="0">
                <a:solidFill>
                  <a:srgbClr val="262626"/>
                </a:solidFill>
                <a:latin typeface="Book Antiqua"/>
                <a:cs typeface="Book Antiqua"/>
              </a:rPr>
              <a:t>for most of these kinds      of decisions for the foreseeable future?</a:t>
            </a:r>
          </a:p>
          <a:p>
            <a:pPr>
              <a:buFont typeface="Arial" panose="020B0604020202020204" pitchFamily="34" charset="0"/>
              <a:buChar char="•"/>
            </a:pPr>
            <a:r>
              <a:rPr lang="en-US" spc="10" dirty="0">
                <a:solidFill>
                  <a:srgbClr val="262626"/>
                </a:solidFill>
                <a:latin typeface="Book Antiqua"/>
                <a:cs typeface="Book Antiqua"/>
              </a:rPr>
              <a:t>How is it possible to define incentives for using an ethical approach to software development, especially in the area of AI?</a:t>
            </a:r>
          </a:p>
          <a:p>
            <a:pPr marL="0"/>
            <a:endParaRPr lang="en-US" dirty="0">
              <a:latin typeface="Book Antiqua"/>
              <a:cs typeface="Book Antiqua"/>
            </a:endParaRPr>
          </a:p>
          <a:p>
            <a:pPr marL="0"/>
            <a:endParaRPr lang="en-US" dirty="0">
              <a:latin typeface="Book Antiqua"/>
              <a:cs typeface="Book Antiqua"/>
            </a:endParaRPr>
          </a:p>
          <a:p>
            <a:endParaRPr lang="en-US" dirty="0"/>
          </a:p>
        </p:txBody>
      </p:sp>
      <p:sp>
        <p:nvSpPr>
          <p:cNvPr id="3" name="Content Placeholder 2"/>
          <p:cNvSpPr>
            <a:spLocks noGrp="1"/>
          </p:cNvSpPr>
          <p:nvPr>
            <p:ph sz="quarter" idx="10"/>
          </p:nvPr>
        </p:nvSpPr>
        <p:spPr/>
        <p:txBody>
          <a:bodyPr>
            <a:normAutofit/>
          </a:bodyPr>
          <a:lstStyle/>
          <a:p>
            <a:r>
              <a:rPr lang="en-US" dirty="0"/>
              <a:t>Accountable AI?</a:t>
            </a:r>
          </a:p>
        </p:txBody>
      </p:sp>
    </p:spTree>
    <p:extLst>
      <p:ext uri="{BB962C8B-B14F-4D97-AF65-F5344CB8AC3E}">
        <p14:creationId xmlns:p14="http://schemas.microsoft.com/office/powerpoint/2010/main" val="331761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49115739"/>
              </p:ext>
            </p:extLst>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sz="quarter" idx="10"/>
          </p:nvPr>
        </p:nvSpPr>
        <p:spPr/>
        <p:txBody>
          <a:bodyPr/>
          <a:lstStyle/>
          <a:p>
            <a:r>
              <a:rPr lang="en-US" dirty="0"/>
              <a:t>Stage2 -Data Collection Ethical Concerns</a:t>
            </a:r>
          </a:p>
        </p:txBody>
      </p:sp>
    </p:spTree>
    <p:extLst>
      <p:ext uri="{BB962C8B-B14F-4D97-AF65-F5344CB8AC3E}">
        <p14:creationId xmlns:p14="http://schemas.microsoft.com/office/powerpoint/2010/main" val="2887257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Font typeface="Arial" panose="020B0604020202020204" pitchFamily="34" charset="0"/>
              <a:buChar char="•"/>
            </a:pPr>
            <a:r>
              <a:rPr lang="en-US" spc="7" dirty="0">
                <a:latin typeface="Arial"/>
                <a:cs typeface="Arial"/>
              </a:rPr>
              <a:t>Privacy, of course is the ﬁrst concern that comes to so many minds when we talk about Big Data. </a:t>
            </a:r>
            <a:endParaRPr lang="en-US" dirty="0">
              <a:latin typeface="Arial"/>
              <a:cs typeface="Arial"/>
            </a:endParaRPr>
          </a:p>
          <a:p>
            <a:pPr>
              <a:buFont typeface="Arial" panose="020B0604020202020204" pitchFamily="34" charset="0"/>
              <a:buChar char="•"/>
            </a:pPr>
            <a:r>
              <a:rPr lang="en-US" spc="10" dirty="0">
                <a:latin typeface="Arial"/>
                <a:cs typeface="Arial"/>
              </a:rPr>
              <a:t>Many app asks for far more permissions that they need</a:t>
            </a:r>
            <a:endParaRPr lang="en-US" dirty="0">
              <a:latin typeface="Arial"/>
              <a:cs typeface="Arial"/>
            </a:endParaRPr>
          </a:p>
          <a:p>
            <a:pPr>
              <a:buFont typeface="Arial" panose="020B0604020202020204" pitchFamily="34" charset="0"/>
              <a:buChar char="•"/>
            </a:pPr>
            <a:r>
              <a:rPr lang="en-US" spc="7" dirty="0">
                <a:latin typeface="Arial"/>
                <a:cs typeface="Arial"/>
              </a:rPr>
              <a:t>How do we get the value we would like by collecting, linking, and analyzing data, while at the same time avoiding the harms that can occur due to data about us being collected, linked, analyzed, and propagated?</a:t>
            </a:r>
            <a:endParaRPr lang="en-US" dirty="0">
              <a:latin typeface="Arial"/>
              <a:cs typeface="Arial"/>
            </a:endParaRPr>
          </a:p>
          <a:p>
            <a:pPr>
              <a:buFont typeface="Arial" panose="020B0604020202020204" pitchFamily="34" charset="0"/>
              <a:buChar char="•"/>
            </a:pPr>
            <a:r>
              <a:rPr lang="en-US" spc="7" dirty="0">
                <a:latin typeface="Arial"/>
                <a:cs typeface="Arial"/>
              </a:rPr>
              <a:t>Can we deﬁne reasonable rules that all would agree to? </a:t>
            </a:r>
            <a:endParaRPr lang="en-US" dirty="0">
              <a:latin typeface="Arial"/>
              <a:cs typeface="Arial"/>
            </a:endParaRPr>
          </a:p>
          <a:p>
            <a:pPr>
              <a:buFont typeface="Arial" panose="020B0604020202020204" pitchFamily="34" charset="0"/>
              <a:buChar char="•"/>
            </a:pPr>
            <a:r>
              <a:rPr lang="en-US" spc="7" dirty="0">
                <a:latin typeface="Arial"/>
                <a:cs typeface="Arial"/>
              </a:rPr>
              <a:t>Can we make these tradeoffs, knowing that maintaining anonymity is very hard?</a:t>
            </a:r>
            <a:endParaRPr lang="en-US" dirty="0">
              <a:latin typeface="Arial"/>
              <a:cs typeface="Arial"/>
            </a:endParaRPr>
          </a:p>
          <a:p>
            <a:pPr>
              <a:buFont typeface="Arial" panose="020B0604020202020204" pitchFamily="34" charset="0"/>
              <a:buChar char="•"/>
            </a:pPr>
            <a:r>
              <a:rPr lang="en-US" spc="7" dirty="0">
                <a:latin typeface="Arial"/>
                <a:cs typeface="Arial"/>
              </a:rPr>
              <a:t>People have different privacy boundaries. As society adapt to new technologies, attitude change</a:t>
            </a:r>
            <a:endParaRPr lang="en-US" dirty="0">
              <a:latin typeface="Arial"/>
              <a:cs typeface="Arial"/>
            </a:endParaRPr>
          </a:p>
          <a:p>
            <a:pPr>
              <a:buFont typeface="Arial" panose="020B0604020202020204" pitchFamily="34" charset="0"/>
              <a:buChar char="•"/>
            </a:pPr>
            <a:r>
              <a:rPr lang="en-US" spc="7" dirty="0">
                <a:latin typeface="Arial"/>
                <a:cs typeface="Arial"/>
              </a:rPr>
              <a:t>But different boundaries doesn’t mean no boundary</a:t>
            </a:r>
            <a:endParaRPr lang="en-US" dirty="0">
              <a:latin typeface="Arial"/>
              <a:cs typeface="Arial"/>
            </a:endParaRPr>
          </a:p>
          <a:p>
            <a:endParaRPr lang="en-US" dirty="0"/>
          </a:p>
        </p:txBody>
      </p:sp>
      <p:sp>
        <p:nvSpPr>
          <p:cNvPr id="3" name="Content Placeholder 2"/>
          <p:cNvSpPr>
            <a:spLocks noGrp="1"/>
          </p:cNvSpPr>
          <p:nvPr>
            <p:ph sz="quarter" idx="10"/>
          </p:nvPr>
        </p:nvSpPr>
        <p:spPr/>
        <p:txBody>
          <a:bodyPr/>
          <a:lstStyle/>
          <a:p>
            <a:r>
              <a:rPr lang="en-US" dirty="0"/>
              <a:t>Privacy</a:t>
            </a:r>
          </a:p>
        </p:txBody>
      </p:sp>
    </p:spTree>
    <p:extLst>
      <p:ext uri="{BB962C8B-B14F-4D97-AF65-F5344CB8AC3E}">
        <p14:creationId xmlns:p14="http://schemas.microsoft.com/office/powerpoint/2010/main" val="475837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457200" indent="-457200">
              <a:buFont typeface="+mj-lt"/>
              <a:buAutoNum type="arabicPeriod"/>
            </a:pPr>
            <a:r>
              <a:rPr lang="en-US" dirty="0"/>
              <a:t>Advancements in data science &amp; data exchange &amp; social changes … meet scholarly communication</a:t>
            </a:r>
          </a:p>
          <a:p>
            <a:pPr marL="457200" indent="-457200">
              <a:buFont typeface="+mj-lt"/>
              <a:buAutoNum type="arabicPeriod"/>
            </a:pPr>
            <a:r>
              <a:rPr lang="en-US" dirty="0"/>
              <a:t>Increased publication of data &amp; data deposit mandates</a:t>
            </a:r>
          </a:p>
          <a:p>
            <a:pPr marL="457200" indent="-457200">
              <a:buFont typeface="+mj-lt"/>
              <a:buAutoNum type="arabicPeriod"/>
            </a:pPr>
            <a:r>
              <a:rPr lang="en-US" dirty="0"/>
              <a:t>Privacy relevant in STM but concerns also present in HSS</a:t>
            </a:r>
          </a:p>
          <a:p>
            <a:pPr marL="457200" indent="-457200">
              <a:buFont typeface="+mj-lt"/>
              <a:buAutoNum type="arabicPeriod"/>
            </a:pPr>
            <a:r>
              <a:rPr lang="en-US" dirty="0"/>
              <a:t>Data does not contain PII but could if data set is combined with related data sets</a:t>
            </a:r>
          </a:p>
          <a:p>
            <a:pPr marL="457200" indent="-457200">
              <a:buFont typeface="+mj-lt"/>
              <a:buAutoNum type="arabicPeriod"/>
            </a:pPr>
            <a:r>
              <a:rPr lang="en-US" dirty="0"/>
              <a:t>Data that is historical in nature contains PII</a:t>
            </a:r>
          </a:p>
          <a:p>
            <a:pPr marL="457200" indent="-457200">
              <a:buFont typeface="+mj-lt"/>
              <a:buAutoNum type="arabicPeriod"/>
            </a:pPr>
            <a:r>
              <a:rPr lang="en-US" dirty="0"/>
              <a:t>Data from back-end usage of systems and policies regarding tracking of researcher behavior</a:t>
            </a:r>
          </a:p>
          <a:p>
            <a:pPr marL="457200" indent="-457200">
              <a:buFont typeface="+mj-lt"/>
              <a:buAutoNum type="arabicPeriod"/>
            </a:pPr>
            <a:r>
              <a:rPr lang="en-US" dirty="0"/>
              <a:t>Security of data replication and interaction with other systems</a:t>
            </a:r>
          </a:p>
          <a:p>
            <a:pPr marL="457200" indent="-457200">
              <a:buFont typeface="+mj-lt"/>
              <a:buAutoNum type="arabicPeriod"/>
            </a:pPr>
            <a:r>
              <a:rPr lang="en-US" dirty="0"/>
              <a:t>Privacy metadata about the data set</a:t>
            </a:r>
          </a:p>
          <a:p>
            <a:endParaRPr lang="en-US" dirty="0"/>
          </a:p>
        </p:txBody>
      </p:sp>
      <p:sp>
        <p:nvSpPr>
          <p:cNvPr id="3" name="Content Placeholder 2"/>
          <p:cNvSpPr>
            <a:spLocks noGrp="1"/>
          </p:cNvSpPr>
          <p:nvPr>
            <p:ph sz="quarter" idx="10"/>
          </p:nvPr>
        </p:nvSpPr>
        <p:spPr/>
        <p:txBody>
          <a:bodyPr/>
          <a:lstStyle/>
          <a:p>
            <a:r>
              <a:rPr lang="en-US" b="0" dirty="0">
                <a:latin typeface="Franklin Gothic Medium" charset="0"/>
                <a:ea typeface="Franklin Gothic Medium" charset="0"/>
                <a:cs typeface="Franklin Gothic Medium" charset="0"/>
              </a:rPr>
              <a:t>Privacy in Research Data</a:t>
            </a:r>
            <a:endParaRPr lang="en-US" b="0" dirty="0"/>
          </a:p>
        </p:txBody>
      </p:sp>
    </p:spTree>
    <p:extLst>
      <p:ext uri="{BB962C8B-B14F-4D97-AF65-F5344CB8AC3E}">
        <p14:creationId xmlns:p14="http://schemas.microsoft.com/office/powerpoint/2010/main" val="3377875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a:t>When is privacy about a community, not just an individual?</a:t>
            </a:r>
          </a:p>
          <a:p>
            <a:pPr>
              <a:buFont typeface="Arial" panose="020B0604020202020204" pitchFamily="34" charset="0"/>
              <a:buChar char="•"/>
            </a:pPr>
            <a:r>
              <a:rPr lang="en-US" dirty="0"/>
              <a:t>Replication is not being evaluated</a:t>
            </a:r>
          </a:p>
          <a:p>
            <a:pPr>
              <a:buFont typeface="Arial" panose="020B0604020202020204" pitchFamily="34" charset="0"/>
              <a:buChar char="•"/>
            </a:pPr>
            <a:r>
              <a:rPr lang="en-US" dirty="0"/>
              <a:t>Reuse restrictions</a:t>
            </a:r>
          </a:p>
          <a:p>
            <a:pPr>
              <a:buFont typeface="Arial" panose="020B0604020202020204" pitchFamily="34" charset="0"/>
              <a:buChar char="•"/>
            </a:pPr>
            <a:r>
              <a:rPr lang="en-US" dirty="0"/>
              <a:t>Longitudinal consent</a:t>
            </a:r>
          </a:p>
          <a:p>
            <a:pPr>
              <a:buFont typeface="Arial" panose="020B0604020202020204" pitchFamily="34" charset="0"/>
              <a:buChar char="•"/>
            </a:pPr>
            <a:r>
              <a:rPr lang="en-US" dirty="0"/>
              <a:t>Ethical but not legal responsibilities</a:t>
            </a:r>
          </a:p>
          <a:p>
            <a:pPr>
              <a:buFont typeface="Arial" panose="020B0604020202020204" pitchFamily="34" charset="0"/>
              <a:buChar char="•"/>
            </a:pPr>
            <a:r>
              <a:rPr lang="en-US" dirty="0"/>
              <a:t>Library repositories will not take PII</a:t>
            </a:r>
          </a:p>
          <a:p>
            <a:pPr marL="0" indent="0"/>
            <a:r>
              <a:rPr lang="en-US" dirty="0"/>
              <a:t>“Privacy is a footnote in the policy world and OA Movement. It’s being left to the local community”</a:t>
            </a:r>
          </a:p>
          <a:p>
            <a:endParaRPr lang="en-US" dirty="0"/>
          </a:p>
        </p:txBody>
      </p:sp>
      <p:sp>
        <p:nvSpPr>
          <p:cNvPr id="3" name="Content Placeholder 2"/>
          <p:cNvSpPr>
            <a:spLocks noGrp="1"/>
          </p:cNvSpPr>
          <p:nvPr>
            <p:ph sz="quarter" idx="10"/>
          </p:nvPr>
        </p:nvSpPr>
        <p:spPr/>
        <p:txBody>
          <a:bodyPr/>
          <a:lstStyle/>
          <a:p>
            <a:r>
              <a:rPr lang="en-US" dirty="0"/>
              <a:t>Privacy – More Issues</a:t>
            </a:r>
          </a:p>
        </p:txBody>
      </p:sp>
    </p:spTree>
    <p:extLst>
      <p:ext uri="{BB962C8B-B14F-4D97-AF65-F5344CB8AC3E}">
        <p14:creationId xmlns:p14="http://schemas.microsoft.com/office/powerpoint/2010/main" val="1558403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a:r>
              <a:rPr lang="en-US" spc="10">
                <a:latin typeface="Arial"/>
                <a:cs typeface="Arial"/>
              </a:rPr>
              <a:t>On the internet, nobody knows you are a dog</a:t>
            </a:r>
          </a:p>
          <a:p>
            <a:endParaRPr lang="en-US" dirty="0"/>
          </a:p>
        </p:txBody>
      </p:sp>
      <p:sp>
        <p:nvSpPr>
          <p:cNvPr id="3" name="Content Placeholder 2"/>
          <p:cNvSpPr>
            <a:spLocks noGrp="1"/>
          </p:cNvSpPr>
          <p:nvPr>
            <p:ph sz="quarter" idx="10"/>
          </p:nvPr>
        </p:nvSpPr>
        <p:spPr/>
        <p:txBody>
          <a:bodyPr/>
          <a:lstStyle/>
          <a:p>
            <a:r>
              <a:rPr lang="en-US" dirty="0"/>
              <a:t>Anonymity</a:t>
            </a:r>
          </a:p>
        </p:txBody>
      </p:sp>
      <p:pic>
        <p:nvPicPr>
          <p:cNvPr id="4"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133600"/>
            <a:ext cx="4372354" cy="4343400"/>
          </a:xfrm>
          <a:prstGeom prst="rect">
            <a:avLst/>
          </a:prstGeom>
        </p:spPr>
      </p:pic>
      <p:sp>
        <p:nvSpPr>
          <p:cNvPr id="6" name="Rectangle 5"/>
          <p:cNvSpPr/>
          <p:nvPr/>
        </p:nvSpPr>
        <p:spPr>
          <a:xfrm>
            <a:off x="5010687" y="2085833"/>
            <a:ext cx="3828513" cy="2246769"/>
          </a:xfrm>
          <a:prstGeom prst="rect">
            <a:avLst/>
          </a:prstGeom>
        </p:spPr>
        <p:txBody>
          <a:bodyPr wrap="square">
            <a:spAutoFit/>
          </a:bodyPr>
          <a:lstStyle/>
          <a:p>
            <a:r>
              <a:rPr lang="en-US" sz="2000" spc="10" dirty="0">
                <a:latin typeface="Arial"/>
                <a:cs typeface="Arial"/>
              </a:rPr>
              <a:t>You can say whoever you are?</a:t>
            </a:r>
          </a:p>
          <a:p>
            <a:r>
              <a:rPr lang="en-US" sz="2000" spc="10" dirty="0">
                <a:latin typeface="Arial"/>
                <a:cs typeface="Arial"/>
              </a:rPr>
              <a:t>You can say whatever you are</a:t>
            </a:r>
            <a:r>
              <a:rPr lang="en-US" sz="2000" dirty="0"/>
              <a:t>?</a:t>
            </a:r>
          </a:p>
          <a:p>
            <a:r>
              <a:rPr lang="en-US" sz="2000" spc="10" dirty="0">
                <a:latin typeface="Arial"/>
                <a:cs typeface="Arial"/>
              </a:rPr>
              <a:t>You can make up a persona?</a:t>
            </a:r>
          </a:p>
          <a:p>
            <a:endParaRPr lang="en-US" sz="2000" spc="10" dirty="0">
              <a:latin typeface="Arial"/>
              <a:cs typeface="Arial"/>
            </a:endParaRPr>
          </a:p>
          <a:p>
            <a:r>
              <a:rPr lang="en-US" sz="2000" spc="10" dirty="0">
                <a:latin typeface="Arial"/>
                <a:cs typeface="Arial"/>
              </a:rPr>
              <a:t>But today, we ﬁnd it less and less true</a:t>
            </a:r>
            <a:endParaRPr lang="en-US" sz="2000" dirty="0">
              <a:latin typeface="Arial"/>
              <a:cs typeface="Arial"/>
            </a:endParaRPr>
          </a:p>
          <a:p>
            <a:endParaRPr lang="en-US" sz="2000" dirty="0">
              <a:latin typeface="Arial"/>
              <a:cs typeface="Arial"/>
            </a:endParaRPr>
          </a:p>
        </p:txBody>
      </p:sp>
    </p:spTree>
    <p:extLst>
      <p:ext uri="{BB962C8B-B14F-4D97-AF65-F5344CB8AC3E}">
        <p14:creationId xmlns:p14="http://schemas.microsoft.com/office/powerpoint/2010/main" val="29270260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763000" cy="4983163"/>
          </a:xfrm>
        </p:spPr>
        <p:txBody>
          <a:bodyPr>
            <a:noAutofit/>
          </a:bodyPr>
          <a:lstStyle/>
          <a:p>
            <a:r>
              <a:rPr lang="en-US" sz="1400" b="1" spc="10" dirty="0">
                <a:latin typeface="Arial"/>
                <a:cs typeface="Arial"/>
              </a:rPr>
              <a:t>Many transactions need ID</a:t>
            </a:r>
          </a:p>
          <a:p>
            <a:pPr>
              <a:buFont typeface="Arial" panose="020B0604020202020204" pitchFamily="34" charset="0"/>
              <a:buChar char="•"/>
            </a:pPr>
            <a:r>
              <a:rPr lang="en-US" sz="1400" spc="10" dirty="0">
                <a:latin typeface="Arial"/>
                <a:cs typeface="Arial"/>
              </a:rPr>
              <a:t>You must provide an address to receive goods</a:t>
            </a:r>
          </a:p>
          <a:p>
            <a:pPr>
              <a:buFont typeface="Arial" panose="020B0604020202020204" pitchFamily="34" charset="0"/>
              <a:buChar char="•"/>
            </a:pPr>
            <a:r>
              <a:rPr lang="en-US" sz="1400" spc="10" dirty="0">
                <a:latin typeface="Arial"/>
                <a:cs typeface="Arial"/>
              </a:rPr>
              <a:t>You must give your name for travel booking </a:t>
            </a:r>
            <a:endParaRPr lang="en-US" sz="1400" dirty="0">
              <a:latin typeface="Arial"/>
              <a:cs typeface="Arial"/>
            </a:endParaRPr>
          </a:p>
          <a:p>
            <a:pPr>
              <a:buFont typeface="Arial" panose="020B0604020202020204" pitchFamily="34" charset="0"/>
              <a:buChar char="•"/>
            </a:pPr>
            <a:r>
              <a:rPr lang="en-US" sz="1400" spc="10" dirty="0">
                <a:latin typeface="Arial"/>
                <a:cs typeface="Arial"/>
              </a:rPr>
              <a:t>You must reveal your location to get cellular service</a:t>
            </a:r>
          </a:p>
          <a:p>
            <a:pPr>
              <a:buFont typeface="Arial" panose="020B0604020202020204" pitchFamily="34" charset="0"/>
              <a:buChar char="•"/>
            </a:pPr>
            <a:r>
              <a:rPr lang="en-US" sz="1400" spc="10" dirty="0">
                <a:latin typeface="Arial"/>
                <a:cs typeface="Arial"/>
              </a:rPr>
              <a:t>You must disclose intimate details of your health care and lifestyle to get effective medical care</a:t>
            </a:r>
          </a:p>
          <a:p>
            <a:pPr marL="0" indent="0"/>
            <a:r>
              <a:rPr lang="en-US" sz="1400" b="1" spc="10" dirty="0">
                <a:latin typeface="Arial"/>
                <a:cs typeface="Arial"/>
              </a:rPr>
              <a:t>Facebook real name policy</a:t>
            </a:r>
            <a:endParaRPr lang="en-US" sz="1400" b="1" dirty="0">
              <a:latin typeface="Arial"/>
              <a:cs typeface="Arial"/>
            </a:endParaRPr>
          </a:p>
          <a:p>
            <a:pPr marL="0" indent="0"/>
            <a:r>
              <a:rPr lang="en-US" sz="1400" b="1" spc="10" dirty="0">
                <a:latin typeface="Arial"/>
                <a:cs typeface="Arial"/>
              </a:rPr>
              <a:t>Enough history tells all</a:t>
            </a:r>
            <a:endParaRPr lang="en-US" sz="1400" b="1" dirty="0">
              <a:latin typeface="Arial"/>
              <a:cs typeface="Arial"/>
            </a:endParaRPr>
          </a:p>
          <a:p>
            <a:pPr>
              <a:buFont typeface="Arial" panose="020B0604020202020204" pitchFamily="34" charset="0"/>
              <a:buChar char="•"/>
            </a:pPr>
            <a:r>
              <a:rPr lang="en-US" sz="1400" spc="10" dirty="0">
                <a:latin typeface="Arial"/>
                <a:cs typeface="Arial"/>
              </a:rPr>
              <a:t>Search pattern for person can reveal your identity</a:t>
            </a:r>
          </a:p>
          <a:p>
            <a:pPr>
              <a:buFont typeface="Arial" panose="020B0604020202020204" pitchFamily="34" charset="0"/>
              <a:buChar char="•"/>
            </a:pPr>
            <a:r>
              <a:rPr lang="en-US" sz="1400" spc="10" dirty="0">
                <a:latin typeface="Arial"/>
                <a:cs typeface="Arial"/>
              </a:rPr>
              <a:t>If we have a log of all your web searches over some period, we can form a very good idea of who you are, and quite likely identify you</a:t>
            </a:r>
            <a:endParaRPr lang="en-US" sz="1400" dirty="0">
              <a:latin typeface="Arial"/>
              <a:cs typeface="Arial"/>
            </a:endParaRPr>
          </a:p>
          <a:p>
            <a:pPr marL="0" indent="0"/>
            <a:r>
              <a:rPr lang="en-US" sz="1400" b="1" spc="10" dirty="0">
                <a:latin typeface="Arial"/>
                <a:cs typeface="Arial"/>
              </a:rPr>
              <a:t>De-identiﬁcation</a:t>
            </a:r>
            <a:endParaRPr lang="en-US" sz="1400" b="1" dirty="0">
              <a:latin typeface="Arial"/>
              <a:cs typeface="Arial"/>
            </a:endParaRPr>
          </a:p>
          <a:p>
            <a:pPr marL="0">
              <a:buFont typeface="Arial" panose="020B0604020202020204" pitchFamily="34" charset="0"/>
              <a:buChar char="•"/>
            </a:pPr>
            <a:r>
              <a:rPr lang="en-US" sz="1400" spc="10" dirty="0">
                <a:latin typeface="Arial"/>
                <a:cs typeface="Arial"/>
              </a:rPr>
              <a:t>Given zip code, birth date and sex, about 87% of Social Security Numbers can be determined uniquely</a:t>
            </a:r>
          </a:p>
          <a:p>
            <a:pPr marL="0">
              <a:buFont typeface="Arial" panose="020B0604020202020204" pitchFamily="34" charset="0"/>
              <a:buChar char="•"/>
            </a:pPr>
            <a:r>
              <a:rPr lang="en-US" sz="1400" spc="10" dirty="0">
                <a:latin typeface="Arial"/>
                <a:cs typeface="Arial"/>
              </a:rPr>
              <a:t>Those three ﬁelds are usually not considered PII (Personally Identiﬁable Information)</a:t>
            </a:r>
            <a:endParaRPr lang="en-US" sz="1400" dirty="0">
              <a:latin typeface="Arial"/>
              <a:cs typeface="Arial"/>
            </a:endParaRPr>
          </a:p>
          <a:p>
            <a:pPr marL="0" indent="0"/>
            <a:r>
              <a:rPr lang="en-US" sz="1400" b="1" spc="10" dirty="0">
                <a:latin typeface="Arial"/>
                <a:cs typeface="Arial"/>
              </a:rPr>
              <a:t>Netﬂix Prize</a:t>
            </a:r>
          </a:p>
          <a:p>
            <a:pPr>
              <a:buFont typeface="Arial" panose="020B0604020202020204" pitchFamily="34" charset="0"/>
              <a:buChar char="•"/>
            </a:pPr>
            <a:r>
              <a:rPr lang="en-US" sz="1400" spc="10" dirty="0" err="1">
                <a:latin typeface="Arial"/>
                <a:cs typeface="Arial"/>
              </a:rPr>
              <a:t>User_ID</a:t>
            </a:r>
            <a:r>
              <a:rPr lang="en-US" sz="1400" spc="10" dirty="0">
                <a:latin typeface="Arial"/>
                <a:cs typeface="Arial"/>
              </a:rPr>
              <a:t>, Movie, Ratings, Date</a:t>
            </a:r>
          </a:p>
          <a:p>
            <a:pPr>
              <a:buFont typeface="Arial" panose="020B0604020202020204" pitchFamily="34" charset="0"/>
              <a:buChar char="•"/>
            </a:pPr>
            <a:r>
              <a:rPr lang="en-US" sz="1400" spc="10" dirty="0">
                <a:latin typeface="Arial"/>
                <a:cs typeface="Arial"/>
              </a:rPr>
              <a:t>Merge with data from IMDb</a:t>
            </a:r>
          </a:p>
          <a:p>
            <a:pPr>
              <a:buFont typeface="Arial" panose="020B0604020202020204" pitchFamily="34" charset="0"/>
              <a:buChar char="•"/>
            </a:pPr>
            <a:r>
              <a:rPr lang="en-US" sz="1400" spc="10" dirty="0">
                <a:latin typeface="Arial"/>
                <a:cs typeface="Arial"/>
              </a:rPr>
              <a:t>With only a few ratings, user could be linked across the two systems</a:t>
            </a:r>
          </a:p>
          <a:p>
            <a:pPr>
              <a:buFont typeface="Arial" panose="020B0604020202020204" pitchFamily="34" charset="0"/>
              <a:buChar char="•"/>
            </a:pPr>
            <a:r>
              <a:rPr lang="en-US" sz="1400" spc="10" dirty="0">
                <a:latin typeface="Arial"/>
                <a:cs typeface="Arial"/>
              </a:rPr>
              <a:t>Their movie choices could be used to determined sexual orientation, even if all their IMDb reviews revealed no such information</a:t>
            </a:r>
          </a:p>
          <a:p>
            <a:pPr>
              <a:buFont typeface="Arial" panose="020B0604020202020204" pitchFamily="34" charset="0"/>
              <a:buChar char="•"/>
            </a:pPr>
            <a:r>
              <a:rPr lang="en-US" sz="1400" spc="10" dirty="0">
                <a:latin typeface="Arial"/>
                <a:cs typeface="Arial"/>
              </a:rPr>
              <a:t>Bad already for only movie recommendation, so what about medical records</a:t>
            </a:r>
            <a:endParaRPr lang="en-US" sz="1400" dirty="0">
              <a:latin typeface="Arial"/>
              <a:cs typeface="Arial"/>
            </a:endParaRPr>
          </a:p>
          <a:p>
            <a:pPr>
              <a:buFont typeface="Arial" panose="020B0604020202020204" pitchFamily="34" charset="0"/>
              <a:buChar char="•"/>
            </a:pPr>
            <a:endParaRPr lang="en-US" sz="1400" dirty="0">
              <a:latin typeface="Arial"/>
              <a:cs typeface="Arial"/>
            </a:endParaRPr>
          </a:p>
          <a:p>
            <a:pPr>
              <a:buFont typeface="Arial" panose="020B0604020202020204" pitchFamily="34" charset="0"/>
              <a:buChar char="•"/>
            </a:pPr>
            <a:endParaRPr lang="en-US" sz="1400" dirty="0">
              <a:latin typeface="Arial"/>
              <a:cs typeface="Arial"/>
            </a:endParaRPr>
          </a:p>
          <a:p>
            <a:pPr marL="0" indent="0"/>
            <a:endParaRPr lang="en-US" sz="1400" dirty="0">
              <a:latin typeface="Arial"/>
              <a:cs typeface="Arial"/>
            </a:endParaRPr>
          </a:p>
          <a:p>
            <a:pPr marL="0">
              <a:buFont typeface="Arial" panose="020B0604020202020204" pitchFamily="34" charset="0"/>
              <a:buChar char="•"/>
            </a:pPr>
            <a:endParaRPr lang="en-US" sz="1400" dirty="0">
              <a:latin typeface="Arial"/>
              <a:cs typeface="Arial"/>
            </a:endParaRPr>
          </a:p>
          <a:p>
            <a:pPr>
              <a:buFont typeface="Arial" panose="020B0604020202020204" pitchFamily="34" charset="0"/>
              <a:buChar char="•"/>
            </a:pPr>
            <a:endParaRPr lang="en-US" sz="1400" dirty="0">
              <a:latin typeface="Arial"/>
              <a:cs typeface="Arial"/>
            </a:endParaRPr>
          </a:p>
          <a:p>
            <a:pPr>
              <a:buFont typeface="Arial" panose="020B0604020202020204" pitchFamily="34" charset="0"/>
              <a:buChar char="•"/>
            </a:pPr>
            <a:endParaRPr lang="en-US" sz="1400" dirty="0">
              <a:latin typeface="Arial"/>
              <a:cs typeface="Arial"/>
            </a:endParaRPr>
          </a:p>
          <a:p>
            <a:endParaRPr lang="en-US" sz="1400" b="1" dirty="0">
              <a:latin typeface="Arial"/>
              <a:cs typeface="Arial"/>
            </a:endParaRPr>
          </a:p>
          <a:p>
            <a:endParaRPr lang="en-US" sz="1400" dirty="0"/>
          </a:p>
        </p:txBody>
      </p:sp>
      <p:sp>
        <p:nvSpPr>
          <p:cNvPr id="3" name="Content Placeholder 2"/>
          <p:cNvSpPr>
            <a:spLocks noGrp="1"/>
          </p:cNvSpPr>
          <p:nvPr>
            <p:ph sz="quarter" idx="10"/>
          </p:nvPr>
        </p:nvSpPr>
        <p:spPr/>
        <p:txBody>
          <a:bodyPr/>
          <a:lstStyle/>
          <a:p>
            <a:r>
              <a:rPr lang="en-US" dirty="0"/>
              <a:t>Anonymity Breaches</a:t>
            </a:r>
          </a:p>
        </p:txBody>
      </p:sp>
    </p:spTree>
    <p:extLst>
      <p:ext uri="{BB962C8B-B14F-4D97-AF65-F5344CB8AC3E}">
        <p14:creationId xmlns:p14="http://schemas.microsoft.com/office/powerpoint/2010/main" val="31124024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983163"/>
          </a:xfrm>
        </p:spPr>
        <p:txBody>
          <a:bodyPr>
            <a:normAutofit fontScale="77500" lnSpcReduction="20000"/>
          </a:bodyPr>
          <a:lstStyle/>
          <a:p>
            <a:r>
              <a:rPr lang="en-US" b="1" spc="10" dirty="0">
                <a:latin typeface="Arial"/>
                <a:cs typeface="Arial"/>
              </a:rPr>
              <a:t>Four Types of Leakage</a:t>
            </a:r>
            <a:endParaRPr lang="en-US" b="1" dirty="0">
              <a:latin typeface="Arial"/>
              <a:cs typeface="Arial"/>
            </a:endParaRPr>
          </a:p>
          <a:p>
            <a:pPr>
              <a:buFont typeface="Arial" panose="020B0604020202020204" pitchFamily="34" charset="0"/>
              <a:buChar char="•"/>
            </a:pPr>
            <a:r>
              <a:rPr lang="en-US" spc="10" dirty="0">
                <a:latin typeface="Arial"/>
                <a:cs typeface="Arial"/>
              </a:rPr>
              <a:t>Reveal identity</a:t>
            </a:r>
            <a:endParaRPr lang="en-US" dirty="0">
              <a:latin typeface="Arial"/>
              <a:cs typeface="Arial"/>
            </a:endParaRPr>
          </a:p>
          <a:p>
            <a:pPr>
              <a:buFont typeface="Arial" panose="020B0604020202020204" pitchFamily="34" charset="0"/>
              <a:buChar char="•"/>
            </a:pPr>
            <a:r>
              <a:rPr lang="en-US" spc="10" dirty="0">
                <a:latin typeface="Arial"/>
                <a:cs typeface="Arial"/>
              </a:rPr>
              <a:t>Reveal value hidden attribute</a:t>
            </a:r>
            <a:endParaRPr lang="en-US" dirty="0">
              <a:latin typeface="Arial"/>
              <a:cs typeface="Arial"/>
            </a:endParaRPr>
          </a:p>
          <a:p>
            <a:pPr>
              <a:buFont typeface="Arial" panose="020B0604020202020204" pitchFamily="34" charset="0"/>
              <a:buChar char="•"/>
            </a:pPr>
            <a:r>
              <a:rPr lang="en-US" spc="10" dirty="0">
                <a:latin typeface="Arial"/>
                <a:cs typeface="Arial"/>
              </a:rPr>
              <a:t>Reveal link between two entities</a:t>
            </a:r>
          </a:p>
          <a:p>
            <a:pPr>
              <a:buFont typeface="Arial" panose="020B0604020202020204" pitchFamily="34" charset="0"/>
              <a:buChar char="•"/>
            </a:pPr>
            <a:r>
              <a:rPr lang="en-US" spc="10" dirty="0">
                <a:latin typeface="Arial"/>
                <a:cs typeface="Arial"/>
              </a:rPr>
              <a:t>Reveal group membership</a:t>
            </a:r>
          </a:p>
          <a:p>
            <a:pPr marL="0" indent="0"/>
            <a:r>
              <a:rPr lang="en-US" b="1" spc="10" dirty="0">
                <a:latin typeface="Arial"/>
                <a:cs typeface="Arial"/>
              </a:rPr>
              <a:t>Anonymity is Impossible</a:t>
            </a:r>
            <a:endParaRPr lang="en-US" b="1" dirty="0">
              <a:latin typeface="Arial"/>
              <a:cs typeface="Arial"/>
            </a:endParaRPr>
          </a:p>
          <a:p>
            <a:pPr marL="0">
              <a:buFont typeface="Arial" panose="020B0604020202020204" pitchFamily="34" charset="0"/>
              <a:buChar char="•"/>
            </a:pPr>
            <a:r>
              <a:rPr lang="en-US" spc="10" dirty="0">
                <a:latin typeface="Arial"/>
                <a:cs typeface="Arial"/>
              </a:rPr>
              <a:t>Anonymity is virtually impossible, with enough other data</a:t>
            </a:r>
            <a:endParaRPr lang="en-US" dirty="0">
              <a:latin typeface="Arial"/>
              <a:cs typeface="Arial"/>
            </a:endParaRPr>
          </a:p>
          <a:p>
            <a:pPr marL="800100" lvl="2"/>
            <a:r>
              <a:rPr lang="en-US" sz="2200" spc="10" dirty="0">
                <a:latin typeface="Arial"/>
                <a:cs typeface="Arial"/>
              </a:rPr>
              <a:t>Diversity of entity sets can be eliminated through joining external data</a:t>
            </a:r>
            <a:endParaRPr lang="en-US" sz="2200" dirty="0">
              <a:latin typeface="Arial"/>
              <a:cs typeface="Arial"/>
            </a:endParaRPr>
          </a:p>
          <a:p>
            <a:pPr marL="800100" lvl="2"/>
            <a:r>
              <a:rPr lang="en-US" sz="2200" spc="10" dirty="0">
                <a:latin typeface="Arial"/>
                <a:cs typeface="Arial"/>
              </a:rPr>
              <a:t>Aggregation works only if there is no known structure among entities aggregated</a:t>
            </a:r>
          </a:p>
          <a:p>
            <a:pPr>
              <a:buFont typeface="Arial" panose="020B0604020202020204" pitchFamily="34" charset="0"/>
              <a:buChar char="•"/>
            </a:pPr>
            <a:r>
              <a:rPr lang="en-US" spc="10" dirty="0">
                <a:latin typeface="Arial"/>
                <a:cs typeface="Arial"/>
              </a:rPr>
              <a:t>Face can be recognized in image data</a:t>
            </a:r>
            <a:endParaRPr lang="en-US" dirty="0">
              <a:latin typeface="Arial"/>
              <a:cs typeface="Arial"/>
            </a:endParaRPr>
          </a:p>
          <a:p>
            <a:pPr marL="0"/>
            <a:r>
              <a:rPr lang="en-US" b="1" spc="10" dirty="0">
                <a:latin typeface="Arial"/>
                <a:cs typeface="Arial"/>
              </a:rPr>
              <a:t>Should we prevent sharing </a:t>
            </a:r>
            <a:r>
              <a:rPr lang="en-US" sz="3600" b="1" spc="10" dirty="0">
                <a:latin typeface="Arial"/>
                <a:cs typeface="Arial"/>
              </a:rPr>
              <a:t>data ?</a:t>
            </a:r>
            <a:endParaRPr lang="en-US" sz="4400" b="1" dirty="0">
              <a:latin typeface="Arial"/>
              <a:cs typeface="Arial"/>
            </a:endParaRPr>
          </a:p>
          <a:p>
            <a:pPr>
              <a:buFont typeface="Arial" panose="020B0604020202020204" pitchFamily="34" charset="0"/>
              <a:buChar char="•"/>
            </a:pPr>
            <a:r>
              <a:rPr lang="en-US" spc="10" dirty="0">
                <a:latin typeface="Arial"/>
                <a:cs typeface="Arial"/>
              </a:rPr>
              <a:t>If anonymity is not possible, the simplest way to prevent misuse is not to publish the dataset</a:t>
            </a:r>
          </a:p>
          <a:p>
            <a:pPr lvl="1">
              <a:buFont typeface="Arial" panose="020B0604020202020204" pitchFamily="34" charset="0"/>
              <a:buChar char="•"/>
            </a:pPr>
            <a:r>
              <a:rPr lang="en-US" sz="2100" spc="10" dirty="0">
                <a:latin typeface="Arial"/>
                <a:cs typeface="Arial"/>
              </a:rPr>
              <a:t>E.g. government agencies should not make public</a:t>
            </a:r>
            <a:endParaRPr lang="en-US" sz="2100" dirty="0">
              <a:latin typeface="Arial"/>
              <a:cs typeface="Arial"/>
            </a:endParaRPr>
          </a:p>
          <a:p>
            <a:pPr>
              <a:buFont typeface="Arial" panose="020B0604020202020204" pitchFamily="34" charset="0"/>
              <a:buChar char="•"/>
            </a:pPr>
            <a:r>
              <a:rPr lang="en-US" spc="10" dirty="0">
                <a:latin typeface="Arial"/>
                <a:cs typeface="Arial"/>
              </a:rPr>
              <a:t>Yes access to data is crucial for many desirable purposes – Medical data, Public watchdog</a:t>
            </a:r>
            <a:endParaRPr lang="en-US" dirty="0"/>
          </a:p>
        </p:txBody>
      </p:sp>
      <p:sp>
        <p:nvSpPr>
          <p:cNvPr id="3" name="Content Placeholder 2"/>
          <p:cNvSpPr>
            <a:spLocks noGrp="1"/>
          </p:cNvSpPr>
          <p:nvPr>
            <p:ph sz="quarter" idx="10"/>
          </p:nvPr>
        </p:nvSpPr>
        <p:spPr/>
        <p:txBody>
          <a:bodyPr/>
          <a:lstStyle/>
          <a:p>
            <a:r>
              <a:rPr lang="en-US" dirty="0">
                <a:latin typeface="Arial"/>
                <a:cs typeface="Arial"/>
              </a:rPr>
              <a:t>Anonymity - Concerns</a:t>
            </a:r>
          </a:p>
        </p:txBody>
      </p:sp>
    </p:spTree>
    <p:extLst>
      <p:ext uri="{BB962C8B-B14F-4D97-AF65-F5344CB8AC3E}">
        <p14:creationId xmlns:p14="http://schemas.microsoft.com/office/powerpoint/2010/main" val="3837475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906963"/>
          </a:xfrm>
        </p:spPr>
        <p:txBody>
          <a:bodyPr>
            <a:normAutofit fontScale="85000" lnSpcReduction="10000"/>
          </a:bodyPr>
          <a:lstStyle/>
          <a:p>
            <a:r>
              <a:rPr lang="en-US" sz="1000" u="sng" dirty="0">
                <a:hlinkClick r:id="rId2"/>
              </a:rPr>
              <a:t>Hidden Biases in Big Data</a:t>
            </a:r>
            <a:r>
              <a:rPr lang="en-US" sz="1000" u="sng" dirty="0"/>
              <a:t> - </a:t>
            </a:r>
            <a:r>
              <a:rPr lang="en-US" sz="1000" u="sng" dirty="0">
                <a:hlinkClick r:id="rId2"/>
              </a:rPr>
              <a:t>https://hbr.org/2013/04/the-hidden-biases-in-big-data</a:t>
            </a:r>
            <a:endParaRPr lang="en-US" sz="1000" u="sng" dirty="0"/>
          </a:p>
          <a:p>
            <a:pPr>
              <a:buFont typeface="Arial" panose="020B0604020202020204" pitchFamily="34" charset="0"/>
              <a:buChar char="•"/>
            </a:pPr>
            <a:r>
              <a:rPr lang="en-IN" sz="1600" dirty="0"/>
              <a:t>Data and data sets are not objective; they are creations of human design. We give numbers their voice, draw inferences from them, and define their meaning through our interpretations. Hidden biases in both the collection and analysis stages present considerable risks, and are as important to the big-data equation as the numbers themselves.</a:t>
            </a:r>
          </a:p>
          <a:p>
            <a:pPr>
              <a:buFont typeface="Arial" panose="020B0604020202020204" pitchFamily="34" charset="0"/>
              <a:buChar char="•"/>
            </a:pPr>
            <a:r>
              <a:rPr lang="en-IN" sz="1600" dirty="0"/>
              <a:t>For example, consider the Twitter data generated by Hurricane Sandy, more than 20 million tweets between October 27 and November 1. A </a:t>
            </a:r>
            <a:r>
              <a:rPr lang="en-IN" sz="1600" dirty="0">
                <a:hlinkClick r:id="rId3"/>
              </a:rPr>
              <a:t>fascinating study</a:t>
            </a:r>
            <a:r>
              <a:rPr lang="en-IN" sz="1600" dirty="0"/>
              <a:t> combining Sandy-related Twitter and Foursquare data produced some expected findings (grocery shopping peaks the night before the storm) and some surprising ones (nightlife picked up the day after — presumably when cabin fever strikes). But these data don’t represent the whole picture. The greatest number of tweets about Sandy came from Manhattan. This makes sense given the city’s high level of smartphone ownership and Twitter use, but it creates the illusion that Manhattan was the hub of the disaster. Very few messages originated from more severely affected locations, such as Breezy Point, Coney Island and Rockaway. As extended power blackouts drained batteries and limited cellular access, even fewer tweets came from the worst hit areas. In fact, there was much more going on outside the privileged, urban experience of Sandy that Twitter data failed to convey, especially in aggregate. We can think of this as a “signal problem”: Data are assumed to accurately reflect the social world, but there are significant gaps, with little or no signal coming from particular communities.</a:t>
            </a:r>
          </a:p>
          <a:p>
            <a:pPr>
              <a:buFont typeface="Arial" panose="020B0604020202020204" pitchFamily="34" charset="0"/>
              <a:buChar char="•"/>
            </a:pPr>
            <a:r>
              <a:rPr lang="en-IN" sz="1600" dirty="0"/>
              <a:t>But as we increasingly rely on big data’s numbers to speak for themselves, we risk misunderstanding the results and in turn misallocating important public resources. This could well have been the case had public health officials relied exclusively on Google Flu Trends, which </a:t>
            </a:r>
            <a:r>
              <a:rPr lang="en-IN" sz="1600" dirty="0">
                <a:hlinkClick r:id="rId4"/>
              </a:rPr>
              <a:t>mistakenly estimated </a:t>
            </a:r>
            <a:r>
              <a:rPr lang="en-IN" sz="1600" dirty="0"/>
              <a:t>that peak flu levels reached 11% of the US public this flu season, almost double the CDC’s estimate of about 6%. While Google will not comment on the reason for the overestimation, it seems likely that it was caused by the extensive media coverage of the flu season, creating a spike in search queries. </a:t>
            </a:r>
            <a:endParaRPr lang="en-US" sz="1600" u="sng" dirty="0"/>
          </a:p>
          <a:p>
            <a:endParaRPr lang="en-US" sz="1000" dirty="0"/>
          </a:p>
        </p:txBody>
      </p:sp>
      <p:sp>
        <p:nvSpPr>
          <p:cNvPr id="3" name="Content Placeholder 2"/>
          <p:cNvSpPr>
            <a:spLocks noGrp="1"/>
          </p:cNvSpPr>
          <p:nvPr>
            <p:ph sz="quarter" idx="10"/>
          </p:nvPr>
        </p:nvSpPr>
        <p:spPr/>
        <p:txBody>
          <a:bodyPr/>
          <a:lstStyle/>
          <a:p>
            <a:r>
              <a:rPr lang="en-IN" dirty="0"/>
              <a:t>Bias and Fairness</a:t>
            </a:r>
            <a:endParaRPr lang="en-US" dirty="0"/>
          </a:p>
        </p:txBody>
      </p:sp>
    </p:spTree>
    <p:extLst>
      <p:ext uri="{BB962C8B-B14F-4D97-AF65-F5344CB8AC3E}">
        <p14:creationId xmlns:p14="http://schemas.microsoft.com/office/powerpoint/2010/main" val="8531118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spc="7" dirty="0">
                <a:latin typeface="Arial"/>
                <a:cs typeface="Arial"/>
              </a:rPr>
              <a:t>Most of the time you don’t own the data about you. The data belongs to the company who collected it?</a:t>
            </a:r>
          </a:p>
          <a:p>
            <a:pPr>
              <a:buFont typeface="Arial" panose="020B0604020202020204" pitchFamily="34" charset="0"/>
              <a:buChar char="•"/>
            </a:pPr>
            <a:r>
              <a:rPr lang="en-US" spc="7" dirty="0">
                <a:latin typeface="Arial"/>
                <a:cs typeface="Arial"/>
              </a:rPr>
              <a:t>Nevertheless we might have some control over these data that aren’t ours because they are about us</a:t>
            </a:r>
          </a:p>
          <a:p>
            <a:pPr>
              <a:buFont typeface="Arial" panose="020B0604020202020204" pitchFamily="34" charset="0"/>
              <a:buChar char="•"/>
            </a:pPr>
            <a:r>
              <a:rPr lang="en-US" spc="7" dirty="0">
                <a:latin typeface="Arial"/>
                <a:cs typeface="Arial"/>
              </a:rPr>
              <a:t>We need to create the principle to reason about this control and that’s the main concern of a discussion about the right to privacy</a:t>
            </a:r>
          </a:p>
          <a:p>
            <a:pPr>
              <a:buFont typeface="Arial" panose="020B0604020202020204" pitchFamily="34" charset="0"/>
              <a:buChar char="•"/>
            </a:pPr>
            <a:r>
              <a:rPr lang="en-US" spc="7" dirty="0">
                <a:latin typeface="Arial"/>
                <a:cs typeface="Arial"/>
              </a:rPr>
              <a:t>If the company goes bankrupt, the company buying it should keep the same privacy</a:t>
            </a:r>
            <a:endParaRPr lang="en-US" dirty="0">
              <a:latin typeface="Arial"/>
              <a:cs typeface="Arial"/>
            </a:endParaRPr>
          </a:p>
          <a:p>
            <a:pPr>
              <a:buFont typeface="Arial" panose="020B0604020202020204" pitchFamily="34" charset="0"/>
              <a:buChar char="•"/>
            </a:pPr>
            <a:endParaRPr lang="en-US" dirty="0">
              <a:latin typeface="Arial"/>
              <a:cs typeface="Arial"/>
            </a:endParaRPr>
          </a:p>
          <a:p>
            <a:pPr>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lstStyle/>
          <a:p>
            <a:r>
              <a:rPr lang="en-US" dirty="0"/>
              <a:t>Data Ownership</a:t>
            </a:r>
          </a:p>
        </p:txBody>
      </p:sp>
    </p:spTree>
    <p:extLst>
      <p:ext uri="{BB962C8B-B14F-4D97-AF65-F5344CB8AC3E}">
        <p14:creationId xmlns:p14="http://schemas.microsoft.com/office/powerpoint/2010/main" val="3857613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4906963"/>
          </a:xfrm>
        </p:spPr>
        <p:txBody>
          <a:bodyPr>
            <a:noAutofit/>
          </a:bodyPr>
          <a:lstStyle/>
          <a:p>
            <a:r>
              <a:rPr lang="en-US" sz="1800" b="1" dirty="0"/>
              <a:t>The Ethical Scraper: </a:t>
            </a:r>
            <a:r>
              <a:rPr lang="en-US" sz="1800" dirty="0"/>
              <a:t>will live by the following principles:</a:t>
            </a:r>
          </a:p>
          <a:p>
            <a:pPr>
              <a:buFont typeface="Arial" panose="020B0604020202020204" pitchFamily="34" charset="0"/>
              <a:buChar char="•"/>
            </a:pPr>
            <a:r>
              <a:rPr lang="en-US" sz="1800" dirty="0"/>
              <a:t>If you have a public API that provides the data I’m looking for, I’ll use it and avoid scraping all together.</a:t>
            </a:r>
          </a:p>
          <a:p>
            <a:pPr>
              <a:buFont typeface="Arial" panose="020B0604020202020204" pitchFamily="34" charset="0"/>
              <a:buChar char="•"/>
            </a:pPr>
            <a:r>
              <a:rPr lang="en-US" sz="1800" dirty="0"/>
              <a:t>I will always provide a User Agent string that makes my intentions clear and provides a way for you to contact me with questions or concerns.</a:t>
            </a:r>
          </a:p>
          <a:p>
            <a:pPr>
              <a:buFont typeface="Arial" panose="020B0604020202020204" pitchFamily="34" charset="0"/>
              <a:buChar char="•"/>
            </a:pPr>
            <a:r>
              <a:rPr lang="en-US" sz="1800" dirty="0"/>
              <a:t>I will request data at a reasonable rate. I will strive to never be confused for a </a:t>
            </a:r>
            <a:r>
              <a:rPr lang="en-US" sz="1800" dirty="0" err="1"/>
              <a:t>DDoS</a:t>
            </a:r>
            <a:r>
              <a:rPr lang="en-US" sz="1800" dirty="0"/>
              <a:t> attack.</a:t>
            </a:r>
          </a:p>
          <a:p>
            <a:pPr>
              <a:buFont typeface="Arial" panose="020B0604020202020204" pitchFamily="34" charset="0"/>
              <a:buChar char="•"/>
            </a:pPr>
            <a:r>
              <a:rPr lang="en-US" sz="1800" dirty="0"/>
              <a:t>I will only save the data I absolutely need from your page. If all I need it </a:t>
            </a:r>
            <a:r>
              <a:rPr lang="en-US" sz="1800" dirty="0" err="1"/>
              <a:t>OpenGraph</a:t>
            </a:r>
            <a:r>
              <a:rPr lang="en-US" sz="1800" dirty="0"/>
              <a:t> meta-data, that’s all I’ll keep.</a:t>
            </a:r>
          </a:p>
          <a:p>
            <a:pPr>
              <a:buFont typeface="Arial" panose="020B0604020202020204" pitchFamily="34" charset="0"/>
              <a:buChar char="•"/>
            </a:pPr>
            <a:r>
              <a:rPr lang="en-US" sz="1800" dirty="0"/>
              <a:t>I will respect any content I do keep. I’ll never pass it off as my own.</a:t>
            </a:r>
          </a:p>
          <a:p>
            <a:pPr>
              <a:buFont typeface="Arial" panose="020B0604020202020204" pitchFamily="34" charset="0"/>
              <a:buChar char="•"/>
            </a:pPr>
            <a:r>
              <a:rPr lang="en-US" sz="1800" dirty="0"/>
              <a:t>I will look for ways to return value to you. Maybe I can drive some (real) traffic to your site or credit you in an article or post.</a:t>
            </a:r>
          </a:p>
          <a:p>
            <a:pPr>
              <a:buFont typeface="Arial" panose="020B0604020202020204" pitchFamily="34" charset="0"/>
              <a:buChar char="•"/>
            </a:pPr>
            <a:r>
              <a:rPr lang="en-US" sz="1800" dirty="0"/>
              <a:t>I will respond in a timely fashion to your outreach and work with you towards a resolution.</a:t>
            </a:r>
          </a:p>
          <a:p>
            <a:pPr>
              <a:buFont typeface="Arial" panose="020B0604020202020204" pitchFamily="34" charset="0"/>
              <a:buChar char="•"/>
            </a:pPr>
            <a:r>
              <a:rPr lang="en-US" sz="1800" dirty="0"/>
              <a:t>I will scrape for the</a:t>
            </a:r>
            <a:r>
              <a:rPr lang="en-US" sz="1800" b="1" dirty="0"/>
              <a:t> purpose of creating new value from the data</a:t>
            </a:r>
            <a:r>
              <a:rPr lang="en-US" sz="1800" dirty="0"/>
              <a:t>, not to duplicate it.</a:t>
            </a:r>
          </a:p>
          <a:p>
            <a:endParaRPr lang="en-US" sz="1800" dirty="0"/>
          </a:p>
        </p:txBody>
      </p:sp>
      <p:sp>
        <p:nvSpPr>
          <p:cNvPr id="3" name="Content Placeholder 2"/>
          <p:cNvSpPr>
            <a:spLocks noGrp="1"/>
          </p:cNvSpPr>
          <p:nvPr>
            <p:ph sz="quarter" idx="10"/>
          </p:nvPr>
        </p:nvSpPr>
        <p:spPr/>
        <p:txBody>
          <a:bodyPr/>
          <a:lstStyle/>
          <a:p>
            <a:r>
              <a:rPr lang="en-US" dirty="0"/>
              <a:t>Ethics implications of Web Scraping</a:t>
            </a:r>
          </a:p>
        </p:txBody>
      </p:sp>
    </p:spTree>
    <p:extLst>
      <p:ext uri="{BB962C8B-B14F-4D97-AF65-F5344CB8AC3E}">
        <p14:creationId xmlns:p14="http://schemas.microsoft.com/office/powerpoint/2010/main" val="5150189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I, the site owner will live by the following principles:</a:t>
            </a:r>
          </a:p>
          <a:p>
            <a:pPr>
              <a:buFont typeface="Arial" panose="020B0604020202020204" pitchFamily="34" charset="0"/>
              <a:buChar char="•"/>
            </a:pPr>
            <a:r>
              <a:rPr lang="en-US" dirty="0"/>
              <a:t>I will allow ethical scrapers to access my site as long as they are not a burden on my site’s performance.</a:t>
            </a:r>
          </a:p>
          <a:p>
            <a:pPr>
              <a:buFont typeface="Arial" panose="020B0604020202020204" pitchFamily="34" charset="0"/>
              <a:buChar char="•"/>
            </a:pPr>
            <a:r>
              <a:rPr lang="en-US" dirty="0"/>
              <a:t>I will respect transparent User Agent strings rather than blocking them and encouraging use of scrapers masked as human visitors.</a:t>
            </a:r>
          </a:p>
          <a:p>
            <a:pPr>
              <a:buFont typeface="Arial" panose="020B0604020202020204" pitchFamily="34" charset="0"/>
              <a:buChar char="•"/>
            </a:pPr>
            <a:r>
              <a:rPr lang="en-US" dirty="0"/>
              <a:t>I will reach out to the owner of the scraper (thanks to their ethical User Agent string) before blocking permanently. A temporary block is acceptable in the case of site performance or ethical concerns.</a:t>
            </a:r>
          </a:p>
          <a:p>
            <a:pPr>
              <a:buFont typeface="Arial" panose="020B0604020202020204" pitchFamily="34" charset="0"/>
              <a:buChar char="•"/>
            </a:pPr>
            <a:r>
              <a:rPr lang="en-US" dirty="0"/>
              <a:t>I understand that scrapers are a reality of the open web.</a:t>
            </a:r>
          </a:p>
          <a:p>
            <a:pPr>
              <a:buFont typeface="Arial" panose="020B0604020202020204" pitchFamily="34" charset="0"/>
              <a:buChar char="•"/>
            </a:pPr>
            <a:r>
              <a:rPr lang="en-US" dirty="0"/>
              <a:t>I will consider public APIs to provide data as an alternative to scrapers.</a:t>
            </a:r>
          </a:p>
          <a:p>
            <a:endParaRPr lang="en-US" dirty="0"/>
          </a:p>
        </p:txBody>
      </p:sp>
      <p:sp>
        <p:nvSpPr>
          <p:cNvPr id="3" name="Content Placeholder 2"/>
          <p:cNvSpPr>
            <a:spLocks noGrp="1"/>
          </p:cNvSpPr>
          <p:nvPr>
            <p:ph sz="quarter" idx="10"/>
          </p:nvPr>
        </p:nvSpPr>
        <p:spPr/>
        <p:txBody>
          <a:bodyPr/>
          <a:lstStyle/>
          <a:p>
            <a:r>
              <a:rPr lang="en-US" dirty="0"/>
              <a:t>The Ethical Site Owner</a:t>
            </a:r>
          </a:p>
          <a:p>
            <a:r>
              <a:rPr lang="en-US" dirty="0"/>
              <a:t>- For Web Scrapping</a:t>
            </a:r>
          </a:p>
        </p:txBody>
      </p:sp>
    </p:spTree>
    <p:extLst>
      <p:ext uri="{BB962C8B-B14F-4D97-AF65-F5344CB8AC3E}">
        <p14:creationId xmlns:p14="http://schemas.microsoft.com/office/powerpoint/2010/main" val="39585083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86800" cy="4983163"/>
          </a:xfrm>
        </p:spPr>
        <p:txBody>
          <a:bodyPr>
            <a:normAutofit fontScale="77500" lnSpcReduction="20000"/>
          </a:bodyPr>
          <a:lstStyle/>
          <a:p>
            <a:r>
              <a:rPr lang="en-US" b="1" dirty="0">
                <a:solidFill>
                  <a:schemeClr val="accent1"/>
                </a:solidFill>
              </a:rPr>
              <a:t>Data citizens</a:t>
            </a:r>
          </a:p>
          <a:p>
            <a:pPr>
              <a:buFont typeface="Arial" panose="020B0604020202020204" pitchFamily="34" charset="0"/>
              <a:buChar char="•"/>
            </a:pPr>
            <a:r>
              <a:rPr lang="en-US" dirty="0"/>
              <a:t>Perhaps no area of ethics in data science has received more attention today than the protection of personal data. </a:t>
            </a:r>
            <a:r>
              <a:rPr lang="en-US" i="1" dirty="0"/>
              <a:t>The digital transformation of our interactions with social and economics communities reveals who we are, what we think, and what we do</a:t>
            </a:r>
            <a:r>
              <a:rPr lang="en-US" dirty="0"/>
              <a:t>. </a:t>
            </a:r>
          </a:p>
          <a:p>
            <a:pPr>
              <a:buFont typeface="Arial" panose="020B0604020202020204" pitchFamily="34" charset="0"/>
              <a:buChar char="•"/>
            </a:pPr>
            <a:r>
              <a:rPr lang="en-US" dirty="0"/>
              <a:t>The recent introduction of legislation in Europe (GDPR), India (the Personal Data Protection Act, 2018)., and California (the California Consumer Privacy Act of 2018) specifically recognize the rights of digital citizens, and implicitly address the dangers of the commercial use of personal and personally identifiable data. </a:t>
            </a:r>
          </a:p>
          <a:p>
            <a:pPr>
              <a:buFont typeface="Arial" panose="020B0604020202020204" pitchFamily="34" charset="0"/>
              <a:buChar char="•"/>
            </a:pPr>
            <a:r>
              <a:rPr lang="en-US" dirty="0"/>
              <a:t>These legal frameworks try to rebalance the inequitable relationships of power and influence between organizations and individuals in codifying ethical benchmarks including the right to be informed, the right to object, the right of access, the right to rectification, and the right to be forgotten.</a:t>
            </a:r>
          </a:p>
          <a:p>
            <a:pPr>
              <a:buFont typeface="Arial" panose="020B0604020202020204" pitchFamily="34" charset="0"/>
              <a:buChar char="•"/>
            </a:pPr>
            <a:r>
              <a:rPr lang="en-US" dirty="0"/>
              <a:t>The attention given to this legislation extends far beyond concerns for data protection. These attempts to define proper and illicit data practices respond to a number of ethical questions. As data become the new currency of the world economy, the lines between public and private, between individuals and society, and between the resource rich and the resource poor are being redrawn. </a:t>
            </a:r>
          </a:p>
        </p:txBody>
      </p:sp>
      <p:sp>
        <p:nvSpPr>
          <p:cNvPr id="3" name="Content Placeholder 2"/>
          <p:cNvSpPr>
            <a:spLocks noGrp="1"/>
          </p:cNvSpPr>
          <p:nvPr>
            <p:ph sz="quarter" idx="10"/>
          </p:nvPr>
        </p:nvSpPr>
        <p:spPr/>
        <p:txBody>
          <a:bodyPr/>
          <a:lstStyle/>
          <a:p>
            <a:r>
              <a:rPr lang="en-US" dirty="0"/>
              <a:t>Ethics Measures in Data Collection &amp; Storage</a:t>
            </a:r>
          </a:p>
        </p:txBody>
      </p:sp>
    </p:spTree>
    <p:extLst>
      <p:ext uri="{BB962C8B-B14F-4D97-AF65-F5344CB8AC3E}">
        <p14:creationId xmlns:p14="http://schemas.microsoft.com/office/powerpoint/2010/main" val="189622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solidFill>
                  <a:schemeClr val="accent1"/>
                </a:solidFill>
              </a:rPr>
              <a:t>Distributed ledgers</a:t>
            </a:r>
          </a:p>
          <a:p>
            <a:pPr>
              <a:buFont typeface="Arial" panose="020B0604020202020204" pitchFamily="34" charset="0"/>
              <a:buChar char="•"/>
            </a:pPr>
            <a:r>
              <a:rPr lang="en-US" dirty="0"/>
              <a:t>Distributed ledger technologies in general, and blockchain technologies in particular, offer their share of hope both for a more transparent and traceable source of information. Yet this vision of an Internet of Value is partially clouded by the potential societal challenges of relatively untested technologies. Can technology in and of itself be the standard for both truth and trust? </a:t>
            </a:r>
          </a:p>
          <a:p>
            <a:pPr>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lstStyle/>
          <a:p>
            <a:r>
              <a:rPr lang="en-US" dirty="0"/>
              <a:t>Ethics Measures in Data Collection &amp; Storage contd..</a:t>
            </a:r>
          </a:p>
        </p:txBody>
      </p:sp>
    </p:spTree>
    <p:extLst>
      <p:ext uri="{BB962C8B-B14F-4D97-AF65-F5344CB8AC3E}">
        <p14:creationId xmlns:p14="http://schemas.microsoft.com/office/powerpoint/2010/main" val="833278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4983163"/>
          </a:xfrm>
        </p:spPr>
        <p:txBody>
          <a:bodyPr>
            <a:normAutofit lnSpcReduction="10000"/>
          </a:bodyPr>
          <a:lstStyle/>
          <a:p>
            <a:pPr>
              <a:buFont typeface="Arial" panose="020B0604020202020204" pitchFamily="34" charset="0"/>
              <a:buChar char="•"/>
            </a:pPr>
            <a:r>
              <a:rPr lang="en-US" spc="10" dirty="0">
                <a:latin typeface="Arial"/>
                <a:cs typeface="Arial"/>
              </a:rPr>
              <a:t>Bad Data and Bad Models lead to bad decisions</a:t>
            </a:r>
            <a:endParaRPr lang="en-US" dirty="0">
              <a:latin typeface="Arial"/>
              <a:cs typeface="Arial"/>
            </a:endParaRPr>
          </a:p>
          <a:p>
            <a:pPr marL="0">
              <a:buFont typeface="Arial" panose="020B0604020202020204" pitchFamily="34" charset="0"/>
              <a:buChar char="•"/>
            </a:pPr>
            <a:r>
              <a:rPr lang="en-US" spc="10" dirty="0">
                <a:latin typeface="Arial"/>
                <a:cs typeface="Arial"/>
              </a:rPr>
              <a:t>If decision making is opaque, results can be bad in the aggregate, and catastrophic for an individual</a:t>
            </a:r>
          </a:p>
          <a:p>
            <a:pPr marL="0">
              <a:buFont typeface="Arial" panose="020B0604020202020204" pitchFamily="34" charset="0"/>
              <a:buChar char="•"/>
            </a:pPr>
            <a:r>
              <a:rPr lang="en-US" spc="10" dirty="0">
                <a:latin typeface="Arial"/>
                <a:cs typeface="Arial"/>
              </a:rPr>
              <a:t>What if someone has a loan denied because of an error in the data analyzed</a:t>
            </a:r>
          </a:p>
          <a:p>
            <a:pPr marL="0" indent="0"/>
            <a:r>
              <a:rPr lang="en-US" b="1" spc="10" dirty="0">
                <a:latin typeface="Arial"/>
                <a:cs typeface="Arial"/>
              </a:rPr>
              <a:t>Sources of Error</a:t>
            </a:r>
            <a:endParaRPr lang="en-US" b="1" dirty="0">
              <a:latin typeface="Arial"/>
              <a:cs typeface="Arial"/>
            </a:endParaRPr>
          </a:p>
          <a:p>
            <a:pPr marL="0">
              <a:buFont typeface="Arial" panose="020B0604020202020204" pitchFamily="34" charset="0"/>
              <a:buChar char="•"/>
            </a:pPr>
            <a:r>
              <a:rPr lang="en-US" spc="10" dirty="0">
                <a:latin typeface="Arial"/>
                <a:cs typeface="Arial"/>
              </a:rPr>
              <a:t>Choice of representative sample</a:t>
            </a:r>
            <a:endParaRPr lang="en-US" dirty="0">
              <a:latin typeface="Arial"/>
              <a:cs typeface="Arial"/>
            </a:endParaRPr>
          </a:p>
          <a:p>
            <a:pPr marL="0">
              <a:buFont typeface="Arial" panose="020B0604020202020204" pitchFamily="34" charset="0"/>
              <a:buChar char="•"/>
            </a:pPr>
            <a:r>
              <a:rPr lang="en-US" spc="10" dirty="0">
                <a:latin typeface="Arial"/>
                <a:cs typeface="Arial"/>
              </a:rPr>
              <a:t>Choice of attributes and measures</a:t>
            </a:r>
            <a:endParaRPr lang="en-US" dirty="0">
              <a:latin typeface="Arial"/>
              <a:cs typeface="Arial"/>
            </a:endParaRPr>
          </a:p>
          <a:p>
            <a:pPr>
              <a:buFont typeface="Arial" panose="020B0604020202020204" pitchFamily="34" charset="0"/>
              <a:buChar char="•"/>
            </a:pPr>
            <a:r>
              <a:rPr lang="en-US" spc="10" dirty="0">
                <a:latin typeface="Arial"/>
                <a:cs typeface="Arial"/>
              </a:rPr>
              <a:t>Errors in the Data</a:t>
            </a:r>
            <a:endParaRPr lang="en-US" dirty="0">
              <a:latin typeface="Arial"/>
              <a:cs typeface="Arial"/>
            </a:endParaRPr>
          </a:p>
          <a:p>
            <a:pPr>
              <a:buFont typeface="Arial" panose="020B0604020202020204" pitchFamily="34" charset="0"/>
              <a:buChar char="•"/>
            </a:pPr>
            <a:r>
              <a:rPr lang="en-US" spc="10" dirty="0">
                <a:latin typeface="Arial"/>
                <a:cs typeface="Arial"/>
              </a:rPr>
              <a:t>Errors in Model Design</a:t>
            </a:r>
          </a:p>
          <a:p>
            <a:pPr>
              <a:buFont typeface="Arial" panose="020B0604020202020204" pitchFamily="34" charset="0"/>
              <a:buChar char="•"/>
            </a:pPr>
            <a:r>
              <a:rPr lang="en-US" spc="10" dirty="0">
                <a:latin typeface="Arial"/>
                <a:cs typeface="Arial"/>
              </a:rPr>
              <a:t>Errors in Data Processing</a:t>
            </a:r>
            <a:endParaRPr lang="en-US" dirty="0">
              <a:latin typeface="Arial"/>
              <a:cs typeface="Arial"/>
            </a:endParaRPr>
          </a:p>
          <a:p>
            <a:pPr>
              <a:buFont typeface="Arial" panose="020B0604020202020204" pitchFamily="34" charset="0"/>
              <a:buChar char="•"/>
            </a:pPr>
            <a:r>
              <a:rPr lang="en-US" spc="10" dirty="0">
                <a:latin typeface="Arial"/>
                <a:cs typeface="Arial"/>
              </a:rPr>
              <a:t>Managing change</a:t>
            </a:r>
            <a:endParaRPr lang="en-US" dirty="0">
              <a:latin typeface="Arial"/>
              <a:cs typeface="Arial"/>
            </a:endParaRPr>
          </a:p>
        </p:txBody>
      </p:sp>
      <p:sp>
        <p:nvSpPr>
          <p:cNvPr id="3" name="Content Placeholder 2"/>
          <p:cNvSpPr>
            <a:spLocks noGrp="1"/>
          </p:cNvSpPr>
          <p:nvPr>
            <p:ph sz="quarter" idx="10"/>
          </p:nvPr>
        </p:nvSpPr>
        <p:spPr/>
        <p:txBody>
          <a:bodyPr/>
          <a:lstStyle/>
          <a:p>
            <a:r>
              <a:rPr lang="en-US" dirty="0"/>
              <a:t>Stage 3 – Data Preparation Ethic Concerns - Data Validity</a:t>
            </a:r>
          </a:p>
        </p:txBody>
      </p:sp>
    </p:spTree>
    <p:extLst>
      <p:ext uri="{BB962C8B-B14F-4D97-AF65-F5344CB8AC3E}">
        <p14:creationId xmlns:p14="http://schemas.microsoft.com/office/powerpoint/2010/main" val="31332634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spc="10" dirty="0">
                <a:latin typeface="Arial"/>
                <a:cs typeface="Arial"/>
              </a:rPr>
              <a:t>Data Processing Errors</a:t>
            </a:r>
          </a:p>
          <a:p>
            <a:pPr>
              <a:buFont typeface="Arial" panose="020B0604020202020204" pitchFamily="34" charset="0"/>
              <a:buChar char="•"/>
            </a:pPr>
            <a:r>
              <a:rPr lang="en-US" spc="10" dirty="0">
                <a:latin typeface="Arial"/>
                <a:cs typeface="Arial"/>
              </a:rPr>
              <a:t>Wrong entry for example</a:t>
            </a:r>
          </a:p>
          <a:p>
            <a:pPr>
              <a:buFont typeface="Arial" panose="020B0604020202020204" pitchFamily="34" charset="0"/>
              <a:buChar char="•"/>
            </a:pPr>
            <a:r>
              <a:rPr lang="en-US" spc="10" dirty="0">
                <a:latin typeface="Arial"/>
                <a:cs typeface="Arial"/>
              </a:rPr>
              <a:t>Bug in code</a:t>
            </a:r>
          </a:p>
          <a:p>
            <a:pPr marL="0" indent="0"/>
            <a:r>
              <a:rPr lang="en-US" b="1" spc="10" dirty="0">
                <a:latin typeface="Arial"/>
                <a:cs typeface="Arial"/>
              </a:rPr>
              <a:t>Managing Change</a:t>
            </a:r>
          </a:p>
          <a:p>
            <a:pPr>
              <a:buFont typeface="Arial" panose="020B0604020202020204" pitchFamily="34" charset="0"/>
              <a:buChar char="•"/>
            </a:pPr>
            <a:r>
              <a:rPr lang="en-US" spc="10" dirty="0">
                <a:latin typeface="Arial"/>
                <a:cs typeface="Arial"/>
              </a:rPr>
              <a:t>System change continuously</a:t>
            </a:r>
            <a:endParaRPr lang="en-US" dirty="0">
              <a:latin typeface="Arial"/>
              <a:cs typeface="Arial"/>
            </a:endParaRPr>
          </a:p>
          <a:p>
            <a:pPr>
              <a:buFont typeface="Arial" panose="020B0604020202020204" pitchFamily="34" charset="0"/>
              <a:buChar char="•"/>
            </a:pPr>
            <a:r>
              <a:rPr lang="en-US" spc="10" dirty="0">
                <a:latin typeface="Arial"/>
                <a:cs typeface="Arial"/>
              </a:rPr>
              <a:t>Is analysis still valid?</a:t>
            </a:r>
            <a:endParaRPr lang="en-US" dirty="0">
              <a:latin typeface="Arial"/>
              <a:cs typeface="Arial"/>
            </a:endParaRPr>
          </a:p>
          <a:p>
            <a:pPr>
              <a:buFont typeface="Arial" panose="020B0604020202020204" pitchFamily="34" charset="0"/>
              <a:buChar char="•"/>
            </a:pPr>
            <a:r>
              <a:rPr lang="en-US" spc="10" dirty="0">
                <a:latin typeface="Arial"/>
                <a:cs typeface="Arial"/>
              </a:rPr>
              <a:t>Most changes may not impact analysis</a:t>
            </a:r>
            <a:endParaRPr lang="en-US" dirty="0">
              <a:latin typeface="Arial"/>
              <a:cs typeface="Arial"/>
            </a:endParaRPr>
          </a:p>
          <a:p>
            <a:pPr>
              <a:buFont typeface="Arial" panose="020B0604020202020204" pitchFamily="34" charset="0"/>
              <a:buChar char="•"/>
            </a:pPr>
            <a:r>
              <a:rPr lang="en-US" spc="10" dirty="0">
                <a:latin typeface="Arial"/>
                <a:cs typeface="Arial"/>
              </a:rPr>
              <a:t>But some do and we might not know which one</a:t>
            </a:r>
          </a:p>
          <a:p>
            <a:pPr>
              <a:buFont typeface="Arial" panose="020B0604020202020204" pitchFamily="34" charset="0"/>
              <a:buChar char="•"/>
            </a:pPr>
            <a:r>
              <a:rPr lang="en-US" spc="10" dirty="0">
                <a:latin typeface="Arial"/>
                <a:cs typeface="Arial"/>
              </a:rPr>
              <a:t>Famous case of “Google Flu”</a:t>
            </a:r>
            <a:endParaRPr lang="en-US" dirty="0">
              <a:latin typeface="Arial"/>
              <a:cs typeface="Arial"/>
            </a:endParaRPr>
          </a:p>
          <a:p>
            <a:pPr marL="400050" lvl="1" indent="0"/>
            <a:r>
              <a:rPr lang="en-US" spc="10" dirty="0">
                <a:latin typeface="Arial"/>
                <a:cs typeface="Arial"/>
              </a:rPr>
              <a:t>Predictor worked beautifully for a while</a:t>
            </a:r>
            <a:endParaRPr lang="en-US" dirty="0">
              <a:latin typeface="Arial"/>
              <a:cs typeface="Arial"/>
            </a:endParaRPr>
          </a:p>
          <a:p>
            <a:pPr marL="400050" lvl="1" indent="0"/>
            <a:r>
              <a:rPr lang="en-US" spc="10" dirty="0">
                <a:latin typeface="Arial"/>
                <a:cs typeface="Arial"/>
              </a:rPr>
              <a:t>Then crashed</a:t>
            </a:r>
            <a:endParaRPr lang="en-US" dirty="0">
              <a:latin typeface="Arial"/>
              <a:cs typeface="Arial"/>
            </a:endParaRPr>
          </a:p>
          <a:p>
            <a:endParaRPr lang="en-US" dirty="0"/>
          </a:p>
        </p:txBody>
      </p:sp>
      <p:sp>
        <p:nvSpPr>
          <p:cNvPr id="3" name="Content Placeholder 2"/>
          <p:cNvSpPr>
            <a:spLocks noGrp="1"/>
          </p:cNvSpPr>
          <p:nvPr>
            <p:ph sz="quarter" idx="10"/>
          </p:nvPr>
        </p:nvSpPr>
        <p:spPr/>
        <p:txBody>
          <a:bodyPr/>
          <a:lstStyle/>
          <a:p>
            <a:r>
              <a:rPr lang="en-US" dirty="0"/>
              <a:t>Data Processing</a:t>
            </a:r>
          </a:p>
        </p:txBody>
      </p:sp>
    </p:spTree>
    <p:extLst>
      <p:ext uri="{BB962C8B-B14F-4D97-AF65-F5344CB8AC3E}">
        <p14:creationId xmlns:p14="http://schemas.microsoft.com/office/powerpoint/2010/main" val="2849470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457200" y="1981200"/>
            <a:ext cx="8167991" cy="3824785"/>
          </a:xfrm>
          <a:prstGeom prst="rect">
            <a:avLst/>
          </a:prstGeom>
        </p:spPr>
      </p:pic>
      <p:sp>
        <p:nvSpPr>
          <p:cNvPr id="3" name="Content Placeholder 2"/>
          <p:cNvSpPr>
            <a:spLocks noGrp="1"/>
          </p:cNvSpPr>
          <p:nvPr>
            <p:ph sz="quarter" idx="10"/>
          </p:nvPr>
        </p:nvSpPr>
        <p:spPr/>
        <p:txBody>
          <a:bodyPr/>
          <a:lstStyle/>
          <a:p>
            <a:r>
              <a:rPr lang="en-US" dirty="0"/>
              <a:t>Stage 4 – Data Science Algorithms – Ethical Issues</a:t>
            </a:r>
          </a:p>
        </p:txBody>
      </p:sp>
    </p:spTree>
    <p:extLst>
      <p:ext uri="{BB962C8B-B14F-4D97-AF65-F5344CB8AC3E}">
        <p14:creationId xmlns:p14="http://schemas.microsoft.com/office/powerpoint/2010/main" val="41600320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b="1" dirty="0"/>
              <a:t>Statistical bias</a:t>
            </a:r>
            <a:r>
              <a:rPr lang="en-US" sz="2000" dirty="0"/>
              <a:t> is a feature of a </a:t>
            </a:r>
            <a:r>
              <a:rPr lang="en-US" sz="2000" dirty="0">
                <a:hlinkClick r:id="rId2" tooltip="Statistics"/>
              </a:rPr>
              <a:t>statistical</a:t>
            </a:r>
            <a:r>
              <a:rPr lang="en-US" sz="2000" dirty="0"/>
              <a:t> technique or of its results whereby the </a:t>
            </a:r>
            <a:r>
              <a:rPr lang="en-US" sz="2000" dirty="0">
                <a:hlinkClick r:id="rId3" tooltip="Expected value"/>
              </a:rPr>
              <a:t>expected value</a:t>
            </a:r>
            <a:r>
              <a:rPr lang="en-US" sz="2000" dirty="0"/>
              <a:t> of the results differs from the true underlying quantitative </a:t>
            </a:r>
            <a:r>
              <a:rPr lang="en-US" sz="2000" dirty="0">
                <a:hlinkClick r:id="rId4" tooltip="Parameter"/>
              </a:rPr>
              <a:t>parameter</a:t>
            </a:r>
            <a:r>
              <a:rPr lang="en-US" sz="2000" dirty="0"/>
              <a:t> being </a:t>
            </a:r>
            <a:r>
              <a:rPr lang="en-US" sz="2000" dirty="0">
                <a:hlinkClick r:id="rId5" tooltip="Estimation theory"/>
              </a:rPr>
              <a:t>estimated</a:t>
            </a:r>
            <a:r>
              <a:rPr lang="en-US" sz="2000" dirty="0"/>
              <a:t>. The bias of an estimator of a parameter should not be confused with its degree of precision as the degree of precision is a measure of the sampling error.</a:t>
            </a:r>
          </a:p>
          <a:p>
            <a:endParaRPr lang="en-US" sz="2000" dirty="0"/>
          </a:p>
          <a:p>
            <a:endParaRPr lang="en-US" sz="2000" dirty="0"/>
          </a:p>
          <a:p>
            <a:endParaRPr lang="en-US" sz="2000" dirty="0"/>
          </a:p>
          <a:p>
            <a:r>
              <a:rPr lang="en-US" sz="2000" dirty="0"/>
              <a:t>Types –</a:t>
            </a:r>
          </a:p>
          <a:p>
            <a:pPr marL="457200" indent="-457200">
              <a:buAutoNum type="arabicPeriod"/>
            </a:pPr>
            <a:r>
              <a:rPr lang="en-US" sz="2000" dirty="0"/>
              <a:t>Selection Bias</a:t>
            </a:r>
          </a:p>
          <a:p>
            <a:pPr marL="457200" indent="-457200">
              <a:buAutoNum type="arabicPeriod"/>
            </a:pPr>
            <a:r>
              <a:rPr lang="en-US" sz="2000" dirty="0"/>
              <a:t>Reporting Bias</a:t>
            </a:r>
          </a:p>
          <a:p>
            <a:pPr marL="457200" indent="-457200">
              <a:buAutoNum type="arabicPeriod"/>
            </a:pPr>
            <a:r>
              <a:rPr lang="en-US" sz="2000" dirty="0"/>
              <a:t>Exclusion Bias</a:t>
            </a:r>
          </a:p>
          <a:p>
            <a:endParaRPr lang="en-US" sz="2000" dirty="0"/>
          </a:p>
        </p:txBody>
      </p:sp>
      <p:sp>
        <p:nvSpPr>
          <p:cNvPr id="3" name="Content Placeholder 2"/>
          <p:cNvSpPr>
            <a:spLocks noGrp="1"/>
          </p:cNvSpPr>
          <p:nvPr>
            <p:ph sz="quarter" idx="10"/>
          </p:nvPr>
        </p:nvSpPr>
        <p:spPr/>
        <p:txBody>
          <a:bodyPr/>
          <a:lstStyle/>
          <a:p>
            <a:r>
              <a:rPr lang="en-US" dirty="0"/>
              <a:t>Bias</a:t>
            </a:r>
          </a:p>
        </p:txBody>
      </p:sp>
      <p:pic>
        <p:nvPicPr>
          <p:cNvPr id="28" name="Picture 27"/>
          <p:cNvPicPr>
            <a:picLocks noChangeAspect="1"/>
          </p:cNvPicPr>
          <p:nvPr/>
        </p:nvPicPr>
        <p:blipFill>
          <a:blip r:embed="rId6"/>
          <a:stretch>
            <a:fillRect/>
          </a:stretch>
        </p:blipFill>
        <p:spPr>
          <a:xfrm>
            <a:off x="304800" y="3352800"/>
            <a:ext cx="8458200" cy="914400"/>
          </a:xfrm>
          <a:prstGeom prst="rect">
            <a:avLst/>
          </a:prstGeom>
        </p:spPr>
      </p:pic>
    </p:spTree>
    <p:extLst>
      <p:ext uri="{BB962C8B-B14F-4D97-AF65-F5344CB8AC3E}">
        <p14:creationId xmlns:p14="http://schemas.microsoft.com/office/powerpoint/2010/main" val="25887727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a:r>
              <a:rPr lang="en-US" spc="10" dirty="0">
                <a:latin typeface="Arial"/>
                <a:cs typeface="Arial"/>
              </a:rPr>
              <a:t>Ending up with invalid conclusions even with perfect</a:t>
            </a:r>
            <a:endParaRPr lang="en-US" dirty="0">
              <a:latin typeface="Arial"/>
              <a:cs typeface="Arial"/>
            </a:endParaRPr>
          </a:p>
          <a:p>
            <a:pPr marL="419100"/>
            <a:r>
              <a:rPr lang="en-US" spc="10" dirty="0">
                <a:latin typeface="Arial"/>
                <a:cs typeface="Arial"/>
              </a:rPr>
              <a:t>inputs, perfect data going in…</a:t>
            </a:r>
            <a:endParaRPr lang="en-US" dirty="0">
              <a:latin typeface="Arial"/>
              <a:cs typeface="Arial"/>
            </a:endParaRPr>
          </a:p>
          <a:p>
            <a:r>
              <a:rPr lang="en-US" spc="10" dirty="0">
                <a:latin typeface="Arial"/>
                <a:cs typeface="Arial"/>
              </a:rPr>
              <a:t>1. Many ways model could be incorrect</a:t>
            </a:r>
            <a:endParaRPr lang="en-US" dirty="0">
              <a:latin typeface="Arial"/>
              <a:cs typeface="Arial"/>
            </a:endParaRPr>
          </a:p>
          <a:p>
            <a:pPr lvl="1"/>
            <a:r>
              <a:rPr lang="en-US" spc="10" dirty="0">
                <a:latin typeface="Arial"/>
                <a:cs typeface="Arial"/>
              </a:rPr>
              <a:t>Model structure and Extrapolation</a:t>
            </a:r>
            <a:endParaRPr lang="en-US" dirty="0">
              <a:latin typeface="Arial"/>
              <a:cs typeface="Arial"/>
            </a:endParaRPr>
          </a:p>
          <a:p>
            <a:pPr lvl="1"/>
            <a:r>
              <a:rPr lang="en-US" spc="10" dirty="0">
                <a:latin typeface="Arial"/>
                <a:cs typeface="Arial"/>
              </a:rPr>
              <a:t>Feature Selection</a:t>
            </a:r>
          </a:p>
          <a:p>
            <a:pPr lvl="1"/>
            <a:r>
              <a:rPr lang="en-US" spc="10" dirty="0">
                <a:latin typeface="Arial"/>
                <a:cs typeface="Arial"/>
              </a:rPr>
              <a:t>Ecological Fallacy</a:t>
            </a:r>
          </a:p>
          <a:p>
            <a:pPr lvl="1"/>
            <a:r>
              <a:rPr lang="en-US" spc="10" dirty="0">
                <a:latin typeface="Arial"/>
                <a:cs typeface="Arial"/>
              </a:rPr>
              <a:t>Simpson’s Paradox</a:t>
            </a:r>
            <a:endParaRPr lang="en-US" dirty="0"/>
          </a:p>
          <a:p>
            <a:pPr>
              <a:lnSpc>
                <a:spcPct val="110000"/>
              </a:lnSpc>
            </a:pPr>
            <a:r>
              <a:rPr lang="en-US" spc="10" dirty="0">
                <a:latin typeface="Arial"/>
                <a:cs typeface="Arial"/>
              </a:rPr>
              <a:t>2. Model Structure and Extrapolation</a:t>
            </a:r>
          </a:p>
          <a:p>
            <a:pPr lvl="1"/>
            <a:r>
              <a:rPr lang="en-US" spc="10" dirty="0">
                <a:latin typeface="Arial"/>
                <a:cs typeface="Arial"/>
              </a:rPr>
              <a:t>Most machine learning model just estimates parameters to ﬁt a pre-determined model</a:t>
            </a:r>
          </a:p>
          <a:p>
            <a:pPr lvl="1"/>
            <a:r>
              <a:rPr lang="en-US" spc="10" dirty="0">
                <a:latin typeface="Arial"/>
                <a:cs typeface="Arial"/>
              </a:rPr>
              <a:t>Do you know the model is appropriate ?</a:t>
            </a:r>
          </a:p>
          <a:p>
            <a:pPr lvl="1"/>
            <a:r>
              <a:rPr lang="en-US" spc="10" dirty="0">
                <a:latin typeface="Arial"/>
                <a:cs typeface="Arial"/>
              </a:rPr>
              <a:t>Are you trying to ﬁt a linear model to a complex non-linear reality ? Or the opposite ?</a:t>
            </a:r>
          </a:p>
          <a:p>
            <a:pPr lvl="1"/>
            <a:endParaRPr lang="en-US" spc="10" dirty="0">
              <a:latin typeface="Arial"/>
              <a:cs typeface="Arial"/>
            </a:endParaRPr>
          </a:p>
          <a:p>
            <a:pPr>
              <a:lnSpc>
                <a:spcPct val="110000"/>
              </a:lnSpc>
            </a:pPr>
            <a:endParaRPr lang="en-US" spc="10" dirty="0">
              <a:latin typeface="Arial"/>
              <a:cs typeface="Arial"/>
            </a:endParaRPr>
          </a:p>
          <a:p>
            <a:pPr marL="457200" lvl="1" indent="0">
              <a:buNone/>
            </a:pPr>
            <a:endParaRPr lang="en-US" spc="10" dirty="0">
              <a:latin typeface="Arial"/>
              <a:cs typeface="Arial"/>
            </a:endParaRPr>
          </a:p>
        </p:txBody>
      </p:sp>
      <p:sp>
        <p:nvSpPr>
          <p:cNvPr id="3" name="Content Placeholder 2"/>
          <p:cNvSpPr>
            <a:spLocks noGrp="1"/>
          </p:cNvSpPr>
          <p:nvPr>
            <p:ph sz="quarter" idx="10"/>
          </p:nvPr>
        </p:nvSpPr>
        <p:spPr/>
        <p:txBody>
          <a:bodyPr/>
          <a:lstStyle/>
          <a:p>
            <a:r>
              <a:rPr lang="en-US" dirty="0"/>
              <a:t>Stage 4 – Data Model Design Errors</a:t>
            </a:r>
          </a:p>
        </p:txBody>
      </p:sp>
    </p:spTree>
    <p:extLst>
      <p:ext uri="{BB962C8B-B14F-4D97-AF65-F5344CB8AC3E}">
        <p14:creationId xmlns:p14="http://schemas.microsoft.com/office/powerpoint/2010/main" val="689346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b="1" dirty="0"/>
              <a:t>Skeptic, Not Cynic-</a:t>
            </a:r>
          </a:p>
          <a:p>
            <a:pPr>
              <a:buFont typeface="Arial" panose="020B0604020202020204" pitchFamily="34" charset="0"/>
              <a:buChar char="•"/>
            </a:pPr>
            <a:r>
              <a:rPr lang="en-US" dirty="0"/>
              <a:t>A skeptic is someone who maintains a consistently inquisitive attitude toward facts, opinions, or (especially) beliefs stated as facts. A skeptic asks questions when confronted with a claim that has been taken for granted. A really excellent skeptic puts the “science” into the term “data science.”</a:t>
            </a:r>
          </a:p>
          <a:p>
            <a:pPr>
              <a:buFont typeface="Arial" panose="020B0604020202020204" pitchFamily="34" charset="0"/>
              <a:buChar char="•"/>
            </a:pPr>
            <a:r>
              <a:rPr lang="en-US" dirty="0"/>
              <a:t>If you’ve seen the phrase “</a:t>
            </a:r>
            <a:r>
              <a:rPr lang="en-US" b="1" dirty="0">
                <a:solidFill>
                  <a:schemeClr val="accent1"/>
                </a:solidFill>
              </a:rPr>
              <a:t>if it’s not measured, it doesn’t exist</a:t>
            </a:r>
            <a:r>
              <a:rPr lang="en-US" dirty="0"/>
              <a:t>” one too many times used in a non-ironic, unthoughtful way, or even worse if you’ve said that phrase in a moment of triumphant triviality, you need to cast a skeptical eye on how math and data are used in business.</a:t>
            </a:r>
          </a:p>
          <a:p>
            <a:pPr>
              <a:buFont typeface="Arial" panose="020B0604020202020204" pitchFamily="34" charset="0"/>
              <a:buChar char="•"/>
            </a:pPr>
            <a:r>
              <a:rPr lang="en-US" u="sng" dirty="0">
                <a:hlinkClick r:id="rId2"/>
              </a:rPr>
              <a:t>On Being a Data Skeptic</a:t>
            </a: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lstStyle/>
          <a:p>
            <a:r>
              <a:rPr lang="en-US" dirty="0"/>
              <a:t>Being a data skeptic 1/ </a:t>
            </a:r>
          </a:p>
        </p:txBody>
      </p:sp>
    </p:spTree>
    <p:extLst>
      <p:ext uri="{BB962C8B-B14F-4D97-AF65-F5344CB8AC3E}">
        <p14:creationId xmlns:p14="http://schemas.microsoft.com/office/powerpoint/2010/main" val="20247646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Feature selection</a:t>
            </a:r>
          </a:p>
          <a:p>
            <a:pPr marL="0"/>
            <a:r>
              <a:rPr lang="en-US" spc="10" dirty="0">
                <a:latin typeface="Arial"/>
                <a:cs typeface="Arial"/>
              </a:rPr>
              <a:t>Did you know that taller people are more likely to</a:t>
            </a:r>
            <a:endParaRPr lang="en-US" dirty="0">
              <a:latin typeface="Arial"/>
              <a:cs typeface="Arial"/>
            </a:endParaRPr>
          </a:p>
          <a:p>
            <a:pPr marL="444500"/>
            <a:r>
              <a:rPr lang="en-US" spc="10" dirty="0">
                <a:latin typeface="Arial"/>
                <a:cs typeface="Arial"/>
              </a:rPr>
              <a:t>grow beards?</a:t>
            </a:r>
            <a:endParaRPr lang="en-US" dirty="0">
              <a:latin typeface="Arial"/>
              <a:cs typeface="Arial"/>
            </a:endParaRPr>
          </a:p>
          <a:p>
            <a:r>
              <a:rPr lang="en-US" spc="10" dirty="0">
                <a:latin typeface="Arial"/>
                <a:cs typeface="Arial"/>
              </a:rPr>
              <a:t>Women are generally shorter, They don’t grow beards</a:t>
            </a:r>
            <a:endParaRPr lang="en-US" dirty="0">
              <a:latin typeface="Arial"/>
              <a:cs typeface="Arial"/>
            </a:endParaRPr>
          </a:p>
          <a:p>
            <a:r>
              <a:rPr lang="en-US" b="1" spc="10" dirty="0">
                <a:latin typeface="Arial"/>
                <a:cs typeface="Arial"/>
              </a:rPr>
              <a:t>Ecological Fallacy</a:t>
            </a:r>
            <a:endParaRPr lang="en-US" b="1" dirty="0">
              <a:latin typeface="Arial"/>
              <a:cs typeface="Arial"/>
            </a:endParaRPr>
          </a:p>
          <a:p>
            <a:pPr marL="0"/>
            <a:r>
              <a:rPr lang="en-US" spc="10" dirty="0">
                <a:latin typeface="Arial"/>
                <a:cs typeface="Arial"/>
              </a:rPr>
              <a:t>Analyzing results for a group and assign results to individual</a:t>
            </a:r>
          </a:p>
          <a:p>
            <a:pPr marL="0"/>
            <a:r>
              <a:rPr lang="en-US" spc="10" dirty="0">
                <a:latin typeface="Arial"/>
                <a:cs typeface="Arial"/>
              </a:rPr>
              <a:t>Districts with higher income have lower crime rates</a:t>
            </a:r>
          </a:p>
          <a:p>
            <a:pPr marL="0"/>
            <a:r>
              <a:rPr lang="en-US" spc="10" dirty="0">
                <a:latin typeface="Arial"/>
                <a:cs typeface="Arial"/>
              </a:rPr>
              <a:t>=&gt; richer individual less likely to be a criminal</a:t>
            </a:r>
            <a:endParaRPr lang="en-US" dirty="0">
              <a:latin typeface="Arial"/>
              <a:cs typeface="Arial"/>
            </a:endParaRPr>
          </a:p>
          <a:p>
            <a:pPr marL="0"/>
            <a:endParaRPr lang="en-US" dirty="0">
              <a:latin typeface="Arial"/>
              <a:cs typeface="Arial"/>
            </a:endParaRPr>
          </a:p>
          <a:p>
            <a:endParaRPr lang="en-US" dirty="0">
              <a:latin typeface="Arial"/>
              <a:cs typeface="Arial"/>
            </a:endParaRPr>
          </a:p>
          <a:p>
            <a:endParaRPr lang="en-US" dirty="0"/>
          </a:p>
        </p:txBody>
      </p:sp>
      <p:sp>
        <p:nvSpPr>
          <p:cNvPr id="3" name="Content Placeholder 2"/>
          <p:cNvSpPr>
            <a:spLocks noGrp="1"/>
          </p:cNvSpPr>
          <p:nvPr>
            <p:ph sz="quarter" idx="10"/>
          </p:nvPr>
        </p:nvSpPr>
        <p:spPr/>
        <p:txBody>
          <a:bodyPr/>
          <a:lstStyle/>
          <a:p>
            <a:r>
              <a:rPr lang="en-US" dirty="0"/>
              <a:t>Stage 4 – Data Model Design Errors</a:t>
            </a:r>
          </a:p>
        </p:txBody>
      </p:sp>
    </p:spTree>
    <p:extLst>
      <p:ext uri="{BB962C8B-B14F-4D97-AF65-F5344CB8AC3E}">
        <p14:creationId xmlns:p14="http://schemas.microsoft.com/office/powerpoint/2010/main" val="24763135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pc="10" dirty="0">
                <a:latin typeface="Arial"/>
                <a:cs typeface="Arial"/>
              </a:rPr>
              <a:t>Can algorithm be biased?</a:t>
            </a:r>
            <a:endParaRPr lang="en-US" dirty="0">
              <a:latin typeface="Arial"/>
              <a:cs typeface="Arial"/>
            </a:endParaRPr>
          </a:p>
          <a:p>
            <a:r>
              <a:rPr lang="en-US" spc="10" dirty="0">
                <a:latin typeface="Arial"/>
                <a:cs typeface="Arial"/>
              </a:rPr>
              <a:t>Can we make algorithms unbiased?</a:t>
            </a:r>
            <a:endParaRPr lang="en-US" dirty="0">
              <a:latin typeface="Arial"/>
              <a:cs typeface="Arial"/>
            </a:endParaRPr>
          </a:p>
          <a:p>
            <a:pPr>
              <a:buFont typeface="Arial" panose="020B0604020202020204" pitchFamily="34" charset="0"/>
              <a:buChar char="•"/>
            </a:pPr>
            <a:r>
              <a:rPr lang="en-US" spc="10" dirty="0">
                <a:latin typeface="Arial"/>
                <a:cs typeface="Arial"/>
              </a:rPr>
              <a:t>Is training data set representative of the population?</a:t>
            </a:r>
            <a:endParaRPr lang="en-US" dirty="0">
              <a:latin typeface="Arial"/>
              <a:cs typeface="Arial"/>
            </a:endParaRPr>
          </a:p>
          <a:p>
            <a:pPr>
              <a:buFont typeface="Arial" panose="020B0604020202020204" pitchFamily="34" charset="0"/>
              <a:buChar char="•"/>
            </a:pPr>
            <a:r>
              <a:rPr lang="en-US" spc="10" dirty="0">
                <a:latin typeface="Arial"/>
                <a:cs typeface="Arial"/>
              </a:rPr>
              <a:t>Is past population representative of future population?</a:t>
            </a:r>
            <a:endParaRPr lang="en-US" dirty="0">
              <a:latin typeface="Arial"/>
              <a:cs typeface="Arial"/>
            </a:endParaRPr>
          </a:p>
          <a:p>
            <a:pPr>
              <a:buFont typeface="Arial" panose="020B0604020202020204" pitchFamily="34" charset="0"/>
              <a:buChar char="•"/>
            </a:pPr>
            <a:r>
              <a:rPr lang="en-US" spc="10" dirty="0">
                <a:latin typeface="Arial"/>
                <a:cs typeface="Arial"/>
              </a:rPr>
              <a:t>Are observed correlations due to confounding processes?</a:t>
            </a:r>
            <a:endParaRPr lang="en-US" dirty="0">
              <a:latin typeface="Arial"/>
              <a:cs typeface="Arial"/>
            </a:endParaRPr>
          </a:p>
          <a:p>
            <a:endParaRPr lang="en-US" dirty="0"/>
          </a:p>
        </p:txBody>
      </p:sp>
      <p:sp>
        <p:nvSpPr>
          <p:cNvPr id="3" name="Content Placeholder 2"/>
          <p:cNvSpPr>
            <a:spLocks noGrp="1"/>
          </p:cNvSpPr>
          <p:nvPr>
            <p:ph sz="quarter" idx="10"/>
          </p:nvPr>
        </p:nvSpPr>
        <p:spPr/>
        <p:txBody>
          <a:bodyPr/>
          <a:lstStyle/>
          <a:p>
            <a:r>
              <a:rPr lang="en-US" dirty="0"/>
              <a:t>Algorithmic Fairness</a:t>
            </a:r>
          </a:p>
        </p:txBody>
      </p:sp>
    </p:spTree>
    <p:extLst>
      <p:ext uri="{BB962C8B-B14F-4D97-AF65-F5344CB8AC3E}">
        <p14:creationId xmlns:p14="http://schemas.microsoft.com/office/powerpoint/2010/main" val="31167500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object 72"/>
          <p:cNvSpPr/>
          <p:nvPr/>
        </p:nvSpPr>
        <p:spPr>
          <a:xfrm>
            <a:off x="0" y="0"/>
            <a:ext cx="9144000" cy="6858000"/>
          </a:xfrm>
          <a:custGeom>
            <a:avLst/>
            <a:gdLst/>
            <a:ahLst/>
            <a:cxnLst/>
            <a:rect l="l" t="t" r="r" b="b"/>
            <a:pathLst>
              <a:path w="13004800" h="9753600">
                <a:moveTo>
                  <a:pt x="0" y="9753600"/>
                </a:moveTo>
                <a:lnTo>
                  <a:pt x="0" y="0"/>
                </a:lnTo>
                <a:lnTo>
                  <a:pt x="13004800" y="0"/>
                </a:lnTo>
                <a:lnTo>
                  <a:pt x="13004800" y="9753600"/>
                </a:lnTo>
                <a:lnTo>
                  <a:pt x="0" y="9753600"/>
                </a:lnTo>
                <a:close/>
              </a:path>
            </a:pathLst>
          </a:custGeom>
          <a:solidFill>
            <a:srgbClr val="FFFFFF"/>
          </a:solidFill>
        </p:spPr>
        <p:txBody>
          <a:bodyPr wrap="square" lIns="0" tIns="0" rIns="0" bIns="0" rtlCol="0">
            <a:noAutofit/>
          </a:bodyPr>
          <a:lstStyle/>
          <a:p>
            <a:endParaRPr sz="1266"/>
          </a:p>
        </p:txBody>
      </p:sp>
      <p:pic>
        <p:nvPicPr>
          <p:cNvPr id="189"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1723430" y="475559"/>
            <a:ext cx="4897495" cy="1352358"/>
          </a:xfrm>
          <a:prstGeom prst="rect">
            <a:avLst/>
          </a:prstGeom>
        </p:spPr>
        <p:txBody>
          <a:bodyPr vert="horz" wrap="none" lIns="0" tIns="0" rIns="0" bIns="0" rtlCol="0">
            <a:spAutoFit/>
          </a:bodyPr>
          <a:lstStyle/>
          <a:p>
            <a:r>
              <a:rPr sz="4077" spc="7" dirty="0">
                <a:latin typeface="Arial"/>
                <a:cs typeface="Arial"/>
              </a:rPr>
              <a:t>Example: Algorithmic</a:t>
            </a:r>
            <a:endParaRPr sz="4008" dirty="0">
              <a:latin typeface="Arial"/>
              <a:cs typeface="Arial"/>
            </a:endParaRPr>
          </a:p>
          <a:p>
            <a:pPr marL="1035807"/>
            <a:r>
              <a:rPr sz="4711" spc="7" dirty="0">
                <a:latin typeface="Arial"/>
                <a:cs typeface="Arial"/>
              </a:rPr>
              <a:t>Vicious Cycle</a:t>
            </a:r>
            <a:endParaRPr sz="4711" dirty="0">
              <a:latin typeface="Arial"/>
              <a:cs typeface="Arial"/>
            </a:endParaRPr>
          </a:p>
        </p:txBody>
      </p:sp>
      <p:sp>
        <p:nvSpPr>
          <p:cNvPr id="3" name="text 1"/>
          <p:cNvSpPr txBox="1"/>
          <p:nvPr/>
        </p:nvSpPr>
        <p:spPr>
          <a:xfrm>
            <a:off x="705446" y="2199204"/>
            <a:ext cx="6487097" cy="389466"/>
          </a:xfrm>
          <a:prstGeom prst="rect">
            <a:avLst/>
          </a:prstGeom>
        </p:spPr>
        <p:txBody>
          <a:bodyPr vert="horz" wrap="none" lIns="0" tIns="0" rIns="0" bIns="0" rtlCol="0">
            <a:spAutoFit/>
          </a:bodyPr>
          <a:lstStyle/>
          <a:p>
            <a:r>
              <a:rPr sz="1898" spc="7" dirty="0">
                <a:latin typeface="Arial"/>
                <a:cs typeface="Arial"/>
              </a:rPr>
              <a:t>•  </a:t>
            </a:r>
            <a:r>
              <a:rPr sz="2531" spc="7" dirty="0">
                <a:latin typeface="Arial"/>
                <a:cs typeface="Arial"/>
              </a:rPr>
              <a:t>Company has only 10% women employees</a:t>
            </a:r>
            <a:endParaRPr sz="2531">
              <a:latin typeface="Arial"/>
              <a:cs typeface="Arial"/>
            </a:endParaRPr>
          </a:p>
        </p:txBody>
      </p:sp>
      <p:sp>
        <p:nvSpPr>
          <p:cNvPr id="4" name="text 1"/>
          <p:cNvSpPr txBox="1"/>
          <p:nvPr/>
        </p:nvSpPr>
        <p:spPr>
          <a:xfrm>
            <a:off x="705446" y="2958227"/>
            <a:ext cx="7073218" cy="778931"/>
          </a:xfrm>
          <a:prstGeom prst="rect">
            <a:avLst/>
          </a:prstGeom>
        </p:spPr>
        <p:txBody>
          <a:bodyPr vert="horz" wrap="none" lIns="0" tIns="0" rIns="0" bIns="0" rtlCol="0">
            <a:spAutoFit/>
          </a:bodyPr>
          <a:lstStyle/>
          <a:p>
            <a:r>
              <a:rPr sz="1898" spc="7" dirty="0">
                <a:latin typeface="Arial"/>
                <a:cs typeface="Arial"/>
              </a:rPr>
              <a:t>•  </a:t>
            </a:r>
            <a:r>
              <a:rPr sz="2531" spc="7" dirty="0">
                <a:latin typeface="Arial"/>
                <a:cs typeface="Arial"/>
              </a:rPr>
              <a:t>Company has “‘boys’ club culture” that makes it</a:t>
            </a:r>
            <a:endParaRPr sz="2531">
              <a:latin typeface="Arial"/>
              <a:cs typeface="Arial"/>
            </a:endParaRPr>
          </a:p>
          <a:p>
            <a:pPr marL="312528"/>
            <a:r>
              <a:rPr sz="2531" spc="7" dirty="0">
                <a:latin typeface="Arial"/>
                <a:cs typeface="Arial"/>
              </a:rPr>
              <a:t>difﬁcult for women to succeed</a:t>
            </a:r>
            <a:endParaRPr sz="2531">
              <a:latin typeface="Arial"/>
              <a:cs typeface="Arial"/>
            </a:endParaRPr>
          </a:p>
        </p:txBody>
      </p:sp>
      <p:sp>
        <p:nvSpPr>
          <p:cNvPr id="5" name="text 1"/>
          <p:cNvSpPr txBox="1"/>
          <p:nvPr/>
        </p:nvSpPr>
        <p:spPr>
          <a:xfrm>
            <a:off x="705446" y="4101227"/>
            <a:ext cx="7418185" cy="1168397"/>
          </a:xfrm>
          <a:prstGeom prst="rect">
            <a:avLst/>
          </a:prstGeom>
        </p:spPr>
        <p:txBody>
          <a:bodyPr vert="horz" wrap="none" lIns="0" tIns="0" rIns="0" bIns="0" rtlCol="0">
            <a:spAutoFit/>
          </a:bodyPr>
          <a:lstStyle/>
          <a:p>
            <a:r>
              <a:rPr sz="1898" spc="7" dirty="0">
                <a:latin typeface="Arial"/>
                <a:cs typeface="Arial"/>
              </a:rPr>
              <a:t>•  </a:t>
            </a:r>
            <a:r>
              <a:rPr sz="2531" spc="7" dirty="0">
                <a:latin typeface="Arial"/>
                <a:cs typeface="Arial"/>
              </a:rPr>
              <a:t>Hiring algorithm trained on current data, based on</a:t>
            </a:r>
            <a:endParaRPr sz="2531">
              <a:latin typeface="Arial"/>
              <a:cs typeface="Arial"/>
            </a:endParaRPr>
          </a:p>
          <a:p>
            <a:pPr marL="312528"/>
            <a:r>
              <a:rPr sz="2531" spc="7" dirty="0">
                <a:latin typeface="Arial"/>
                <a:cs typeface="Arial"/>
              </a:rPr>
              <a:t>current employee success, scores women</a:t>
            </a:r>
            <a:endParaRPr sz="2531">
              <a:latin typeface="Arial"/>
              <a:cs typeface="Arial"/>
            </a:endParaRPr>
          </a:p>
          <a:p>
            <a:r>
              <a:rPr sz="2531" spc="7" dirty="0">
                <a:latin typeface="Arial"/>
                <a:cs typeface="Arial"/>
              </a:rPr>
              <a:t>candidates lower</a:t>
            </a:r>
            <a:endParaRPr sz="2531">
              <a:latin typeface="Arial"/>
              <a:cs typeface="Arial"/>
            </a:endParaRPr>
          </a:p>
        </p:txBody>
      </p:sp>
      <p:sp>
        <p:nvSpPr>
          <p:cNvPr id="6" name="text 1"/>
          <p:cNvSpPr txBox="1"/>
          <p:nvPr/>
        </p:nvSpPr>
        <p:spPr>
          <a:xfrm>
            <a:off x="705445" y="5628204"/>
            <a:ext cx="5797613" cy="389466"/>
          </a:xfrm>
          <a:prstGeom prst="rect">
            <a:avLst/>
          </a:prstGeom>
        </p:spPr>
        <p:txBody>
          <a:bodyPr vert="horz" wrap="none" lIns="0" tIns="0" rIns="0" bIns="0" rtlCol="0">
            <a:spAutoFit/>
          </a:bodyPr>
          <a:lstStyle/>
          <a:p>
            <a:r>
              <a:rPr sz="1898" spc="7" dirty="0">
                <a:latin typeface="Arial"/>
                <a:cs typeface="Arial"/>
              </a:rPr>
              <a:t>•  </a:t>
            </a:r>
            <a:r>
              <a:rPr sz="2531" spc="7" dirty="0">
                <a:latin typeface="Arial"/>
                <a:cs typeface="Arial"/>
              </a:rPr>
              <a:t>Company ends up hiring fewer women</a:t>
            </a:r>
            <a:endParaRPr sz="2531">
              <a:latin typeface="Arial"/>
              <a:cs typeface="Arial"/>
            </a:endParaRPr>
          </a:p>
        </p:txBody>
      </p:sp>
      <p:sp>
        <p:nvSpPr>
          <p:cNvPr id="7" name="text 1"/>
          <p:cNvSpPr txBox="1"/>
          <p:nvPr/>
        </p:nvSpPr>
        <p:spPr>
          <a:xfrm>
            <a:off x="4473773" y="6573500"/>
            <a:ext cx="181332" cy="194797"/>
          </a:xfrm>
          <a:prstGeom prst="rect">
            <a:avLst/>
          </a:prstGeom>
        </p:spPr>
        <p:txBody>
          <a:bodyPr vert="horz" wrap="none" lIns="0" tIns="0" rIns="0" bIns="0" rtlCol="0">
            <a:spAutoFit/>
          </a:bodyPr>
          <a:lstStyle/>
          <a:p>
            <a:r>
              <a:rPr sz="1266" spc="7" dirty="0">
                <a:latin typeface="Arial"/>
                <a:cs typeface="Arial"/>
              </a:rPr>
              <a:t>72</a:t>
            </a:r>
            <a:endParaRPr sz="1266">
              <a:latin typeface="Arial"/>
              <a:cs typeface="Arial"/>
            </a:endParaRPr>
          </a:p>
        </p:txBody>
      </p:sp>
    </p:spTree>
    <p:extLst>
      <p:ext uri="{BB962C8B-B14F-4D97-AF65-F5344CB8AC3E}">
        <p14:creationId xmlns:p14="http://schemas.microsoft.com/office/powerpoint/2010/main" val="3517152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object 74"/>
          <p:cNvSpPr/>
          <p:nvPr/>
        </p:nvSpPr>
        <p:spPr>
          <a:xfrm>
            <a:off x="0" y="0"/>
            <a:ext cx="9144000" cy="6858000"/>
          </a:xfrm>
          <a:custGeom>
            <a:avLst/>
            <a:gdLst/>
            <a:ahLst/>
            <a:cxnLst/>
            <a:rect l="l" t="t" r="r" b="b"/>
            <a:pathLst>
              <a:path w="13004800" h="9753600">
                <a:moveTo>
                  <a:pt x="0" y="9753600"/>
                </a:moveTo>
                <a:lnTo>
                  <a:pt x="0" y="0"/>
                </a:lnTo>
                <a:lnTo>
                  <a:pt x="13004800" y="0"/>
                </a:lnTo>
                <a:lnTo>
                  <a:pt x="13004800" y="9753600"/>
                </a:lnTo>
                <a:lnTo>
                  <a:pt x="0" y="9753600"/>
                </a:lnTo>
                <a:close/>
              </a:path>
            </a:pathLst>
          </a:custGeom>
          <a:solidFill>
            <a:srgbClr val="FFFFFF"/>
          </a:solidFill>
        </p:spPr>
        <p:txBody>
          <a:bodyPr wrap="square" lIns="0" tIns="0" rIns="0" bIns="0" rtlCol="0">
            <a:noAutofit/>
          </a:bodyPr>
          <a:lstStyle/>
          <a:p>
            <a:endParaRPr sz="1266"/>
          </a:p>
        </p:txBody>
      </p:sp>
      <p:pic>
        <p:nvPicPr>
          <p:cNvPr id="191"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1214438" y="789385"/>
            <a:ext cx="6751464" cy="865622"/>
          </a:xfrm>
          <a:prstGeom prst="rect">
            <a:avLst/>
          </a:prstGeom>
        </p:spPr>
        <p:txBody>
          <a:bodyPr vert="horz" wrap="none" lIns="0" tIns="0" rIns="0" bIns="0" rtlCol="0">
            <a:spAutoFit/>
          </a:bodyPr>
          <a:lstStyle/>
          <a:p>
            <a:r>
              <a:rPr sz="5625" spc="7" dirty="0">
                <a:latin typeface="Arial"/>
                <a:cs typeface="Arial"/>
              </a:rPr>
              <a:t>Racial Discrimination</a:t>
            </a:r>
            <a:endParaRPr sz="5625" dirty="0">
              <a:latin typeface="Arial"/>
              <a:cs typeface="Arial"/>
            </a:endParaRPr>
          </a:p>
        </p:txBody>
      </p:sp>
      <p:sp>
        <p:nvSpPr>
          <p:cNvPr id="3" name="text 1"/>
          <p:cNvSpPr txBox="1"/>
          <p:nvPr/>
        </p:nvSpPr>
        <p:spPr>
          <a:xfrm>
            <a:off x="705446" y="2011680"/>
            <a:ext cx="6960239" cy="778931"/>
          </a:xfrm>
          <a:prstGeom prst="rect">
            <a:avLst/>
          </a:prstGeom>
        </p:spPr>
        <p:txBody>
          <a:bodyPr vert="horz" wrap="none" lIns="0" tIns="0" rIns="0" bIns="0" rtlCol="0">
            <a:spAutoFit/>
          </a:bodyPr>
          <a:lstStyle/>
          <a:p>
            <a:r>
              <a:rPr sz="1898" spc="7" dirty="0">
                <a:latin typeface="Arial"/>
                <a:cs typeface="Arial"/>
              </a:rPr>
              <a:t>•  </a:t>
            </a:r>
            <a:r>
              <a:rPr sz="2531" spc="7" dirty="0">
                <a:latin typeface="Arial"/>
                <a:cs typeface="Arial"/>
              </a:rPr>
              <a:t>Universities prohibited by law from considering</a:t>
            </a:r>
            <a:endParaRPr sz="2531">
              <a:latin typeface="Arial"/>
              <a:cs typeface="Arial"/>
            </a:endParaRPr>
          </a:p>
          <a:p>
            <a:pPr marL="312528"/>
            <a:r>
              <a:rPr sz="2531" spc="7" dirty="0">
                <a:latin typeface="Arial"/>
                <a:cs typeface="Arial"/>
              </a:rPr>
              <a:t>race in admission</a:t>
            </a:r>
            <a:endParaRPr sz="2531">
              <a:latin typeface="Arial"/>
              <a:cs typeface="Arial"/>
            </a:endParaRPr>
          </a:p>
        </p:txBody>
      </p:sp>
      <p:sp>
        <p:nvSpPr>
          <p:cNvPr id="4" name="text 1"/>
          <p:cNvSpPr txBox="1"/>
          <p:nvPr/>
        </p:nvSpPr>
        <p:spPr>
          <a:xfrm>
            <a:off x="1017985" y="3154680"/>
            <a:ext cx="7123745" cy="778931"/>
          </a:xfrm>
          <a:prstGeom prst="rect">
            <a:avLst/>
          </a:prstGeom>
        </p:spPr>
        <p:txBody>
          <a:bodyPr vert="horz" wrap="none" lIns="0" tIns="0" rIns="0" bIns="0" rtlCol="0">
            <a:spAutoFit/>
          </a:bodyPr>
          <a:lstStyle/>
          <a:p>
            <a:r>
              <a:rPr sz="1898" spc="7" dirty="0">
                <a:latin typeface="Arial"/>
                <a:cs typeface="Arial"/>
              </a:rPr>
              <a:t>•  </a:t>
            </a:r>
            <a:r>
              <a:rPr sz="2531" spc="7" dirty="0">
                <a:latin typeface="Arial"/>
                <a:cs typeface="Arial"/>
              </a:rPr>
              <a:t>Can ﬁnd surrogate features that get them close,</a:t>
            </a:r>
            <a:endParaRPr sz="2531">
              <a:latin typeface="Arial"/>
              <a:cs typeface="Arial"/>
            </a:endParaRPr>
          </a:p>
          <a:p>
            <a:pPr marL="312528"/>
            <a:r>
              <a:rPr sz="2531" spc="7" dirty="0">
                <a:latin typeface="Arial"/>
                <a:cs typeface="Arial"/>
              </a:rPr>
              <a:t>without violating the law</a:t>
            </a:r>
            <a:endParaRPr sz="2531">
              <a:latin typeface="Arial"/>
              <a:cs typeface="Arial"/>
            </a:endParaRPr>
          </a:p>
        </p:txBody>
      </p:sp>
      <p:sp>
        <p:nvSpPr>
          <p:cNvPr id="5" name="text 1"/>
          <p:cNvSpPr txBox="1"/>
          <p:nvPr/>
        </p:nvSpPr>
        <p:spPr>
          <a:xfrm>
            <a:off x="705446" y="4297680"/>
            <a:ext cx="7037183" cy="389466"/>
          </a:xfrm>
          <a:prstGeom prst="rect">
            <a:avLst/>
          </a:prstGeom>
        </p:spPr>
        <p:txBody>
          <a:bodyPr vert="horz" wrap="none" lIns="0" tIns="0" rIns="0" bIns="0" rtlCol="0">
            <a:spAutoFit/>
          </a:bodyPr>
          <a:lstStyle/>
          <a:p>
            <a:r>
              <a:rPr sz="1898" spc="7" dirty="0">
                <a:latin typeface="Arial"/>
                <a:cs typeface="Arial"/>
              </a:rPr>
              <a:t>•  </a:t>
            </a:r>
            <a:r>
              <a:rPr sz="2531" spc="7" dirty="0">
                <a:latin typeface="Arial"/>
                <a:cs typeface="Arial"/>
              </a:rPr>
              <a:t>Lender prohibited by law from redlining on race</a:t>
            </a:r>
            <a:endParaRPr sz="2531">
              <a:latin typeface="Arial"/>
              <a:cs typeface="Arial"/>
            </a:endParaRPr>
          </a:p>
        </p:txBody>
      </p:sp>
      <p:sp>
        <p:nvSpPr>
          <p:cNvPr id="6" name="text 1"/>
          <p:cNvSpPr txBox="1"/>
          <p:nvPr/>
        </p:nvSpPr>
        <p:spPr>
          <a:xfrm>
            <a:off x="1017984" y="5056704"/>
            <a:ext cx="4181016" cy="389466"/>
          </a:xfrm>
          <a:prstGeom prst="rect">
            <a:avLst/>
          </a:prstGeom>
        </p:spPr>
        <p:txBody>
          <a:bodyPr vert="horz" wrap="none" lIns="0" tIns="0" rIns="0" bIns="0" rtlCol="0">
            <a:spAutoFit/>
          </a:bodyPr>
          <a:lstStyle/>
          <a:p>
            <a:r>
              <a:rPr sz="1898" spc="7" dirty="0">
                <a:latin typeface="Arial"/>
                <a:cs typeface="Arial"/>
              </a:rPr>
              <a:t>•  </a:t>
            </a:r>
            <a:r>
              <a:rPr sz="2531" spc="7" dirty="0">
                <a:latin typeface="Arial"/>
                <a:cs typeface="Arial"/>
              </a:rPr>
              <a:t>Can ﬁnd surrogate features</a:t>
            </a:r>
            <a:endParaRPr sz="2531">
              <a:latin typeface="Arial"/>
              <a:cs typeface="Arial"/>
            </a:endParaRPr>
          </a:p>
        </p:txBody>
      </p:sp>
      <p:sp>
        <p:nvSpPr>
          <p:cNvPr id="7" name="text 1"/>
          <p:cNvSpPr txBox="1"/>
          <p:nvPr/>
        </p:nvSpPr>
        <p:spPr>
          <a:xfrm>
            <a:off x="705446" y="5815727"/>
            <a:ext cx="4638257" cy="389466"/>
          </a:xfrm>
          <a:prstGeom prst="rect">
            <a:avLst/>
          </a:prstGeom>
        </p:spPr>
        <p:txBody>
          <a:bodyPr vert="horz" wrap="none" lIns="0" tIns="0" rIns="0" bIns="0" rtlCol="0">
            <a:spAutoFit/>
          </a:bodyPr>
          <a:lstStyle/>
          <a:p>
            <a:r>
              <a:rPr sz="1898" spc="7" dirty="0">
                <a:latin typeface="Arial"/>
                <a:cs typeface="Arial"/>
              </a:rPr>
              <a:t>•  </a:t>
            </a:r>
            <a:r>
              <a:rPr sz="2531" spc="7" dirty="0">
                <a:latin typeface="Arial"/>
                <a:cs typeface="Arial"/>
              </a:rPr>
              <a:t>In general, proxy can be found</a:t>
            </a:r>
            <a:endParaRPr sz="2531">
              <a:latin typeface="Arial"/>
              <a:cs typeface="Arial"/>
            </a:endParaRPr>
          </a:p>
        </p:txBody>
      </p:sp>
      <p:sp>
        <p:nvSpPr>
          <p:cNvPr id="8" name="text 1"/>
          <p:cNvSpPr txBox="1"/>
          <p:nvPr/>
        </p:nvSpPr>
        <p:spPr>
          <a:xfrm>
            <a:off x="4473773" y="6573500"/>
            <a:ext cx="181332" cy="194797"/>
          </a:xfrm>
          <a:prstGeom prst="rect">
            <a:avLst/>
          </a:prstGeom>
        </p:spPr>
        <p:txBody>
          <a:bodyPr vert="horz" wrap="none" lIns="0" tIns="0" rIns="0" bIns="0" rtlCol="0">
            <a:spAutoFit/>
          </a:bodyPr>
          <a:lstStyle/>
          <a:p>
            <a:r>
              <a:rPr sz="1266" spc="7" dirty="0">
                <a:latin typeface="Arial"/>
                <a:cs typeface="Arial"/>
              </a:rPr>
              <a:t>74</a:t>
            </a:r>
            <a:endParaRPr sz="1266">
              <a:latin typeface="Arial"/>
              <a:cs typeface="Arial"/>
            </a:endParaRPr>
          </a:p>
        </p:txBody>
      </p:sp>
    </p:spTree>
    <p:extLst>
      <p:ext uri="{BB962C8B-B14F-4D97-AF65-F5344CB8AC3E}">
        <p14:creationId xmlns:p14="http://schemas.microsoft.com/office/powerpoint/2010/main" val="15781737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object 75"/>
          <p:cNvSpPr/>
          <p:nvPr/>
        </p:nvSpPr>
        <p:spPr>
          <a:xfrm>
            <a:off x="0" y="0"/>
            <a:ext cx="9144000" cy="6858000"/>
          </a:xfrm>
          <a:custGeom>
            <a:avLst/>
            <a:gdLst/>
            <a:ahLst/>
            <a:cxnLst/>
            <a:rect l="l" t="t" r="r" b="b"/>
            <a:pathLst>
              <a:path w="13004800" h="9753600">
                <a:moveTo>
                  <a:pt x="0" y="9753600"/>
                </a:moveTo>
                <a:lnTo>
                  <a:pt x="0" y="0"/>
                </a:lnTo>
                <a:lnTo>
                  <a:pt x="13004800" y="0"/>
                </a:lnTo>
                <a:lnTo>
                  <a:pt x="13004800" y="9753600"/>
                </a:lnTo>
                <a:lnTo>
                  <a:pt x="0" y="9753600"/>
                </a:lnTo>
                <a:close/>
              </a:path>
            </a:pathLst>
          </a:custGeom>
          <a:solidFill>
            <a:srgbClr val="FFFFFF"/>
          </a:solidFill>
        </p:spPr>
        <p:txBody>
          <a:bodyPr wrap="square" lIns="0" tIns="0" rIns="0" bIns="0" rtlCol="0">
            <a:noAutofit/>
          </a:bodyPr>
          <a:lstStyle/>
          <a:p>
            <a:endParaRPr sz="1266"/>
          </a:p>
        </p:txBody>
      </p:sp>
      <p:pic>
        <p:nvPicPr>
          <p:cNvPr id="192"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1312665" y="789385"/>
            <a:ext cx="6551089" cy="865622"/>
          </a:xfrm>
          <a:prstGeom prst="rect">
            <a:avLst/>
          </a:prstGeom>
        </p:spPr>
        <p:txBody>
          <a:bodyPr vert="horz" wrap="none" lIns="0" tIns="0" rIns="0" bIns="0" rtlCol="0">
            <a:spAutoFit/>
          </a:bodyPr>
          <a:lstStyle/>
          <a:p>
            <a:r>
              <a:rPr sz="5625" spc="7" dirty="0">
                <a:latin typeface="Arial"/>
                <a:cs typeface="Arial"/>
              </a:rPr>
              <a:t>Discrimination Intent</a:t>
            </a:r>
            <a:endParaRPr sz="5625">
              <a:latin typeface="Arial"/>
              <a:cs typeface="Arial"/>
            </a:endParaRPr>
          </a:p>
        </p:txBody>
      </p:sp>
      <p:sp>
        <p:nvSpPr>
          <p:cNvPr id="3" name="text 1"/>
          <p:cNvSpPr txBox="1"/>
          <p:nvPr/>
        </p:nvSpPr>
        <p:spPr>
          <a:xfrm>
            <a:off x="705445" y="2583180"/>
            <a:ext cx="7452746" cy="778931"/>
          </a:xfrm>
          <a:prstGeom prst="rect">
            <a:avLst/>
          </a:prstGeom>
        </p:spPr>
        <p:txBody>
          <a:bodyPr vert="horz" wrap="none" lIns="0" tIns="0" rIns="0" bIns="0" rtlCol="0">
            <a:spAutoFit/>
          </a:bodyPr>
          <a:lstStyle/>
          <a:p>
            <a:r>
              <a:rPr sz="1898" spc="7" dirty="0">
                <a:latin typeface="Arial"/>
                <a:cs typeface="Arial"/>
              </a:rPr>
              <a:t>•  </a:t>
            </a:r>
            <a:r>
              <a:rPr sz="2531" spc="7" dirty="0">
                <a:latin typeface="Arial"/>
                <a:cs typeface="Arial"/>
              </a:rPr>
              <a:t>Big Data provides the technology to facilitate such</a:t>
            </a:r>
            <a:endParaRPr sz="2531">
              <a:latin typeface="Arial"/>
              <a:cs typeface="Arial"/>
            </a:endParaRPr>
          </a:p>
          <a:p>
            <a:pPr marL="312528"/>
            <a:r>
              <a:rPr sz="2531" spc="7" dirty="0">
                <a:latin typeface="Arial"/>
                <a:cs typeface="Arial"/>
              </a:rPr>
              <a:t>proxy discrimination</a:t>
            </a:r>
            <a:endParaRPr sz="2531">
              <a:latin typeface="Arial"/>
              <a:cs typeface="Arial"/>
            </a:endParaRPr>
          </a:p>
        </p:txBody>
      </p:sp>
      <p:sp>
        <p:nvSpPr>
          <p:cNvPr id="4" name="text 1"/>
          <p:cNvSpPr txBox="1"/>
          <p:nvPr/>
        </p:nvSpPr>
        <p:spPr>
          <a:xfrm>
            <a:off x="705445" y="3726180"/>
            <a:ext cx="7539821" cy="778931"/>
          </a:xfrm>
          <a:prstGeom prst="rect">
            <a:avLst/>
          </a:prstGeom>
        </p:spPr>
        <p:txBody>
          <a:bodyPr vert="horz" wrap="none" lIns="0" tIns="0" rIns="0" bIns="0" rtlCol="0">
            <a:spAutoFit/>
          </a:bodyPr>
          <a:lstStyle/>
          <a:p>
            <a:r>
              <a:rPr sz="1898" spc="7" dirty="0">
                <a:latin typeface="Arial"/>
                <a:cs typeface="Arial"/>
              </a:rPr>
              <a:t>•  </a:t>
            </a:r>
            <a:r>
              <a:rPr sz="2531" spc="7" dirty="0">
                <a:latin typeface="Arial"/>
                <a:cs typeface="Arial"/>
              </a:rPr>
              <a:t>Whether this technology is used this way becomes</a:t>
            </a:r>
            <a:endParaRPr sz="2531">
              <a:latin typeface="Arial"/>
              <a:cs typeface="Arial"/>
            </a:endParaRPr>
          </a:p>
          <a:p>
            <a:pPr marL="312528"/>
            <a:r>
              <a:rPr sz="2531" spc="7" dirty="0">
                <a:latin typeface="Arial"/>
                <a:cs typeface="Arial"/>
              </a:rPr>
              <a:t>a matter of intent</a:t>
            </a:r>
            <a:endParaRPr sz="2531">
              <a:latin typeface="Arial"/>
              <a:cs typeface="Arial"/>
            </a:endParaRPr>
          </a:p>
        </p:txBody>
      </p:sp>
      <p:sp>
        <p:nvSpPr>
          <p:cNvPr id="5" name="text 1"/>
          <p:cNvSpPr txBox="1"/>
          <p:nvPr/>
        </p:nvSpPr>
        <p:spPr>
          <a:xfrm>
            <a:off x="705446" y="4869180"/>
            <a:ext cx="6618607" cy="778931"/>
          </a:xfrm>
          <a:prstGeom prst="rect">
            <a:avLst/>
          </a:prstGeom>
        </p:spPr>
        <p:txBody>
          <a:bodyPr vert="horz" wrap="none" lIns="0" tIns="0" rIns="0" bIns="0" rtlCol="0">
            <a:spAutoFit/>
          </a:bodyPr>
          <a:lstStyle/>
          <a:p>
            <a:r>
              <a:rPr sz="1898" spc="7" dirty="0">
                <a:latin typeface="Arial"/>
                <a:cs typeface="Arial"/>
              </a:rPr>
              <a:t>•  </a:t>
            </a:r>
            <a:r>
              <a:rPr sz="2531" spc="7" dirty="0">
                <a:latin typeface="Arial"/>
                <a:cs typeface="Arial"/>
              </a:rPr>
              <a:t>It also provides the technology to detect and</a:t>
            </a:r>
            <a:endParaRPr sz="2531">
              <a:latin typeface="Arial"/>
              <a:cs typeface="Arial"/>
            </a:endParaRPr>
          </a:p>
          <a:p>
            <a:pPr marL="312528"/>
            <a:r>
              <a:rPr sz="2531" spc="7" dirty="0">
                <a:latin typeface="Arial"/>
                <a:cs typeface="Arial"/>
              </a:rPr>
              <a:t>address discrimination</a:t>
            </a:r>
            <a:endParaRPr sz="2531">
              <a:latin typeface="Arial"/>
              <a:cs typeface="Arial"/>
            </a:endParaRPr>
          </a:p>
        </p:txBody>
      </p:sp>
      <p:sp>
        <p:nvSpPr>
          <p:cNvPr id="6" name="text 1"/>
          <p:cNvSpPr txBox="1"/>
          <p:nvPr/>
        </p:nvSpPr>
        <p:spPr>
          <a:xfrm>
            <a:off x="4473773" y="6573500"/>
            <a:ext cx="181332" cy="194797"/>
          </a:xfrm>
          <a:prstGeom prst="rect">
            <a:avLst/>
          </a:prstGeom>
        </p:spPr>
        <p:txBody>
          <a:bodyPr vert="horz" wrap="none" lIns="0" tIns="0" rIns="0" bIns="0" rtlCol="0">
            <a:spAutoFit/>
          </a:bodyPr>
          <a:lstStyle/>
          <a:p>
            <a:r>
              <a:rPr sz="1266" spc="7" dirty="0">
                <a:latin typeface="Arial"/>
                <a:cs typeface="Arial"/>
              </a:rPr>
              <a:t>75</a:t>
            </a:r>
            <a:endParaRPr sz="1266">
              <a:latin typeface="Arial"/>
              <a:cs typeface="Arial"/>
            </a:endParaRPr>
          </a:p>
        </p:txBody>
      </p:sp>
    </p:spTree>
    <p:extLst>
      <p:ext uri="{BB962C8B-B14F-4D97-AF65-F5344CB8AC3E}">
        <p14:creationId xmlns:p14="http://schemas.microsoft.com/office/powerpoint/2010/main" val="6689698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object 77"/>
          <p:cNvSpPr/>
          <p:nvPr/>
        </p:nvSpPr>
        <p:spPr>
          <a:xfrm>
            <a:off x="0" y="0"/>
            <a:ext cx="9144000" cy="6858000"/>
          </a:xfrm>
          <a:custGeom>
            <a:avLst/>
            <a:gdLst/>
            <a:ahLst/>
            <a:cxnLst/>
            <a:rect l="l" t="t" r="r" b="b"/>
            <a:pathLst>
              <a:path w="13004800" h="9753600">
                <a:moveTo>
                  <a:pt x="0" y="9753600"/>
                </a:moveTo>
                <a:lnTo>
                  <a:pt x="0" y="0"/>
                </a:lnTo>
                <a:lnTo>
                  <a:pt x="13004800" y="0"/>
                </a:lnTo>
                <a:lnTo>
                  <a:pt x="13004800" y="9753600"/>
                </a:lnTo>
                <a:lnTo>
                  <a:pt x="0" y="9753600"/>
                </a:lnTo>
                <a:close/>
              </a:path>
            </a:pathLst>
          </a:custGeom>
          <a:solidFill>
            <a:srgbClr val="FFFFFF"/>
          </a:solidFill>
        </p:spPr>
        <p:txBody>
          <a:bodyPr wrap="square" lIns="0" tIns="0" rIns="0" bIns="0" rtlCol="0">
            <a:noAutofit/>
          </a:bodyPr>
          <a:lstStyle/>
          <a:p>
            <a:endParaRPr sz="1266"/>
          </a:p>
        </p:txBody>
      </p:sp>
      <p:pic>
        <p:nvPicPr>
          <p:cNvPr id="197"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750094" y="830675"/>
            <a:ext cx="7663445" cy="740074"/>
          </a:xfrm>
          <a:prstGeom prst="rect">
            <a:avLst/>
          </a:prstGeom>
        </p:spPr>
        <p:txBody>
          <a:bodyPr vert="horz" wrap="none" lIns="0" tIns="0" rIns="0" bIns="0" rtlCol="0">
            <a:spAutoFit/>
          </a:bodyPr>
          <a:lstStyle/>
          <a:p>
            <a:r>
              <a:rPr sz="4809" spc="7" dirty="0">
                <a:latin typeface="Arial"/>
                <a:cs typeface="Arial"/>
              </a:rPr>
              <a:t>Unintentional Discrimination</a:t>
            </a:r>
            <a:endParaRPr sz="4781">
              <a:latin typeface="Arial"/>
              <a:cs typeface="Arial"/>
            </a:endParaRPr>
          </a:p>
        </p:txBody>
      </p:sp>
      <p:sp>
        <p:nvSpPr>
          <p:cNvPr id="3" name="text 1"/>
          <p:cNvSpPr txBox="1"/>
          <p:nvPr/>
        </p:nvSpPr>
        <p:spPr>
          <a:xfrm>
            <a:off x="4473773" y="6573500"/>
            <a:ext cx="181332" cy="194797"/>
          </a:xfrm>
          <a:prstGeom prst="rect">
            <a:avLst/>
          </a:prstGeom>
        </p:spPr>
        <p:txBody>
          <a:bodyPr vert="horz" wrap="none" lIns="0" tIns="0" rIns="0" bIns="0" rtlCol="0">
            <a:spAutoFit/>
          </a:bodyPr>
          <a:lstStyle/>
          <a:p>
            <a:r>
              <a:rPr sz="1266" spc="7" dirty="0">
                <a:latin typeface="Arial"/>
                <a:cs typeface="Arial"/>
              </a:rPr>
              <a:t>77</a:t>
            </a:r>
            <a:endParaRPr sz="1266">
              <a:latin typeface="Arial"/>
              <a:cs typeface="Arial"/>
            </a:endParaRPr>
          </a:p>
        </p:txBody>
      </p:sp>
      <p:pic>
        <p:nvPicPr>
          <p:cNvPr id="198"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77008"/>
            <a:ext cx="9144000" cy="2348508"/>
          </a:xfrm>
          <a:prstGeom prst="rect">
            <a:avLst/>
          </a:prstGeom>
        </p:spPr>
      </p:pic>
      <p:pic>
        <p:nvPicPr>
          <p:cNvPr id="199"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179094"/>
            <a:ext cx="9144000" cy="2277070"/>
          </a:xfrm>
          <a:prstGeom prst="rect">
            <a:avLst/>
          </a:prstGeom>
        </p:spPr>
      </p:pic>
      <p:sp>
        <p:nvSpPr>
          <p:cNvPr id="4" name="text 1"/>
          <p:cNvSpPr txBox="1"/>
          <p:nvPr/>
        </p:nvSpPr>
        <p:spPr>
          <a:xfrm>
            <a:off x="5179219" y="6573500"/>
            <a:ext cx="3732560" cy="194797"/>
          </a:xfrm>
          <a:prstGeom prst="rect">
            <a:avLst/>
          </a:prstGeom>
        </p:spPr>
        <p:txBody>
          <a:bodyPr vert="horz" wrap="none" lIns="0" tIns="0" rIns="0" bIns="0" rtlCol="0">
            <a:spAutoFit/>
          </a:bodyPr>
          <a:lstStyle/>
          <a:p>
            <a:r>
              <a:rPr sz="1266" spc="7" dirty="0">
                <a:latin typeface="Arial"/>
                <a:cs typeface="Arial"/>
              </a:rPr>
              <a:t>https://www.youtube.com/watch?v=hDgXIUM3Rmw</a:t>
            </a:r>
            <a:endParaRPr sz="1266">
              <a:latin typeface="Arial"/>
              <a:cs typeface="Arial"/>
            </a:endParaRPr>
          </a:p>
        </p:txBody>
      </p:sp>
      <p:pic>
        <p:nvPicPr>
          <p:cNvPr id="200" name="Image">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71863" y="6708518"/>
            <a:ext cx="3704766" cy="8037"/>
          </a:xfrm>
          <a:prstGeom prst="rect">
            <a:avLst/>
          </a:prstGeom>
        </p:spPr>
      </p:pic>
    </p:spTree>
    <p:extLst>
      <p:ext uri="{BB962C8B-B14F-4D97-AF65-F5344CB8AC3E}">
        <p14:creationId xmlns:p14="http://schemas.microsoft.com/office/powerpoint/2010/main" val="17900967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object 81"/>
          <p:cNvSpPr/>
          <p:nvPr/>
        </p:nvSpPr>
        <p:spPr>
          <a:xfrm>
            <a:off x="0" y="0"/>
            <a:ext cx="9144000" cy="6858000"/>
          </a:xfrm>
          <a:custGeom>
            <a:avLst/>
            <a:gdLst/>
            <a:ahLst/>
            <a:cxnLst/>
            <a:rect l="l" t="t" r="r" b="b"/>
            <a:pathLst>
              <a:path w="13004800" h="9753600">
                <a:moveTo>
                  <a:pt x="0" y="9753600"/>
                </a:moveTo>
                <a:lnTo>
                  <a:pt x="0" y="0"/>
                </a:lnTo>
                <a:lnTo>
                  <a:pt x="13004800" y="0"/>
                </a:lnTo>
                <a:lnTo>
                  <a:pt x="13004800" y="9753600"/>
                </a:lnTo>
                <a:lnTo>
                  <a:pt x="0" y="9753600"/>
                </a:lnTo>
                <a:close/>
              </a:path>
            </a:pathLst>
          </a:custGeom>
          <a:solidFill>
            <a:srgbClr val="FFFFFF"/>
          </a:solidFill>
        </p:spPr>
        <p:txBody>
          <a:bodyPr wrap="square" lIns="0" tIns="0" rIns="0" bIns="0" rtlCol="0">
            <a:noAutofit/>
          </a:bodyPr>
          <a:lstStyle/>
          <a:p>
            <a:endParaRPr sz="1266"/>
          </a:p>
        </p:txBody>
      </p:sp>
      <p:pic>
        <p:nvPicPr>
          <p:cNvPr id="208"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750094" y="830675"/>
            <a:ext cx="7663445" cy="740074"/>
          </a:xfrm>
          <a:prstGeom prst="rect">
            <a:avLst/>
          </a:prstGeom>
        </p:spPr>
        <p:txBody>
          <a:bodyPr vert="horz" wrap="none" lIns="0" tIns="0" rIns="0" bIns="0" rtlCol="0">
            <a:spAutoFit/>
          </a:bodyPr>
          <a:lstStyle/>
          <a:p>
            <a:r>
              <a:rPr sz="4809" spc="7" dirty="0">
                <a:latin typeface="Arial"/>
                <a:cs typeface="Arial"/>
              </a:rPr>
              <a:t>Unintentional Discrimination</a:t>
            </a:r>
            <a:endParaRPr sz="4781">
              <a:latin typeface="Arial"/>
              <a:cs typeface="Arial"/>
            </a:endParaRPr>
          </a:p>
        </p:txBody>
      </p:sp>
      <p:sp>
        <p:nvSpPr>
          <p:cNvPr id="3" name="text 1"/>
          <p:cNvSpPr txBox="1"/>
          <p:nvPr/>
        </p:nvSpPr>
        <p:spPr>
          <a:xfrm>
            <a:off x="4473773" y="6573500"/>
            <a:ext cx="181332" cy="194797"/>
          </a:xfrm>
          <a:prstGeom prst="rect">
            <a:avLst/>
          </a:prstGeom>
        </p:spPr>
        <p:txBody>
          <a:bodyPr vert="horz" wrap="none" lIns="0" tIns="0" rIns="0" bIns="0" rtlCol="0">
            <a:spAutoFit/>
          </a:bodyPr>
          <a:lstStyle/>
          <a:p>
            <a:r>
              <a:rPr sz="1266" spc="7" dirty="0">
                <a:latin typeface="Arial"/>
                <a:cs typeface="Arial"/>
              </a:rPr>
              <a:t>81</a:t>
            </a:r>
            <a:endParaRPr sz="1266">
              <a:latin typeface="Arial"/>
              <a:cs typeface="Arial"/>
            </a:endParaRPr>
          </a:p>
        </p:txBody>
      </p:sp>
      <p:sp>
        <p:nvSpPr>
          <p:cNvPr id="4" name="text 1"/>
          <p:cNvSpPr txBox="1"/>
          <p:nvPr/>
        </p:nvSpPr>
        <p:spPr>
          <a:xfrm>
            <a:off x="1419821" y="6164075"/>
            <a:ext cx="7646389" cy="248851"/>
          </a:xfrm>
          <a:prstGeom prst="rect">
            <a:avLst/>
          </a:prstGeom>
        </p:spPr>
        <p:txBody>
          <a:bodyPr vert="horz" wrap="none" lIns="0" tIns="0" rIns="0" bIns="0" rtlCol="0">
            <a:spAutoFit/>
          </a:bodyPr>
          <a:lstStyle/>
          <a:p>
            <a:r>
              <a:rPr sz="1617" spc="7" dirty="0">
                <a:latin typeface="Arial"/>
                <a:cs typeface="Arial"/>
              </a:rPr>
              <a:t>https://blog.conceptnet.io/2017/07/13/how-to-make-a-racist-ai-without-really-trying/</a:t>
            </a:r>
            <a:endParaRPr sz="1617">
              <a:latin typeface="Arial"/>
              <a:cs typeface="Arial"/>
            </a:endParaRPr>
          </a:p>
        </p:txBody>
      </p:sp>
      <p:pic>
        <p:nvPicPr>
          <p:cNvPr id="209"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8016" y="1669851"/>
            <a:ext cx="6607969" cy="4036219"/>
          </a:xfrm>
          <a:prstGeom prst="rect">
            <a:avLst/>
          </a:prstGeom>
        </p:spPr>
      </p:pic>
    </p:spTree>
    <p:extLst>
      <p:ext uri="{BB962C8B-B14F-4D97-AF65-F5344CB8AC3E}">
        <p14:creationId xmlns:p14="http://schemas.microsoft.com/office/powerpoint/2010/main" val="24464516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object 97"/>
          <p:cNvSpPr/>
          <p:nvPr/>
        </p:nvSpPr>
        <p:spPr>
          <a:xfrm>
            <a:off x="0" y="0"/>
            <a:ext cx="9144000" cy="6858000"/>
          </a:xfrm>
          <a:custGeom>
            <a:avLst/>
            <a:gdLst/>
            <a:ahLst/>
            <a:cxnLst/>
            <a:rect l="l" t="t" r="r" b="b"/>
            <a:pathLst>
              <a:path w="13004800" h="9753600">
                <a:moveTo>
                  <a:pt x="0" y="9753600"/>
                </a:moveTo>
                <a:lnTo>
                  <a:pt x="0" y="0"/>
                </a:lnTo>
                <a:lnTo>
                  <a:pt x="13004800" y="0"/>
                </a:lnTo>
                <a:lnTo>
                  <a:pt x="13004800" y="9753600"/>
                </a:lnTo>
                <a:lnTo>
                  <a:pt x="0" y="9753600"/>
                </a:lnTo>
                <a:close/>
              </a:path>
            </a:pathLst>
          </a:custGeom>
          <a:solidFill>
            <a:srgbClr val="FFFFFF"/>
          </a:solidFill>
        </p:spPr>
        <p:txBody>
          <a:bodyPr wrap="square" lIns="0" tIns="0" rIns="0" bIns="0" rtlCol="0">
            <a:noAutofit/>
          </a:bodyPr>
          <a:lstStyle/>
          <a:p>
            <a:endParaRPr sz="1266"/>
          </a:p>
        </p:txBody>
      </p:sp>
      <p:pic>
        <p:nvPicPr>
          <p:cNvPr id="239"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4473773" y="6573500"/>
            <a:ext cx="181332" cy="194797"/>
          </a:xfrm>
          <a:prstGeom prst="rect">
            <a:avLst/>
          </a:prstGeom>
        </p:spPr>
        <p:txBody>
          <a:bodyPr vert="horz" wrap="none" lIns="0" tIns="0" rIns="0" bIns="0" rtlCol="0">
            <a:spAutoFit/>
          </a:bodyPr>
          <a:lstStyle/>
          <a:p>
            <a:r>
              <a:rPr sz="1266" spc="7" dirty="0">
                <a:latin typeface="Arial"/>
                <a:cs typeface="Arial"/>
              </a:rPr>
              <a:t>97</a:t>
            </a:r>
            <a:endParaRPr sz="1266">
              <a:latin typeface="Arial"/>
              <a:cs typeface="Arial"/>
            </a:endParaRPr>
          </a:p>
        </p:txBody>
      </p:sp>
      <p:sp>
        <p:nvSpPr>
          <p:cNvPr id="3" name="text 1"/>
          <p:cNvSpPr txBox="1"/>
          <p:nvPr/>
        </p:nvSpPr>
        <p:spPr>
          <a:xfrm>
            <a:off x="1660922" y="475559"/>
            <a:ext cx="4082464" cy="1229054"/>
          </a:xfrm>
          <a:prstGeom prst="rect">
            <a:avLst/>
          </a:prstGeom>
        </p:spPr>
        <p:txBody>
          <a:bodyPr vert="horz" wrap="none" lIns="0" tIns="0" rIns="0" bIns="0" rtlCol="0">
            <a:spAutoFit/>
          </a:bodyPr>
          <a:lstStyle/>
          <a:p>
            <a:r>
              <a:rPr sz="3276" spc="7" dirty="0">
                <a:latin typeface="Arial"/>
                <a:cs typeface="Arial"/>
              </a:rPr>
              <a:t>Diversity Suppression</a:t>
            </a:r>
            <a:endParaRPr sz="3234">
              <a:latin typeface="Arial"/>
              <a:cs typeface="Arial"/>
            </a:endParaRPr>
          </a:p>
          <a:p>
            <a:pPr marL="1910885"/>
            <a:r>
              <a:rPr sz="4711" spc="7" dirty="0">
                <a:latin typeface="Arial"/>
                <a:cs typeface="Arial"/>
              </a:rPr>
              <a:t>(Hiring)</a:t>
            </a:r>
            <a:endParaRPr sz="4711">
              <a:latin typeface="Arial"/>
              <a:cs typeface="Arial"/>
            </a:endParaRPr>
          </a:p>
        </p:txBody>
      </p:sp>
      <p:sp>
        <p:nvSpPr>
          <p:cNvPr id="4" name="text 1"/>
          <p:cNvSpPr txBox="1"/>
          <p:nvPr/>
        </p:nvSpPr>
        <p:spPr>
          <a:xfrm>
            <a:off x="705446" y="2779633"/>
            <a:ext cx="6830011" cy="389466"/>
          </a:xfrm>
          <a:prstGeom prst="rect">
            <a:avLst/>
          </a:prstGeom>
        </p:spPr>
        <p:txBody>
          <a:bodyPr vert="horz" wrap="none" lIns="0" tIns="0" rIns="0" bIns="0" rtlCol="0">
            <a:spAutoFit/>
          </a:bodyPr>
          <a:lstStyle/>
          <a:p>
            <a:r>
              <a:rPr sz="1898" spc="7" dirty="0">
                <a:latin typeface="Arial"/>
                <a:cs typeface="Arial"/>
              </a:rPr>
              <a:t>•  </a:t>
            </a:r>
            <a:r>
              <a:rPr sz="2531" spc="7" dirty="0">
                <a:latin typeface="Arial"/>
                <a:cs typeface="Arial"/>
              </a:rPr>
              <a:t>Use Data Science to ﬁnd promising prospects</a:t>
            </a:r>
            <a:endParaRPr sz="2531">
              <a:latin typeface="Arial"/>
              <a:cs typeface="Arial"/>
            </a:endParaRPr>
          </a:p>
        </p:txBody>
      </p:sp>
      <p:sp>
        <p:nvSpPr>
          <p:cNvPr id="5" name="text 1"/>
          <p:cNvSpPr txBox="1"/>
          <p:nvPr/>
        </p:nvSpPr>
        <p:spPr>
          <a:xfrm>
            <a:off x="705445" y="3538657"/>
            <a:ext cx="5234446" cy="389466"/>
          </a:xfrm>
          <a:prstGeom prst="rect">
            <a:avLst/>
          </a:prstGeom>
        </p:spPr>
        <p:txBody>
          <a:bodyPr vert="horz" wrap="none" lIns="0" tIns="0" rIns="0" bIns="0" rtlCol="0">
            <a:spAutoFit/>
          </a:bodyPr>
          <a:lstStyle/>
          <a:p>
            <a:r>
              <a:rPr sz="1898" spc="7" dirty="0">
                <a:latin typeface="Arial"/>
                <a:cs typeface="Arial"/>
              </a:rPr>
              <a:t>•  </a:t>
            </a:r>
            <a:r>
              <a:rPr sz="2531" spc="7" dirty="0">
                <a:latin typeface="Arial"/>
                <a:cs typeface="Arial"/>
              </a:rPr>
              <a:t>Criteria are tuned to ﬁt the majority</a:t>
            </a:r>
            <a:endParaRPr sz="2531">
              <a:latin typeface="Arial"/>
              <a:cs typeface="Arial"/>
            </a:endParaRPr>
          </a:p>
        </p:txBody>
      </p:sp>
      <p:sp>
        <p:nvSpPr>
          <p:cNvPr id="6" name="text 1"/>
          <p:cNvSpPr txBox="1"/>
          <p:nvPr/>
        </p:nvSpPr>
        <p:spPr>
          <a:xfrm>
            <a:off x="705446" y="4297680"/>
            <a:ext cx="7012241" cy="389466"/>
          </a:xfrm>
          <a:prstGeom prst="rect">
            <a:avLst/>
          </a:prstGeom>
        </p:spPr>
        <p:txBody>
          <a:bodyPr vert="horz" wrap="none" lIns="0" tIns="0" rIns="0" bIns="0" rtlCol="0">
            <a:spAutoFit/>
          </a:bodyPr>
          <a:lstStyle/>
          <a:p>
            <a:r>
              <a:rPr sz="1898" spc="7" dirty="0">
                <a:latin typeface="Arial"/>
                <a:cs typeface="Arial"/>
              </a:rPr>
              <a:t>•  </a:t>
            </a:r>
            <a:r>
              <a:rPr sz="2531" spc="7" dirty="0">
                <a:latin typeface="Arial"/>
                <a:cs typeface="Arial"/>
              </a:rPr>
              <a:t>Algorithm performs poorly on (some) minorities</a:t>
            </a:r>
            <a:endParaRPr sz="2531">
              <a:latin typeface="Arial"/>
              <a:cs typeface="Arial"/>
            </a:endParaRPr>
          </a:p>
        </p:txBody>
      </p:sp>
      <p:sp>
        <p:nvSpPr>
          <p:cNvPr id="7" name="text 1"/>
          <p:cNvSpPr txBox="1"/>
          <p:nvPr/>
        </p:nvSpPr>
        <p:spPr>
          <a:xfrm>
            <a:off x="705446" y="5056704"/>
            <a:ext cx="5599225" cy="389466"/>
          </a:xfrm>
          <a:prstGeom prst="rect">
            <a:avLst/>
          </a:prstGeom>
        </p:spPr>
        <p:txBody>
          <a:bodyPr vert="horz" wrap="none" lIns="0" tIns="0" rIns="0" bIns="0" rtlCol="0">
            <a:spAutoFit/>
          </a:bodyPr>
          <a:lstStyle/>
          <a:p>
            <a:r>
              <a:rPr sz="1898" spc="7" dirty="0">
                <a:latin typeface="Arial"/>
                <a:cs typeface="Arial"/>
              </a:rPr>
              <a:t>•  </a:t>
            </a:r>
            <a:r>
              <a:rPr sz="2531" spc="7" dirty="0">
                <a:latin typeface="Arial"/>
                <a:cs typeface="Arial"/>
              </a:rPr>
              <a:t>Best minority applicants are not hired</a:t>
            </a:r>
            <a:endParaRPr sz="2531">
              <a:latin typeface="Arial"/>
              <a:cs typeface="Arial"/>
            </a:endParaRPr>
          </a:p>
        </p:txBody>
      </p:sp>
    </p:spTree>
    <p:extLst>
      <p:ext uri="{BB962C8B-B14F-4D97-AF65-F5344CB8AC3E}">
        <p14:creationId xmlns:p14="http://schemas.microsoft.com/office/powerpoint/2010/main" val="19357260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object 99"/>
          <p:cNvSpPr/>
          <p:nvPr/>
        </p:nvSpPr>
        <p:spPr>
          <a:xfrm>
            <a:off x="0" y="0"/>
            <a:ext cx="9144000" cy="6858000"/>
          </a:xfrm>
          <a:custGeom>
            <a:avLst/>
            <a:gdLst/>
            <a:ahLst/>
            <a:cxnLst/>
            <a:rect l="l" t="t" r="r" b="b"/>
            <a:pathLst>
              <a:path w="13004800" h="9753600">
                <a:moveTo>
                  <a:pt x="0" y="9753600"/>
                </a:moveTo>
                <a:lnTo>
                  <a:pt x="0" y="0"/>
                </a:lnTo>
                <a:lnTo>
                  <a:pt x="13004800" y="0"/>
                </a:lnTo>
                <a:lnTo>
                  <a:pt x="13004800" y="9753600"/>
                </a:lnTo>
                <a:lnTo>
                  <a:pt x="0" y="9753600"/>
                </a:lnTo>
                <a:close/>
              </a:path>
            </a:pathLst>
          </a:custGeom>
          <a:solidFill>
            <a:srgbClr val="FFFFFF"/>
          </a:solidFill>
        </p:spPr>
        <p:txBody>
          <a:bodyPr wrap="square" lIns="0" tIns="0" rIns="0" bIns="0" rtlCol="0">
            <a:noAutofit/>
          </a:bodyPr>
          <a:lstStyle/>
          <a:p>
            <a:endParaRPr sz="1266"/>
          </a:p>
        </p:txBody>
      </p:sp>
      <p:pic>
        <p:nvPicPr>
          <p:cNvPr id="241"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1928813" y="789385"/>
            <a:ext cx="5329985" cy="865622"/>
          </a:xfrm>
          <a:prstGeom prst="rect">
            <a:avLst/>
          </a:prstGeom>
        </p:spPr>
        <p:txBody>
          <a:bodyPr vert="horz" wrap="none" lIns="0" tIns="0" rIns="0" bIns="0" rtlCol="0">
            <a:spAutoFit/>
          </a:bodyPr>
          <a:lstStyle/>
          <a:p>
            <a:r>
              <a:rPr sz="5625" spc="7" dirty="0">
                <a:latin typeface="Arial"/>
                <a:cs typeface="Arial"/>
              </a:rPr>
              <a:t>P-Value Hacking</a:t>
            </a:r>
            <a:endParaRPr sz="5625">
              <a:latin typeface="Arial"/>
              <a:cs typeface="Arial"/>
            </a:endParaRPr>
          </a:p>
        </p:txBody>
      </p:sp>
      <p:sp>
        <p:nvSpPr>
          <p:cNvPr id="3" name="text 1"/>
          <p:cNvSpPr txBox="1"/>
          <p:nvPr/>
        </p:nvSpPr>
        <p:spPr>
          <a:xfrm>
            <a:off x="750866" y="1991609"/>
            <a:ext cx="7236148" cy="1168397"/>
          </a:xfrm>
          <a:prstGeom prst="rect">
            <a:avLst/>
          </a:prstGeom>
        </p:spPr>
        <p:txBody>
          <a:bodyPr vert="horz" wrap="none" lIns="0" tIns="0" rIns="0" bIns="0" rtlCol="0">
            <a:spAutoFit/>
          </a:bodyPr>
          <a:lstStyle/>
          <a:p>
            <a:r>
              <a:rPr sz="1898" spc="7" dirty="0">
                <a:latin typeface="Arial"/>
                <a:cs typeface="Arial"/>
              </a:rPr>
              <a:t>•  </a:t>
            </a:r>
            <a:r>
              <a:rPr sz="2531" spc="7" dirty="0">
                <a:latin typeface="Arial"/>
                <a:cs typeface="Arial"/>
              </a:rPr>
              <a:t>Please read extensively about it before reporting</a:t>
            </a:r>
            <a:endParaRPr sz="2531" dirty="0">
              <a:latin typeface="Arial"/>
              <a:cs typeface="Arial"/>
            </a:endParaRPr>
          </a:p>
          <a:p>
            <a:pPr marL="312528"/>
            <a:r>
              <a:rPr sz="2531" spc="7" dirty="0">
                <a:latin typeface="Arial"/>
                <a:cs typeface="Arial"/>
              </a:rPr>
              <a:t>any result saying that your experiment has a p</a:t>
            </a:r>
            <a:endParaRPr sz="2531" dirty="0">
              <a:latin typeface="Arial"/>
              <a:cs typeface="Arial"/>
            </a:endParaRPr>
          </a:p>
          <a:p>
            <a:r>
              <a:rPr sz="2531" spc="7" dirty="0">
                <a:latin typeface="Arial"/>
                <a:cs typeface="Arial"/>
              </a:rPr>
              <a:t>value &lt; 0.05</a:t>
            </a:r>
            <a:endParaRPr sz="2531" dirty="0">
              <a:latin typeface="Arial"/>
              <a:cs typeface="Arial"/>
            </a:endParaRPr>
          </a:p>
        </p:txBody>
      </p:sp>
      <p:sp>
        <p:nvSpPr>
          <p:cNvPr id="4" name="text 1"/>
          <p:cNvSpPr txBox="1"/>
          <p:nvPr/>
        </p:nvSpPr>
        <p:spPr>
          <a:xfrm>
            <a:off x="750866" y="3277546"/>
            <a:ext cx="7396961" cy="1557862"/>
          </a:xfrm>
          <a:prstGeom prst="rect">
            <a:avLst/>
          </a:prstGeom>
        </p:spPr>
        <p:txBody>
          <a:bodyPr vert="horz" wrap="none" lIns="0" tIns="0" rIns="0" bIns="0" rtlCol="0">
            <a:spAutoFit/>
          </a:bodyPr>
          <a:lstStyle/>
          <a:p>
            <a:r>
              <a:rPr sz="1898" spc="7" dirty="0">
                <a:latin typeface="Arial"/>
                <a:cs typeface="Arial"/>
              </a:rPr>
              <a:t>•  </a:t>
            </a:r>
            <a:r>
              <a:rPr sz="2531" spc="7" dirty="0">
                <a:latin typeface="Arial"/>
                <a:cs typeface="Arial"/>
              </a:rPr>
              <a:t>Standard p-value mathematics was developed for</a:t>
            </a:r>
            <a:endParaRPr sz="2531" dirty="0">
              <a:latin typeface="Arial"/>
              <a:cs typeface="Arial"/>
            </a:endParaRPr>
          </a:p>
          <a:p>
            <a:pPr marL="312528"/>
            <a:r>
              <a:rPr sz="2531" spc="7" dirty="0">
                <a:latin typeface="Arial"/>
                <a:cs typeface="Arial"/>
              </a:rPr>
              <a:t>traditional experimental techniques where you</a:t>
            </a:r>
            <a:endParaRPr sz="2531" dirty="0">
              <a:latin typeface="Arial"/>
              <a:cs typeface="Arial"/>
            </a:endParaRPr>
          </a:p>
          <a:p>
            <a:r>
              <a:rPr sz="2531" spc="7" dirty="0">
                <a:latin typeface="Arial"/>
                <a:cs typeface="Arial"/>
              </a:rPr>
              <a:t>design the experiment </a:t>
            </a:r>
            <a:r>
              <a:rPr sz="2531" b="1" spc="7" dirty="0">
                <a:latin typeface="Arial"/>
                <a:cs typeface="Arial"/>
              </a:rPr>
              <a:t>ﬁrst </a:t>
            </a:r>
            <a:r>
              <a:rPr sz="2531" spc="7" dirty="0">
                <a:latin typeface="Arial"/>
                <a:cs typeface="Arial"/>
              </a:rPr>
              <a:t>and then collect the</a:t>
            </a:r>
            <a:endParaRPr sz="2531" dirty="0">
              <a:latin typeface="Arial"/>
              <a:cs typeface="Arial"/>
            </a:endParaRPr>
          </a:p>
          <a:p>
            <a:r>
              <a:rPr sz="2531" spc="7" dirty="0">
                <a:latin typeface="Arial"/>
                <a:cs typeface="Arial"/>
              </a:rPr>
              <a:t>data</a:t>
            </a:r>
            <a:endParaRPr sz="2531" dirty="0">
              <a:latin typeface="Arial"/>
              <a:cs typeface="Arial"/>
            </a:endParaRPr>
          </a:p>
        </p:txBody>
      </p:sp>
      <p:sp>
        <p:nvSpPr>
          <p:cNvPr id="5" name="text 1"/>
          <p:cNvSpPr txBox="1"/>
          <p:nvPr/>
        </p:nvSpPr>
        <p:spPr>
          <a:xfrm>
            <a:off x="4473773" y="6573500"/>
            <a:ext cx="181332" cy="194797"/>
          </a:xfrm>
          <a:prstGeom prst="rect">
            <a:avLst/>
          </a:prstGeom>
        </p:spPr>
        <p:txBody>
          <a:bodyPr vert="horz" wrap="none" lIns="0" tIns="0" rIns="0" bIns="0" rtlCol="0">
            <a:spAutoFit/>
          </a:bodyPr>
          <a:lstStyle/>
          <a:p>
            <a:r>
              <a:rPr sz="1266" spc="7" dirty="0">
                <a:latin typeface="Arial"/>
                <a:cs typeface="Arial"/>
              </a:rPr>
              <a:t>99</a:t>
            </a:r>
            <a:endParaRPr sz="1266">
              <a:latin typeface="Arial"/>
              <a:cs typeface="Arial"/>
            </a:endParaRPr>
          </a:p>
        </p:txBody>
      </p:sp>
    </p:spTree>
    <p:extLst>
      <p:ext uri="{BB962C8B-B14F-4D97-AF65-F5344CB8AC3E}">
        <p14:creationId xmlns:p14="http://schemas.microsoft.com/office/powerpoint/2010/main" val="6941061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object 100"/>
          <p:cNvSpPr/>
          <p:nvPr/>
        </p:nvSpPr>
        <p:spPr>
          <a:xfrm>
            <a:off x="0" y="0"/>
            <a:ext cx="9144000" cy="6858000"/>
          </a:xfrm>
          <a:custGeom>
            <a:avLst/>
            <a:gdLst/>
            <a:ahLst/>
            <a:cxnLst/>
            <a:rect l="l" t="t" r="r" b="b"/>
            <a:pathLst>
              <a:path w="13004800" h="9753600">
                <a:moveTo>
                  <a:pt x="0" y="9753600"/>
                </a:moveTo>
                <a:lnTo>
                  <a:pt x="0" y="0"/>
                </a:lnTo>
                <a:lnTo>
                  <a:pt x="13004800" y="0"/>
                </a:lnTo>
                <a:lnTo>
                  <a:pt x="13004800" y="9753600"/>
                </a:lnTo>
                <a:lnTo>
                  <a:pt x="0" y="9753600"/>
                </a:lnTo>
                <a:close/>
              </a:path>
            </a:pathLst>
          </a:custGeom>
          <a:solidFill>
            <a:srgbClr val="FFFFFF"/>
          </a:solidFill>
        </p:spPr>
        <p:txBody>
          <a:bodyPr wrap="square" lIns="0" tIns="0" rIns="0" bIns="0" rtlCol="0">
            <a:noAutofit/>
          </a:bodyPr>
          <a:lstStyle/>
          <a:p>
            <a:endParaRPr sz="1266"/>
          </a:p>
        </p:txBody>
      </p:sp>
      <p:pic>
        <p:nvPicPr>
          <p:cNvPr id="242"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1830586" y="475559"/>
            <a:ext cx="4265911" cy="1287532"/>
          </a:xfrm>
          <a:prstGeom prst="rect">
            <a:avLst/>
          </a:prstGeom>
        </p:spPr>
        <p:txBody>
          <a:bodyPr vert="horz" wrap="none" lIns="0" tIns="0" rIns="0" bIns="0" rtlCol="0">
            <a:spAutoFit/>
          </a:bodyPr>
          <a:lstStyle/>
          <a:p>
            <a:r>
              <a:rPr sz="3656" spc="7" dirty="0">
                <a:latin typeface="Arial"/>
                <a:cs typeface="Arial"/>
              </a:rPr>
              <a:t>Algorithmic Fairness</a:t>
            </a:r>
            <a:endParaRPr sz="3656">
              <a:latin typeface="Arial"/>
              <a:cs typeface="Arial"/>
            </a:endParaRPr>
          </a:p>
          <a:p>
            <a:pPr marL="1410840"/>
            <a:r>
              <a:rPr sz="4711" spc="7" dirty="0">
                <a:latin typeface="Arial"/>
                <a:cs typeface="Arial"/>
              </a:rPr>
              <a:t>Conlusion</a:t>
            </a:r>
            <a:endParaRPr sz="4711">
              <a:latin typeface="Arial"/>
              <a:cs typeface="Arial"/>
            </a:endParaRPr>
          </a:p>
        </p:txBody>
      </p:sp>
      <p:sp>
        <p:nvSpPr>
          <p:cNvPr id="3" name="text 1"/>
          <p:cNvSpPr txBox="1"/>
          <p:nvPr/>
        </p:nvSpPr>
        <p:spPr>
          <a:xfrm>
            <a:off x="705445" y="2583180"/>
            <a:ext cx="3999493" cy="389466"/>
          </a:xfrm>
          <a:prstGeom prst="rect">
            <a:avLst/>
          </a:prstGeom>
        </p:spPr>
        <p:txBody>
          <a:bodyPr vert="horz" wrap="none" lIns="0" tIns="0" rIns="0" bIns="0" rtlCol="0">
            <a:spAutoFit/>
          </a:bodyPr>
          <a:lstStyle/>
          <a:p>
            <a:r>
              <a:rPr sz="1898" spc="7" dirty="0">
                <a:latin typeface="Arial"/>
                <a:cs typeface="Arial"/>
              </a:rPr>
              <a:t>•  </a:t>
            </a:r>
            <a:r>
              <a:rPr sz="2531" spc="7" dirty="0">
                <a:latin typeface="Arial"/>
                <a:cs typeface="Arial"/>
              </a:rPr>
              <a:t>Human have many biases</a:t>
            </a:r>
            <a:endParaRPr sz="2531">
              <a:latin typeface="Arial"/>
              <a:cs typeface="Arial"/>
            </a:endParaRPr>
          </a:p>
        </p:txBody>
      </p:sp>
      <p:pic>
        <p:nvPicPr>
          <p:cNvPr id="243"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984" y="3428107"/>
            <a:ext cx="144661" cy="144661"/>
          </a:xfrm>
          <a:prstGeom prst="rect">
            <a:avLst/>
          </a:prstGeom>
        </p:spPr>
      </p:pic>
      <p:sp>
        <p:nvSpPr>
          <p:cNvPr id="4" name="text 1"/>
          <p:cNvSpPr txBox="1"/>
          <p:nvPr/>
        </p:nvSpPr>
        <p:spPr>
          <a:xfrm>
            <a:off x="1330524" y="3342204"/>
            <a:ext cx="6791731" cy="1168397"/>
          </a:xfrm>
          <a:prstGeom prst="rect">
            <a:avLst/>
          </a:prstGeom>
        </p:spPr>
        <p:txBody>
          <a:bodyPr vert="horz" wrap="none" lIns="0" tIns="0" rIns="0" bIns="0" rtlCol="0">
            <a:spAutoFit/>
          </a:bodyPr>
          <a:lstStyle/>
          <a:p>
            <a:r>
              <a:rPr sz="2531" spc="7" dirty="0">
                <a:latin typeface="Arial"/>
                <a:cs typeface="Arial"/>
              </a:rPr>
              <a:t>No human is perfectly fair even with the best of</a:t>
            </a:r>
            <a:endParaRPr sz="2531">
              <a:latin typeface="Arial"/>
              <a:cs typeface="Arial"/>
            </a:endParaRPr>
          </a:p>
          <a:p>
            <a:r>
              <a:rPr sz="2531" spc="7" dirty="0">
                <a:latin typeface="Arial"/>
                <a:cs typeface="Arial"/>
              </a:rPr>
              <a:t>intentions and biases are hard to detect</a:t>
            </a:r>
            <a:endParaRPr sz="2531">
              <a:latin typeface="Arial"/>
              <a:cs typeface="Arial"/>
            </a:endParaRPr>
          </a:p>
          <a:p>
            <a:r>
              <a:rPr sz="2531" spc="7" dirty="0">
                <a:latin typeface="Arial"/>
                <a:cs typeface="Arial"/>
              </a:rPr>
              <a:t>sometime</a:t>
            </a:r>
            <a:endParaRPr sz="2531">
              <a:latin typeface="Arial"/>
              <a:cs typeface="Arial"/>
            </a:endParaRPr>
          </a:p>
        </p:txBody>
      </p:sp>
      <p:sp>
        <p:nvSpPr>
          <p:cNvPr id="5" name="text 1"/>
          <p:cNvSpPr txBox="1"/>
          <p:nvPr/>
        </p:nvSpPr>
        <p:spPr>
          <a:xfrm>
            <a:off x="705446" y="4869181"/>
            <a:ext cx="6934591" cy="772519"/>
          </a:xfrm>
          <a:prstGeom prst="rect">
            <a:avLst/>
          </a:prstGeom>
        </p:spPr>
        <p:txBody>
          <a:bodyPr vert="horz" wrap="none" lIns="0" tIns="0" rIns="0" bIns="0" rtlCol="0">
            <a:spAutoFit/>
          </a:bodyPr>
          <a:lstStyle/>
          <a:p>
            <a:r>
              <a:rPr sz="1856" spc="7" dirty="0">
                <a:latin typeface="Arial"/>
                <a:cs typeface="Arial"/>
              </a:rPr>
              <a:t>•  </a:t>
            </a:r>
            <a:r>
              <a:rPr sz="2489" spc="7" dirty="0">
                <a:latin typeface="Arial"/>
                <a:cs typeface="Arial"/>
              </a:rPr>
              <a:t>Biases in algorithms usually easier to measure,</a:t>
            </a:r>
            <a:endParaRPr sz="2461">
              <a:latin typeface="Arial"/>
              <a:cs typeface="Arial"/>
            </a:endParaRPr>
          </a:p>
          <a:p>
            <a:pPr marL="312528"/>
            <a:r>
              <a:rPr sz="2531" spc="7" dirty="0">
                <a:latin typeface="Arial"/>
                <a:cs typeface="Arial"/>
              </a:rPr>
              <a:t>even if outcome is no fairer</a:t>
            </a:r>
            <a:endParaRPr sz="2531">
              <a:latin typeface="Arial"/>
              <a:cs typeface="Arial"/>
            </a:endParaRPr>
          </a:p>
        </p:txBody>
      </p:sp>
      <p:sp>
        <p:nvSpPr>
          <p:cNvPr id="6" name="text 1"/>
          <p:cNvSpPr txBox="1"/>
          <p:nvPr/>
        </p:nvSpPr>
        <p:spPr>
          <a:xfrm>
            <a:off x="4429125" y="6573500"/>
            <a:ext cx="271998" cy="194797"/>
          </a:xfrm>
          <a:prstGeom prst="rect">
            <a:avLst/>
          </a:prstGeom>
        </p:spPr>
        <p:txBody>
          <a:bodyPr vert="horz" wrap="none" lIns="0" tIns="0" rIns="0" bIns="0" rtlCol="0">
            <a:spAutoFit/>
          </a:bodyPr>
          <a:lstStyle/>
          <a:p>
            <a:r>
              <a:rPr sz="1266" spc="7" dirty="0">
                <a:latin typeface="Arial"/>
                <a:cs typeface="Arial"/>
              </a:rPr>
              <a:t>100</a:t>
            </a:r>
            <a:endParaRPr sz="1266">
              <a:latin typeface="Arial"/>
              <a:cs typeface="Arial"/>
            </a:endParaRPr>
          </a:p>
        </p:txBody>
      </p:sp>
    </p:spTree>
    <p:extLst>
      <p:ext uri="{BB962C8B-B14F-4D97-AF65-F5344CB8AC3E}">
        <p14:creationId xmlns:p14="http://schemas.microsoft.com/office/powerpoint/2010/main" val="3128770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305800" cy="4525963"/>
          </a:xfrm>
        </p:spPr>
        <p:txBody>
          <a:bodyPr>
            <a:noAutofit/>
          </a:bodyPr>
          <a:lstStyle/>
          <a:p>
            <a:pPr>
              <a:buFont typeface="Arial" panose="020B0604020202020204" pitchFamily="34" charset="0"/>
              <a:buChar char="•"/>
            </a:pPr>
            <a:r>
              <a:rPr lang="en-US" b="1" dirty="0"/>
              <a:t>The Audience </a:t>
            </a:r>
            <a:r>
              <a:rPr lang="en-US" dirty="0"/>
              <a:t>- technical aspects of data science are often presented as an impenetrable black box to business folks, intentionally or not. Fancy terminology can seem magical, or mumbo-jumbo can seem hyped, useless, and wasteful. The nontechnical audience must ask more and more probing questions from data folk, get them more involved, and tone down the marketing rhetoric.</a:t>
            </a:r>
          </a:p>
          <a:p>
            <a:pPr lvl="1">
              <a:buFont typeface="Arial" panose="020B0604020202020204" pitchFamily="34" charset="0"/>
              <a:buChar char="•"/>
            </a:pPr>
            <a:r>
              <a:rPr lang="en-US" sz="2000" dirty="0"/>
              <a:t>People must find a way to bridge the gap between dialects—marketing or business-speak and math or engineering—so that both sides are talking and both sides are listening.</a:t>
            </a:r>
          </a:p>
        </p:txBody>
      </p:sp>
      <p:sp>
        <p:nvSpPr>
          <p:cNvPr id="3" name="Content Placeholder 2"/>
          <p:cNvSpPr>
            <a:spLocks noGrp="1"/>
          </p:cNvSpPr>
          <p:nvPr>
            <p:ph sz="quarter" idx="10"/>
          </p:nvPr>
        </p:nvSpPr>
        <p:spPr/>
        <p:txBody>
          <a:bodyPr/>
          <a:lstStyle/>
          <a:p>
            <a:r>
              <a:rPr lang="en-US" dirty="0"/>
              <a:t>Being a data skeptic 2/ </a:t>
            </a:r>
          </a:p>
        </p:txBody>
      </p:sp>
    </p:spTree>
    <p:extLst>
      <p:ext uri="{BB962C8B-B14F-4D97-AF65-F5344CB8AC3E}">
        <p14:creationId xmlns:p14="http://schemas.microsoft.com/office/powerpoint/2010/main" val="28520815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a:t>Use uniform scale, zero for scale appropriately set</a:t>
            </a:r>
          </a:p>
          <a:p>
            <a:pPr>
              <a:buFont typeface="Arial" panose="020B0604020202020204" pitchFamily="34" charset="0"/>
              <a:buChar char="•"/>
            </a:pPr>
            <a:r>
              <a:rPr lang="en-US" dirty="0"/>
              <a:t>Use colors appropriately, if they indicate meaningful information</a:t>
            </a:r>
          </a:p>
          <a:p>
            <a:pPr>
              <a:buFont typeface="Arial" panose="020B0604020202020204" pitchFamily="34" charset="0"/>
              <a:buChar char="•"/>
            </a:pPr>
            <a:r>
              <a:rPr lang="en-US" dirty="0"/>
              <a:t>Direction and position of axis is important</a:t>
            </a:r>
          </a:p>
          <a:p>
            <a:pPr>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lstStyle/>
          <a:p>
            <a:r>
              <a:rPr lang="en-US" dirty="0"/>
              <a:t>Stage 5 – Ethics in Data Visualization</a:t>
            </a:r>
          </a:p>
        </p:txBody>
      </p:sp>
    </p:spTree>
    <p:extLst>
      <p:ext uri="{BB962C8B-B14F-4D97-AF65-F5344CB8AC3E}">
        <p14:creationId xmlns:p14="http://schemas.microsoft.com/office/powerpoint/2010/main" val="22882882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object 89"/>
          <p:cNvSpPr/>
          <p:nvPr/>
        </p:nvSpPr>
        <p:spPr>
          <a:xfrm>
            <a:off x="0" y="0"/>
            <a:ext cx="9144000" cy="6858000"/>
          </a:xfrm>
          <a:custGeom>
            <a:avLst/>
            <a:gdLst/>
            <a:ahLst/>
            <a:cxnLst/>
            <a:rect l="l" t="t" r="r" b="b"/>
            <a:pathLst>
              <a:path w="13004800" h="9753600">
                <a:moveTo>
                  <a:pt x="0" y="9753600"/>
                </a:moveTo>
                <a:lnTo>
                  <a:pt x="0" y="0"/>
                </a:lnTo>
                <a:lnTo>
                  <a:pt x="13004800" y="0"/>
                </a:lnTo>
                <a:lnTo>
                  <a:pt x="13004800" y="9753600"/>
                </a:lnTo>
                <a:lnTo>
                  <a:pt x="0" y="9753600"/>
                </a:lnTo>
                <a:close/>
              </a:path>
            </a:pathLst>
          </a:custGeom>
          <a:solidFill>
            <a:srgbClr val="FFFFFF"/>
          </a:solidFill>
        </p:spPr>
        <p:txBody>
          <a:bodyPr wrap="square" lIns="0" tIns="0" rIns="0" bIns="0" rtlCol="0">
            <a:noAutofit/>
          </a:bodyPr>
          <a:lstStyle/>
          <a:p>
            <a:endParaRPr sz="1266"/>
          </a:p>
        </p:txBody>
      </p:sp>
      <p:pic>
        <p:nvPicPr>
          <p:cNvPr id="225"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776883" y="475559"/>
            <a:ext cx="7646389" cy="1443280"/>
          </a:xfrm>
          <a:prstGeom prst="rect">
            <a:avLst/>
          </a:prstGeom>
        </p:spPr>
        <p:txBody>
          <a:bodyPr vert="horz" wrap="none" lIns="0" tIns="0" rIns="0" bIns="0" rtlCol="0">
            <a:spAutoFit/>
          </a:bodyPr>
          <a:lstStyle/>
          <a:p>
            <a:pPr marL="732208"/>
            <a:r>
              <a:rPr sz="4711" spc="7" dirty="0">
                <a:latin typeface="Arial"/>
                <a:cs typeface="Arial"/>
              </a:rPr>
              <a:t>Correct but Misleading</a:t>
            </a:r>
            <a:endParaRPr sz="4711">
              <a:latin typeface="Arial"/>
              <a:cs typeface="Arial"/>
            </a:endParaRPr>
          </a:p>
          <a:p>
            <a:r>
              <a:rPr sz="4668" spc="7" dirty="0">
                <a:latin typeface="Arial"/>
                <a:cs typeface="Arial"/>
              </a:rPr>
              <a:t>Results: Visualisation edition</a:t>
            </a:r>
            <a:endParaRPr sz="4640">
              <a:latin typeface="Arial"/>
              <a:cs typeface="Arial"/>
            </a:endParaRPr>
          </a:p>
        </p:txBody>
      </p:sp>
      <p:pic>
        <p:nvPicPr>
          <p:cNvPr id="226"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469" y="1982390"/>
            <a:ext cx="8501063" cy="4643438"/>
          </a:xfrm>
          <a:prstGeom prst="rect">
            <a:avLst/>
          </a:prstGeom>
        </p:spPr>
      </p:pic>
      <p:sp>
        <p:nvSpPr>
          <p:cNvPr id="3" name="text 1"/>
          <p:cNvSpPr txBox="1"/>
          <p:nvPr/>
        </p:nvSpPr>
        <p:spPr>
          <a:xfrm>
            <a:off x="4473773" y="6573500"/>
            <a:ext cx="181332" cy="194797"/>
          </a:xfrm>
          <a:prstGeom prst="rect">
            <a:avLst/>
          </a:prstGeom>
        </p:spPr>
        <p:txBody>
          <a:bodyPr vert="horz" wrap="none" lIns="0" tIns="0" rIns="0" bIns="0" rtlCol="0">
            <a:spAutoFit/>
          </a:bodyPr>
          <a:lstStyle/>
          <a:p>
            <a:r>
              <a:rPr sz="1266" spc="7" dirty="0">
                <a:latin typeface="Arial"/>
                <a:cs typeface="Arial"/>
              </a:rPr>
              <a:t>89</a:t>
            </a:r>
            <a:endParaRPr sz="1266">
              <a:latin typeface="Arial"/>
              <a:cs typeface="Arial"/>
            </a:endParaRPr>
          </a:p>
        </p:txBody>
      </p:sp>
      <p:sp>
        <p:nvSpPr>
          <p:cNvPr id="4" name="text 1"/>
          <p:cNvSpPr txBox="1"/>
          <p:nvPr/>
        </p:nvSpPr>
        <p:spPr>
          <a:xfrm>
            <a:off x="7634883" y="6438126"/>
            <a:ext cx="1319913" cy="281295"/>
          </a:xfrm>
          <a:prstGeom prst="rect">
            <a:avLst/>
          </a:prstGeom>
        </p:spPr>
        <p:txBody>
          <a:bodyPr vert="horz" wrap="none" lIns="0" tIns="0" rIns="0" bIns="0" rtlCol="0">
            <a:spAutoFit/>
          </a:bodyPr>
          <a:lstStyle/>
          <a:p>
            <a:r>
              <a:rPr sz="1828" spc="7" dirty="0">
                <a:latin typeface="Arial"/>
                <a:cs typeface="Arial"/>
              </a:rPr>
              <a:t>http://viz.wtf/</a:t>
            </a:r>
            <a:endParaRPr sz="1828">
              <a:latin typeface="Arial"/>
              <a:cs typeface="Arial"/>
            </a:endParaRPr>
          </a:p>
        </p:txBody>
      </p:sp>
    </p:spTree>
    <p:extLst>
      <p:ext uri="{BB962C8B-B14F-4D97-AF65-F5344CB8AC3E}">
        <p14:creationId xmlns:p14="http://schemas.microsoft.com/office/powerpoint/2010/main" val="1227095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object 90"/>
          <p:cNvSpPr/>
          <p:nvPr/>
        </p:nvSpPr>
        <p:spPr>
          <a:xfrm>
            <a:off x="0" y="0"/>
            <a:ext cx="9144000" cy="6858000"/>
          </a:xfrm>
          <a:custGeom>
            <a:avLst/>
            <a:gdLst/>
            <a:ahLst/>
            <a:cxnLst/>
            <a:rect l="l" t="t" r="r" b="b"/>
            <a:pathLst>
              <a:path w="13004800" h="9753600">
                <a:moveTo>
                  <a:pt x="0" y="9753600"/>
                </a:moveTo>
                <a:lnTo>
                  <a:pt x="0" y="0"/>
                </a:lnTo>
                <a:lnTo>
                  <a:pt x="13004800" y="0"/>
                </a:lnTo>
                <a:lnTo>
                  <a:pt x="13004800" y="9753600"/>
                </a:lnTo>
                <a:lnTo>
                  <a:pt x="0" y="9753600"/>
                </a:lnTo>
                <a:close/>
              </a:path>
            </a:pathLst>
          </a:custGeom>
          <a:solidFill>
            <a:srgbClr val="FFFFFF"/>
          </a:solidFill>
        </p:spPr>
        <p:txBody>
          <a:bodyPr wrap="square" lIns="0" tIns="0" rIns="0" bIns="0" rtlCol="0">
            <a:noAutofit/>
          </a:bodyPr>
          <a:lstStyle/>
          <a:p>
            <a:endParaRPr sz="1266"/>
          </a:p>
        </p:txBody>
      </p:sp>
      <p:pic>
        <p:nvPicPr>
          <p:cNvPr id="227"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776883" y="475559"/>
            <a:ext cx="7646389" cy="1443280"/>
          </a:xfrm>
          <a:prstGeom prst="rect">
            <a:avLst/>
          </a:prstGeom>
        </p:spPr>
        <p:txBody>
          <a:bodyPr vert="horz" wrap="none" lIns="0" tIns="0" rIns="0" bIns="0" rtlCol="0">
            <a:spAutoFit/>
          </a:bodyPr>
          <a:lstStyle/>
          <a:p>
            <a:pPr marL="732208"/>
            <a:r>
              <a:rPr sz="4711" spc="7" dirty="0">
                <a:latin typeface="Arial"/>
                <a:cs typeface="Arial"/>
              </a:rPr>
              <a:t>Correct but Misleading</a:t>
            </a:r>
            <a:endParaRPr sz="4711">
              <a:latin typeface="Arial"/>
              <a:cs typeface="Arial"/>
            </a:endParaRPr>
          </a:p>
          <a:p>
            <a:r>
              <a:rPr sz="4668" spc="7" dirty="0">
                <a:latin typeface="Arial"/>
                <a:cs typeface="Arial"/>
              </a:rPr>
              <a:t>Results: Visualisation edition</a:t>
            </a:r>
            <a:endParaRPr sz="4640">
              <a:latin typeface="Arial"/>
              <a:cs typeface="Arial"/>
            </a:endParaRPr>
          </a:p>
        </p:txBody>
      </p:sp>
      <p:pic>
        <p:nvPicPr>
          <p:cNvPr id="228"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0617" y="1794867"/>
            <a:ext cx="4509492" cy="4500563"/>
          </a:xfrm>
          <a:prstGeom prst="rect">
            <a:avLst/>
          </a:prstGeom>
        </p:spPr>
      </p:pic>
      <p:sp>
        <p:nvSpPr>
          <p:cNvPr id="3" name="text 1"/>
          <p:cNvSpPr txBox="1"/>
          <p:nvPr/>
        </p:nvSpPr>
        <p:spPr>
          <a:xfrm>
            <a:off x="4473773" y="6573500"/>
            <a:ext cx="181332" cy="194797"/>
          </a:xfrm>
          <a:prstGeom prst="rect">
            <a:avLst/>
          </a:prstGeom>
        </p:spPr>
        <p:txBody>
          <a:bodyPr vert="horz" wrap="none" lIns="0" tIns="0" rIns="0" bIns="0" rtlCol="0">
            <a:spAutoFit/>
          </a:bodyPr>
          <a:lstStyle/>
          <a:p>
            <a:r>
              <a:rPr sz="1266" spc="7" dirty="0">
                <a:latin typeface="Arial"/>
                <a:cs typeface="Arial"/>
              </a:rPr>
              <a:t>90</a:t>
            </a:r>
            <a:endParaRPr sz="1266">
              <a:latin typeface="Arial"/>
              <a:cs typeface="Arial"/>
            </a:endParaRPr>
          </a:p>
        </p:txBody>
      </p:sp>
    </p:spTree>
    <p:extLst>
      <p:ext uri="{BB962C8B-B14F-4D97-AF65-F5344CB8AC3E}">
        <p14:creationId xmlns:p14="http://schemas.microsoft.com/office/powerpoint/2010/main" val="19665148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object 88"/>
          <p:cNvSpPr/>
          <p:nvPr/>
        </p:nvSpPr>
        <p:spPr>
          <a:xfrm>
            <a:off x="0" y="0"/>
            <a:ext cx="9144000" cy="6858000"/>
          </a:xfrm>
          <a:custGeom>
            <a:avLst/>
            <a:gdLst/>
            <a:ahLst/>
            <a:cxnLst/>
            <a:rect l="l" t="t" r="r" b="b"/>
            <a:pathLst>
              <a:path w="13004800" h="9753600">
                <a:moveTo>
                  <a:pt x="0" y="9753600"/>
                </a:moveTo>
                <a:lnTo>
                  <a:pt x="0" y="0"/>
                </a:lnTo>
                <a:lnTo>
                  <a:pt x="13004800" y="0"/>
                </a:lnTo>
                <a:lnTo>
                  <a:pt x="13004800" y="9753600"/>
                </a:lnTo>
                <a:lnTo>
                  <a:pt x="0" y="9753600"/>
                </a:lnTo>
                <a:close/>
              </a:path>
            </a:pathLst>
          </a:custGeom>
          <a:solidFill>
            <a:srgbClr val="FFFFFF"/>
          </a:solidFill>
        </p:spPr>
        <p:txBody>
          <a:bodyPr wrap="square" lIns="0" tIns="0" rIns="0" bIns="0" rtlCol="0">
            <a:noAutofit/>
          </a:bodyPr>
          <a:lstStyle/>
          <a:p>
            <a:endParaRPr sz="1266"/>
          </a:p>
        </p:txBody>
      </p:sp>
      <p:pic>
        <p:nvPicPr>
          <p:cNvPr id="223"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776883" y="475559"/>
            <a:ext cx="7646389" cy="1443280"/>
          </a:xfrm>
          <a:prstGeom prst="rect">
            <a:avLst/>
          </a:prstGeom>
        </p:spPr>
        <p:txBody>
          <a:bodyPr vert="horz" wrap="none" lIns="0" tIns="0" rIns="0" bIns="0" rtlCol="0">
            <a:spAutoFit/>
          </a:bodyPr>
          <a:lstStyle/>
          <a:p>
            <a:pPr marL="732208"/>
            <a:r>
              <a:rPr sz="4711" spc="7" dirty="0">
                <a:latin typeface="Arial"/>
                <a:cs typeface="Arial"/>
              </a:rPr>
              <a:t>Correct but Misleading</a:t>
            </a:r>
            <a:endParaRPr sz="4711">
              <a:latin typeface="Arial"/>
              <a:cs typeface="Arial"/>
            </a:endParaRPr>
          </a:p>
          <a:p>
            <a:r>
              <a:rPr sz="4668" spc="7" dirty="0">
                <a:latin typeface="Arial"/>
                <a:cs typeface="Arial"/>
              </a:rPr>
              <a:t>Results: Visualisation edition</a:t>
            </a:r>
            <a:endParaRPr sz="4640">
              <a:latin typeface="Arial"/>
              <a:cs typeface="Arial"/>
            </a:endParaRPr>
          </a:p>
        </p:txBody>
      </p:sp>
      <p:pic>
        <p:nvPicPr>
          <p:cNvPr id="224"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0860" y="1902023"/>
            <a:ext cx="7018734" cy="4830961"/>
          </a:xfrm>
          <a:prstGeom prst="rect">
            <a:avLst/>
          </a:prstGeom>
        </p:spPr>
      </p:pic>
      <p:sp>
        <p:nvSpPr>
          <p:cNvPr id="3" name="text 1"/>
          <p:cNvSpPr txBox="1"/>
          <p:nvPr/>
        </p:nvSpPr>
        <p:spPr>
          <a:xfrm>
            <a:off x="4473773" y="6573500"/>
            <a:ext cx="181332" cy="194797"/>
          </a:xfrm>
          <a:prstGeom prst="rect">
            <a:avLst/>
          </a:prstGeom>
        </p:spPr>
        <p:txBody>
          <a:bodyPr vert="horz" wrap="none" lIns="0" tIns="0" rIns="0" bIns="0" rtlCol="0">
            <a:spAutoFit/>
          </a:bodyPr>
          <a:lstStyle/>
          <a:p>
            <a:r>
              <a:rPr sz="1266" spc="7" dirty="0">
                <a:latin typeface="Arial"/>
                <a:cs typeface="Arial"/>
              </a:rPr>
              <a:t>88</a:t>
            </a:r>
            <a:endParaRPr sz="1266">
              <a:latin typeface="Arial"/>
              <a:cs typeface="Arial"/>
            </a:endParaRPr>
          </a:p>
        </p:txBody>
      </p:sp>
      <p:sp>
        <p:nvSpPr>
          <p:cNvPr id="4" name="text 1"/>
          <p:cNvSpPr txBox="1"/>
          <p:nvPr/>
        </p:nvSpPr>
        <p:spPr>
          <a:xfrm>
            <a:off x="7634883" y="6438126"/>
            <a:ext cx="1319913" cy="281295"/>
          </a:xfrm>
          <a:prstGeom prst="rect">
            <a:avLst/>
          </a:prstGeom>
        </p:spPr>
        <p:txBody>
          <a:bodyPr vert="horz" wrap="none" lIns="0" tIns="0" rIns="0" bIns="0" rtlCol="0">
            <a:spAutoFit/>
          </a:bodyPr>
          <a:lstStyle/>
          <a:p>
            <a:r>
              <a:rPr sz="1828" spc="7" dirty="0">
                <a:latin typeface="Arial"/>
                <a:cs typeface="Arial"/>
              </a:rPr>
              <a:t>http://viz.wtf/</a:t>
            </a:r>
            <a:endParaRPr sz="1828">
              <a:latin typeface="Arial"/>
              <a:cs typeface="Arial"/>
            </a:endParaRPr>
          </a:p>
        </p:txBody>
      </p:sp>
    </p:spTree>
    <p:extLst>
      <p:ext uri="{BB962C8B-B14F-4D97-AF65-F5344CB8AC3E}">
        <p14:creationId xmlns:p14="http://schemas.microsoft.com/office/powerpoint/2010/main" val="35821282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object 86"/>
          <p:cNvSpPr/>
          <p:nvPr/>
        </p:nvSpPr>
        <p:spPr>
          <a:xfrm>
            <a:off x="0" y="0"/>
            <a:ext cx="9144000" cy="6858000"/>
          </a:xfrm>
          <a:custGeom>
            <a:avLst/>
            <a:gdLst/>
            <a:ahLst/>
            <a:cxnLst/>
            <a:rect l="l" t="t" r="r" b="b"/>
            <a:pathLst>
              <a:path w="13004800" h="9753600">
                <a:moveTo>
                  <a:pt x="0" y="9753600"/>
                </a:moveTo>
                <a:lnTo>
                  <a:pt x="0" y="0"/>
                </a:lnTo>
                <a:lnTo>
                  <a:pt x="13004800" y="0"/>
                </a:lnTo>
                <a:lnTo>
                  <a:pt x="13004800" y="9753600"/>
                </a:lnTo>
                <a:lnTo>
                  <a:pt x="0" y="9753600"/>
                </a:lnTo>
                <a:close/>
              </a:path>
            </a:pathLst>
          </a:custGeom>
          <a:solidFill>
            <a:srgbClr val="FFFFFF"/>
          </a:solidFill>
        </p:spPr>
        <p:txBody>
          <a:bodyPr wrap="square" lIns="0" tIns="0" rIns="0" bIns="0" rtlCol="0">
            <a:noAutofit/>
          </a:bodyPr>
          <a:lstStyle/>
          <a:p>
            <a:endParaRPr sz="1266"/>
          </a:p>
        </p:txBody>
      </p:sp>
      <p:pic>
        <p:nvPicPr>
          <p:cNvPr id="219"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776883" y="475559"/>
            <a:ext cx="7646389" cy="1443280"/>
          </a:xfrm>
          <a:prstGeom prst="rect">
            <a:avLst/>
          </a:prstGeom>
        </p:spPr>
        <p:txBody>
          <a:bodyPr vert="horz" wrap="none" lIns="0" tIns="0" rIns="0" bIns="0" rtlCol="0">
            <a:spAutoFit/>
          </a:bodyPr>
          <a:lstStyle/>
          <a:p>
            <a:pPr marL="732208"/>
            <a:r>
              <a:rPr sz="4711" spc="7" dirty="0">
                <a:latin typeface="Arial"/>
                <a:cs typeface="Arial"/>
              </a:rPr>
              <a:t>Correct but Misleading</a:t>
            </a:r>
            <a:endParaRPr sz="4711">
              <a:latin typeface="Arial"/>
              <a:cs typeface="Arial"/>
            </a:endParaRPr>
          </a:p>
          <a:p>
            <a:r>
              <a:rPr sz="4668" spc="7" dirty="0">
                <a:latin typeface="Arial"/>
                <a:cs typeface="Arial"/>
              </a:rPr>
              <a:t>Results: Visualisation edition</a:t>
            </a:r>
            <a:endParaRPr sz="4640">
              <a:latin typeface="Arial"/>
              <a:cs typeface="Arial"/>
            </a:endParaRPr>
          </a:p>
        </p:txBody>
      </p:sp>
      <p:pic>
        <p:nvPicPr>
          <p:cNvPr id="220"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5" y="1812727"/>
            <a:ext cx="6000750" cy="5045273"/>
          </a:xfrm>
          <a:prstGeom prst="rect">
            <a:avLst/>
          </a:prstGeom>
        </p:spPr>
      </p:pic>
      <p:sp>
        <p:nvSpPr>
          <p:cNvPr id="3" name="text 1"/>
          <p:cNvSpPr txBox="1"/>
          <p:nvPr/>
        </p:nvSpPr>
        <p:spPr>
          <a:xfrm>
            <a:off x="4473773" y="6573500"/>
            <a:ext cx="181332" cy="194797"/>
          </a:xfrm>
          <a:prstGeom prst="rect">
            <a:avLst/>
          </a:prstGeom>
        </p:spPr>
        <p:txBody>
          <a:bodyPr vert="horz" wrap="none" lIns="0" tIns="0" rIns="0" bIns="0" rtlCol="0">
            <a:spAutoFit/>
          </a:bodyPr>
          <a:lstStyle/>
          <a:p>
            <a:r>
              <a:rPr sz="1266" spc="7" dirty="0">
                <a:latin typeface="Arial"/>
                <a:cs typeface="Arial"/>
              </a:rPr>
              <a:t>86</a:t>
            </a:r>
            <a:endParaRPr sz="1266">
              <a:latin typeface="Arial"/>
              <a:cs typeface="Arial"/>
            </a:endParaRPr>
          </a:p>
        </p:txBody>
      </p:sp>
      <p:sp>
        <p:nvSpPr>
          <p:cNvPr id="4" name="text 1"/>
          <p:cNvSpPr txBox="1"/>
          <p:nvPr/>
        </p:nvSpPr>
        <p:spPr>
          <a:xfrm>
            <a:off x="7634883" y="6438126"/>
            <a:ext cx="1319913" cy="281295"/>
          </a:xfrm>
          <a:prstGeom prst="rect">
            <a:avLst/>
          </a:prstGeom>
        </p:spPr>
        <p:txBody>
          <a:bodyPr vert="horz" wrap="none" lIns="0" tIns="0" rIns="0" bIns="0" rtlCol="0">
            <a:spAutoFit/>
          </a:bodyPr>
          <a:lstStyle/>
          <a:p>
            <a:r>
              <a:rPr sz="1828" spc="7" dirty="0">
                <a:latin typeface="Arial"/>
                <a:cs typeface="Arial"/>
              </a:rPr>
              <a:t>http://viz.wtf/</a:t>
            </a:r>
            <a:endParaRPr sz="1828">
              <a:latin typeface="Arial"/>
              <a:cs typeface="Arial"/>
            </a:endParaRPr>
          </a:p>
        </p:txBody>
      </p:sp>
    </p:spTree>
    <p:extLst>
      <p:ext uri="{BB962C8B-B14F-4D97-AF65-F5344CB8AC3E}">
        <p14:creationId xmlns:p14="http://schemas.microsoft.com/office/powerpoint/2010/main" val="28584563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object 106"/>
          <p:cNvSpPr/>
          <p:nvPr/>
        </p:nvSpPr>
        <p:spPr>
          <a:xfrm>
            <a:off x="0" y="0"/>
            <a:ext cx="9144000" cy="6858000"/>
          </a:xfrm>
          <a:custGeom>
            <a:avLst/>
            <a:gdLst/>
            <a:ahLst/>
            <a:cxnLst/>
            <a:rect l="l" t="t" r="r" b="b"/>
            <a:pathLst>
              <a:path w="13004800" h="9753600">
                <a:moveTo>
                  <a:pt x="0" y="9753600"/>
                </a:moveTo>
                <a:lnTo>
                  <a:pt x="0" y="0"/>
                </a:lnTo>
                <a:lnTo>
                  <a:pt x="13004800" y="0"/>
                </a:lnTo>
                <a:lnTo>
                  <a:pt x="13004800" y="9753600"/>
                </a:lnTo>
                <a:lnTo>
                  <a:pt x="0" y="9753600"/>
                </a:lnTo>
                <a:close/>
              </a:path>
            </a:pathLst>
          </a:custGeom>
          <a:solidFill>
            <a:srgbClr val="FFFFFF"/>
          </a:solidFill>
        </p:spPr>
        <p:txBody>
          <a:bodyPr wrap="square" lIns="0" tIns="0" rIns="0" bIns="0" rtlCol="0">
            <a:noAutofit/>
          </a:bodyPr>
          <a:lstStyle/>
          <a:p>
            <a:endParaRPr sz="1266"/>
          </a:p>
        </p:txBody>
      </p:sp>
      <p:pic>
        <p:nvPicPr>
          <p:cNvPr id="249"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705445" y="807959"/>
            <a:ext cx="7763344" cy="819007"/>
          </a:xfrm>
          <a:prstGeom prst="rect">
            <a:avLst/>
          </a:prstGeom>
        </p:spPr>
        <p:txBody>
          <a:bodyPr vert="horz" wrap="none" lIns="0" tIns="0" rIns="0" bIns="0" rtlCol="0">
            <a:spAutoFit/>
          </a:bodyPr>
          <a:lstStyle/>
          <a:p>
            <a:r>
              <a:rPr sz="5322" spc="7" dirty="0">
                <a:latin typeface="Arial"/>
                <a:cs typeface="Arial"/>
              </a:rPr>
              <a:t>Conclusion: Ethics Matter</a:t>
            </a:r>
            <a:endParaRPr sz="5273">
              <a:latin typeface="Arial"/>
              <a:cs typeface="Arial"/>
            </a:endParaRPr>
          </a:p>
        </p:txBody>
      </p:sp>
      <p:sp>
        <p:nvSpPr>
          <p:cNvPr id="3" name="text 1"/>
          <p:cNvSpPr txBox="1"/>
          <p:nvPr/>
        </p:nvSpPr>
        <p:spPr>
          <a:xfrm>
            <a:off x="705445" y="2199204"/>
            <a:ext cx="7665753" cy="389466"/>
          </a:xfrm>
          <a:prstGeom prst="rect">
            <a:avLst/>
          </a:prstGeom>
        </p:spPr>
        <p:txBody>
          <a:bodyPr vert="horz" wrap="none" lIns="0" tIns="0" rIns="0" bIns="0" rtlCol="0">
            <a:spAutoFit/>
          </a:bodyPr>
          <a:lstStyle/>
          <a:p>
            <a:r>
              <a:rPr sz="1898" spc="7" dirty="0">
                <a:latin typeface="Arial"/>
                <a:cs typeface="Arial"/>
              </a:rPr>
              <a:t>•  </a:t>
            </a:r>
            <a:r>
              <a:rPr sz="2531" spc="7" dirty="0">
                <a:latin typeface="Arial"/>
                <a:cs typeface="Arial"/>
              </a:rPr>
              <a:t>Data Science has great power — to harm or to help</a:t>
            </a:r>
            <a:endParaRPr sz="2531">
              <a:latin typeface="Arial"/>
              <a:cs typeface="Arial"/>
            </a:endParaRPr>
          </a:p>
        </p:txBody>
      </p:sp>
      <p:sp>
        <p:nvSpPr>
          <p:cNvPr id="4" name="text 1"/>
          <p:cNvSpPr txBox="1"/>
          <p:nvPr/>
        </p:nvSpPr>
        <p:spPr>
          <a:xfrm>
            <a:off x="705445" y="2958227"/>
            <a:ext cx="7428508" cy="778931"/>
          </a:xfrm>
          <a:prstGeom prst="rect">
            <a:avLst/>
          </a:prstGeom>
        </p:spPr>
        <p:txBody>
          <a:bodyPr vert="horz" wrap="none" lIns="0" tIns="0" rIns="0" bIns="0" rtlCol="0">
            <a:spAutoFit/>
          </a:bodyPr>
          <a:lstStyle/>
          <a:p>
            <a:r>
              <a:rPr sz="1898" spc="7" dirty="0">
                <a:latin typeface="Arial"/>
                <a:cs typeface="Arial"/>
              </a:rPr>
              <a:t>•  </a:t>
            </a:r>
            <a:r>
              <a:rPr sz="2531" spc="7" dirty="0">
                <a:latin typeface="Arial"/>
                <a:cs typeface="Arial"/>
              </a:rPr>
              <a:t>Data Scientists must care about how this power is</a:t>
            </a:r>
            <a:endParaRPr sz="2531">
              <a:latin typeface="Arial"/>
              <a:cs typeface="Arial"/>
            </a:endParaRPr>
          </a:p>
          <a:p>
            <a:pPr marL="312528"/>
            <a:r>
              <a:rPr sz="2531" spc="7" dirty="0">
                <a:latin typeface="Arial"/>
                <a:cs typeface="Arial"/>
              </a:rPr>
              <a:t>used </a:t>
            </a:r>
            <a:endParaRPr sz="2531">
              <a:latin typeface="Arial"/>
              <a:cs typeface="Arial"/>
            </a:endParaRPr>
          </a:p>
        </p:txBody>
      </p:sp>
      <p:sp>
        <p:nvSpPr>
          <p:cNvPr id="5" name="text 1"/>
          <p:cNvSpPr txBox="1"/>
          <p:nvPr/>
        </p:nvSpPr>
        <p:spPr>
          <a:xfrm>
            <a:off x="1017985" y="4101227"/>
            <a:ext cx="5748305" cy="778931"/>
          </a:xfrm>
          <a:prstGeom prst="rect">
            <a:avLst/>
          </a:prstGeom>
        </p:spPr>
        <p:txBody>
          <a:bodyPr vert="horz" wrap="none" lIns="0" tIns="0" rIns="0" bIns="0" rtlCol="0">
            <a:spAutoFit/>
          </a:bodyPr>
          <a:lstStyle/>
          <a:p>
            <a:r>
              <a:rPr sz="1898" spc="7" dirty="0">
                <a:latin typeface="Arial"/>
                <a:cs typeface="Arial"/>
              </a:rPr>
              <a:t>•  </a:t>
            </a:r>
            <a:r>
              <a:rPr sz="2531" spc="7" dirty="0">
                <a:latin typeface="Arial"/>
                <a:cs typeface="Arial"/>
              </a:rPr>
              <a:t>Cannot hide behind a claim of “neutral</a:t>
            </a:r>
            <a:endParaRPr sz="2531">
              <a:latin typeface="Arial"/>
              <a:cs typeface="Arial"/>
            </a:endParaRPr>
          </a:p>
          <a:p>
            <a:pPr marL="312528"/>
            <a:r>
              <a:rPr sz="2531" spc="7" dirty="0">
                <a:latin typeface="Arial"/>
                <a:cs typeface="Arial"/>
              </a:rPr>
              <a:t>technology”</a:t>
            </a:r>
            <a:endParaRPr sz="2531">
              <a:latin typeface="Arial"/>
              <a:cs typeface="Arial"/>
            </a:endParaRPr>
          </a:p>
        </p:txBody>
      </p:sp>
      <p:sp>
        <p:nvSpPr>
          <p:cNvPr id="6" name="text 1"/>
          <p:cNvSpPr txBox="1"/>
          <p:nvPr/>
        </p:nvSpPr>
        <p:spPr>
          <a:xfrm>
            <a:off x="705446" y="5244227"/>
            <a:ext cx="7221079" cy="772519"/>
          </a:xfrm>
          <a:prstGeom prst="rect">
            <a:avLst/>
          </a:prstGeom>
        </p:spPr>
        <p:txBody>
          <a:bodyPr vert="horz" wrap="none" lIns="0" tIns="0" rIns="0" bIns="0" rtlCol="0">
            <a:spAutoFit/>
          </a:bodyPr>
          <a:lstStyle/>
          <a:p>
            <a:r>
              <a:rPr sz="1856" spc="7" dirty="0">
                <a:latin typeface="Arial"/>
                <a:cs typeface="Arial"/>
              </a:rPr>
              <a:t>•  </a:t>
            </a:r>
            <a:r>
              <a:rPr sz="2489" spc="7" dirty="0">
                <a:latin typeface="Arial"/>
                <a:cs typeface="Arial"/>
              </a:rPr>
              <a:t>We are all better off if we voluntarily limit how this</a:t>
            </a:r>
            <a:endParaRPr sz="2461">
              <a:latin typeface="Arial"/>
              <a:cs typeface="Arial"/>
            </a:endParaRPr>
          </a:p>
          <a:p>
            <a:pPr marL="312528"/>
            <a:r>
              <a:rPr sz="2531" spc="7" dirty="0">
                <a:latin typeface="Arial"/>
                <a:cs typeface="Arial"/>
              </a:rPr>
              <a:t>power is used</a:t>
            </a:r>
            <a:endParaRPr sz="2531">
              <a:latin typeface="Arial"/>
              <a:cs typeface="Arial"/>
            </a:endParaRPr>
          </a:p>
        </p:txBody>
      </p:sp>
      <p:sp>
        <p:nvSpPr>
          <p:cNvPr id="7" name="text 1"/>
          <p:cNvSpPr txBox="1"/>
          <p:nvPr/>
        </p:nvSpPr>
        <p:spPr>
          <a:xfrm>
            <a:off x="4429125" y="6573500"/>
            <a:ext cx="271998" cy="194797"/>
          </a:xfrm>
          <a:prstGeom prst="rect">
            <a:avLst/>
          </a:prstGeom>
        </p:spPr>
        <p:txBody>
          <a:bodyPr vert="horz" wrap="none" lIns="0" tIns="0" rIns="0" bIns="0" rtlCol="0">
            <a:spAutoFit/>
          </a:bodyPr>
          <a:lstStyle/>
          <a:p>
            <a:r>
              <a:rPr sz="1266" spc="7" dirty="0">
                <a:latin typeface="Arial"/>
                <a:cs typeface="Arial"/>
              </a:rPr>
              <a:t>106</a:t>
            </a:r>
            <a:endParaRPr sz="1266">
              <a:latin typeface="Arial"/>
              <a:cs typeface="Arial"/>
            </a:endParaRPr>
          </a:p>
        </p:txBody>
      </p:sp>
    </p:spTree>
    <p:extLst>
      <p:ext uri="{BB962C8B-B14F-4D97-AF65-F5344CB8AC3E}">
        <p14:creationId xmlns:p14="http://schemas.microsoft.com/office/powerpoint/2010/main" val="3572199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5059363"/>
          </a:xfrm>
        </p:spPr>
        <p:txBody>
          <a:bodyPr>
            <a:normAutofit fontScale="77500" lnSpcReduction="20000"/>
          </a:bodyPr>
          <a:lstStyle/>
          <a:p>
            <a:pPr marL="457200" indent="-457200">
              <a:buAutoNum type="arabicPeriod"/>
            </a:pPr>
            <a:r>
              <a:rPr lang="en-US" dirty="0">
                <a:hlinkClick r:id="rId2"/>
              </a:rPr>
              <a:t>https://www.slideshare.net/HJvanVeen/ethics-in-data-science-and-machine-learning</a:t>
            </a:r>
            <a:endParaRPr lang="en-US" dirty="0"/>
          </a:p>
          <a:p>
            <a:pPr marL="457200" indent="-457200">
              <a:buAutoNum type="arabicPeriod"/>
            </a:pPr>
            <a:r>
              <a:rPr lang="en-US" dirty="0">
                <a:hlinkClick r:id="rId3"/>
              </a:rPr>
              <a:t>https://wiki.diglib.org/images/1/1a/ERN-Data-Ethics.pptx</a:t>
            </a:r>
            <a:endParaRPr lang="en-US" dirty="0"/>
          </a:p>
          <a:p>
            <a:pPr marL="457200" indent="-457200">
              <a:buAutoNum type="arabicPeriod"/>
            </a:pPr>
            <a:r>
              <a:rPr lang="en-US" dirty="0">
                <a:hlinkClick r:id="rId4"/>
              </a:rPr>
              <a:t>https://www.lynda.com/Big-Data-tutorials/Ethical-issues/420305/505117-4.html</a:t>
            </a:r>
            <a:endParaRPr lang="en-US" dirty="0"/>
          </a:p>
          <a:p>
            <a:pPr marL="457200" indent="-457200">
              <a:buAutoNum type="arabicPeriod"/>
            </a:pPr>
            <a:r>
              <a:rPr lang="en-US" dirty="0">
                <a:hlinkClick r:id="rId5"/>
              </a:rPr>
              <a:t>https://towardsdatascience.com/the-ethics-of-data-science-e3b1828affa2</a:t>
            </a:r>
            <a:endParaRPr lang="en-US" dirty="0"/>
          </a:p>
          <a:p>
            <a:pPr marL="457200" indent="-457200">
              <a:buAutoNum type="arabicPeriod"/>
            </a:pPr>
            <a:r>
              <a:rPr lang="en-US" dirty="0">
                <a:hlinkClick r:id="rId6"/>
              </a:rPr>
              <a:t>https://www.nuffieldfoundation.org/sites/default/files/files/Ethical-and-Societal-Implications-of-Data-and-AI-report-Nuffield-Foundat.pdf</a:t>
            </a:r>
            <a:endParaRPr lang="en-US" dirty="0"/>
          </a:p>
          <a:p>
            <a:pPr marL="457200" indent="-457200">
              <a:buAutoNum type="arabicPeriod"/>
            </a:pPr>
            <a:r>
              <a:rPr lang="en-US" dirty="0">
                <a:hlinkClick r:id="rId7"/>
              </a:rPr>
              <a:t>https://towardsdatascience.com/ethics-in-web-scraping-b96b18136f01</a:t>
            </a:r>
            <a:endParaRPr lang="en-US" dirty="0"/>
          </a:p>
          <a:p>
            <a:pPr marL="457200" indent="-457200">
              <a:buAutoNum type="arabicPeriod"/>
            </a:pPr>
            <a:r>
              <a:rPr lang="en-US" dirty="0">
                <a:hlinkClick r:id="rId8"/>
              </a:rPr>
              <a:t>https://www.researchgate.net/publication/324907302_Legality_and_Ethics_of_Web_Scraping</a:t>
            </a:r>
            <a:endParaRPr lang="en-US" dirty="0"/>
          </a:p>
          <a:p>
            <a:pPr marL="457200" indent="-457200">
              <a:buAutoNum type="arabicPeriod"/>
            </a:pPr>
            <a:r>
              <a:rPr lang="en-US" dirty="0"/>
              <a:t>Case Studies –</a:t>
            </a:r>
          </a:p>
          <a:p>
            <a:pPr marL="857250" lvl="1" indent="-457200">
              <a:buAutoNum type="arabicPeriod"/>
            </a:pPr>
            <a:r>
              <a:rPr lang="en-US" dirty="0">
                <a:hlinkClick r:id="rId9"/>
              </a:rPr>
              <a:t>https://datasociety.net/blog/2016/04/13/data-ethics-case-studies/</a:t>
            </a:r>
            <a:endParaRPr lang="en-US" dirty="0"/>
          </a:p>
          <a:p>
            <a:pPr marL="857250" lvl="1" indent="-457200">
              <a:buAutoNum type="arabicPeriod"/>
            </a:pPr>
            <a:r>
              <a:rPr lang="en-US" dirty="0">
                <a:hlinkClick r:id="rId10"/>
              </a:rPr>
              <a:t>https://www.oreilly.com/ideas/case-studies-in-data-ethics</a:t>
            </a:r>
            <a:endParaRPr lang="en-US" dirty="0"/>
          </a:p>
          <a:p>
            <a:pPr marL="857250" lvl="1" indent="-457200">
              <a:buAutoNum type="arabicPeriod"/>
            </a:pPr>
            <a:r>
              <a:rPr lang="en-US" dirty="0">
                <a:hlinkClick r:id="rId11"/>
              </a:rPr>
              <a:t>https://aiethics.princeton.edu/case-studies/</a:t>
            </a:r>
            <a:endParaRPr lang="en-US" dirty="0"/>
          </a:p>
          <a:p>
            <a:pPr marL="457200" indent="-457200">
              <a:buAutoNum type="arabicPeriod"/>
            </a:pPr>
            <a:r>
              <a:rPr lang="en-US" dirty="0"/>
              <a:t>Practice questions –</a:t>
            </a:r>
          </a:p>
          <a:p>
            <a:pPr marL="857250" lvl="1" indent="-457200">
              <a:buAutoNum type="arabicPeriod"/>
            </a:pPr>
            <a:r>
              <a:rPr lang="en-US" dirty="0">
                <a:hlinkClick r:id="rId12"/>
              </a:rPr>
              <a:t>https://towardsdatascience.com/notes-and-technical-questions-from-interviewing-as-a-data-scientist-in-2018-20e7e3ee4ab3</a:t>
            </a:r>
            <a:endParaRPr lang="en-US" dirty="0"/>
          </a:p>
          <a:p>
            <a:pPr marL="857250" lvl="1" indent="-457200">
              <a:buAutoNum type="arabicPeriod"/>
            </a:pPr>
            <a:r>
              <a:rPr lang="en-US" dirty="0">
                <a:hlinkClick r:id="rId13"/>
              </a:rPr>
              <a:t>https://www.dezyre.com/article/100-data-science-interview-questions-and-answers-general-for-2018/184</a:t>
            </a:r>
            <a:endParaRPr lang="en-US" dirty="0"/>
          </a:p>
        </p:txBody>
      </p:sp>
      <p:sp>
        <p:nvSpPr>
          <p:cNvPr id="3" name="Content Placeholder 2"/>
          <p:cNvSpPr>
            <a:spLocks noGrp="1"/>
          </p:cNvSpPr>
          <p:nvPr>
            <p:ph sz="quarter" idx="10"/>
          </p:nvPr>
        </p:nvSpPr>
        <p:spPr/>
        <p:txBody>
          <a:bodyPr/>
          <a:lstStyle/>
          <a:p>
            <a:r>
              <a:rPr lang="en-US" dirty="0"/>
              <a:t>References</a:t>
            </a:r>
          </a:p>
        </p:txBody>
      </p:sp>
    </p:spTree>
    <p:extLst>
      <p:ext uri="{BB962C8B-B14F-4D97-AF65-F5344CB8AC3E}">
        <p14:creationId xmlns:p14="http://schemas.microsoft.com/office/powerpoint/2010/main" val="24356211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P-Value?</a:t>
            </a:r>
          </a:p>
          <a:p>
            <a:r>
              <a:rPr lang="en-US" dirty="0"/>
              <a:t>The p-value is the level of marginal significance within a statistical hypothesis test representing the probability of the occurrence of a given event. The p-value is used as an alternative to rejection points to provide the smallest level of significance at which the </a:t>
            </a:r>
            <a:r>
              <a:rPr lang="en-US" u="sng" dirty="0">
                <a:hlinkClick r:id="rId2"/>
              </a:rPr>
              <a:t>null hypothesis</a:t>
            </a:r>
            <a:r>
              <a:rPr lang="en-US" dirty="0"/>
              <a:t> would be rejected. A smaller p-value means that there is stronger evidence in favor of the alternative hypothesis.</a:t>
            </a:r>
          </a:p>
          <a:p>
            <a:endParaRPr lang="en-US" dirty="0"/>
          </a:p>
        </p:txBody>
      </p:sp>
      <p:sp>
        <p:nvSpPr>
          <p:cNvPr id="3" name="Content Placeholder 2"/>
          <p:cNvSpPr>
            <a:spLocks noGrp="1"/>
          </p:cNvSpPr>
          <p:nvPr>
            <p:ph sz="quarter" idx="10"/>
          </p:nvPr>
        </p:nvSpPr>
        <p:spPr/>
        <p:txBody>
          <a:bodyPr/>
          <a:lstStyle/>
          <a:p>
            <a:r>
              <a:rPr lang="en-US" dirty="0"/>
              <a:t>P-Value</a:t>
            </a:r>
          </a:p>
        </p:txBody>
      </p:sp>
      <p:sp>
        <p:nvSpPr>
          <p:cNvPr id="4" name="Rectangle 3"/>
          <p:cNvSpPr/>
          <p:nvPr/>
        </p:nvSpPr>
        <p:spPr>
          <a:xfrm>
            <a:off x="578821" y="5662038"/>
            <a:ext cx="7408193" cy="369332"/>
          </a:xfrm>
          <a:prstGeom prst="rect">
            <a:avLst/>
          </a:prstGeom>
        </p:spPr>
        <p:txBody>
          <a:bodyPr wrap="square">
            <a:spAutoFit/>
          </a:bodyPr>
          <a:lstStyle/>
          <a:p>
            <a:r>
              <a:rPr lang="en-US" dirty="0">
                <a:hlinkClick r:id="rId3"/>
              </a:rPr>
              <a:t>https://www.investopedia.com/terms/p/p-value.asp</a:t>
            </a:r>
            <a:endParaRPr lang="en-US" dirty="0"/>
          </a:p>
        </p:txBody>
      </p:sp>
    </p:spTree>
    <p:extLst>
      <p:ext uri="{BB962C8B-B14F-4D97-AF65-F5344CB8AC3E}">
        <p14:creationId xmlns:p14="http://schemas.microsoft.com/office/powerpoint/2010/main" val="258224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5211763"/>
          </a:xfrm>
        </p:spPr>
        <p:txBody>
          <a:bodyPr>
            <a:normAutofit fontScale="85000" lnSpcReduction="20000"/>
          </a:bodyPr>
          <a:lstStyle/>
          <a:p>
            <a:pPr marL="0" indent="0"/>
            <a:r>
              <a:rPr lang="en-US" b="1" dirty="0"/>
              <a:t>Trusting Data Too Much - </a:t>
            </a:r>
            <a:r>
              <a:rPr lang="en-US" dirty="0"/>
              <a:t>4 main concerns when it comes to the interface of business management and numbers and update them to the realm of big data:</a:t>
            </a:r>
          </a:p>
          <a:p>
            <a:pPr>
              <a:buFont typeface="Arial" panose="020B0604020202020204" pitchFamily="34" charset="0"/>
              <a:buChar char="•"/>
            </a:pPr>
            <a:r>
              <a:rPr lang="en-US" b="1" dirty="0"/>
              <a:t>1) People Get Addicted to Metrics: </a:t>
            </a:r>
            <a:r>
              <a:rPr lang="en-US" dirty="0"/>
              <a:t>We believe in math because it’s “hard” and because it’s believed to be “objective” and because mathematicians are generally considered trustworthy, being known to deal in carefully considered logical arguments based on assumptions and axioms. Once we start seeing mathematical models as trustworthy tools, we get into the habit of measuring things more and more in order to control and understand them. This is not in itself a bad thing. But it can quickly become a form of addiction—especially if we only acknowledge things that are measurable and if we hunger to fit everything into the data box. </a:t>
            </a:r>
          </a:p>
          <a:p>
            <a:pPr lvl="1">
              <a:buFont typeface="Arial" panose="020B0604020202020204" pitchFamily="34" charset="0"/>
              <a:buChar char="•"/>
            </a:pPr>
            <a:r>
              <a:rPr lang="en-US" sz="1900" dirty="0"/>
              <a:t>For example, let’s think about how this data-addicted mindset is blind to certain phenomena. If we want to keep something secret, out from under the control of the data people, we only need to keep those things out of the reach of sensors or data-collection agents.</a:t>
            </a:r>
          </a:p>
          <a:p>
            <a:pPr lvl="1">
              <a:buFont typeface="Arial" panose="020B0604020202020204" pitchFamily="34" charset="0"/>
              <a:buChar char="•"/>
            </a:pPr>
            <a:r>
              <a:rPr lang="en-US" sz="1900" dirty="0"/>
              <a:t>Even when we have some measurement of something, it doesn’t mean that it’s a clean look. Sales data varies from month to month, and sometimes it’s predictable and sometimes it isn’t. Not all data is actionable and not all “hard” numbers are definitive.</a:t>
            </a:r>
          </a:p>
        </p:txBody>
      </p:sp>
      <p:sp>
        <p:nvSpPr>
          <p:cNvPr id="3" name="Content Placeholder 2"/>
          <p:cNvSpPr>
            <a:spLocks noGrp="1"/>
          </p:cNvSpPr>
          <p:nvPr>
            <p:ph sz="quarter" idx="10"/>
          </p:nvPr>
        </p:nvSpPr>
        <p:spPr/>
        <p:txBody>
          <a:bodyPr/>
          <a:lstStyle/>
          <a:p>
            <a:r>
              <a:rPr lang="en-US" dirty="0"/>
              <a:t>Being a data skeptic 2/ </a:t>
            </a:r>
          </a:p>
        </p:txBody>
      </p:sp>
    </p:spTree>
    <p:extLst>
      <p:ext uri="{BB962C8B-B14F-4D97-AF65-F5344CB8AC3E}">
        <p14:creationId xmlns:p14="http://schemas.microsoft.com/office/powerpoint/2010/main" val="113701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4983163"/>
          </a:xfrm>
        </p:spPr>
        <p:txBody>
          <a:bodyPr>
            <a:normAutofit fontScale="85000" lnSpcReduction="20000"/>
          </a:bodyPr>
          <a:lstStyle/>
          <a:p>
            <a:pPr>
              <a:buFont typeface="Arial" panose="020B0604020202020204" pitchFamily="34" charset="0"/>
              <a:buChar char="•"/>
            </a:pPr>
            <a:r>
              <a:rPr lang="en-US" b="1" dirty="0"/>
              <a:t>2) Too Much Focus on Numbers, Not Enough on Behaviors-  </a:t>
            </a:r>
            <a:r>
              <a:rPr lang="en-US" dirty="0"/>
              <a:t>Because of the sanitizing effect of mathematical modeling, we often interpret the results of data analysis as “objective” when it’s of course only as objective as the underlying process and relies in opaque and complex ways on the chosen proxies. The result is a putatively strong, objective measure that is actually neither strong nor objective. This is sometimes referred to as the “garbage in garbage out” problem.</a:t>
            </a:r>
          </a:p>
          <a:p>
            <a:pPr>
              <a:buFont typeface="Arial" panose="020B0604020202020204" pitchFamily="34" charset="0"/>
              <a:buChar char="•"/>
            </a:pPr>
            <a:endParaRPr lang="en-US" dirty="0"/>
          </a:p>
          <a:p>
            <a:pPr lvl="1">
              <a:buFont typeface="Arial" panose="020B0604020202020204" pitchFamily="34" charset="0"/>
              <a:buChar char="•"/>
            </a:pPr>
            <a:r>
              <a:rPr lang="en-US" dirty="0"/>
              <a:t>Examples: First, let’s talk about the problem of selection bias. Even shining examples of big data success stories like Netflix’s movie recommendation system suffer from this, if only because their model of “people” is biased toward people who have the time and interest in rating a bunch of movies online—this is putting aside other modeling problems Netflix has exhibited, such as thinking anyone living in certain neighborhoods dominated by people from Southeast Asia are Bollywood fans, as described by DJ </a:t>
            </a:r>
            <a:r>
              <a:rPr lang="en-US" dirty="0" err="1"/>
              <a:t>Patil</a:t>
            </a:r>
            <a:r>
              <a:rPr lang="en-US" dirty="0"/>
              <a:t>.</a:t>
            </a:r>
          </a:p>
          <a:p>
            <a:pPr lvl="1">
              <a:buFont typeface="Arial" panose="020B0604020202020204" pitchFamily="34" charset="0"/>
              <a:buChar char="•"/>
            </a:pPr>
            <a:endParaRPr lang="en-US" dirty="0"/>
          </a:p>
          <a:p>
            <a:pPr lvl="1">
              <a:buFont typeface="Arial" panose="020B0604020202020204" pitchFamily="34" charset="0"/>
              <a:buChar char="•"/>
            </a:pPr>
            <a:r>
              <a:rPr lang="en-US" dirty="0"/>
              <a:t>When credit rating agencies gave AAA ratings to crappy mortgage derivatives, they were using extremely weak proxies. Specifically, when new kinds of mortgages like the no-interest, no-job “NINJA” mortgages were being pushed onto people, packaged, and sold, there was of course no historical data on their default rates. The modelers used, as a proxy, historical data on higher quality mortgages instead. The models failed miserably.</a:t>
            </a:r>
          </a:p>
        </p:txBody>
      </p:sp>
      <p:sp>
        <p:nvSpPr>
          <p:cNvPr id="3" name="Content Placeholder 2"/>
          <p:cNvSpPr>
            <a:spLocks noGrp="1"/>
          </p:cNvSpPr>
          <p:nvPr>
            <p:ph sz="quarter" idx="10"/>
          </p:nvPr>
        </p:nvSpPr>
        <p:spPr/>
        <p:txBody>
          <a:bodyPr/>
          <a:lstStyle/>
          <a:p>
            <a:r>
              <a:rPr lang="en-US" dirty="0"/>
              <a:t>Being a data skeptic 3/ </a:t>
            </a:r>
          </a:p>
        </p:txBody>
      </p:sp>
    </p:spTree>
    <p:extLst>
      <p:ext uri="{BB962C8B-B14F-4D97-AF65-F5344CB8AC3E}">
        <p14:creationId xmlns:p14="http://schemas.microsoft.com/office/powerpoint/2010/main" val="1792394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b="1" dirty="0"/>
              <a:t>3) People Frame the Problem Incorrectly </a:t>
            </a:r>
            <a:r>
              <a:rPr lang="en-US" dirty="0"/>
              <a:t>- The first stage in doing data science is a translation stage. Namely, we start with a business question and we translate it into a mathematical model. But that translation process is not well-defined: we make lots of choices, sometimes crucial ones. </a:t>
            </a:r>
          </a:p>
          <a:p>
            <a:pPr>
              <a:buFont typeface="Arial" panose="020B0604020202020204" pitchFamily="34" charset="0"/>
              <a:buChar char="•"/>
            </a:pPr>
            <a:r>
              <a:rPr lang="en-US" dirty="0"/>
              <a:t>How do we measure a company, for example? By the revenue, the profit, or the number of people it employs? Do we measure its environmental impact? What is considered “progress” in this context?</a:t>
            </a:r>
          </a:p>
          <a:p>
            <a:pPr>
              <a:buFont typeface="Arial" panose="020B0604020202020204" pitchFamily="34" charset="0"/>
              <a:buChar char="•"/>
            </a:pPr>
            <a:r>
              <a:rPr lang="en-US" dirty="0"/>
              <a:t>Another way things could go wrong: the problem could even be relatively well-defined but then the evaluation of the solution could be poorly chosen. Choosing an evaluation metric is tricky business and by all accounts should be considered part of a model</a:t>
            </a:r>
          </a:p>
          <a:p>
            <a:pPr>
              <a:buFont typeface="Arial" panose="020B0604020202020204" pitchFamily="34" charset="0"/>
              <a:buChar char="•"/>
            </a:pPr>
            <a:r>
              <a:rPr lang="en-US" dirty="0"/>
              <a:t>For example - about proxies in the realm of advertisers and click-through rates. “did that person buy the product after clicking on the ad?”</a:t>
            </a:r>
          </a:p>
        </p:txBody>
      </p:sp>
      <p:sp>
        <p:nvSpPr>
          <p:cNvPr id="3" name="Content Placeholder 2"/>
          <p:cNvSpPr>
            <a:spLocks noGrp="1"/>
          </p:cNvSpPr>
          <p:nvPr>
            <p:ph sz="quarter" idx="10"/>
          </p:nvPr>
        </p:nvSpPr>
        <p:spPr/>
        <p:txBody>
          <a:bodyPr/>
          <a:lstStyle/>
          <a:p>
            <a:r>
              <a:rPr lang="en-US" dirty="0"/>
              <a:t>Being a data skeptic 4/ </a:t>
            </a:r>
          </a:p>
        </p:txBody>
      </p:sp>
    </p:spTree>
    <p:extLst>
      <p:ext uri="{BB962C8B-B14F-4D97-AF65-F5344CB8AC3E}">
        <p14:creationId xmlns:p14="http://schemas.microsoft.com/office/powerpoint/2010/main" val="2579657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23597</TotalTime>
  <Words>7249</Words>
  <Application>Microsoft Macintosh PowerPoint</Application>
  <PresentationFormat>On-screen Show (4:3)</PresentationFormat>
  <Paragraphs>572</Paragraphs>
  <Slides>67</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67</vt:i4>
      </vt:variant>
    </vt:vector>
  </HeadingPairs>
  <TitlesOfParts>
    <vt:vector size="75" baseType="lpstr">
      <vt:lpstr>Arial</vt:lpstr>
      <vt:lpstr>Book Antiqua</vt:lpstr>
      <vt:lpstr>Calibri</vt:lpstr>
      <vt:lpstr>Calibri Light</vt:lpstr>
      <vt:lpstr>Franklin Gothic Medium</vt:lpstr>
      <vt:lpstr>Georgia</vt:lpstr>
      <vt:lpstr>Office Theme</vt:lpstr>
      <vt:lpstr>1_Office Theme</vt:lpstr>
      <vt:lpstr>DSE ZG523 Introduction to Data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Microsoft Office User</cp:lastModifiedBy>
  <cp:revision>283</cp:revision>
  <dcterms:created xsi:type="dcterms:W3CDTF">2019-01-11T06:17:47Z</dcterms:created>
  <dcterms:modified xsi:type="dcterms:W3CDTF">2020-12-24T07:15:07Z</dcterms:modified>
</cp:coreProperties>
</file>