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8" r:id="rId2"/>
    <p:sldMasterId id="2147483820" r:id="rId3"/>
  </p:sldMasterIdLst>
  <p:notesMasterIdLst>
    <p:notesMasterId r:id="rId66"/>
  </p:notesMasterIdLst>
  <p:handoutMasterIdLst>
    <p:handoutMasterId r:id="rId67"/>
  </p:handoutMasterIdLst>
  <p:sldIdLst>
    <p:sldId id="276" r:id="rId4"/>
    <p:sldId id="277" r:id="rId5"/>
    <p:sldId id="695" r:id="rId6"/>
    <p:sldId id="823" r:id="rId7"/>
    <p:sldId id="818" r:id="rId8"/>
    <p:sldId id="819" r:id="rId9"/>
    <p:sldId id="822" r:id="rId10"/>
    <p:sldId id="821" r:id="rId11"/>
    <p:sldId id="698" r:id="rId12"/>
    <p:sldId id="699" r:id="rId13"/>
    <p:sldId id="700" r:id="rId14"/>
    <p:sldId id="701" r:id="rId15"/>
    <p:sldId id="706" r:id="rId16"/>
    <p:sldId id="784" r:id="rId17"/>
    <p:sldId id="785" r:id="rId18"/>
    <p:sldId id="786" r:id="rId19"/>
    <p:sldId id="825" r:id="rId20"/>
    <p:sldId id="826" r:id="rId21"/>
    <p:sldId id="827" r:id="rId22"/>
    <p:sldId id="828" r:id="rId23"/>
    <p:sldId id="707" r:id="rId24"/>
    <p:sldId id="708" r:id="rId25"/>
    <p:sldId id="709" r:id="rId26"/>
    <p:sldId id="829" r:id="rId27"/>
    <p:sldId id="787" r:id="rId28"/>
    <p:sldId id="788" r:id="rId29"/>
    <p:sldId id="789" r:id="rId30"/>
    <p:sldId id="796" r:id="rId31"/>
    <p:sldId id="797" r:id="rId32"/>
    <p:sldId id="791" r:id="rId33"/>
    <p:sldId id="831" r:id="rId34"/>
    <p:sldId id="832" r:id="rId35"/>
    <p:sldId id="834" r:id="rId36"/>
    <p:sldId id="713" r:id="rId37"/>
    <p:sldId id="714" r:id="rId38"/>
    <p:sldId id="814" r:id="rId39"/>
    <p:sldId id="815" r:id="rId40"/>
    <p:sldId id="816" r:id="rId41"/>
    <p:sldId id="817" r:id="rId42"/>
    <p:sldId id="798" r:id="rId43"/>
    <p:sldId id="812" r:id="rId44"/>
    <p:sldId id="718" r:id="rId45"/>
    <p:sldId id="719" r:id="rId46"/>
    <p:sldId id="720" r:id="rId47"/>
    <p:sldId id="721" r:id="rId48"/>
    <p:sldId id="722" r:id="rId49"/>
    <p:sldId id="799" r:id="rId50"/>
    <p:sldId id="800" r:id="rId51"/>
    <p:sldId id="813" r:id="rId52"/>
    <p:sldId id="801" r:id="rId53"/>
    <p:sldId id="802" r:id="rId54"/>
    <p:sldId id="803" r:id="rId55"/>
    <p:sldId id="804" r:id="rId56"/>
    <p:sldId id="811" r:id="rId57"/>
    <p:sldId id="805" r:id="rId58"/>
    <p:sldId id="806" r:id="rId59"/>
    <p:sldId id="807" r:id="rId60"/>
    <p:sldId id="808" r:id="rId61"/>
    <p:sldId id="809" r:id="rId62"/>
    <p:sldId id="810" r:id="rId63"/>
    <p:sldId id="733" r:id="rId64"/>
    <p:sldId id="624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9" autoAdjust="0"/>
    <p:restoredTop sz="90929"/>
  </p:normalViewPr>
  <p:slideViewPr>
    <p:cSldViewPr>
      <p:cViewPr varScale="1">
        <p:scale>
          <a:sx n="79" d="100"/>
          <a:sy n="79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95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7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35CBDE-7E15-3B4B-AA51-C1FCE21848B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2E5508-48DA-CD41-9596-30C95F700855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53F62F-B16E-E64B-A289-4831372853D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3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6977A3-41E8-454E-A589-609F30A9CE4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28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9B81AB-884A-594C-9513-07C004A94B7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4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17EDC9-4E80-1A4E-ACEC-A5A18E84CCC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24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84CB55-462E-A64C-9805-4F69971E56C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18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86A55D-0406-F64B-994F-CA028ADFA57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0ACE1B-A0FA-E347-8430-E481B3CF13F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34BFA4-403F-FB42-A203-25BDB179A8E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1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D8DE20-5723-6846-AF7B-DDF86D44A10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6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A5B6C5-2F76-6B49-9CE9-4F9BFC8F7DC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A9451C-8A2E-A049-8473-ED66CA64E3F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0D8E8F-8E6A-204C-B058-075257B46B35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31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D8DE20-5723-6846-AF7B-DDF86D44A10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1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FE296C-DBF0-C643-9DDE-41A993DF2D43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8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075796-53F0-4845-91A5-5DA480D1089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9EC7A8AF-6360-E64E-AFDE-98C37FEF55E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algn="r" eaLnBrk="1" hangingPunct="1"/>
              <a:t>46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66DF5-EC4B-EF48-8431-01AD36CF513F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66DF5-EC4B-EF48-8431-01AD36CF513F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3DAA63-F1D3-3F40-B611-00757AB07388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F0CD29-9DEF-B647-999B-C4ADDCDFF238}" type="slidenum">
              <a:rPr lang="en-US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B762C8-E052-1646-BC32-D9DFDB5A8A5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083147-AEF2-6E42-B375-81907291B70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159-AFE9-4D12-B751-BC4DA5AF9B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9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16F0D-2289-4732-BBED-27F5B052221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0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921" r:id="rId14"/>
    <p:sldLayoutId id="2147483922" r:id="rId1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-tagging-chunking-nltk.html" TargetMode="External"/><Relationship Id="rId2" Type="http://schemas.openxmlformats.org/officeDocument/2006/relationships/hyperlink" Target="https://likegeeks.com/nlp-tutorial-using-python-nltk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orbes.com/sites/mariyayao/2020/01/22/what-are--important-ai--machine-learning-trends-for-2020/#601ce9623239" TargetMode="External"/><Relationship Id="rId5" Type="http://schemas.openxmlformats.org/officeDocument/2006/relationships/hyperlink" Target="https://nlp.stanford.edu/software/tagger.shtml" TargetMode="External"/><Relationship Id="rId4" Type="http://schemas.openxmlformats.org/officeDocument/2006/relationships/hyperlink" Target="https://medium.com/greyatom/learning-pos-tagging-chunking-in-nlp-85f7f811a8c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362200" y="3352800"/>
            <a:ext cx="64008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66"/>
                </a:solidFill>
                <a:latin typeface="+mn-lt"/>
              </a:rPr>
              <a:t>Natural Language Processing</a:t>
            </a:r>
            <a:br>
              <a:rPr lang="en-US" dirty="0" smtClean="0">
                <a:solidFill>
                  <a:srgbClr val="FFFF66"/>
                </a:solidFill>
                <a:latin typeface="+mn-lt"/>
              </a:rPr>
            </a:br>
            <a:r>
              <a:rPr lang="en-US" dirty="0">
                <a:solidFill>
                  <a:srgbClr val="FFFF66"/>
                </a:solidFill>
                <a:latin typeface="+mn-lt"/>
              </a:rPr>
              <a:t>DSECL    ZG565</a:t>
            </a:r>
            <a:endParaRPr lang="en-US" dirty="0" smtClean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4267200" y="4926874"/>
            <a:ext cx="4367348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Prof.Vijayalakshmi Anand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BITS-Pilani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Most probable state sequence given a model and an observation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Decoding problem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82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Problem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2: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Infer the best model parameters, given a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partial model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and an observation sequence...</a:t>
            </a:r>
          </a:p>
          <a:p>
            <a:pPr lvl="1"/>
            <a:r>
              <a:rPr lang="en-US" dirty="0">
                <a:latin typeface="Tahoma" charset="0"/>
              </a:rPr>
              <a:t>That is, fill in the A and B tables with the right </a:t>
            </a:r>
            <a:r>
              <a:rPr lang="en-US" dirty="0" smtClean="0">
                <a:latin typeface="Tahoma" charset="0"/>
              </a:rPr>
              <a:t>numbers --</a:t>
            </a:r>
            <a:endParaRPr lang="en-US" dirty="0">
              <a:latin typeface="Tahoma" charset="0"/>
            </a:endParaRPr>
          </a:p>
          <a:p>
            <a:pPr lvl="2"/>
            <a:r>
              <a:rPr lang="en-US" sz="2000" dirty="0">
                <a:latin typeface="Tahoma" charset="0"/>
                <a:ea typeface="ＭＳ Ｐゴシック" charset="0"/>
              </a:rPr>
              <a:t>t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he </a:t>
            </a:r>
            <a:r>
              <a:rPr lang="en-US" sz="2000" dirty="0">
                <a:latin typeface="Tahoma" charset="0"/>
                <a:ea typeface="ＭＳ Ｐゴシック" charset="0"/>
              </a:rPr>
              <a:t>numbers that make the observation sequence most likely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charset="0"/>
                <a:ea typeface="ＭＳ Ｐゴシック" charset="0"/>
              </a:rPr>
              <a:t>This is to learn the probabilities!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Problem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3: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Problem 1: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Forward (learn observation sequence)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Problem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2: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Viterbi (learn state sequence)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Problem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3: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Forward-Backward (learn probabilities)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An instance of </a:t>
            </a:r>
            <a:r>
              <a:rPr lang="en-US" dirty="0" smtClean="0">
                <a:latin typeface="Tahoma" charset="0"/>
                <a:cs typeface="ＭＳ Ｐゴシック" charset="0"/>
              </a:rPr>
              <a:t>EM (Expectation Maximization)</a:t>
            </a:r>
            <a:endParaRPr lang="en-US" dirty="0">
              <a:latin typeface="Tahoma" charset="0"/>
              <a:cs typeface="ＭＳ Ｐゴシック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5039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are a climatologist in the year 2799 studying global warming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can’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find any records of the weather in Baltimore for summer of 2007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But you find Jason Eisner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diary which lists how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many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ice-creams Jason ate every day that summer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Your job: figure out how hot it was each day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200" dirty="0" smtClean="0">
                <a:ea typeface="ＭＳ Ｐゴシック" charset="0"/>
                <a:cs typeface="ＭＳ Ｐゴシック" charset="0"/>
              </a:rPr>
              <a:t>Example :HMMs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for Ice Cream</a:t>
            </a:r>
          </a:p>
        </p:txBody>
      </p:sp>
      <p:pic>
        <p:nvPicPr>
          <p:cNvPr id="845828" name="Picture 4" descr="eisn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19400"/>
            <a:ext cx="650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/>
              <a:t>Problem 1</a:t>
            </a:r>
            <a:endParaRPr lang="en-IN" dirty="0"/>
          </a:p>
        </p:txBody>
      </p:sp>
      <p:pic>
        <p:nvPicPr>
          <p:cNvPr id="3" name="Picture 2" descr="HMMs-IceCream_Traine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9350"/>
            <a:ext cx="6667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457200" y="4441572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1.Consider all possible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3-day weather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</a:t>
            </a:r>
            <a:r>
              <a:rPr lang="en-IN" sz="2000" dirty="0"/>
              <a:t>[H, H, H], [H, H, C], [H, C, H],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2.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For each 3-day weather sequence, consider the probability of the ice cream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Consumption sequences [1,2,1]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3.Add all the probability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efficient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Forward algorithm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HMMs-IceCream_Trained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524000"/>
            <a:ext cx="711949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0584" y="78391"/>
            <a:ext cx="6121400" cy="850900"/>
          </a:xfrm>
        </p:spPr>
        <p:txBody>
          <a:bodyPr/>
          <a:lstStyle/>
          <a:p>
            <a:r>
              <a:rPr lang="en-IN" dirty="0" smtClean="0"/>
              <a:t>Problem2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0584" y="4303455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1.Consider all possible 3-day weather sequences </a:t>
            </a:r>
            <a:r>
              <a:rPr lang="en-IN" sz="2000" dirty="0"/>
              <a:t>[H, H, H], [H, H, C], [H, C, H],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2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For each 3-day weather sequence, consider the probability of the ice cream Consumption sequences [1,2,1]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3. </a:t>
            </a:r>
            <a:r>
              <a:rPr lang="en-IN" sz="2000" dirty="0"/>
              <a:t>Pick out the sequence that has the highest probability from step #2.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Viterbi algorithm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 descr="🍦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1" name="Rectangle 10" descr="🍦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2" name="Rectangle 11" descr="🍦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577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57200" y="882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" y="1202323"/>
            <a:ext cx="24237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MMs-IceCream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55" y="1493838"/>
            <a:ext cx="7119490" cy="24685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6121400" cy="850900"/>
          </a:xfrm>
        </p:spPr>
        <p:txBody>
          <a:bodyPr/>
          <a:lstStyle/>
          <a:p>
            <a:r>
              <a:rPr lang="en-IN" dirty="0" smtClean="0"/>
              <a:t>Problem3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4724400"/>
            <a:ext cx="71411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 smtClean="0">
                <a:latin typeface="+mj-lt"/>
              </a:rPr>
              <a:t>Find :</a:t>
            </a:r>
          </a:p>
          <a:p>
            <a:pPr lvl="1"/>
            <a:r>
              <a:rPr lang="en-IN" sz="1800" dirty="0" smtClean="0">
                <a:latin typeface="+mj-lt"/>
              </a:rPr>
              <a:t>The</a:t>
            </a:r>
            <a:r>
              <a:rPr lang="en-IN" sz="1800" dirty="0">
                <a:latin typeface="+mj-lt"/>
              </a:rPr>
              <a:t> start </a:t>
            </a:r>
            <a:r>
              <a:rPr lang="en-IN" sz="1800" dirty="0" smtClean="0">
                <a:latin typeface="+mj-lt"/>
              </a:rPr>
              <a:t>probabilities</a:t>
            </a:r>
          </a:p>
          <a:p>
            <a:pPr lvl="1"/>
            <a:r>
              <a:rPr lang="en-IN" sz="1800" dirty="0">
                <a:latin typeface="+mj-lt"/>
              </a:rPr>
              <a:t>The </a:t>
            </a:r>
            <a:r>
              <a:rPr lang="en-IN" sz="1800" dirty="0" smtClean="0">
                <a:latin typeface="+mj-lt"/>
              </a:rPr>
              <a:t>transition </a:t>
            </a:r>
            <a:r>
              <a:rPr lang="en-IN" sz="1800" dirty="0">
                <a:latin typeface="+mj-lt"/>
              </a:rPr>
              <a:t> </a:t>
            </a:r>
            <a:r>
              <a:rPr lang="en-IN" sz="1800" dirty="0" smtClean="0">
                <a:latin typeface="+mj-lt"/>
              </a:rPr>
              <a:t>probabilities</a:t>
            </a:r>
          </a:p>
          <a:p>
            <a:pPr lvl="1"/>
            <a:r>
              <a:rPr lang="en-IN" sz="1800" dirty="0" smtClean="0">
                <a:latin typeface="+mj-lt"/>
              </a:rPr>
              <a:t>Emission probabilities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 smtClean="0">
                <a:latin typeface="+mj-lt"/>
              </a:rPr>
              <a:t>Forward –backward algorithm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0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 want, out of all sequences of n tags 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the single tag sequence such that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		P(t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…t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|w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w</a:t>
            </a:r>
            <a:r>
              <a:rPr lang="en-US" baseline="-25000" dirty="0" err="1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 is highest.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^ means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our estimate of the best one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Argmax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f(x) means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the x such that f(x) is maximized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Problem 2: Decoding</a:t>
            </a:r>
          </a:p>
        </p:txBody>
      </p:sp>
      <p:pic>
        <p:nvPicPr>
          <p:cNvPr id="811012" name="Picture 4" descr="argmax1"/>
          <p:cNvPicPr>
            <a:picLocks noChangeAspect="1" noChangeArrowheads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2129930" y="2974255"/>
            <a:ext cx="4348319" cy="1173842"/>
          </a:xfrm>
          <a:prstGeom prst="rect">
            <a:avLst/>
          </a:prstGeom>
          <a:solidFill>
            <a:schemeClr val="accent2">
              <a:alpha val="75000"/>
            </a:schemeClr>
          </a:solidFill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4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equation should give us the best tag sequence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to make it operational? How to compute this value?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Intuition of Bayesian inference:</a:t>
            </a:r>
          </a:p>
          <a:p>
            <a:pPr lvl="1"/>
            <a:r>
              <a:rPr lang="en-US" dirty="0">
                <a:latin typeface="Tahoma" charset="0"/>
              </a:rPr>
              <a:t>Use Bayes rule to transform this equation into a set of probabilities that are easier to compute (and give the right answer)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Getting to HMMs</a:t>
            </a:r>
          </a:p>
        </p:txBody>
      </p:sp>
      <p:pic>
        <p:nvPicPr>
          <p:cNvPr id="35846" name="Picture 4" descr="argma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3451122" cy="93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Using Bayes Rule</a:t>
            </a:r>
          </a:p>
        </p:txBody>
      </p:sp>
      <p:pic>
        <p:nvPicPr>
          <p:cNvPr id="60422" name="Picture 3" descr="ta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20" y="1371600"/>
            <a:ext cx="3489837" cy="108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4" descr="ta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49149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5" descr="tag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978401"/>
            <a:ext cx="4795684" cy="108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argmax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70243"/>
            <a:ext cx="3657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73108" y="1676400"/>
            <a:ext cx="2057400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Know this.</a:t>
            </a:r>
          </a:p>
        </p:txBody>
      </p:sp>
    </p:spTree>
    <p:extLst>
      <p:ext uri="{BB962C8B-B14F-4D97-AF65-F5344CB8AC3E}">
        <p14:creationId xmlns:p14="http://schemas.microsoft.com/office/powerpoint/2010/main" val="380080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419600"/>
            <a:ext cx="8458200" cy="2209800"/>
          </a:xfrm>
        </p:spPr>
        <p:txBody>
          <a:bodyPr rtlCol="0">
            <a:normAutofit fontScale="77500" lnSpcReduction="20000"/>
          </a:bodyPr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Session 4-</a:t>
            </a:r>
            <a:r>
              <a:rPr lang="en-IN" sz="3200" dirty="0"/>
              <a:t>Part-of-Speech Tagging </a:t>
            </a:r>
            <a:r>
              <a:rPr lang="en-IN" sz="3200" dirty="0" smtClean="0"/>
              <a:t>(Viterbi ,Maximum entropy)</a:t>
            </a:r>
            <a:endParaRPr lang="en-US" sz="3600" dirty="0" smtClean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Date – </a:t>
            </a:r>
            <a:r>
              <a:rPr lang="en-US" sz="3600" dirty="0" smtClean="0">
                <a:latin typeface="+mn-lt"/>
                <a:cs typeface="Courier New" pitchFamily="49" charset="0"/>
              </a:rPr>
              <a:t>20</a:t>
            </a:r>
            <a:r>
              <a:rPr lang="en-US" sz="3600" baseline="30000" dirty="0" smtClean="0">
                <a:latin typeface="+mn-lt"/>
                <a:cs typeface="Courier New" pitchFamily="49" charset="0"/>
              </a:rPr>
              <a:t>th</a:t>
            </a:r>
            <a:r>
              <a:rPr lang="en-US" sz="3600" dirty="0" smtClean="0">
                <a:latin typeface="+mn-lt"/>
                <a:cs typeface="Courier New" pitchFamily="49" charset="0"/>
              </a:rPr>
              <a:t> </a:t>
            </a:r>
            <a:r>
              <a:rPr lang="en-US" sz="3600" dirty="0">
                <a:latin typeface="+mn-lt"/>
                <a:cs typeface="Courier New" pitchFamily="49" charset="0"/>
              </a:rPr>
              <a:t>S</a:t>
            </a:r>
            <a:r>
              <a:rPr lang="en-US" sz="3600" dirty="0" smtClean="0">
                <a:latin typeface="+mn-lt"/>
                <a:cs typeface="Courier New" pitchFamily="49" charset="0"/>
              </a:rPr>
              <a:t>ep </a:t>
            </a:r>
            <a:r>
              <a:rPr lang="en-US" sz="3600" dirty="0" smtClean="0">
                <a:latin typeface="+mn-lt"/>
                <a:cs typeface="Courier New" pitchFamily="49" charset="0"/>
              </a:rPr>
              <a:t>2020</a:t>
            </a: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Time –  </a:t>
            </a:r>
            <a:r>
              <a:rPr lang="en-US" sz="3600" dirty="0" smtClean="0">
                <a:latin typeface="+mn-lt"/>
                <a:cs typeface="Courier New" pitchFamily="49" charset="0"/>
              </a:rPr>
              <a:t>9 am to 11am </a:t>
            </a:r>
            <a:endParaRPr lang="en-US" sz="3600" dirty="0" smtClean="0">
              <a:latin typeface="+mn-lt"/>
              <a:cs typeface="Courier New" pitchFamily="49" charset="0"/>
            </a:endParaRPr>
          </a:p>
          <a:p>
            <a:pPr marR="176530" lvl="0">
              <a:lnSpc>
                <a:spcPct val="120000"/>
              </a:lnSpc>
              <a:spcBef>
                <a:spcPts val="1170"/>
              </a:spcBef>
              <a:spcAft>
                <a:spcPts val="0"/>
              </a:spcAft>
            </a:pP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These </a:t>
            </a:r>
            <a:r>
              <a:rPr lang="en-US" sz="2600" b="0" dirty="0" smtClean="0">
                <a:latin typeface="+mn-lt"/>
                <a:ea typeface="Trebuchet MS"/>
                <a:cs typeface="Trebuchet MS"/>
                <a:sym typeface="Trebuchet MS"/>
              </a:rPr>
              <a:t>slides are prepared </a:t>
            </a: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by the instructor, with grateful acknowledgement </a:t>
            </a:r>
            <a:r>
              <a:rPr lang="en-US" sz="2600" b="0" dirty="0" smtClean="0">
                <a:latin typeface="+mn-lt"/>
                <a:ea typeface="Trebuchet MS"/>
                <a:cs typeface="Trebuchet MS"/>
                <a:sym typeface="Trebuchet MS"/>
              </a:rPr>
              <a:t>of James Allen and many </a:t>
            </a: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others who made  their course materials freely available online.</a:t>
            </a:r>
          </a:p>
          <a:p>
            <a:pPr lvl="0">
              <a:lnSpc>
                <a:spcPct val="117083"/>
              </a:lnSpc>
              <a:spcAft>
                <a:spcPts val="0"/>
              </a:spcAft>
            </a:pPr>
            <a:endParaRPr lang="en-US" sz="3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3600" dirty="0" smtClean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Likelihood and Prior</a:t>
            </a:r>
          </a:p>
        </p:txBody>
      </p:sp>
      <p:pic>
        <p:nvPicPr>
          <p:cNvPr id="39941" name="Picture 3" descr="ta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513080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 descr="tag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1"/>
          <a:stretch>
            <a:fillRect/>
          </a:stretch>
        </p:blipFill>
        <p:spPr bwMode="auto">
          <a:xfrm>
            <a:off x="2590800" y="2912808"/>
            <a:ext cx="4025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 descr="tag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3524865" cy="10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6" descr="tag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32" y="5184060"/>
            <a:ext cx="7797800" cy="981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Given</a:t>
            </a:r>
          </a:p>
          <a:p>
            <a:pPr lvl="1">
              <a:defRPr/>
            </a:pPr>
            <a:r>
              <a:rPr lang="en-US" sz="2400" dirty="0"/>
              <a:t>Ice Cream Observation Sequence: 1,2,3,2,2,2,3…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Produce:</a:t>
            </a:r>
          </a:p>
          <a:p>
            <a:pPr lvl="1">
              <a:defRPr/>
            </a:pPr>
            <a:r>
              <a:rPr lang="en-US" sz="2400" dirty="0" smtClean="0"/>
              <a:t>Hidden Weather </a:t>
            </a:r>
            <a:r>
              <a:rPr lang="en-US" sz="2400" dirty="0"/>
              <a:t>Sequence: </a:t>
            </a:r>
            <a:endParaRPr lang="en-US" sz="2400" dirty="0" smtClean="0"/>
          </a:p>
          <a:p>
            <a:pPr marL="457200" lvl="1" indent="0">
              <a:buFont typeface="Wingdings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H</a:t>
            </a:r>
            <a:r>
              <a:rPr lang="en-US" sz="2400" dirty="0"/>
              <a:t>,C,H,H,H,</a:t>
            </a:r>
            <a:r>
              <a:rPr lang="en-US" sz="2400" dirty="0" smtClean="0"/>
              <a:t>C, C…</a:t>
            </a:r>
            <a:endParaRPr lang="en-US" sz="2400" dirty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6121400" cy="850900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HMM for Ice Cream</a:t>
            </a:r>
          </a:p>
        </p:txBody>
      </p:sp>
    </p:spTree>
    <p:extLst>
      <p:ext uri="{BB962C8B-B14F-4D97-AF65-F5344CB8AC3E}">
        <p14:creationId xmlns:p14="http://schemas.microsoft.com/office/powerpoint/2010/main" val="32105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g 6.3.jpg" descr="fig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47093"/>
            <a:ext cx="86106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62205" y="4286863"/>
            <a:ext cx="3418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the observed sequence </a:t>
            </a:r>
            <a:br>
              <a:rPr lang="en-US" sz="2400" dirty="0" smtClean="0"/>
            </a:br>
            <a:r>
              <a:rPr lang="en-US" sz="2400" dirty="0" smtClean="0"/>
              <a:t>“1 2 3”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8328" y="498978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HMM for Ice Cream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HMM for Ice Cream</a:t>
            </a:r>
          </a:p>
        </p:txBody>
      </p:sp>
      <p:pic>
        <p:nvPicPr>
          <p:cNvPr id="64517" name="Picture 3" descr="hmmwe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28" y="1531392"/>
            <a:ext cx="691356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0005"/>
              </p:ext>
            </p:extLst>
          </p:nvPr>
        </p:nvGraphicFramePr>
        <p:xfrm>
          <a:off x="609600" y="5341809"/>
          <a:ext cx="2729976" cy="1193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9992"/>
                <a:gridCol w="909992"/>
                <a:gridCol w="909992"/>
              </a:tblGrid>
              <a:tr h="397933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4839742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probability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41231"/>
              </p:ext>
            </p:extLst>
          </p:nvPr>
        </p:nvGraphicFramePr>
        <p:xfrm>
          <a:off x="5257800" y="5303706"/>
          <a:ext cx="2895600" cy="1198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99564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99564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99564"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0.5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57800" y="4953496"/>
            <a:ext cx="2732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Emission probabilities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a,b</a:t>
            </a:r>
            <a:r>
              <a:rPr lang="en-US" dirty="0" smtClean="0"/>
              <a:t>)=P(</a:t>
            </a:r>
            <a:r>
              <a:rPr lang="en-US" dirty="0" err="1" smtClean="0"/>
              <a:t>a|b</a:t>
            </a:r>
            <a:r>
              <a:rPr lang="en-US" dirty="0" smtClean="0"/>
              <a:t>) P(b)</a:t>
            </a:r>
          </a:p>
          <a:p>
            <a:r>
              <a:rPr lang="en-US" dirty="0" smtClean="0"/>
              <a:t>P(131|HCH)=P(1|H)P(3|C)P(1|H) P(S|H)P(C|H)P(H|C)</a:t>
            </a:r>
          </a:p>
          <a:p>
            <a:r>
              <a:rPr lang="en-US" dirty="0" smtClean="0"/>
              <a:t>               1			2	</a:t>
            </a:r>
            <a:r>
              <a:rPr lang="en-US" dirty="0"/>
              <a:t> </a:t>
            </a:r>
            <a:r>
              <a:rPr lang="en-US" dirty="0" smtClean="0"/>
              <a:t>       ------8(N</a:t>
            </a:r>
            <a:r>
              <a:rPr lang="en-US" sz="2800" dirty="0" smtClean="0"/>
              <a:t>^T=2^3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Find 131 sequence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2920" y="3505200"/>
            <a:ext cx="670560" cy="4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383536" y="3505200"/>
            <a:ext cx="609600" cy="4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47800" y="3505200"/>
            <a:ext cx="609600" cy="4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09600" y="4446191"/>
            <a:ext cx="228600" cy="43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606296" y="4386437"/>
            <a:ext cx="228600" cy="43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654808" y="4388382"/>
            <a:ext cx="228600" cy="43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488436" y="3459003"/>
            <a:ext cx="670560" cy="4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369052" y="3459003"/>
            <a:ext cx="609600" cy="4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433316" y="3459003"/>
            <a:ext cx="609600" cy="43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95116" y="4399994"/>
            <a:ext cx="228600" cy="43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591812" y="4340240"/>
            <a:ext cx="228600" cy="43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640324" y="4342185"/>
            <a:ext cx="228600" cy="43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64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Decoding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769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Given </a:t>
            </a:r>
            <a:r>
              <a:rPr lang="en-US" sz="2800" dirty="0"/>
              <a:t>an observation sequence </a:t>
            </a:r>
          </a:p>
          <a:p>
            <a:pPr marL="1371600" lvl="2" indent="-457200">
              <a:buSzPct val="85000"/>
              <a:buFont typeface="Wingdings" panose="05000000000000000000" pitchFamily="2" charset="2"/>
              <a:buChar char="q"/>
            </a:pPr>
            <a:r>
              <a:rPr lang="en-US" sz="2400" dirty="0" smtClean="0"/>
              <a:t>3 </a:t>
            </a:r>
            <a:r>
              <a:rPr lang="en-US" sz="2400" dirty="0"/>
              <a:t>1 3 </a:t>
            </a:r>
            <a:endParaRPr lang="en-US" sz="24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And an HMM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The task of the decoder </a:t>
            </a:r>
            <a:endParaRPr lang="en-US" sz="2800" dirty="0" smtClean="0"/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2000" dirty="0" smtClean="0"/>
              <a:t>To </a:t>
            </a:r>
            <a:r>
              <a:rPr lang="en-US" sz="2000" dirty="0"/>
              <a:t>find the best hidden state sequence most likely to have produced the observed sequence </a:t>
            </a:r>
            <a:endParaRPr lang="en-US" sz="20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Given the observation sequence O=(o1o2…</a:t>
            </a:r>
            <a:r>
              <a:rPr lang="en-US" sz="2800" dirty="0" err="1"/>
              <a:t>oT</a:t>
            </a:r>
            <a:r>
              <a:rPr lang="en-US" sz="2800" dirty="0"/>
              <a:t>), and an HMM model Φ = (A,B), </a:t>
            </a:r>
            <a:r>
              <a:rPr lang="en-US" sz="2800" dirty="0">
                <a:solidFill>
                  <a:srgbClr val="FF0000"/>
                </a:solidFill>
              </a:rPr>
              <a:t>how do we choose a corresponding state sequence Q=(q1q2…</a:t>
            </a:r>
            <a:r>
              <a:rPr lang="en-US" sz="2800" dirty="0" err="1">
                <a:solidFill>
                  <a:srgbClr val="FF0000"/>
                </a:solidFill>
              </a:rPr>
              <a:t>qT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that is optimal in some sense (i.e., best explains the observations)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74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417638"/>
            <a:ext cx="7467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One possibility to find the best sequence is : </a:t>
            </a:r>
          </a:p>
          <a:p>
            <a:pPr marL="457200" indent="-457200">
              <a:buFont typeface="Arial" panose="020B0604020202020204" pitchFamily="34" charset="0"/>
              <a:buChar char="-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For each hidden state sequence Q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-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HHH, HHC, HCH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-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Compute P(O|Q)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-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Pick the highest one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/>
              <a:t>•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not?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-"/>
            </a:pP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sz="2800" dirty="0"/>
              <a:t>•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     The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Viterbi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     Is a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dynamic programming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38600"/>
            <a:ext cx="485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IN" dirty="0"/>
              <a:t>Viterbi intuition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432878"/>
            <a:ext cx="7239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want to compute the joint probability of the observation sequence together with the best state </a:t>
            </a:r>
            <a:r>
              <a:rPr lang="en-US" sz="2800" dirty="0" smtClean="0"/>
              <a:t>sequence</a:t>
            </a:r>
          </a:p>
          <a:p>
            <a:r>
              <a:rPr lang="en-US" sz="2800" dirty="0" smtClean="0"/>
              <a:t>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67037"/>
            <a:ext cx="8839200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4378106"/>
            <a:ext cx="55149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103882" y="462198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151882" y="462198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551682" y="45915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103882" y="393618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58740" y="313837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601212" y="317037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95500" y="32061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189982" y="38919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627882" y="389199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838897" y="2616592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V1=0.32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779265" y="2620102"/>
            <a:ext cx="1240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V3=0.013</a:t>
            </a:r>
            <a:endParaRPr lang="en-IN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51682" y="2608464"/>
            <a:ext cx="109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V2=0.0448</a:t>
            </a:r>
            <a:endParaRPr lang="en-IN" sz="1400" dirty="0"/>
          </a:p>
        </p:txBody>
      </p:sp>
      <p:sp>
        <p:nvSpPr>
          <p:cNvPr id="16" name="Oval 15"/>
          <p:cNvSpPr/>
          <p:nvPr/>
        </p:nvSpPr>
        <p:spPr>
          <a:xfrm>
            <a:off x="914400" y="3936189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1181100" y="3396693"/>
            <a:ext cx="914400" cy="72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348996" y="1832487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P(3,H)=P(3/H)*P(H)</a:t>
            </a:r>
          </a:p>
          <a:p>
            <a:r>
              <a:rPr lang="en-US" dirty="0"/>
              <a:t> </a:t>
            </a:r>
            <a:r>
              <a:rPr lang="en-US" dirty="0" smtClean="0"/>
              <a:t>        = 0.4*0.8</a:t>
            </a:r>
          </a:p>
          <a:p>
            <a:r>
              <a:rPr lang="en-US" dirty="0"/>
              <a:t> </a:t>
            </a:r>
            <a:r>
              <a:rPr lang="en-US" dirty="0" smtClean="0"/>
              <a:t>         =0.32</a:t>
            </a:r>
            <a:endParaRPr lang="en-IN" dirty="0"/>
          </a:p>
        </p:txBody>
      </p:sp>
      <p:cxnSp>
        <p:nvCxnSpPr>
          <p:cNvPr id="21" name="Straight Arrow Connector 20"/>
          <p:cNvCxnSpPr>
            <a:endCxn id="6" idx="1"/>
          </p:cNvCxnSpPr>
          <p:nvPr/>
        </p:nvCxnSpPr>
        <p:spPr>
          <a:xfrm flipV="1">
            <a:off x="1149096" y="4126689"/>
            <a:ext cx="954786" cy="7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01168" y="4513256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P(3,C)=P(3/C)*P(C)</a:t>
            </a:r>
          </a:p>
          <a:p>
            <a:r>
              <a:rPr lang="en-US" dirty="0"/>
              <a:t> </a:t>
            </a:r>
            <a:r>
              <a:rPr lang="en-US" dirty="0" smtClean="0"/>
              <a:t>        = 0.1*0.2</a:t>
            </a:r>
          </a:p>
          <a:p>
            <a:r>
              <a:rPr lang="en-US" dirty="0"/>
              <a:t> </a:t>
            </a:r>
            <a:r>
              <a:rPr lang="en-US" dirty="0" smtClean="0"/>
              <a:t>         =0.02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00250" y="4334376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0.02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626489" y="213709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P(1,H)=P(1/H)*P(H/H)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        =0.2*0.7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        =0.14</a:t>
            </a:r>
            <a:endParaRPr lang="en-IN" sz="1400" b="1" dirty="0">
              <a:solidFill>
                <a:schemeClr val="accent2"/>
              </a:solidFill>
            </a:endParaRPr>
          </a:p>
        </p:txBody>
      </p:sp>
      <p:cxnSp>
        <p:nvCxnSpPr>
          <p:cNvPr id="30" name="Straight Arrow Connector 29"/>
          <p:cNvCxnSpPr>
            <a:stCxn id="9" idx="3"/>
            <a:endCxn id="8" idx="1"/>
          </p:cNvCxnSpPr>
          <p:nvPr/>
        </p:nvCxnSpPr>
        <p:spPr>
          <a:xfrm flipV="1">
            <a:off x="2476500" y="3360879"/>
            <a:ext cx="1124712" cy="358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1"/>
          </p:cNvCxnSpPr>
          <p:nvPr/>
        </p:nvCxnSpPr>
        <p:spPr>
          <a:xfrm>
            <a:off x="2476500" y="3396693"/>
            <a:ext cx="1151382" cy="685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21864" y="308339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0.14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3401" y="5236080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P(1,C)=P(1/C)*P(C/H)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        =0.5*0.3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        =0.15</a:t>
            </a:r>
            <a:endParaRPr lang="en-IN" sz="14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6768" y="3610304"/>
            <a:ext cx="579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0.15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2484882" y="4082493"/>
            <a:ext cx="1143000" cy="44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3"/>
          </p:cNvCxnSpPr>
          <p:nvPr/>
        </p:nvCxnSpPr>
        <p:spPr>
          <a:xfrm flipV="1">
            <a:off x="2484882" y="3421952"/>
            <a:ext cx="1066800" cy="704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59446" y="1003004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P(1,H)=P(1/H)*P(C/H)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        =0.2*0.4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        =0.08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0365" y="3456388"/>
            <a:ext cx="97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0.08</a:t>
            </a:r>
            <a:endParaRPr lang="en-IN" sz="11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1788" y="6043637"/>
            <a:ext cx="2324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P(1,C)=P(1/C)*P(C/C)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        =0.5*0.6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</a:rPr>
              <a:t>        =0.30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88539" y="4184150"/>
            <a:ext cx="48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0.3</a:t>
            </a:r>
            <a:endParaRPr lang="en-IN" sz="12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52191" y="1579743"/>
            <a:ext cx="2099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V2=Max [(0.14*0.32=0.0448),(0.08*0.02=0.0016)]</a:t>
            </a:r>
          </a:p>
          <a:p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787140" y="5130674"/>
            <a:ext cx="1623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  =Max[(</a:t>
            </a:r>
            <a:r>
              <a:rPr lang="en-US" dirty="0" smtClean="0"/>
              <a:t>0.15*0.32=0.048),(</a:t>
            </a:r>
            <a:r>
              <a:rPr lang="en-US" dirty="0" smtClean="0"/>
              <a:t>0.02*0.3=0.006)]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359277" y="4255328"/>
            <a:ext cx="11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V2=0.048</a:t>
            </a:r>
            <a:endParaRPr lang="en-IN" dirty="0"/>
          </a:p>
        </p:txBody>
      </p:sp>
      <p:cxnSp>
        <p:nvCxnSpPr>
          <p:cNvPr id="53" name="Straight Arrow Connector 52"/>
          <p:cNvCxnSpPr>
            <a:stCxn id="8" idx="3"/>
            <a:endCxn id="7" idx="1"/>
          </p:cNvCxnSpPr>
          <p:nvPr/>
        </p:nvCxnSpPr>
        <p:spPr>
          <a:xfrm flipV="1">
            <a:off x="3982212" y="3328875"/>
            <a:ext cx="1176528" cy="320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  <a:endCxn id="10" idx="1"/>
          </p:cNvCxnSpPr>
          <p:nvPr/>
        </p:nvCxnSpPr>
        <p:spPr>
          <a:xfrm>
            <a:off x="3982212" y="3360879"/>
            <a:ext cx="1207770" cy="7216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389626" y="167542"/>
            <a:ext cx="26875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P(3,H)=P(3/H)*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P(H/H)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=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0.4*0.7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 =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0.28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36541" y="3170379"/>
            <a:ext cx="734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0.28</a:t>
            </a:r>
            <a:endParaRPr lang="en-IN" sz="1200" dirty="0"/>
          </a:p>
        </p:txBody>
      </p:sp>
      <p:sp>
        <p:nvSpPr>
          <p:cNvPr id="58" name="Rectangle 57"/>
          <p:cNvSpPr/>
          <p:nvPr/>
        </p:nvSpPr>
        <p:spPr>
          <a:xfrm>
            <a:off x="5791200" y="599479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P(3,C)=P(3/C)*P(C/H)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=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0.1*0.4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 =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0.04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76940" y="364683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0.04</a:t>
            </a:r>
            <a:endParaRPr lang="en-IN" sz="1200" dirty="0"/>
          </a:p>
        </p:txBody>
      </p:sp>
      <p:sp>
        <p:nvSpPr>
          <p:cNvPr id="60" name="Rectangle 59"/>
          <p:cNvSpPr/>
          <p:nvPr/>
        </p:nvSpPr>
        <p:spPr>
          <a:xfrm>
            <a:off x="5646420" y="5212640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P(3,C)=P(3/C)*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P(C/C)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=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0.1*0.6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=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0.06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019360" y="3341189"/>
            <a:ext cx="1149858" cy="7536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3"/>
          </p:cNvCxnSpPr>
          <p:nvPr/>
        </p:nvCxnSpPr>
        <p:spPr>
          <a:xfrm flipV="1">
            <a:off x="4008882" y="4055442"/>
            <a:ext cx="1340358" cy="2705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38940" y="95237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P(3,H)=P(3/H)*P(H/C)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= 0.1*0.2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=0.02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09421" y="4184150"/>
            <a:ext cx="839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0.06</a:t>
            </a:r>
            <a:endParaRPr lang="en-IN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53662" y="3735275"/>
            <a:ext cx="136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0.02</a:t>
            </a:r>
            <a:endParaRPr lang="en-IN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19800" y="19812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V3=Max[(0.28*0.0448=0.013),(</a:t>
            </a:r>
            <a:r>
              <a:rPr lang="en-US" dirty="0" smtClean="0"/>
              <a:t>0.02*0.048=0.00096)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6172200" y="4317189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V3=Max[(</a:t>
            </a:r>
            <a:r>
              <a:rPr lang="en-US" dirty="0" smtClean="0"/>
              <a:t>0.048*0.06</a:t>
            </a:r>
            <a:r>
              <a:rPr lang="en-US" dirty="0" smtClean="0"/>
              <a:t>=.</a:t>
            </a:r>
            <a:r>
              <a:rPr lang="en-US" dirty="0" smtClean="0"/>
              <a:t>00288),(</a:t>
            </a:r>
            <a:r>
              <a:rPr lang="en-US" dirty="0" smtClean="0"/>
              <a:t>0.0448*0.04=0.001792)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5023580" y="4334246"/>
            <a:ext cx="130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V3=.00288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146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591300" cy="31527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676400" y="2819400"/>
            <a:ext cx="1066800" cy="1600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124200" y="2895600"/>
            <a:ext cx="1752600" cy="9667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86400" y="3124200"/>
            <a:ext cx="1371600" cy="838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352680"/>
            <a:ext cx="3810000" cy="98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7526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POS tagging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  of POS tagging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Tag sets –standard tag 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 of POS tagging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HMM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How HMM is used in POS tagging</a:t>
            </a:r>
          </a:p>
        </p:txBody>
      </p:sp>
    </p:spTree>
    <p:extLst>
      <p:ext uri="{BB962C8B-B14F-4D97-AF65-F5344CB8AC3E}">
        <p14:creationId xmlns:p14="http://schemas.microsoft.com/office/powerpoint/2010/main" val="42347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/>
              <a:t>Example:  Rainy and Sunny Days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23900" y="1295400"/>
            <a:ext cx="769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Your colleague in another city either walks to work or drives every day and his decision is usually based on the weather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Given daily emails that include whether he has walked or driven to work, you want to guess the most likely sequence of whether the days were rainy or sunny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Two hidden states:  rainy and sunny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Two observables:  walking and driving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Assume equal likelihood of the first day being rainy or sunny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Transitional probabilities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rainy given yesterday was (rainy = .7, sunny = .3)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/>
              <a:t>sunny given yesterday was (rainy = .4, sunny = .6)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Output (emission) probabilities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sunny given </a:t>
            </a:r>
            <a:r>
              <a:rPr lang="en-US" sz="2000" dirty="0"/>
              <a:t>walking = .1, driving = .9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rainy </a:t>
            </a:r>
            <a:r>
              <a:rPr lang="en-US" sz="2000" dirty="0"/>
              <a:t>given walking = .8, driving = .2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Given that your colleague walked, drove, walked, what is the most likely sequence of days?</a:t>
            </a:r>
          </a:p>
        </p:txBody>
      </p:sp>
    </p:spTree>
    <p:extLst>
      <p:ext uri="{BB962C8B-B14F-4D97-AF65-F5344CB8AC3E}">
        <p14:creationId xmlns:p14="http://schemas.microsoft.com/office/powerpoint/2010/main" val="23222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47801"/>
            <a:ext cx="8839200" cy="5257800"/>
          </a:xfrm>
        </p:spPr>
        <p:txBody>
          <a:bodyPr/>
          <a:lstStyle/>
          <a:p>
            <a:r>
              <a:rPr lang="en-US" sz="1800" dirty="0" smtClean="0"/>
              <a:t>State1:Walk</a:t>
            </a:r>
          </a:p>
          <a:p>
            <a:r>
              <a:rPr lang="en-US" sz="1800" dirty="0" smtClean="0"/>
              <a:t>P(rainy| walk)=P(walk, rainy)*P(rainy)                 V1=0.40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=0.8*0.5=0.40</a:t>
            </a:r>
          </a:p>
          <a:p>
            <a:r>
              <a:rPr lang="en-US" sz="1800" dirty="0" smtClean="0"/>
              <a:t>P(walk| sunny)=P(walk, sunny)*P(sunny)            V1=0.05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=0.1*0.5=0.05</a:t>
            </a:r>
          </a:p>
          <a:p>
            <a:r>
              <a:rPr lang="en-US" sz="1800" dirty="0" smtClean="0"/>
              <a:t>State2: Drive</a:t>
            </a:r>
          </a:p>
          <a:p>
            <a:r>
              <a:rPr lang="en-US" sz="1800" dirty="0" smtClean="0"/>
              <a:t>P(</a:t>
            </a:r>
            <a:r>
              <a:rPr lang="en-US" sz="1800" dirty="0" err="1" smtClean="0"/>
              <a:t>rainy|drive</a:t>
            </a:r>
            <a:r>
              <a:rPr lang="en-US" sz="1800" dirty="0" smtClean="0"/>
              <a:t>)=P(drive, rainy)*P(rainy, rainy)</a:t>
            </a:r>
            <a:r>
              <a:rPr lang="en-IN" sz="1800" dirty="0"/>
              <a:t> </a:t>
            </a:r>
            <a:r>
              <a:rPr lang="en-IN" sz="1800" dirty="0" smtClean="0"/>
              <a:t>       V2=max(0.40*0.14=0.056,</a:t>
            </a:r>
          </a:p>
          <a:p>
            <a:r>
              <a:rPr lang="en-US" sz="1800" dirty="0" smtClean="0"/>
              <a:t>                      =0.2*0.7=0.14                                                0.05*0.06=0.003)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=P(</a:t>
            </a:r>
            <a:r>
              <a:rPr lang="en-US" sz="1800" dirty="0" err="1" smtClean="0"/>
              <a:t>drive,rainy</a:t>
            </a:r>
            <a:r>
              <a:rPr lang="en-US" sz="1800" dirty="0" smtClean="0"/>
              <a:t>)*P(</a:t>
            </a:r>
            <a:r>
              <a:rPr lang="en-US" sz="1800" dirty="0" err="1" smtClean="0"/>
              <a:t>rainy|sunny</a:t>
            </a:r>
            <a:r>
              <a:rPr lang="en-US" sz="1800" dirty="0" smtClean="0"/>
              <a:t>)              =0.56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=0.2*0.3=0.06</a:t>
            </a:r>
          </a:p>
          <a:p>
            <a:r>
              <a:rPr lang="en-US" sz="1800" dirty="0" smtClean="0"/>
              <a:t>P(</a:t>
            </a:r>
            <a:r>
              <a:rPr lang="en-US" sz="1800" dirty="0" err="1" smtClean="0"/>
              <a:t>sunny|drive</a:t>
            </a:r>
            <a:r>
              <a:rPr lang="en-US" sz="1800" dirty="0" smtClean="0"/>
              <a:t>)=P(</a:t>
            </a:r>
            <a:r>
              <a:rPr lang="en-US" sz="1800" dirty="0" err="1" smtClean="0"/>
              <a:t>drive,sunny</a:t>
            </a:r>
            <a:r>
              <a:rPr lang="en-US" sz="1800" dirty="0" smtClean="0"/>
              <a:t>)*P(</a:t>
            </a:r>
            <a:r>
              <a:rPr lang="en-US" sz="1800" dirty="0" err="1" smtClean="0"/>
              <a:t>sunny|sunny</a:t>
            </a:r>
            <a:r>
              <a:rPr lang="en-US" sz="1800" dirty="0" smtClean="0"/>
              <a:t>)    V2  =max(0.36*0.40=0.144,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= 0.9*0.6=0.54                                               0.05*0.5=0.0027)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=P(</a:t>
            </a:r>
            <a:r>
              <a:rPr lang="en-US" sz="1800" dirty="0" err="1" smtClean="0"/>
              <a:t>drive,sunny</a:t>
            </a:r>
            <a:r>
              <a:rPr lang="en-US" sz="1800" dirty="0" smtClean="0"/>
              <a:t>)*P(</a:t>
            </a:r>
            <a:r>
              <a:rPr lang="en-US" sz="1800" dirty="0" err="1" smtClean="0"/>
              <a:t>sunny|rainy</a:t>
            </a:r>
            <a:r>
              <a:rPr lang="en-US" sz="1800" dirty="0" smtClean="0"/>
              <a:t>)               =0144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=0.9*0.4=0.36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68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State 3:Walk</a:t>
            </a:r>
          </a:p>
          <a:p>
            <a:r>
              <a:rPr lang="en-US" sz="1800" dirty="0" smtClean="0"/>
              <a:t>P(</a:t>
            </a:r>
            <a:r>
              <a:rPr lang="en-US" sz="1800" dirty="0" err="1" smtClean="0"/>
              <a:t>rainy|walk</a:t>
            </a:r>
            <a:r>
              <a:rPr lang="en-US" sz="1800" dirty="0" smtClean="0"/>
              <a:t>)=P(</a:t>
            </a:r>
            <a:r>
              <a:rPr lang="en-US" sz="1800" dirty="0" err="1" smtClean="0"/>
              <a:t>rainy,walk</a:t>
            </a:r>
            <a:r>
              <a:rPr lang="en-US" sz="1800" dirty="0" smtClean="0"/>
              <a:t>)*P(</a:t>
            </a:r>
            <a:r>
              <a:rPr lang="en-US" sz="1800" dirty="0" err="1" smtClean="0"/>
              <a:t>rainy|rainy</a:t>
            </a:r>
            <a:r>
              <a:rPr lang="en-US" sz="1800" dirty="0" smtClean="0"/>
              <a:t>) v3=max(0.56*0.056=0.3136,</a:t>
            </a:r>
            <a:endParaRPr lang="en-US" sz="1800" dirty="0"/>
          </a:p>
          <a:p>
            <a:r>
              <a:rPr lang="en-US" sz="1800" dirty="0" smtClean="0"/>
              <a:t>                      =0.8*0.7=0.56                                    (0.0144*0.04=0.00051)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=P(</a:t>
            </a:r>
            <a:r>
              <a:rPr lang="en-US" sz="1800" dirty="0" err="1" smtClean="0"/>
              <a:t>rainy,walk</a:t>
            </a:r>
            <a:r>
              <a:rPr lang="en-US" sz="1800" dirty="0" smtClean="0"/>
              <a:t>)*P(</a:t>
            </a:r>
            <a:r>
              <a:rPr lang="en-US" sz="1800" dirty="0" err="1" smtClean="0"/>
              <a:t>rainy|sunny</a:t>
            </a:r>
            <a:r>
              <a:rPr lang="en-US" sz="1800" dirty="0" smtClean="0"/>
              <a:t>)    =0.3136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=0.8*0.3=0.24</a:t>
            </a:r>
          </a:p>
          <a:p>
            <a:endParaRPr lang="en-US" sz="1800" dirty="0" smtClean="0"/>
          </a:p>
          <a:p>
            <a:r>
              <a:rPr lang="en-US" sz="1800" dirty="0" smtClean="0"/>
              <a:t>P(</a:t>
            </a:r>
            <a:r>
              <a:rPr lang="en-US" sz="1800" dirty="0" err="1" smtClean="0"/>
              <a:t>sunny|walk</a:t>
            </a:r>
            <a:r>
              <a:rPr lang="en-US" sz="1800" dirty="0" smtClean="0"/>
              <a:t>)=P(</a:t>
            </a:r>
            <a:r>
              <a:rPr lang="en-US" sz="1800" dirty="0" err="1" smtClean="0"/>
              <a:t>sunny,walk</a:t>
            </a:r>
            <a:r>
              <a:rPr lang="en-US" sz="1800" dirty="0" smtClean="0"/>
              <a:t>)*P(</a:t>
            </a:r>
            <a:r>
              <a:rPr lang="en-US" sz="1800" dirty="0" err="1" smtClean="0"/>
              <a:t>sunny|sunny</a:t>
            </a:r>
            <a:r>
              <a:rPr lang="en-US" sz="1800" dirty="0" smtClean="0"/>
              <a:t>) </a:t>
            </a:r>
            <a:r>
              <a:rPr lang="en-US" sz="1800" dirty="0"/>
              <a:t>V3=max(0.056*0.24=0.0134</a:t>
            </a:r>
            <a:r>
              <a:rPr lang="en-US" sz="1800" dirty="0" smtClean="0"/>
              <a:t>,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	          </a:t>
            </a:r>
            <a:r>
              <a:rPr lang="en-US" sz="1800" dirty="0"/>
              <a:t>=</a:t>
            </a:r>
            <a:r>
              <a:rPr lang="en-US" sz="1800" dirty="0" smtClean="0"/>
              <a:t>0.1*0.6=0.06                                          0.144*0.06=0.008)</a:t>
            </a:r>
          </a:p>
          <a:p>
            <a:r>
              <a:rPr lang="en-US" sz="1800" dirty="0" smtClean="0"/>
              <a:t>                       </a:t>
            </a:r>
            <a:r>
              <a:rPr lang="en-US" sz="1800" dirty="0"/>
              <a:t>=P(</a:t>
            </a:r>
            <a:r>
              <a:rPr lang="en-US" sz="1800" dirty="0" err="1"/>
              <a:t>sunny,walk</a:t>
            </a:r>
            <a:r>
              <a:rPr lang="en-US" sz="1800" dirty="0"/>
              <a:t>)*P(</a:t>
            </a:r>
            <a:r>
              <a:rPr lang="en-US" sz="1800" dirty="0" err="1"/>
              <a:t>sunny|raniy</a:t>
            </a:r>
            <a:r>
              <a:rPr lang="en-US" sz="1800" dirty="0" smtClean="0"/>
              <a:t>)        =0.0134</a:t>
            </a:r>
            <a:endParaRPr lang="en-US" sz="1800" dirty="0"/>
          </a:p>
          <a:p>
            <a:r>
              <a:rPr lang="en-US" sz="1800" dirty="0"/>
              <a:t>           </a:t>
            </a:r>
            <a:r>
              <a:rPr lang="en-US" sz="1800" dirty="0" smtClean="0"/>
              <a:t>           </a:t>
            </a:r>
            <a:r>
              <a:rPr lang="en-US" sz="1800" dirty="0"/>
              <a:t>=0.1*0.4=0.04</a:t>
            </a:r>
            <a:r>
              <a:rPr lang="en-US" sz="1800" dirty="0" smtClean="0"/>
              <a:t>			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93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752" y="149078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sz="1200" dirty="0" smtClean="0"/>
              <a:t>v1=0.40</a:t>
            </a:r>
            <a:endParaRPr lang="en-US" sz="1200" dirty="0"/>
          </a:p>
          <a:p>
            <a:r>
              <a:rPr lang="en-US" dirty="0" smtClean="0"/>
              <a:t>                </a:t>
            </a:r>
          </a:p>
          <a:p>
            <a:r>
              <a:rPr lang="en-US" sz="1200" dirty="0" smtClean="0"/>
              <a:t>0.8*0.5=0.40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    0.1*0.5=0.05</a:t>
            </a:r>
            <a:endParaRPr lang="en-IN" sz="1200" dirty="0"/>
          </a:p>
          <a:p>
            <a:r>
              <a:rPr lang="en-US" sz="1200" dirty="0" smtClean="0"/>
              <a:t>                        v1=0.54</a:t>
            </a:r>
            <a:endParaRPr lang="en-IN" sz="1200" dirty="0"/>
          </a:p>
        </p:txBody>
      </p:sp>
      <p:sp>
        <p:nvSpPr>
          <p:cNvPr id="6" name="Oval 5"/>
          <p:cNvSpPr/>
          <p:nvPr/>
        </p:nvSpPr>
        <p:spPr>
          <a:xfrm>
            <a:off x="1447800" y="4745736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629400" y="4745736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walk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038600" y="4745736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47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sunny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997452" y="3528218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sunny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7056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sunny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382268" y="2535936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667500" y="2535936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97452" y="25393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rainy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-158496" y="3558697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8704" y="2863439"/>
            <a:ext cx="1083564" cy="7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  <a:endCxn id="10" idx="1"/>
          </p:cNvCxnSpPr>
          <p:nvPr/>
        </p:nvCxnSpPr>
        <p:spPr>
          <a:xfrm>
            <a:off x="755904" y="3787297"/>
            <a:ext cx="691896" cy="2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2220468" y="2764536"/>
            <a:ext cx="1818132" cy="10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>
            <a:off x="2286000" y="3810000"/>
            <a:ext cx="1761744" cy="5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1"/>
          </p:cNvCxnSpPr>
          <p:nvPr/>
        </p:nvCxnSpPr>
        <p:spPr>
          <a:xfrm>
            <a:off x="4571238" y="2706938"/>
            <a:ext cx="2096262" cy="5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38700" y="3798648"/>
            <a:ext cx="1828800" cy="1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5" idx="1"/>
          </p:cNvCxnSpPr>
          <p:nvPr/>
        </p:nvCxnSpPr>
        <p:spPr>
          <a:xfrm>
            <a:off x="2220468" y="2764536"/>
            <a:ext cx="1776984" cy="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311908" y="2825654"/>
            <a:ext cx="1676400" cy="91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 flipV="1">
            <a:off x="4835652" y="2764536"/>
            <a:ext cx="1831848" cy="97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35652" y="2708127"/>
            <a:ext cx="1818132" cy="10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43200" y="253593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0.14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rot="19567545">
            <a:off x="2390832" y="3146085"/>
            <a:ext cx="828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43090" y="3283694"/>
            <a:ext cx="65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0.36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3985418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0.54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867144" y="4154695"/>
            <a:ext cx="121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V3=0.0134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653784" y="2002286"/>
            <a:ext cx="134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V3=0.3136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047744" y="2019337"/>
            <a:ext cx="109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V2=0.056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3946398" y="4196300"/>
            <a:ext cx="109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V2=0.144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202174" y="2416681"/>
            <a:ext cx="109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0.56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 rot="10537242" flipV="1">
            <a:off x="5306049" y="3813044"/>
            <a:ext cx="86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 rot="19571210">
            <a:off x="5146548" y="2944575"/>
            <a:ext cx="64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 rot="1595652">
            <a:off x="5932287" y="3255411"/>
            <a:ext cx="64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0.24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331602" y="2970814"/>
            <a:ext cx="1716143" cy="9663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876800" y="2897199"/>
            <a:ext cx="1719510" cy="2567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60249" y="3937122"/>
            <a:ext cx="987551" cy="4519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00200" y="5715000"/>
            <a:ext cx="505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best sequence =sunny rainy </a:t>
            </a:r>
            <a:r>
              <a:rPr lang="en-US" dirty="0" err="1" smtClean="0"/>
              <a:t>rainy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521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2" descr="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4" y="1382712"/>
            <a:ext cx="87630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The Viterbi Algorithm</a:t>
            </a:r>
          </a:p>
        </p:txBody>
      </p:sp>
      <p:pic>
        <p:nvPicPr>
          <p:cNvPr id="40967" name="Picture 4" descr="viter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96056"/>
            <a:ext cx="1479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1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Viterbi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Example: Ice Cream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3943"/>
            <a:ext cx="9144000" cy="47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Example3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90825"/>
            <a:ext cx="48768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1524000"/>
            <a:ext cx="5514975" cy="1914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4" y="3667125"/>
            <a:ext cx="5391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575" y="0"/>
            <a:ext cx="7915275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1200"/>
            <a:ext cx="7429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86000"/>
            <a:ext cx="5334000" cy="2743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29" y="5476875"/>
            <a:ext cx="4981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Hidden Markov Model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Likelihood Computation: 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The Forward Algorithm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Decoding: The Viterbi Algorithm </a:t>
            </a: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 smtClean="0"/>
              <a:t>Bidirectionalty</a:t>
            </a:r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Maximum entropy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Session4-POS tagging(Viterbi ,Maximum entropy model)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804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Practice question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77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 you want to use a HMM tagger to tag the phrase ,”the light book “,Where we have the following probabilities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the|Det</a:t>
            </a:r>
            <a:r>
              <a:rPr lang="en-US" sz="2000" dirty="0" smtClean="0"/>
              <a:t>)=0.3,P(</a:t>
            </a:r>
            <a:r>
              <a:rPr lang="en-US" sz="2000" dirty="0" err="1" smtClean="0"/>
              <a:t>the|Noun</a:t>
            </a:r>
            <a:r>
              <a:rPr lang="en-US" sz="2000" dirty="0" smtClean="0"/>
              <a:t>)=0.1,P(</a:t>
            </a:r>
            <a:r>
              <a:rPr lang="en-US" sz="2000" dirty="0" err="1" smtClean="0"/>
              <a:t>light|noun</a:t>
            </a:r>
            <a:r>
              <a:rPr lang="en-US" sz="2000" dirty="0" smtClean="0"/>
              <a:t>)=0.003,P(</a:t>
            </a:r>
            <a:r>
              <a:rPr lang="en-US" sz="2000" dirty="0" err="1" smtClean="0"/>
              <a:t>light|Adj</a:t>
            </a:r>
            <a:r>
              <a:rPr lang="en-IN" sz="2000" dirty="0" smtClean="0"/>
              <a:t>)=0.002,P(</a:t>
            </a:r>
            <a:r>
              <a:rPr lang="en-IN" sz="2000" dirty="0" err="1" smtClean="0"/>
              <a:t>light|verb</a:t>
            </a:r>
            <a:r>
              <a:rPr lang="en-IN" sz="2000" dirty="0" smtClean="0"/>
              <a:t>)=0.06,P(</a:t>
            </a:r>
            <a:r>
              <a:rPr lang="en-IN" sz="2000" dirty="0" err="1" smtClean="0"/>
              <a:t>book|noun</a:t>
            </a:r>
            <a:r>
              <a:rPr lang="en-IN" sz="2000" dirty="0" smtClean="0"/>
              <a:t>)=0.003,P(</a:t>
            </a:r>
            <a:r>
              <a:rPr lang="en-IN" sz="2000" dirty="0" err="1" smtClean="0"/>
              <a:t>book|verb</a:t>
            </a:r>
            <a:r>
              <a:rPr lang="en-IN" sz="2000" dirty="0" smtClean="0"/>
              <a:t>)=0.01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Verb|Det</a:t>
            </a:r>
            <a:r>
              <a:rPr lang="en-US" sz="2000" dirty="0" smtClean="0"/>
              <a:t>)=0.00001,P(</a:t>
            </a:r>
            <a:r>
              <a:rPr lang="en-US" sz="2000" dirty="0" err="1" smtClean="0"/>
              <a:t>Noun|Det</a:t>
            </a:r>
            <a:r>
              <a:rPr lang="en-US" sz="2000" dirty="0" smtClean="0"/>
              <a:t>)=0.5,P(</a:t>
            </a:r>
            <a:r>
              <a:rPr lang="en-US" sz="2000" dirty="0" err="1" smtClean="0"/>
              <a:t>Adj|Det</a:t>
            </a:r>
            <a:r>
              <a:rPr lang="en-US" sz="2000" dirty="0" smtClean="0"/>
              <a:t>)=0.3,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Noun|Noun</a:t>
            </a:r>
            <a:r>
              <a:rPr lang="en-US" sz="2000" dirty="0" smtClean="0"/>
              <a:t>)=0.2,P(</a:t>
            </a:r>
            <a:r>
              <a:rPr lang="en-US" sz="2000" dirty="0" err="1" smtClean="0"/>
              <a:t>Adj|Noun</a:t>
            </a:r>
            <a:r>
              <a:rPr lang="en-US" sz="2000" dirty="0" smtClean="0"/>
              <a:t>)=0.002,P(</a:t>
            </a:r>
            <a:r>
              <a:rPr lang="en-US" sz="2000" dirty="0" err="1" smtClean="0"/>
              <a:t>Noun|Adj</a:t>
            </a:r>
            <a:r>
              <a:rPr lang="en-US" sz="2000" dirty="0" smtClean="0"/>
              <a:t>)=0.2,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Noun|Verb</a:t>
            </a:r>
            <a:r>
              <a:rPr lang="en-US" sz="2000" dirty="0" smtClean="0"/>
              <a:t>)=0.3,P(</a:t>
            </a:r>
            <a:r>
              <a:rPr lang="en-US" sz="2000" dirty="0" err="1" smtClean="0"/>
              <a:t>Verb|Noun</a:t>
            </a:r>
            <a:r>
              <a:rPr lang="en-US" sz="2000" dirty="0" smtClean="0"/>
              <a:t>)=0.3,P(</a:t>
            </a:r>
            <a:r>
              <a:rPr lang="en-US" sz="2000" dirty="0" err="1" smtClean="0"/>
              <a:t>Verb|Adj</a:t>
            </a:r>
            <a:r>
              <a:rPr lang="en-US" sz="2000" dirty="0" smtClean="0"/>
              <a:t>)=0.001,P(</a:t>
            </a:r>
            <a:r>
              <a:rPr lang="en-US" sz="2000" dirty="0" err="1" smtClean="0"/>
              <a:t>verb|verb</a:t>
            </a:r>
            <a:r>
              <a:rPr lang="en-US" sz="2000" dirty="0" smtClean="0"/>
              <a:t>)=0.1</a:t>
            </a:r>
          </a:p>
          <a:p>
            <a:endParaRPr lang="en-US" sz="2000" dirty="0" smtClean="0"/>
          </a:p>
          <a:p>
            <a:r>
              <a:rPr lang="en-US" sz="2000" dirty="0" smtClean="0"/>
              <a:t>Assume that all the tags have the same probabilities at the beginning of the sentence . Using Viterbi algorithm find out the best tag sequence.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7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Efficiently computes the probability of an observed sequence given a model</a:t>
            </a:r>
          </a:p>
          <a:p>
            <a:pPr lvl="1"/>
            <a:r>
              <a:rPr lang="en-US" dirty="0">
                <a:latin typeface="Tahoma" charset="0"/>
              </a:rPr>
              <a:t>P(</a:t>
            </a:r>
            <a:r>
              <a:rPr lang="en-US" dirty="0" err="1">
                <a:latin typeface="Tahoma" charset="0"/>
              </a:rPr>
              <a:t>sequence|model</a:t>
            </a:r>
            <a:r>
              <a:rPr lang="en-US" dirty="0">
                <a:latin typeface="Tahoma" charset="0"/>
              </a:rPr>
              <a:t>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Nearly identical to Viterbi; </a:t>
            </a:r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replace the MAX with a SUM</a:t>
            </a:r>
          </a:p>
        </p:txBody>
      </p:sp>
      <p:sp>
        <p:nvSpPr>
          <p:cNvPr id="6656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Forward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5918" t="44085" r="17855" b="42365"/>
          <a:stretch/>
        </p:blipFill>
        <p:spPr>
          <a:xfrm>
            <a:off x="114632" y="4445221"/>
            <a:ext cx="8638375" cy="1345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88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9" name="Picture 1030" descr="forwar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86876"/>
            <a:ext cx="8229600" cy="3739886"/>
          </a:xfrm>
        </p:spPr>
      </p:pic>
      <p:sp>
        <p:nvSpPr>
          <p:cNvPr id="7270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The Forward Algorithm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1028" descr="forward-trelli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7" y="1493838"/>
            <a:ext cx="7489866" cy="4525962"/>
          </a:xfrm>
        </p:spPr>
      </p:pic>
      <p:sp>
        <p:nvSpPr>
          <p:cNvPr id="7066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Visualizing Forward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Forward Algorithm: Ice Cream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36" y="914400"/>
            <a:ext cx="9144000" cy="52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Infer the best model parameters, given a skeletal model and an observation sequence...</a:t>
            </a:r>
          </a:p>
          <a:p>
            <a:pPr lvl="1"/>
            <a:r>
              <a:rPr lang="en-US" dirty="0" smtClean="0">
                <a:latin typeface="Tahoma" charset="0"/>
              </a:rPr>
              <a:t>That </a:t>
            </a:r>
            <a:r>
              <a:rPr lang="en-US" dirty="0">
                <a:latin typeface="Tahoma" charset="0"/>
              </a:rPr>
              <a:t>is, fill in the A and B tables with the right numbers...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The numbers that make the observation sequence most likely</a:t>
            </a:r>
          </a:p>
          <a:p>
            <a:pPr lvl="1"/>
            <a:r>
              <a:rPr lang="en-US" dirty="0">
                <a:latin typeface="Tahoma" charset="0"/>
              </a:rPr>
              <a:t>Useful for getting an HMM without having to hire annotators...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Problem 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Tahoma" charset="0"/>
                <a:ea typeface="ＭＳ Ｐゴシック" charset="0"/>
                <a:cs typeface="ＭＳ Ｐゴシック" charset="0"/>
              </a:rPr>
              <a:t>Baum-Welch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400" b="1" dirty="0">
                <a:latin typeface="Tahoma" charset="0"/>
                <a:ea typeface="ＭＳ Ｐゴシック" charset="0"/>
                <a:cs typeface="ＭＳ Ｐゴシック" charset="0"/>
              </a:rPr>
              <a:t>Forward-Backward Algorithm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(Baum 1972)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Is a special case of the EM or Expectation-Maximization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algorithm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The algorithm will let us 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learn the 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transition probabilities A= {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baseline="-25000" dirty="0" err="1">
                <a:latin typeface="Tahoma" charset="0"/>
                <a:ea typeface="ＭＳ Ｐゴシック" charset="0"/>
                <a:cs typeface="ＭＳ Ｐゴシック" charset="0"/>
              </a:rPr>
              <a:t>ij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} and the emission probabilities B={b</a:t>
            </a:r>
            <a:r>
              <a:rPr lang="en-US" sz="2400" baseline="-25000" dirty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400" baseline="-25000" dirty="0" err="1">
                <a:latin typeface="Tahoma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)} of the HMM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Forward-Backward</a:t>
            </a:r>
          </a:p>
        </p:txBody>
      </p:sp>
      <p:pic>
        <p:nvPicPr>
          <p:cNvPr id="84998" name="Picture 4" descr="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600200"/>
            <a:ext cx="847883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6786720" y="640141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39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Bidirectionality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4800" y="1493837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One </a:t>
            </a:r>
            <a:r>
              <a:rPr lang="en-US" sz="3200" dirty="0"/>
              <a:t>problem with the </a:t>
            </a:r>
            <a:r>
              <a:rPr lang="en-US" sz="3200" dirty="0" smtClean="0"/>
              <a:t>HMM </a:t>
            </a:r>
            <a:r>
              <a:rPr lang="en-US" sz="3200" dirty="0"/>
              <a:t>models as presented is that they are exclusively run left-to-right. 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Viterbi </a:t>
            </a:r>
            <a:r>
              <a:rPr lang="en-US" sz="3200" dirty="0"/>
              <a:t>algorithm still allows present decisions to be inﬂuenced indirectly by future decisions, 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would help even more if a </a:t>
            </a:r>
            <a:r>
              <a:rPr lang="en-US" sz="3200" dirty="0" smtClean="0"/>
              <a:t>decision about word wi could directly use information about future tags ti+1 and ti+2</a:t>
            </a:r>
            <a:r>
              <a:rPr lang="en-US" sz="3200" dirty="0"/>
              <a:t>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75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Bidirectionality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" y="1493837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Any </a:t>
            </a:r>
            <a:r>
              <a:rPr lang="en-US" sz="2400" dirty="0"/>
              <a:t>sequence model can be turned into a bidirectional model by using multiple passes.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the ﬁrst pass would use only part-of-speech features from already-disambiguated words on the left. In the second pass, tags for </a:t>
            </a:r>
            <a:r>
              <a:rPr lang="en-US" sz="2400" dirty="0" smtClean="0"/>
              <a:t>all words, including those on the right, can be used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Alternately, the tagger can be run </a:t>
            </a:r>
            <a:r>
              <a:rPr lang="en-US" sz="2400" dirty="0"/>
              <a:t>twice, once left-to-right and once right-to-left.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Viterbi decoding, the classiﬁer chooses the higher scoring of the two sequences (left-to-right or right-to-left</a:t>
            </a:r>
            <a:r>
              <a:rPr lang="en-US" sz="24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Modern taggers are generally </a:t>
            </a:r>
            <a:r>
              <a:rPr lang="en-US" sz="2400" dirty="0" smtClean="0"/>
              <a:t>run </a:t>
            </a:r>
            <a:r>
              <a:rPr lang="en-US" sz="2400" dirty="0" err="1" smtClean="0"/>
              <a:t>bidirectionally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2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Unknown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First order HMM</a:t>
            </a:r>
            <a:endParaRPr lang="en-IN" dirty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clearly marked</a:t>
            </a:r>
          </a:p>
          <a:p>
            <a:r>
              <a:rPr lang="en-US" dirty="0" smtClean="0"/>
              <a:t>He clearly marked 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limitation of HMMS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It is a </a:t>
            </a:r>
            <a:r>
              <a:rPr lang="en-US" sz="2800" b="1" dirty="0" smtClean="0">
                <a:latin typeface="Tahoma" charset="0"/>
                <a:ea typeface="ＭＳ Ｐゴシック" charset="0"/>
                <a:cs typeface="ＭＳ Ｐゴシック" charset="0"/>
              </a:rPr>
              <a:t>sequence model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Assigns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a label or class to each unit in a sequence, thus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mapping a </a:t>
            </a:r>
            <a:r>
              <a:rPr lang="en-US" sz="2800" b="1" dirty="0">
                <a:latin typeface="Tahoma" charset="0"/>
                <a:ea typeface="ＭＳ Ｐゴシック" charset="0"/>
                <a:cs typeface="ＭＳ Ｐゴシック" charset="0"/>
              </a:rPr>
              <a:t>sequence of observations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to a </a:t>
            </a:r>
            <a:r>
              <a:rPr lang="en-US" sz="2800" b="1" dirty="0">
                <a:latin typeface="Tahoma" charset="0"/>
                <a:ea typeface="ＭＳ Ｐゴシック" charset="0"/>
                <a:cs typeface="ＭＳ Ｐゴシック" charset="0"/>
              </a:rPr>
              <a:t>sequence of labels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. </a:t>
            </a:r>
            <a:endParaRPr lang="en-US" sz="28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Probabilistic sequence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model: given a sequence of units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(e.g. words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, letters, morphemes,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sentences), compute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a probability distribution over possible sequences of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labels and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choose the best label sequence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is a kind of 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generative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model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  <a:endParaRPr lang="en-US" sz="2800" dirty="0">
              <a:latin typeface="Tahoma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9451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Turn </a:t>
            </a:r>
            <a:r>
              <a:rPr lang="en-US" dirty="0"/>
              <a:t>logistic regression into a discriminative sequence model simply by running it on successive words, using the class assigned to the prior </a:t>
            </a:r>
            <a:r>
              <a:rPr lang="en-US" dirty="0" smtClean="0"/>
              <a:t>word as a feature in the classiﬁcation of the next word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we apply logistic regression </a:t>
            </a:r>
            <a:r>
              <a:rPr lang="en-US" dirty="0"/>
              <a:t>in this way, it’s called </a:t>
            </a:r>
            <a:r>
              <a:rPr lang="en-US" dirty="0" smtClean="0"/>
              <a:t>maximum entropy Markov model or MEMM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Maximum Entropy Markov Model</a:t>
            </a:r>
          </a:p>
        </p:txBody>
      </p:sp>
    </p:spTree>
    <p:extLst>
      <p:ext uri="{BB962C8B-B14F-4D97-AF65-F5344CB8AC3E}">
        <p14:creationId xmlns:p14="http://schemas.microsoft.com/office/powerpoint/2010/main" val="3587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 the sequence of words be W = w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aseline="-25000" dirty="0"/>
              <a:t>1</a:t>
            </a:r>
            <a:r>
              <a:rPr lang="en-US" dirty="0"/>
              <a:t> and the sequence of tags T = </a:t>
            </a:r>
            <a:r>
              <a:rPr lang="en-US" dirty="0" smtClean="0"/>
              <a:t>t</a:t>
            </a:r>
            <a:r>
              <a:rPr lang="en-US" baseline="30000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an HMM to compute the best tag sequence that maximizes P(T|W) we rely on Bayes’ rule and the likelihood P(W|T):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Maximum Entropy Markov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3733800"/>
            <a:ext cx="6429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an MEMM, by contrast, we compute the posterior P(T|W) directly, training it to discriminate among the possible tag sequences: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Maximum Entropy Markov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429000"/>
            <a:ext cx="4000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Consider tagging just one word. A multinomial logistic regression classiﬁer could </a:t>
            </a:r>
            <a:r>
              <a:rPr lang="en-US" sz="1800" dirty="0" smtClean="0"/>
              <a:t> compute the single probability P(ti|wi,ti</a:t>
            </a:r>
            <a:r>
              <a:rPr lang="en-US" sz="1800" dirty="0"/>
              <a:t>−1</a:t>
            </a:r>
            <a:r>
              <a:rPr lang="en-US" sz="1800" dirty="0" smtClean="0"/>
              <a:t>) in a different way than an HMM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HMMs compute </a:t>
            </a:r>
            <a:r>
              <a:rPr lang="en-US" sz="1800" dirty="0"/>
              <a:t>likelihood (observation word conditioned on tags) but MEMMs compute posterior (tags conditioned on observation words).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Maximum Entropy Markov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667000"/>
            <a:ext cx="5857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Learning in MEMMs relies on the same supervised learning algorithms we presented for logistic regression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Given a sequence of observations, feature functions, and corresponding </a:t>
            </a:r>
            <a:r>
              <a:rPr lang="en-US" dirty="0"/>
              <a:t>hidden states, we use gradient descent to train the weights to maximize the log-likelihood of the training corpus.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Learning MEMM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Reason </a:t>
            </a:r>
            <a:r>
              <a:rPr lang="en-US" dirty="0"/>
              <a:t>to use a discriminative sequence model is that it’s easier to incorporate a lot of </a:t>
            </a:r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Maximum Entropy Markov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36" y="2743200"/>
            <a:ext cx="9144000" cy="28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Janet/NNP will/MD back/VB the/DT bill/NN, when wi is the word back, would generate the following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90800"/>
            <a:ext cx="50768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most likely sequence of tags is then computed by combining these features of the input word w</a:t>
            </a:r>
            <a:r>
              <a:rPr lang="en-US" sz="1800" baseline="-25000" dirty="0"/>
              <a:t>i</a:t>
            </a:r>
            <a:r>
              <a:rPr lang="en-US" sz="1800" dirty="0"/>
              <a:t>, its neighbors within l words w</a:t>
            </a:r>
            <a:r>
              <a:rPr lang="en-US" sz="1800" baseline="30000" dirty="0"/>
              <a:t>i+l</a:t>
            </a:r>
            <a:r>
              <a:rPr lang="en-US" sz="1800" dirty="0"/>
              <a:t> </a:t>
            </a:r>
            <a:r>
              <a:rPr lang="en-US" sz="1800" baseline="-25000" dirty="0"/>
              <a:t>i−l</a:t>
            </a:r>
            <a:r>
              <a:rPr lang="en-US" sz="1800" dirty="0"/>
              <a:t>, and the previous k </a:t>
            </a:r>
            <a:r>
              <a:rPr lang="en-US" sz="1800" dirty="0" smtClean="0"/>
              <a:t>tags t</a:t>
            </a:r>
            <a:r>
              <a:rPr lang="en-US" sz="1800" baseline="30000" dirty="0" smtClean="0"/>
              <a:t>i</a:t>
            </a:r>
            <a:r>
              <a:rPr lang="en-US" sz="1800" baseline="30000" dirty="0"/>
              <a:t>−1 </a:t>
            </a:r>
            <a:r>
              <a:rPr lang="en-US" sz="1800" baseline="-25000" dirty="0"/>
              <a:t>i−k</a:t>
            </a:r>
            <a:r>
              <a:rPr lang="en-US" sz="1800" dirty="0"/>
              <a:t> </a:t>
            </a:r>
            <a:r>
              <a:rPr lang="en-US" sz="1800" dirty="0" smtClean="0"/>
              <a:t>as follows </a:t>
            </a:r>
            <a:r>
              <a:rPr lang="en-US" sz="1800" dirty="0"/>
              <a:t>(using θ to refer to feature weights instead of w to avoid the confusion with w meaning words): 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Training MEMMs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66161"/>
            <a:ext cx="6019800" cy="34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Simplest </a:t>
            </a:r>
            <a:r>
              <a:rPr lang="en-US" dirty="0"/>
              <a:t>way to turn logistic regression into a sequence model is to build a local classiﬁer that classiﬁes each word left to right, making a hard classiﬁcation on the ﬁrst word in the sentence, then a hard decision on the second word, and so on.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called a greedy decoding </a:t>
            </a:r>
            <a:r>
              <a:rPr lang="en-US" dirty="0" smtClean="0"/>
              <a:t>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decode to ﬁnd this optimal tag sequence ˆ 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42758"/>
            <a:ext cx="8686800" cy="23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problem with the greedy algorithm is that by making a hard decision on each word </a:t>
            </a:r>
            <a:r>
              <a:rPr lang="en-US" dirty="0" smtClean="0"/>
              <a:t>before moving </a:t>
            </a:r>
            <a:r>
              <a:rPr lang="en-US" dirty="0"/>
              <a:t>on to the next word, the classiﬁer can’t use evidence from future decisions.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Although </a:t>
            </a:r>
            <a:r>
              <a:rPr lang="en-US" dirty="0"/>
              <a:t>the greedy algorithm is very fast, and occasionally has sufﬁcient accuracy to be useful, in general the hard decision causes too great a drop in performance, and we don’t use it.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MEMM with the Viterbi algorithm just as with the HMM, Viterbi </a:t>
            </a:r>
            <a:r>
              <a:rPr lang="en-US" dirty="0"/>
              <a:t>ﬁnding the sequence of part-of-speech tags that is optimal for the whole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Issue with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Oftentimes we want to know what produced the sequence – the </a:t>
            </a:r>
            <a:r>
              <a:rPr lang="en-US" b="1" dirty="0" smtClean="0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hidden sequence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for the </a:t>
            </a:r>
            <a:r>
              <a:rPr lang="en-US" b="1" dirty="0" smtClean="0">
                <a:solidFill>
                  <a:srgbClr val="00B050"/>
                </a:solidFill>
                <a:latin typeface="Tahoma" charset="0"/>
                <a:ea typeface="ＭＳ Ｐゴシック" charset="0"/>
                <a:cs typeface="ＭＳ Ｐゴシック" charset="0"/>
              </a:rPr>
              <a:t>observed sequence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.  For example, 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Inferring the </a:t>
            </a:r>
            <a:r>
              <a:rPr lang="en-US" dirty="0" smtClean="0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words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(hidden) from </a:t>
            </a:r>
            <a:r>
              <a:rPr lang="en-US" dirty="0" smtClean="0">
                <a:solidFill>
                  <a:srgbClr val="00B050"/>
                </a:solidFill>
                <a:latin typeface="Tahoma" charset="0"/>
                <a:ea typeface="ＭＳ Ｐゴシック" charset="0"/>
                <a:cs typeface="ＭＳ Ｐゴシック" charset="0"/>
              </a:rPr>
              <a:t>acoustic signal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(observed) in speech recognition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Assigning </a:t>
            </a:r>
            <a:r>
              <a:rPr lang="en-US" dirty="0" smtClean="0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part-of-speech tags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(hidden) to a </a:t>
            </a:r>
            <a:r>
              <a:rPr lang="en-US" dirty="0" smtClean="0">
                <a:solidFill>
                  <a:srgbClr val="00B050"/>
                </a:solidFill>
                <a:latin typeface="Tahoma" charset="0"/>
                <a:ea typeface="ＭＳ Ｐゴシック" charset="0"/>
                <a:cs typeface="ＭＳ Ｐゴシック" charset="0"/>
              </a:rPr>
              <a:t>sentence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 (sequence of words) – </a:t>
            </a:r>
            <a:r>
              <a:rPr lang="en-US" b="1" dirty="0" smtClean="0">
                <a:latin typeface="Tahoma" charset="0"/>
                <a:ea typeface="ＭＳ Ｐゴシック" charset="0"/>
                <a:cs typeface="ＭＳ Ｐゴシック" charset="0"/>
              </a:rPr>
              <a:t>POS tagging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Assigning named </a:t>
            </a:r>
            <a:r>
              <a:rPr lang="en-US" dirty="0" smtClean="0">
                <a:solidFill>
                  <a:srgbClr val="C00000"/>
                </a:solidFill>
                <a:latin typeface="Tahoma" charset="0"/>
                <a:ea typeface="ＭＳ Ｐゴシック" charset="0"/>
                <a:cs typeface="ＭＳ Ｐゴシック" charset="0"/>
              </a:rPr>
              <a:t>entity categories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(hidden) to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00B050"/>
                </a:solidFill>
                <a:latin typeface="Tahoma" charset="0"/>
                <a:ea typeface="ＭＳ Ｐゴシック" charset="0"/>
                <a:cs typeface="ＭＳ Ｐゴシック" charset="0"/>
              </a:rPr>
              <a:t>sentence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(sequence of words)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– Named Entity Recognition.</a:t>
            </a:r>
            <a:endParaRPr lang="en-US" dirty="0">
              <a:latin typeface="Tahoma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Hidden Markov Model (HMM)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Finding </a:t>
            </a:r>
            <a:r>
              <a:rPr lang="en-US" dirty="0"/>
              <a:t>the sequence of part-of-speech tags that is optimal for the whole sentence. Viterbi value of </a:t>
            </a:r>
            <a:r>
              <a:rPr lang="en-US" dirty="0" smtClean="0"/>
              <a:t>time t </a:t>
            </a:r>
            <a:r>
              <a:rPr lang="en-US" dirty="0"/>
              <a:t>for state j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HMM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MEMM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MEMM with Viterbi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36429"/>
            <a:ext cx="722947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632107"/>
            <a:ext cx="798195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2" y="4952207"/>
            <a:ext cx="7343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including </a:t>
            </a:r>
            <a:r>
              <a:rPr lang="en-US" dirty="0" err="1" smtClean="0"/>
              <a:t>siri</a:t>
            </a:r>
            <a:endParaRPr lang="en-US" dirty="0" smtClean="0"/>
          </a:p>
          <a:p>
            <a:r>
              <a:rPr lang="en-US" dirty="0" smtClean="0"/>
              <a:t>Gene Prediction</a:t>
            </a:r>
          </a:p>
          <a:p>
            <a:r>
              <a:rPr lang="en-US" dirty="0" smtClean="0"/>
              <a:t>Handwriting recognition</a:t>
            </a:r>
          </a:p>
          <a:p>
            <a:r>
              <a:rPr lang="en-US" dirty="0" smtClean="0"/>
              <a:t>Transportation forecasting</a:t>
            </a:r>
          </a:p>
          <a:p>
            <a:r>
              <a:rPr lang="en-US" dirty="0" smtClean="0"/>
              <a:t>Computational finance</a:t>
            </a:r>
          </a:p>
          <a:p>
            <a:pPr marL="0" indent="0">
              <a:buNone/>
            </a:pPr>
            <a:r>
              <a:rPr lang="en-US" smtClean="0"/>
              <a:t>And </a:t>
            </a:r>
            <a:r>
              <a:rPr lang="en-US" dirty="0" smtClean="0"/>
              <a:t>all applications which requires sequence processing…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HMM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7315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https://www.nltk.org/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://likegeeks.com/nlp-tutorial-using-python-nltk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www.guru99.com/pos-tagging-chunking-nltk.html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medium.com/greyatom/learning-pos-tagging-chunking-in-nlp-85f7f811a8cb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nlp.stanford.edu/software/tagger.shtml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://www.forbes.com/sites/mariyayao/2020/01/22/what-are--important-ai--machine-learning-trends-for-2020/#</a:t>
            </a:r>
            <a:r>
              <a:rPr lang="en-US" sz="2000" dirty="0" smtClean="0">
                <a:hlinkClick r:id="rId6"/>
              </a:rPr>
              <a:t>601ce9623239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https://medium.com/fintechexplained/nlp-text-processing-in-data-science-projects-f083009d78fc</a:t>
            </a:r>
          </a:p>
        </p:txBody>
      </p:sp>
    </p:spTree>
    <p:extLst>
      <p:ext uri="{BB962C8B-B14F-4D97-AF65-F5344CB8AC3E}">
        <p14:creationId xmlns:p14="http://schemas.microsoft.com/office/powerpoint/2010/main" val="13803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idx="1"/>
          </p:nvPr>
        </p:nvSpPr>
        <p:spPr>
          <a:xfrm>
            <a:off x="298450" y="1481931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States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Q = q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, q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;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Observations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O= o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, o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400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;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Each observation is a symbol from a vocabulary V = {v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,v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,…</a:t>
            </a:r>
            <a:r>
              <a:rPr lang="en-US" sz="2000" dirty="0" err="1">
                <a:latin typeface="Tahoma" charset="0"/>
              </a:rPr>
              <a:t>v</a:t>
            </a:r>
            <a:r>
              <a:rPr lang="en-US" sz="2000" baseline="-25000" dirty="0" err="1">
                <a:latin typeface="Tahoma" charset="0"/>
              </a:rPr>
              <a:t>V</a:t>
            </a:r>
            <a:r>
              <a:rPr lang="en-US" sz="2000" dirty="0">
                <a:latin typeface="Tahoma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Transition probabilities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Transition probability matrix A = {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ij</a:t>
            </a:r>
            <a:r>
              <a:rPr lang="en-US" sz="2400" dirty="0">
                <a:latin typeface="Times New Roman" charset="0"/>
              </a:rPr>
              <a:t>}</a:t>
            </a:r>
            <a:endParaRPr lang="en-US" sz="2000" dirty="0">
              <a:latin typeface="Tahoma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Observation likelihoods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Output probability matrix B={b</a:t>
            </a:r>
            <a:r>
              <a:rPr lang="en-US" sz="2400" baseline="-25000" dirty="0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(k)}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Special initial probability vector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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Definition of HMM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1828800" y="5715000"/>
          <a:ext cx="339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4" imgW="1485900" imgH="177800" progId="Equation.3">
                  <p:embed/>
                </p:oleObj>
              </mc:Choice>
              <mc:Fallback>
                <p:oleObj name="Equation" r:id="rId4" imgW="1485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339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/>
        </p:nvGraphicFramePr>
        <p:xfrm>
          <a:off x="1981200" y="3276600"/>
          <a:ext cx="4864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6" imgW="2108200" imgH="203200" progId="Equation.3">
                  <p:embed/>
                </p:oleObj>
              </mc:Choice>
              <mc:Fallback>
                <p:oleObj name="Equation" r:id="rId6" imgW="2108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864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1981200" y="4572000"/>
          <a:ext cx="37512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8" imgW="1625600" imgH="177800" progId="Equation.3">
                  <p:embed/>
                </p:oleObj>
              </mc:Choice>
              <mc:Fallback>
                <p:oleObj name="Equation" r:id="rId8" imgW="1625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37512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0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Given this framework there are 3 problems that we can pose to an HMM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Given an observation sequence, what is the probability of that sequence given a model?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Given an observation sequence and a model, what is the most likely state sequence?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Given an observation sequence, </a:t>
            </a:r>
            <a:r>
              <a:rPr lang="en-US" sz="2400" dirty="0" smtClean="0"/>
              <a:t>find the </a:t>
            </a:r>
            <a:r>
              <a:rPr lang="en-US" sz="2400" dirty="0"/>
              <a:t>best model parameters for a </a:t>
            </a:r>
            <a:r>
              <a:rPr lang="en-US" sz="2400" dirty="0" smtClean="0"/>
              <a:t>partially specified model</a:t>
            </a:r>
            <a:endParaRPr lang="en-US" sz="2400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Three </a:t>
            </a:r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1248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probability of a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observation sequence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given a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model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and state sequence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charset="0"/>
                <a:ea typeface="ＭＳ Ｐゴシック" charset="0"/>
                <a:cs typeface="ＭＳ Ｐゴシック" charset="0"/>
              </a:rPr>
              <a:t>Evaluation problem</a:t>
            </a: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sz="2400" dirty="0">
              <a:latin typeface="Tahoma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825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a typeface="ＭＳ Ｐゴシック" charset="0"/>
                <a:cs typeface="ＭＳ Ｐゴシック" charset="0"/>
              </a:rPr>
              <a:t>Problem </a:t>
            </a:r>
            <a:r>
              <a:rPr lang="en-US" u="sng" dirty="0" smtClean="0"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Observation Likelihood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46725</TotalTime>
  <Words>2514</Words>
  <Application>Microsoft Office PowerPoint</Application>
  <PresentationFormat>On-screen Show (4:3)</PresentationFormat>
  <Paragraphs>430</Paragraphs>
  <Slides>62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6" baseType="lpstr">
      <vt:lpstr>ＭＳ Ｐゴシック</vt:lpstr>
      <vt:lpstr>Arial</vt:lpstr>
      <vt:lpstr>Calibri</vt:lpstr>
      <vt:lpstr>Courier New</vt:lpstr>
      <vt:lpstr>Symbol</vt:lpstr>
      <vt:lpstr>Tahoma</vt:lpstr>
      <vt:lpstr>Times New Roman</vt:lpstr>
      <vt:lpstr>Trebuchet MS</vt:lpstr>
      <vt:lpstr>Verdana</vt:lpstr>
      <vt:lpstr>Wingdings</vt:lpstr>
      <vt:lpstr>1_Office Theme</vt:lpstr>
      <vt:lpstr>Office Theme</vt:lpstr>
      <vt:lpstr>2_Office Theme</vt:lpstr>
      <vt:lpstr>Equation</vt:lpstr>
      <vt:lpstr>Natural Language Processing DSECL    ZG565</vt:lpstr>
      <vt:lpstr>PowerPoint Presentation</vt:lpstr>
      <vt:lpstr>PowerPoint Presentation</vt:lpstr>
      <vt:lpstr>PowerPoint Presentation</vt:lpstr>
      <vt:lpstr>Hidden Markov Models</vt:lpstr>
      <vt:lpstr>Hidden Markov Model (HMM)</vt:lpstr>
      <vt:lpstr>Definition of HMM</vt:lpstr>
      <vt:lpstr>Three Problems</vt:lpstr>
      <vt:lpstr>Problem 1: Observation Likelihood</vt:lpstr>
      <vt:lpstr>Problem 2: </vt:lpstr>
      <vt:lpstr>Problem 3: </vt:lpstr>
      <vt:lpstr>Solutions</vt:lpstr>
      <vt:lpstr>Example :HMMs for Ice Cream</vt:lpstr>
      <vt:lpstr>Problem 1</vt:lpstr>
      <vt:lpstr>Problem2</vt:lpstr>
      <vt:lpstr>Problem3</vt:lpstr>
      <vt:lpstr>Problem 2: Decoding</vt:lpstr>
      <vt:lpstr>Getting to HMMs</vt:lpstr>
      <vt:lpstr>Using Bayes Rule</vt:lpstr>
      <vt:lpstr>Likelihood and Prior</vt:lpstr>
      <vt:lpstr>HMM for Ice Cream</vt:lpstr>
      <vt:lpstr>PowerPoint Presentation</vt:lpstr>
      <vt:lpstr>HMM for Ice Cream</vt:lpstr>
      <vt:lpstr>PowerPoint Presentation</vt:lpstr>
      <vt:lpstr>Decoding</vt:lpstr>
      <vt:lpstr>Contd..</vt:lpstr>
      <vt:lpstr>Viterbi intuition</vt:lpstr>
      <vt:lpstr>PowerPoint Presentation</vt:lpstr>
      <vt:lpstr>PowerPoint Presentation</vt:lpstr>
      <vt:lpstr>Example:  Rainy and Sunny Days</vt:lpstr>
      <vt:lpstr>PowerPoint Presentation</vt:lpstr>
      <vt:lpstr>PowerPoint Presentation</vt:lpstr>
      <vt:lpstr>PowerPoint Presentation</vt:lpstr>
      <vt:lpstr>The Viterbi Algorithm</vt:lpstr>
      <vt:lpstr>Viterbi Example: Ice Cream</vt:lpstr>
      <vt:lpstr>Example3</vt:lpstr>
      <vt:lpstr>PowerPoint Presentation</vt:lpstr>
      <vt:lpstr>PowerPoint Presentation</vt:lpstr>
      <vt:lpstr>PowerPoint Presentation</vt:lpstr>
      <vt:lpstr>Practice question</vt:lpstr>
      <vt:lpstr>Forward</vt:lpstr>
      <vt:lpstr>The Forward Algorithm</vt:lpstr>
      <vt:lpstr>Visualizing Forward</vt:lpstr>
      <vt:lpstr>Forward Algorithm: Ice Cream</vt:lpstr>
      <vt:lpstr>Problem 3</vt:lpstr>
      <vt:lpstr>Forward-Backward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HMM Applications</vt:lpstr>
      <vt:lpstr>PowerPoint Presentation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HP</cp:lastModifiedBy>
  <cp:revision>719</cp:revision>
  <cp:lastPrinted>1601-01-01T00:00:00Z</cp:lastPrinted>
  <dcterms:created xsi:type="dcterms:W3CDTF">2001-10-10T03:11:58Z</dcterms:created>
  <dcterms:modified xsi:type="dcterms:W3CDTF">2020-09-21T07:28:48Z</dcterms:modified>
</cp:coreProperties>
</file>