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 id="2147483808" r:id="rId2"/>
    <p:sldMasterId id="2147483820" r:id="rId3"/>
    <p:sldMasterId id="2147483906" r:id="rId4"/>
  </p:sldMasterIdLst>
  <p:notesMasterIdLst>
    <p:notesMasterId r:id="rId57"/>
  </p:notesMasterIdLst>
  <p:handoutMasterIdLst>
    <p:handoutMasterId r:id="rId58"/>
  </p:handoutMasterIdLst>
  <p:sldIdLst>
    <p:sldId id="276" r:id="rId5"/>
    <p:sldId id="277" r:id="rId6"/>
    <p:sldId id="573" r:id="rId7"/>
    <p:sldId id="372" r:id="rId8"/>
    <p:sldId id="466" r:id="rId9"/>
    <p:sldId id="461" r:id="rId10"/>
    <p:sldId id="575" r:id="rId11"/>
    <p:sldId id="576" r:id="rId12"/>
    <p:sldId id="611" r:id="rId13"/>
    <p:sldId id="610" r:id="rId14"/>
    <p:sldId id="622" r:id="rId15"/>
    <p:sldId id="588" r:id="rId16"/>
    <p:sldId id="589" r:id="rId17"/>
    <p:sldId id="590" r:id="rId18"/>
    <p:sldId id="623" r:id="rId19"/>
    <p:sldId id="624" r:id="rId20"/>
    <p:sldId id="625" r:id="rId21"/>
    <p:sldId id="626" r:id="rId22"/>
    <p:sldId id="627" r:id="rId23"/>
    <p:sldId id="628" r:id="rId24"/>
    <p:sldId id="629" r:id="rId25"/>
    <p:sldId id="630" r:id="rId26"/>
    <p:sldId id="631" r:id="rId27"/>
    <p:sldId id="632" r:id="rId28"/>
    <p:sldId id="633" r:id="rId29"/>
    <p:sldId id="634" r:id="rId30"/>
    <p:sldId id="613" r:id="rId31"/>
    <p:sldId id="636" r:id="rId32"/>
    <p:sldId id="638" r:id="rId33"/>
    <p:sldId id="639" r:id="rId34"/>
    <p:sldId id="614" r:id="rId35"/>
    <p:sldId id="615" r:id="rId36"/>
    <p:sldId id="616" r:id="rId37"/>
    <p:sldId id="640" r:id="rId38"/>
    <p:sldId id="617" r:id="rId39"/>
    <p:sldId id="618" r:id="rId40"/>
    <p:sldId id="619" r:id="rId41"/>
    <p:sldId id="620" r:id="rId42"/>
    <p:sldId id="621" r:id="rId43"/>
    <p:sldId id="641" r:id="rId44"/>
    <p:sldId id="644" r:id="rId45"/>
    <p:sldId id="643" r:id="rId46"/>
    <p:sldId id="652" r:id="rId47"/>
    <p:sldId id="653" r:id="rId48"/>
    <p:sldId id="646" r:id="rId49"/>
    <p:sldId id="642" r:id="rId50"/>
    <p:sldId id="647" r:id="rId51"/>
    <p:sldId id="649" r:id="rId52"/>
    <p:sldId id="648" r:id="rId53"/>
    <p:sldId id="606" r:id="rId54"/>
    <p:sldId id="604" r:id="rId55"/>
    <p:sldId id="651" r:id="rId56"/>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Tahoma" charset="0"/>
        <a:ea typeface="+mn-ea"/>
        <a:cs typeface="+mn-cs"/>
      </a:defRPr>
    </a:lvl1pPr>
    <a:lvl2pPr marL="457200" algn="l" rtl="0" fontAlgn="base">
      <a:spcBef>
        <a:spcPct val="0"/>
      </a:spcBef>
      <a:spcAft>
        <a:spcPct val="0"/>
      </a:spcAft>
      <a:defRPr sz="1600" kern="1200">
        <a:solidFill>
          <a:schemeClr val="tx1"/>
        </a:solidFill>
        <a:latin typeface="Tahoma" charset="0"/>
        <a:ea typeface="+mn-ea"/>
        <a:cs typeface="+mn-cs"/>
      </a:defRPr>
    </a:lvl2pPr>
    <a:lvl3pPr marL="914400" algn="l" rtl="0" fontAlgn="base">
      <a:spcBef>
        <a:spcPct val="0"/>
      </a:spcBef>
      <a:spcAft>
        <a:spcPct val="0"/>
      </a:spcAft>
      <a:defRPr sz="1600" kern="1200">
        <a:solidFill>
          <a:schemeClr val="tx1"/>
        </a:solidFill>
        <a:latin typeface="Tahoma" charset="0"/>
        <a:ea typeface="+mn-ea"/>
        <a:cs typeface="+mn-cs"/>
      </a:defRPr>
    </a:lvl3pPr>
    <a:lvl4pPr marL="1371600" algn="l" rtl="0" fontAlgn="base">
      <a:spcBef>
        <a:spcPct val="0"/>
      </a:spcBef>
      <a:spcAft>
        <a:spcPct val="0"/>
      </a:spcAft>
      <a:defRPr sz="1600" kern="1200">
        <a:solidFill>
          <a:schemeClr val="tx1"/>
        </a:solidFill>
        <a:latin typeface="Tahoma" charset="0"/>
        <a:ea typeface="+mn-ea"/>
        <a:cs typeface="+mn-cs"/>
      </a:defRPr>
    </a:lvl4pPr>
    <a:lvl5pPr marL="1828800" algn="l" rtl="0" fontAlgn="base">
      <a:spcBef>
        <a:spcPct val="0"/>
      </a:spcBef>
      <a:spcAft>
        <a:spcPct val="0"/>
      </a:spcAft>
      <a:defRPr sz="1600" kern="1200">
        <a:solidFill>
          <a:schemeClr val="tx1"/>
        </a:solidFill>
        <a:latin typeface="Tahoma" charset="0"/>
        <a:ea typeface="+mn-ea"/>
        <a:cs typeface="+mn-cs"/>
      </a:defRPr>
    </a:lvl5pPr>
    <a:lvl6pPr marL="2286000" algn="l" defTabSz="914400" rtl="0" eaLnBrk="1" latinLnBrk="0" hangingPunct="1">
      <a:defRPr sz="1600" kern="1200">
        <a:solidFill>
          <a:schemeClr val="tx1"/>
        </a:solidFill>
        <a:latin typeface="Tahoma" charset="0"/>
        <a:ea typeface="+mn-ea"/>
        <a:cs typeface="+mn-cs"/>
      </a:defRPr>
    </a:lvl6pPr>
    <a:lvl7pPr marL="2743200" algn="l" defTabSz="914400" rtl="0" eaLnBrk="1" latinLnBrk="0" hangingPunct="1">
      <a:defRPr sz="1600" kern="1200">
        <a:solidFill>
          <a:schemeClr val="tx1"/>
        </a:solidFill>
        <a:latin typeface="Tahoma" charset="0"/>
        <a:ea typeface="+mn-ea"/>
        <a:cs typeface="+mn-cs"/>
      </a:defRPr>
    </a:lvl7pPr>
    <a:lvl8pPr marL="3200400" algn="l" defTabSz="914400" rtl="0" eaLnBrk="1" latinLnBrk="0" hangingPunct="1">
      <a:defRPr sz="1600" kern="1200">
        <a:solidFill>
          <a:schemeClr val="tx1"/>
        </a:solidFill>
        <a:latin typeface="Tahoma" charset="0"/>
        <a:ea typeface="+mn-ea"/>
        <a:cs typeface="+mn-cs"/>
      </a:defRPr>
    </a:lvl8pPr>
    <a:lvl9pPr marL="3657600" algn="l" defTabSz="914400" rtl="0" eaLnBrk="1" latinLnBrk="0" hangingPunct="1">
      <a:defRPr sz="16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99" autoAdjust="0"/>
    <p:restoredTop sz="90929"/>
  </p:normalViewPr>
  <p:slideViewPr>
    <p:cSldViewPr>
      <p:cViewPr varScale="1">
        <p:scale>
          <a:sx n="79" d="100"/>
          <a:sy n="79" d="100"/>
        </p:scale>
        <p:origin x="136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r>
              <a:rPr lang="en-US"/>
              <a:t>Lecture-1</a:t>
            </a:r>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023B7232-710D-494E-88C7-F703C04F40C2}" type="datetimeFigureOut">
              <a:rPr lang="en-US" smtClean="0"/>
              <a:pPr>
                <a:defRPr/>
              </a:pPr>
              <a:t>8/30/2020</a:t>
            </a:fld>
            <a:endParaRPr lang="en-US"/>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96DCEF7-9E9F-4185-8062-A1F4E6576C3B}" type="slidenum">
              <a:rPr lang="en-US"/>
              <a:pPr>
                <a:defRPr/>
              </a:pPr>
              <a:t>‹#›</a:t>
            </a:fld>
            <a:endParaRPr lang="en-US"/>
          </a:p>
        </p:txBody>
      </p:sp>
    </p:spTree>
    <p:extLst>
      <p:ext uri="{BB962C8B-B14F-4D97-AF65-F5344CB8AC3E}">
        <p14:creationId xmlns:p14="http://schemas.microsoft.com/office/powerpoint/2010/main" val="161499762"/>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2-01T09:59:22.958"/>
    </inkml:context>
    <inkml:brush xml:id="br0">
      <inkml:brushProperty name="width" value="0.05292" units="cm"/>
      <inkml:brushProperty name="height" value="0.05292" units="cm"/>
      <inkml:brushProperty name="color" value="#FF0000"/>
    </inkml:brush>
  </inkml:definitions>
  <inkml:trace contextRef="#ctx0" brushRef="#br0">13693 843 0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Lecture-1</a:t>
            </a:r>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2B1E8206-5749-452C-870E-52CFAFB5846C}" type="datetimeFigureOut">
              <a:rPr lang="en-US" smtClean="0"/>
              <a:pPr>
                <a:defRPr/>
              </a:pPr>
              <a:t>8/30/2020</a:t>
            </a:fld>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29515144-DAD1-4D30-BCF8-73F71ACED815}" type="slidenum">
              <a:rPr lang="en-US"/>
              <a:pPr>
                <a:defRPr/>
              </a:pPr>
              <a:t>‹#›</a:t>
            </a:fld>
            <a:endParaRPr lang="en-US"/>
          </a:p>
        </p:txBody>
      </p:sp>
    </p:spTree>
    <p:extLst>
      <p:ext uri="{BB962C8B-B14F-4D97-AF65-F5344CB8AC3E}">
        <p14:creationId xmlns:p14="http://schemas.microsoft.com/office/powerpoint/2010/main" val="114376957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1</a:t>
            </a:fld>
            <a:endParaRPr lang="en-US"/>
          </a:p>
        </p:txBody>
      </p:sp>
    </p:spTree>
    <p:extLst>
      <p:ext uri="{BB962C8B-B14F-4D97-AF65-F5344CB8AC3E}">
        <p14:creationId xmlns:p14="http://schemas.microsoft.com/office/powerpoint/2010/main" val="596171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fld id="{10DEC58C-7DEE-4B5A-BDD5-D7A7ADF12326}" type="slidenum">
              <a:rPr lang="en-US" altLang="en-US" sz="1200">
                <a:solidFill>
                  <a:srgbClr val="000000"/>
                </a:solidFill>
                <a:latin typeface="Arial" panose="020B0604020202020204" pitchFamily="34" charset="0"/>
                <a:ea typeface="Arial Unicode MS" panose="020B0604020202020204" pitchFamily="34" charset="-128"/>
              </a:rPr>
              <a:pPr eaLnBrk="1" hangingPunct="1"/>
              <a:t>14</a:t>
            </a:fld>
            <a:endParaRPr lang="en-US" altLang="en-US" sz="1200">
              <a:solidFill>
                <a:srgbClr val="000000"/>
              </a:solidFill>
              <a:latin typeface="Arial" panose="020B0604020202020204" pitchFamily="34" charset="0"/>
              <a:ea typeface="Arial Unicode MS" panose="020B0604020202020204" pitchFamily="34" charset="-128"/>
            </a:endParaRPr>
          </a:p>
        </p:txBody>
      </p:sp>
      <p:sp>
        <p:nvSpPr>
          <p:cNvPr id="22531" name="Rectangle 1"/>
          <p:cNvSpPr>
            <a:spLocks noGrp="1" noRot="1" noChangeAspect="1" noChangeArrowheads="1" noTextEdit="1"/>
          </p:cNvSpPr>
          <p:nvPr>
            <p:ph type="sldImg"/>
          </p:nvPr>
        </p:nvSpPr>
        <p:spPr>
          <a:xfrm>
            <a:off x="1149350" y="698500"/>
            <a:ext cx="4656138" cy="3490913"/>
          </a:xfrm>
          <a:ln/>
        </p:spPr>
      </p:sp>
      <p:sp>
        <p:nvSpPr>
          <p:cNvPr id="22532" name="Rectangle 2"/>
          <p:cNvSpPr>
            <a:spLocks noGrp="1" noChangeArrowheads="1"/>
          </p:cNvSpPr>
          <p:nvPr>
            <p:ph type="body" idx="1"/>
          </p:nvPr>
        </p:nvSpPr>
        <p:spPr>
          <a:xfrm>
            <a:off x="695325" y="4421188"/>
            <a:ext cx="5564188" cy="4189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47553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25</a:t>
            </a:fld>
            <a:endParaRPr lang="en-US"/>
          </a:p>
        </p:txBody>
      </p:sp>
    </p:spTree>
    <p:extLst>
      <p:ext uri="{BB962C8B-B14F-4D97-AF65-F5344CB8AC3E}">
        <p14:creationId xmlns:p14="http://schemas.microsoft.com/office/powerpoint/2010/main" val="145126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fld id="{ECD330F4-B095-465F-8201-C1819C15B6A0}" type="slidenum">
              <a:rPr lang="en-US" altLang="en-US" sz="1200">
                <a:solidFill>
                  <a:srgbClr val="000000"/>
                </a:solidFill>
                <a:latin typeface="Arial" panose="020B0604020202020204" pitchFamily="34" charset="0"/>
                <a:ea typeface="Arial Unicode MS" panose="020B0604020202020204" pitchFamily="34" charset="-128"/>
              </a:rPr>
              <a:pPr eaLnBrk="1" hangingPunct="1"/>
              <a:t>27</a:t>
            </a:fld>
            <a:endParaRPr lang="en-US" altLang="en-US" sz="1200">
              <a:solidFill>
                <a:srgbClr val="000000"/>
              </a:solidFill>
              <a:latin typeface="Arial" panose="020B0604020202020204" pitchFamily="34" charset="0"/>
              <a:ea typeface="Arial Unicode MS" panose="020B0604020202020204" pitchFamily="34" charset="-128"/>
            </a:endParaRPr>
          </a:p>
        </p:txBody>
      </p:sp>
      <p:sp>
        <p:nvSpPr>
          <p:cNvPr id="26627" name="Rectangle 1"/>
          <p:cNvSpPr>
            <a:spLocks noGrp="1" noRot="1" noChangeAspect="1" noChangeArrowheads="1" noTextEdit="1"/>
          </p:cNvSpPr>
          <p:nvPr>
            <p:ph type="sldImg"/>
          </p:nvPr>
        </p:nvSpPr>
        <p:spPr>
          <a:xfrm>
            <a:off x="1149350" y="698500"/>
            <a:ext cx="4656138" cy="3490913"/>
          </a:xfrm>
          <a:ln/>
        </p:spPr>
      </p:sp>
      <p:sp>
        <p:nvSpPr>
          <p:cNvPr id="26628" name="Text Box 2"/>
          <p:cNvSpPr>
            <a:spLocks noGrp="1" noChangeArrowheads="1"/>
          </p:cNvSpPr>
          <p:nvPr>
            <p:ph type="body" idx="1"/>
          </p:nvPr>
        </p:nvSpPr>
        <p:spPr>
          <a:xfrm>
            <a:off x="927100" y="4421188"/>
            <a:ext cx="5100638" cy="4718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ts val="463"/>
              </a:spcBef>
              <a:buClrTx/>
              <a:tabLst>
                <a:tab pos="0" algn="l"/>
                <a:tab pos="454025" algn="l"/>
                <a:tab pos="911225" algn="l"/>
                <a:tab pos="1366838" algn="l"/>
                <a:tab pos="1824038" algn="l"/>
                <a:tab pos="2281238" algn="l"/>
                <a:tab pos="2736850" algn="l"/>
                <a:tab pos="3194050" algn="l"/>
                <a:tab pos="3649663" algn="l"/>
                <a:tab pos="4106863" algn="l"/>
                <a:tab pos="4564063" algn="l"/>
                <a:tab pos="5019675" algn="l"/>
                <a:tab pos="5476875" algn="l"/>
                <a:tab pos="5932488" algn="l"/>
                <a:tab pos="6389688" algn="l"/>
                <a:tab pos="6846888" algn="l"/>
                <a:tab pos="7302500" algn="l"/>
                <a:tab pos="7759700" algn="l"/>
                <a:tab pos="8216900" algn="l"/>
                <a:tab pos="8672513" algn="l"/>
                <a:tab pos="9129713" algn="l"/>
              </a:tabLst>
            </a:pPr>
            <a:endParaRPr lang="en-IN" altLang="en-US" dirty="0" smtClean="0">
              <a:latin typeface="Times New Roman" panose="02020603050405020304" pitchFamily="18" charset="0"/>
              <a:ea typeface="Microsoft YaHei" panose="020B0503020204020204" pitchFamily="34" charset="-122"/>
            </a:endParaRPr>
          </a:p>
        </p:txBody>
      </p:sp>
    </p:spTree>
    <p:extLst>
      <p:ext uri="{BB962C8B-B14F-4D97-AF65-F5344CB8AC3E}">
        <p14:creationId xmlns:p14="http://schemas.microsoft.com/office/powerpoint/2010/main" val="1006493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p5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3" name="Google Shape;1483;p5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5939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50ECAFF-AA87-4AD5-9B6D-78803CA9AD20}" type="slidenum">
              <a:rPr lang="en-GB" altLang="en-US"/>
              <a:pPr/>
              <a:t>45</a:t>
            </a:fld>
            <a:endParaRPr lang="en-GB" altLang="en-US"/>
          </a:p>
        </p:txBody>
      </p:sp>
      <p:sp>
        <p:nvSpPr>
          <p:cNvPr id="234497" name="Rectangle 1"/>
          <p:cNvSpPr txBox="1">
            <a:spLocks noGrp="1" noRot="1" noChangeAspect="1" noChangeArrowheads="1"/>
          </p:cNvSpPr>
          <p:nvPr>
            <p:ph type="sldImg"/>
          </p:nvPr>
        </p:nvSpPr>
        <p:spPr bwMode="auto">
          <a:xfrm>
            <a:off x="1106488" y="812800"/>
            <a:ext cx="5343525"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4498" name="Rectangle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6261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2</a:t>
            </a:fld>
            <a:endParaRPr lang="en-US"/>
          </a:p>
        </p:txBody>
      </p:sp>
    </p:spTree>
    <p:extLst>
      <p:ext uri="{BB962C8B-B14F-4D97-AF65-F5344CB8AC3E}">
        <p14:creationId xmlns:p14="http://schemas.microsoft.com/office/powerpoint/2010/main" val="217281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9636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37E5CCE-1FFE-43DC-BC84-3B47A4BEBDA7}" type="slidenum">
              <a:rPr lang="en-AU"/>
              <a:pPr/>
              <a:t>5</a:t>
            </a:fld>
            <a:endParaRPr lang="en-AU"/>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113544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6</a:t>
            </a:fld>
            <a:endParaRPr lang="en-US"/>
          </a:p>
        </p:txBody>
      </p:sp>
    </p:spTree>
    <p:extLst>
      <p:ext uri="{BB962C8B-B14F-4D97-AF65-F5344CB8AC3E}">
        <p14:creationId xmlns:p14="http://schemas.microsoft.com/office/powerpoint/2010/main" val="905365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9pPr>
          </a:lstStyle>
          <a:p>
            <a:pPr eaLnBrk="1" hangingPunct="1"/>
            <a:fld id="{DAA24E07-CEDC-4CF4-A93B-6FEA4DC633D9}" type="slidenum">
              <a:rPr lang="en-US" altLang="en-US" sz="1200">
                <a:solidFill>
                  <a:srgbClr val="000000"/>
                </a:solidFill>
                <a:latin typeface="Lucida Sans" panose="020B0602030504020204" pitchFamily="34" charset="0"/>
                <a:ea typeface="Arial Unicode MS" panose="020B0604020202020204" pitchFamily="34" charset="-128"/>
              </a:rPr>
              <a:pPr eaLnBrk="1" hangingPunct="1"/>
              <a:t>7</a:t>
            </a:fld>
            <a:endParaRPr lang="en-US" altLang="en-US" sz="1200">
              <a:solidFill>
                <a:srgbClr val="000000"/>
              </a:solidFill>
              <a:latin typeface="Lucida Sans" panose="020B0602030504020204" pitchFamily="34" charset="0"/>
              <a:ea typeface="Arial Unicode MS" panose="020B0604020202020204" pitchFamily="34" charset="-128"/>
            </a:endParaRPr>
          </a:p>
        </p:txBody>
      </p:sp>
      <p:sp>
        <p:nvSpPr>
          <p:cNvPr id="24579" name="Rectangle 1"/>
          <p:cNvSpPr>
            <a:spLocks noGrp="1" noRot="1" noChangeAspect="1" noChangeArrowheads="1" noTextEdit="1"/>
          </p:cNvSpPr>
          <p:nvPr>
            <p:ph type="sldImg"/>
          </p:nvPr>
        </p:nvSpPr>
        <p:spPr>
          <a:xfrm>
            <a:off x="1143000" y="685800"/>
            <a:ext cx="4572000" cy="3429000"/>
          </a:xfrm>
          <a:ln/>
        </p:spPr>
      </p:sp>
      <p:sp>
        <p:nvSpPr>
          <p:cNvPr id="24580"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26802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9pPr>
          </a:lstStyle>
          <a:p>
            <a:pPr eaLnBrk="1" hangingPunct="1"/>
            <a:fld id="{0418C147-8D6F-4326-8EB8-3F048382BC73}" type="slidenum">
              <a:rPr lang="en-US" altLang="en-US" sz="1200">
                <a:solidFill>
                  <a:srgbClr val="000000"/>
                </a:solidFill>
                <a:latin typeface="Lucida Sans" panose="020B0602030504020204" pitchFamily="34" charset="0"/>
                <a:ea typeface="Arial Unicode MS" panose="020B0604020202020204" pitchFamily="34" charset="-128"/>
              </a:rPr>
              <a:pPr eaLnBrk="1" hangingPunct="1"/>
              <a:t>8</a:t>
            </a:fld>
            <a:endParaRPr lang="en-US" altLang="en-US" sz="1200">
              <a:solidFill>
                <a:srgbClr val="000000"/>
              </a:solidFill>
              <a:latin typeface="Lucida Sans" panose="020B0602030504020204" pitchFamily="34" charset="0"/>
              <a:ea typeface="Arial Unicode MS" panose="020B0604020202020204" pitchFamily="34" charset="-128"/>
            </a:endParaRPr>
          </a:p>
        </p:txBody>
      </p:sp>
      <p:sp>
        <p:nvSpPr>
          <p:cNvPr id="25603" name="Rectangle 1"/>
          <p:cNvSpPr>
            <a:spLocks noGrp="1" noRot="1" noChangeAspect="1" noChangeArrowheads="1" noTextEdit="1"/>
          </p:cNvSpPr>
          <p:nvPr>
            <p:ph type="sldImg"/>
          </p:nvPr>
        </p:nvSpPr>
        <p:spPr>
          <a:xfrm>
            <a:off x="1143000" y="685800"/>
            <a:ext cx="4572000" cy="3429000"/>
          </a:xfrm>
          <a:ln/>
        </p:spPr>
      </p:sp>
      <p:sp>
        <p:nvSpPr>
          <p:cNvPr id="25604"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3250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fld id="{33D49E10-D63C-4752-9903-627524BC7E6D}" type="slidenum">
              <a:rPr lang="en-US" altLang="en-US" sz="1200">
                <a:solidFill>
                  <a:srgbClr val="000000"/>
                </a:solidFill>
                <a:latin typeface="Arial" panose="020B0604020202020204" pitchFamily="34" charset="0"/>
                <a:ea typeface="Arial Unicode MS" panose="020B0604020202020204" pitchFamily="34" charset="-128"/>
              </a:rPr>
              <a:pPr eaLnBrk="1" hangingPunct="1"/>
              <a:t>12</a:t>
            </a:fld>
            <a:endParaRPr lang="en-US" altLang="en-US" sz="1200">
              <a:solidFill>
                <a:srgbClr val="000000"/>
              </a:solidFill>
              <a:latin typeface="Arial" panose="020B0604020202020204" pitchFamily="34" charset="0"/>
              <a:ea typeface="Arial Unicode MS" panose="020B0604020202020204" pitchFamily="34" charset="-128"/>
            </a:endParaRPr>
          </a:p>
        </p:txBody>
      </p:sp>
      <p:sp>
        <p:nvSpPr>
          <p:cNvPr id="20483" name="Rectangle 1"/>
          <p:cNvSpPr>
            <a:spLocks noGrp="1" noRot="1" noChangeAspect="1" noChangeArrowheads="1" noTextEdit="1"/>
          </p:cNvSpPr>
          <p:nvPr>
            <p:ph type="sldImg"/>
          </p:nvPr>
        </p:nvSpPr>
        <p:spPr>
          <a:xfrm>
            <a:off x="1149350" y="698500"/>
            <a:ext cx="4656138" cy="3490913"/>
          </a:xfrm>
          <a:ln/>
        </p:spPr>
      </p:sp>
      <p:sp>
        <p:nvSpPr>
          <p:cNvPr id="20484" name="Rectangle 2"/>
          <p:cNvSpPr>
            <a:spLocks noGrp="1" noChangeArrowheads="1"/>
          </p:cNvSpPr>
          <p:nvPr>
            <p:ph type="body" idx="1"/>
          </p:nvPr>
        </p:nvSpPr>
        <p:spPr>
          <a:xfrm>
            <a:off x="695325" y="4421188"/>
            <a:ext cx="5564188" cy="4189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19011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fld id="{F26B61A0-A753-4162-8AC1-A3FDC6278CF3}" type="slidenum">
              <a:rPr lang="en-US" altLang="en-US" sz="1200">
                <a:solidFill>
                  <a:srgbClr val="000000"/>
                </a:solidFill>
                <a:latin typeface="Arial" panose="020B0604020202020204" pitchFamily="34" charset="0"/>
                <a:ea typeface="Arial Unicode MS" panose="020B0604020202020204" pitchFamily="34" charset="-128"/>
              </a:rPr>
              <a:pPr eaLnBrk="1" hangingPunct="1"/>
              <a:t>13</a:t>
            </a:fld>
            <a:endParaRPr lang="en-US" altLang="en-US" sz="1200">
              <a:solidFill>
                <a:srgbClr val="000000"/>
              </a:solidFill>
              <a:latin typeface="Arial" panose="020B0604020202020204" pitchFamily="34" charset="0"/>
              <a:ea typeface="Arial Unicode MS" panose="020B0604020202020204" pitchFamily="34" charset="-128"/>
            </a:endParaRPr>
          </a:p>
        </p:txBody>
      </p:sp>
      <p:sp>
        <p:nvSpPr>
          <p:cNvPr id="21507" name="Rectangle 1"/>
          <p:cNvSpPr>
            <a:spLocks noGrp="1" noRot="1" noChangeAspect="1" noChangeArrowheads="1" noTextEdit="1"/>
          </p:cNvSpPr>
          <p:nvPr>
            <p:ph type="sldImg"/>
          </p:nvPr>
        </p:nvSpPr>
        <p:spPr>
          <a:xfrm>
            <a:off x="1149350" y="698500"/>
            <a:ext cx="4656138" cy="3490913"/>
          </a:xfrm>
          <a:ln/>
        </p:spPr>
      </p:sp>
      <p:sp>
        <p:nvSpPr>
          <p:cNvPr id="21508" name="Rectangle 2"/>
          <p:cNvSpPr>
            <a:spLocks noGrp="1" noChangeArrowheads="1"/>
          </p:cNvSpPr>
          <p:nvPr>
            <p:ph type="body" idx="1"/>
          </p:nvPr>
        </p:nvSpPr>
        <p:spPr>
          <a:xfrm>
            <a:off x="695325" y="4421188"/>
            <a:ext cx="5564188" cy="4189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36001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4" name="Group 19"/>
          <p:cNvGrpSpPr>
            <a:grpSpLocks/>
          </p:cNvGrpSpPr>
          <p:nvPr/>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grpSp>
        <p:nvGrpSpPr>
          <p:cNvPr id="4" name="Group 7"/>
          <p:cNvGrpSpPr>
            <a:grpSpLocks/>
          </p:cNvGrpSpPr>
          <p:nvPr/>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p:nvSpPr>
        <p:spPr>
          <a:xfrm rot="5400000">
            <a:off x="-2794793" y="3809206"/>
            <a:ext cx="5867400" cy="230187"/>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6"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9A1433-2BD6-474A-B042-E5F0856EF487}"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a:lvl1pPr>
          </a:lstStyle>
          <a:p>
            <a:pPr>
              <a:defRPr/>
            </a:pP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a:lvl1pPr>
          </a:lstStyle>
          <a:p>
            <a:pPr>
              <a:defRPr/>
            </a:pPr>
            <a:fld id="{78B23240-9A46-45DC-80D8-72E6138EF4CC}" type="slidenum">
              <a:rPr lang="en-IN"/>
              <a:pPr>
                <a:defRPr/>
              </a:pPr>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BD8A489-38BD-40B0-9083-7E99DA903139}" type="slidenum">
              <a:rPr lang="en-IN"/>
              <a:pPr>
                <a:defRPr/>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D38CB16-FC74-415F-A778-AFAE7BEAFAF6}" type="slidenum">
              <a:rPr lang="en-IN"/>
              <a:pPr>
                <a:defRPr/>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6FB1E71-4690-4FD4-BBCF-A3779CD52565}" type="slidenum">
              <a:rPr lang="en-IN"/>
              <a:pPr>
                <a:defRPr/>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FD64774-6889-4F3F-87B3-82AF987C97C8}"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2" name="Rectangle 11"/>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13" name="Rectangle 12"/>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16" name="Picture 17"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7" name="TextBox 16"/>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02715D1-A74F-4481-8AFF-0CF19F1A4227}" type="slidenum">
              <a:rPr lang="en-IN"/>
              <a:pPr>
                <a:defRPr/>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B936656-7811-4E10-ABA8-C743BA19F43F}" type="slidenum">
              <a:rPr lang="en-IN"/>
              <a:pPr>
                <a:defRPr/>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A0E505A-A9CD-4645-BB6F-663BC8294A50}" type="slidenum">
              <a:rPr lang="en-IN"/>
              <a:pPr>
                <a:defRPr/>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FB21827-D599-4054-9CED-35F966873CDF}" type="slidenum">
              <a:rPr lang="en-IN"/>
              <a:pPr>
                <a:defRPr/>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6872A46-881B-4CE5-A377-400F5AC5756F}" type="slidenum">
              <a:rPr lang="en-IN"/>
              <a:pPr>
                <a:defRPr/>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5EFCE0F-DF2D-4465-B568-7505733AD931}" type="slidenum">
              <a:rPr lang="en-IN"/>
              <a:pPr>
                <a:defRPr/>
              </a:pPr>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smtClean="0"/>
            </a:lvl1pPr>
          </a:lstStyle>
          <a:p>
            <a:pPr>
              <a:defRPr/>
            </a:pP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smtClean="0"/>
            </a:lvl1pPr>
          </a:lstStyle>
          <a:p>
            <a:pPr>
              <a:defRPr/>
            </a:pPr>
            <a:fld id="{578891D9-9DBF-4503-8954-7823A473F5F2}" type="slidenum">
              <a:rPr lang="en-IN"/>
              <a:pPr>
                <a:defRPr/>
              </a:pPr>
              <a:t>‹#›</a:t>
            </a:fld>
            <a:endParaRPr lang="en-IN"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7754B72-864B-4419-8417-A1CD80834F11}" type="slidenum">
              <a:rPr lang="en-IN"/>
              <a:pPr>
                <a:defRPr/>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3CC4AA0-627E-417E-B63D-B3DF9B458D26}" type="slidenum">
              <a:rPr lang="en-IN"/>
              <a:pPr>
                <a:defRPr/>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5947CB-2DD6-480A-BB8A-9DB725A59BE4}"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A44F58-842A-4939-AD5D-04575B8B76C1}" type="slidenum">
              <a:rPr lang="en-IN"/>
              <a:pPr>
                <a:defRPr/>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062B2FC-FC80-4EAE-B114-A316EDBA5B6E}" type="slidenum">
              <a:rPr lang="en-IN"/>
              <a:pPr>
                <a:defRPr/>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333D8C1-C48A-434B-B05D-32EFC992A06D}" type="slidenum">
              <a:rPr lang="en-IN"/>
              <a:pPr>
                <a:defRPr/>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ABC52F0-3AC6-4B70-9B7C-80128C5BC8D3}" type="slidenum">
              <a:rPr lang="en-IN"/>
              <a:pPr>
                <a:defRPr/>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04F594-7693-4705-8E88-CEADBE86DA53}" type="slidenum">
              <a:rPr lang="en-IN"/>
              <a:pPr>
                <a:defRPr/>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0806891-6D43-46F3-BFF0-1270190D4E6C}" type="slidenum">
              <a:rPr lang="en-IN"/>
              <a:pPr>
                <a:defRPr/>
              </a:pPr>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defRPr/>
            </a:pPr>
            <a:endParaRPr lang="en-US"/>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5" name="Picture 6"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7" name="Group 10"/>
          <p:cNvGrpSpPr>
            <a:grpSpLocks/>
          </p:cNvGrpSpPr>
          <p:nvPr/>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3" name="Group 5"/>
          <p:cNvGrpSpPr>
            <a:grpSpLocks/>
          </p:cNvGrpSpPr>
          <p:nvPr/>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5" name="Group 8"/>
          <p:cNvGrpSpPr>
            <a:grpSpLocks/>
          </p:cNvGrpSpPr>
          <p:nvPr/>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pitchFamily="34" charset="0"/>
                <a:cs typeface="Arial" pitchFamily="34" charset="0"/>
              </a:defRPr>
            </a:lvl1pPr>
          </a:lstStyle>
          <a:p>
            <a:pPr>
              <a:defRPr/>
            </a:pPr>
            <a:fld id="{60DB935C-A2BB-404C-A6C5-67E9068028E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hf hdr="0" ftr="0" dt="0"/>
  <p:txStyles>
    <p:titleStyle>
      <a:lvl1pPr algn="l" rtl="0" fontAlgn="base">
        <a:spcBef>
          <a:spcPct val="0"/>
        </a:spcBef>
        <a:spcAft>
          <a:spcPct val="0"/>
        </a:spcAft>
        <a:defRPr sz="4000" b="1" kern="1200" spc="-150">
          <a:solidFill>
            <a:schemeClr val="tx1"/>
          </a:solidFill>
          <a:latin typeface="Arial" pitchFamily="34" charset="0"/>
          <a:ea typeface="+mj-ea"/>
          <a:cs typeface="Arial" pitchFamily="34" charset="0"/>
        </a:defRPr>
      </a:lvl1pPr>
      <a:lvl2pPr algn="l" rtl="0" fontAlgn="base">
        <a:spcBef>
          <a:spcPct val="0"/>
        </a:spcBef>
        <a:spcAft>
          <a:spcPct val="0"/>
        </a:spcAft>
        <a:defRPr sz="4000" b="1">
          <a:solidFill>
            <a:schemeClr val="tx1"/>
          </a:solidFill>
          <a:latin typeface="Arial" charset="0"/>
          <a:cs typeface="Arial" charset="0"/>
        </a:defRPr>
      </a:lvl2pPr>
      <a:lvl3pPr algn="l" rtl="0" fontAlgn="base">
        <a:spcBef>
          <a:spcPct val="0"/>
        </a:spcBef>
        <a:spcAft>
          <a:spcPct val="0"/>
        </a:spcAft>
        <a:defRPr sz="4000" b="1">
          <a:solidFill>
            <a:schemeClr val="tx1"/>
          </a:solidFill>
          <a:latin typeface="Arial" charset="0"/>
          <a:cs typeface="Arial" charset="0"/>
        </a:defRPr>
      </a:lvl3pPr>
      <a:lvl4pPr algn="l" rtl="0" fontAlgn="base">
        <a:spcBef>
          <a:spcPct val="0"/>
        </a:spcBef>
        <a:spcAft>
          <a:spcPct val="0"/>
        </a:spcAft>
        <a:defRPr sz="4000" b="1">
          <a:solidFill>
            <a:schemeClr val="tx1"/>
          </a:solidFill>
          <a:latin typeface="Arial" charset="0"/>
          <a:cs typeface="Arial" charset="0"/>
        </a:defRPr>
      </a:lvl4pPr>
      <a:lvl5pPr algn="l" rtl="0" fontAlgn="base">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076"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3077"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3078"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4100"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4101"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4102"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extBox 6"/>
          <p:cNvSpPr txBox="1"/>
          <p:nvPr/>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pic>
        <p:nvPicPr>
          <p:cNvPr id="8" name="Picture 7" descr="Picture 7.png"/>
          <p:cNvPicPr>
            <a:picLocks noChangeAspect="1"/>
          </p:cNvPicPr>
          <p:nvPr/>
        </p:nvPicPr>
        <p:blipFill>
          <a:blip r:embed="rId13" cstate="print"/>
          <a:srcRect l="1923" b="5336"/>
          <a:stretch>
            <a:fillRect/>
          </a:stretch>
        </p:blipFill>
        <p:spPr>
          <a:xfrm>
            <a:off x="6629400" y="-1"/>
            <a:ext cx="2193193" cy="692697"/>
          </a:xfrm>
          <a:prstGeom prst="rect">
            <a:avLst/>
          </a:prstGeom>
        </p:spPr>
      </p:pic>
      <p:grpSp>
        <p:nvGrpSpPr>
          <p:cNvPr id="2" name="Group 8"/>
          <p:cNvGrpSpPr/>
          <p:nvPr/>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12"/>
          <p:cNvGrpSpPr/>
          <p:nvPr/>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hyperlink" Target="https://doubleoperative.files.wordpress.com/2009/12/chomsky-syntactic-structures-2ed.pdf" TargetMode="Externa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Lemma_(morphology)" TargetMode="Externa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2.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customXml" Target="../ink/ink1.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2362200" y="3352800"/>
            <a:ext cx="6400800" cy="1524000"/>
          </a:xfrm>
        </p:spPr>
        <p:txBody>
          <a:bodyPr/>
          <a:lstStyle/>
          <a:p>
            <a:pPr algn="ctr" fontAlgn="auto">
              <a:spcAft>
                <a:spcPts val="0"/>
              </a:spcAft>
              <a:defRPr/>
            </a:pPr>
            <a:r>
              <a:rPr lang="en-US" dirty="0" smtClean="0">
                <a:solidFill>
                  <a:srgbClr val="FFFF66"/>
                </a:solidFill>
                <a:latin typeface="+mn-lt"/>
              </a:rPr>
              <a:t>Natural Language Processing</a:t>
            </a:r>
            <a:br>
              <a:rPr lang="en-US" dirty="0" smtClean="0">
                <a:solidFill>
                  <a:srgbClr val="FFFF66"/>
                </a:solidFill>
                <a:latin typeface="+mn-lt"/>
              </a:rPr>
            </a:br>
            <a:r>
              <a:rPr lang="en-US" dirty="0">
                <a:solidFill>
                  <a:srgbClr val="FFFF66"/>
                </a:solidFill>
                <a:latin typeface="+mn-lt"/>
              </a:rPr>
              <a:t>DSECL    ZG565</a:t>
            </a:r>
            <a:endParaRPr lang="en-US" dirty="0" smtClean="0">
              <a:solidFill>
                <a:srgbClr val="FFFF66"/>
              </a:solidFill>
              <a:latin typeface="+mn-lt"/>
            </a:endParaRPr>
          </a:p>
        </p:txBody>
      </p:sp>
      <p:sp>
        <p:nvSpPr>
          <p:cNvPr id="5" name="Content Placeholder 1"/>
          <p:cNvSpPr>
            <a:spLocks noGrp="1"/>
          </p:cNvSpPr>
          <p:nvPr>
            <p:ph sz="quarter" idx="4294967295"/>
          </p:nvPr>
        </p:nvSpPr>
        <p:spPr>
          <a:xfrm>
            <a:off x="2690948" y="4926874"/>
            <a:ext cx="5943600" cy="1143000"/>
          </a:xfrm>
          <a:prstGeom prst="rect">
            <a:avLst/>
          </a:prstGeom>
        </p:spPr>
        <p:txBody>
          <a:bodyPr rtlCol="0">
            <a:normAutofit/>
          </a:bodyPr>
          <a:lstStyle/>
          <a:p>
            <a:pPr marL="365760" indent="-256032" algn="r" fontAlgn="auto">
              <a:lnSpc>
                <a:spcPct val="100000"/>
              </a:lnSpc>
              <a:spcAft>
                <a:spcPts val="0"/>
              </a:spcAft>
              <a:buClr>
                <a:schemeClr val="accent1"/>
              </a:buClr>
              <a:buSzPct val="68000"/>
              <a:buNone/>
              <a:defRPr/>
            </a:pPr>
            <a:r>
              <a:rPr lang="en-US" sz="2800" dirty="0" smtClean="0">
                <a:solidFill>
                  <a:schemeClr val="bg1"/>
                </a:solidFill>
                <a:latin typeface="+mn-lt"/>
                <a:cs typeface="Courier New" pitchFamily="49" charset="0"/>
              </a:rPr>
              <a:t>Prof.Vijayalakshmi</a:t>
            </a:r>
          </a:p>
          <a:p>
            <a:pPr marL="365760" indent="-256032" algn="r" fontAlgn="auto">
              <a:lnSpc>
                <a:spcPct val="100000"/>
              </a:lnSpc>
              <a:spcAft>
                <a:spcPts val="0"/>
              </a:spcAft>
              <a:buClr>
                <a:schemeClr val="accent1"/>
              </a:buClr>
              <a:buSzPct val="68000"/>
              <a:buNone/>
              <a:defRPr/>
            </a:pPr>
            <a:r>
              <a:rPr lang="en-US" sz="2800" dirty="0" smtClean="0">
                <a:solidFill>
                  <a:schemeClr val="bg1"/>
                </a:solidFill>
                <a:latin typeface="+mn-lt"/>
                <a:cs typeface="Courier New" pitchFamily="49" charset="0"/>
              </a:rPr>
              <a:t>BITS-Pilani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of NLP</a:t>
            </a:r>
            <a:endParaRPr lang="en-IN" b="1" dirty="0"/>
          </a:p>
        </p:txBody>
      </p:sp>
      <p:pic>
        <p:nvPicPr>
          <p:cNvPr id="7" name="Picture 6"/>
          <p:cNvPicPr>
            <a:picLocks noChangeAspect="1"/>
          </p:cNvPicPr>
          <p:nvPr/>
        </p:nvPicPr>
        <p:blipFill>
          <a:blip r:embed="rId2"/>
          <a:stretch>
            <a:fillRect/>
          </a:stretch>
        </p:blipFill>
        <p:spPr>
          <a:xfrm>
            <a:off x="5753100" y="3937250"/>
            <a:ext cx="2438400" cy="2012030"/>
          </a:xfrm>
          <a:prstGeom prst="rect">
            <a:avLst/>
          </a:prstGeom>
        </p:spPr>
      </p:pic>
      <p:sp>
        <p:nvSpPr>
          <p:cNvPr id="9" name="Content Placeholder 8"/>
          <p:cNvSpPr>
            <a:spLocks noGrp="1"/>
          </p:cNvSpPr>
          <p:nvPr>
            <p:ph idx="1"/>
          </p:nvPr>
        </p:nvSpPr>
        <p:spPr>
          <a:xfrm>
            <a:off x="971600" y="5949280"/>
            <a:ext cx="7715200" cy="176883"/>
          </a:xfrm>
        </p:spPr>
        <p:txBody>
          <a:bodyPr>
            <a:normAutofit fontScale="25000" lnSpcReduction="20000"/>
          </a:bodyPr>
          <a:lstStyle/>
          <a:p>
            <a:endParaRPr lang="en-IN" dirty="0"/>
          </a:p>
        </p:txBody>
      </p:sp>
      <p:pic>
        <p:nvPicPr>
          <p:cNvPr id="10" name="Picture 9"/>
          <p:cNvPicPr>
            <a:picLocks noChangeAspect="1"/>
          </p:cNvPicPr>
          <p:nvPr/>
        </p:nvPicPr>
        <p:blipFill>
          <a:blip r:embed="rId3"/>
          <a:stretch>
            <a:fillRect/>
          </a:stretch>
        </p:blipFill>
        <p:spPr>
          <a:xfrm>
            <a:off x="395536" y="3937250"/>
            <a:ext cx="4399508" cy="2124075"/>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4"/>
          <a:stretch>
            <a:fillRect/>
          </a:stretch>
        </p:blipFill>
        <p:spPr>
          <a:xfrm>
            <a:off x="5257800" y="1322983"/>
            <a:ext cx="3429000" cy="2028825"/>
          </a:xfrm>
          <a:prstGeom prst="rect">
            <a:avLst/>
          </a:prstGeom>
        </p:spPr>
      </p:pic>
      <p:pic>
        <p:nvPicPr>
          <p:cNvPr id="13" name="Picture 12"/>
          <p:cNvPicPr>
            <a:picLocks noChangeAspect="1"/>
          </p:cNvPicPr>
          <p:nvPr/>
        </p:nvPicPr>
        <p:blipFill>
          <a:blip r:embed="rId5"/>
          <a:stretch>
            <a:fillRect/>
          </a:stretch>
        </p:blipFill>
        <p:spPr>
          <a:xfrm>
            <a:off x="539552" y="1343423"/>
            <a:ext cx="3171825" cy="2157586"/>
          </a:xfrm>
          <a:prstGeom prst="rect">
            <a:avLst/>
          </a:prstGeom>
        </p:spPr>
      </p:pic>
    </p:spTree>
    <p:extLst>
      <p:ext uri="{BB962C8B-B14F-4D97-AF65-F5344CB8AC3E}">
        <p14:creationId xmlns:p14="http://schemas.microsoft.com/office/powerpoint/2010/main" val="203374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NLP</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1950-Alan </a:t>
            </a:r>
            <a:r>
              <a:rPr lang="en-IN" dirty="0" err="1" smtClean="0"/>
              <a:t>turing</a:t>
            </a:r>
            <a:r>
              <a:rPr lang="en-IN" dirty="0" smtClean="0"/>
              <a:t> published paper</a:t>
            </a:r>
          </a:p>
          <a:p>
            <a:pPr marL="0" indent="0">
              <a:buNone/>
            </a:pPr>
            <a:r>
              <a:rPr lang="en-IN" dirty="0" smtClean="0"/>
              <a:t>1957-</a:t>
            </a:r>
            <a:r>
              <a:rPr lang="en-IN" dirty="0"/>
              <a:t>Chomsky published his book, </a:t>
            </a:r>
            <a:r>
              <a:rPr lang="en-IN" i="1" dirty="0">
                <a:hlinkClick r:id="rId2"/>
              </a:rPr>
              <a:t>Syntactic </a:t>
            </a:r>
            <a:r>
              <a:rPr lang="en-IN" i="1" dirty="0" smtClean="0">
                <a:hlinkClick r:id="rId2"/>
              </a:rPr>
              <a:t>Structures</a:t>
            </a:r>
            <a:endParaRPr lang="en-IN" i="1" dirty="0" smtClean="0"/>
          </a:p>
          <a:p>
            <a:pPr marL="0" indent="0">
              <a:buNone/>
            </a:pPr>
            <a:r>
              <a:rPr lang="en-IN" i="1" dirty="0" smtClean="0"/>
              <a:t>1958-LISP</a:t>
            </a:r>
          </a:p>
          <a:p>
            <a:pPr marL="0" indent="0">
              <a:buNone/>
            </a:pPr>
            <a:r>
              <a:rPr lang="en-IN" i="1" dirty="0" smtClean="0"/>
              <a:t>1964-ELIZA</a:t>
            </a:r>
          </a:p>
          <a:p>
            <a:pPr marL="0" indent="0">
              <a:buNone/>
            </a:pPr>
            <a:r>
              <a:rPr lang="en-IN" i="1" dirty="0" smtClean="0"/>
              <a:t>1966-AI,NLP ,Machine </a:t>
            </a:r>
            <a:r>
              <a:rPr lang="en-IN" i="1" dirty="0" err="1" smtClean="0"/>
              <a:t>transalation</a:t>
            </a:r>
            <a:endParaRPr lang="en-IN" i="1" dirty="0" smtClean="0"/>
          </a:p>
          <a:p>
            <a:pPr marL="0" indent="0">
              <a:buNone/>
            </a:pPr>
            <a:r>
              <a:rPr lang="en-IN" i="1" dirty="0" smtClean="0"/>
              <a:t>1980-IBM </a:t>
            </a:r>
          </a:p>
          <a:p>
            <a:pPr marL="0" indent="0">
              <a:buNone/>
            </a:pPr>
            <a:r>
              <a:rPr lang="en-IN" i="1" dirty="0" smtClean="0"/>
              <a:t>1980-till date-Machine language </a:t>
            </a:r>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11</a:t>
            </a:fld>
            <a:endParaRPr lang="en-US"/>
          </a:p>
        </p:txBody>
      </p:sp>
    </p:spTree>
    <p:extLst>
      <p:ext uri="{BB962C8B-B14F-4D97-AF65-F5344CB8AC3E}">
        <p14:creationId xmlns:p14="http://schemas.microsoft.com/office/powerpoint/2010/main" val="162096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493426" y="3886200"/>
            <a:ext cx="6983284" cy="19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6994" tIns="40037" rIns="76994" bIns="40037">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n-IN" altLang="en-US" sz="2053" dirty="0">
                <a:solidFill>
                  <a:srgbClr val="000000"/>
                </a:solidFill>
              </a:rPr>
              <a:t>General speech and language understanding and generation capabilities</a:t>
            </a:r>
          </a:p>
          <a:p>
            <a:pPr eaLnBrk="1" hangingPunct="1">
              <a:buClrTx/>
              <a:buFontTx/>
              <a:buNone/>
            </a:pPr>
            <a:r>
              <a:rPr lang="en-IN" altLang="en-US" sz="2053" dirty="0">
                <a:solidFill>
                  <a:srgbClr val="000000"/>
                </a:solidFill>
              </a:rPr>
              <a:t>Politeness:		emotional intelligence</a:t>
            </a:r>
          </a:p>
          <a:p>
            <a:pPr eaLnBrk="1" hangingPunct="1">
              <a:buClrTx/>
              <a:buFontTx/>
              <a:buNone/>
            </a:pPr>
            <a:r>
              <a:rPr lang="en-IN" altLang="en-US" sz="2053" dirty="0">
                <a:solidFill>
                  <a:srgbClr val="000000"/>
                </a:solidFill>
              </a:rPr>
              <a:t>Self-awareness:	a model of self, including goals and plans</a:t>
            </a:r>
          </a:p>
          <a:p>
            <a:pPr eaLnBrk="1" hangingPunct="1">
              <a:buClrTx/>
              <a:buFontTx/>
              <a:buNone/>
            </a:pPr>
            <a:r>
              <a:rPr lang="en-IN" altLang="en-US" sz="2053" dirty="0">
                <a:solidFill>
                  <a:srgbClr val="000000"/>
                </a:solidFill>
              </a:rPr>
              <a:t>Belief ascription: 	</a:t>
            </a:r>
            <a:r>
              <a:rPr lang="en-IN" altLang="en-US" sz="2053" dirty="0" err="1">
                <a:solidFill>
                  <a:srgbClr val="000000"/>
                </a:solidFill>
              </a:rPr>
              <a:t>modeling</a:t>
            </a:r>
            <a:r>
              <a:rPr lang="en-IN" altLang="en-US" sz="2053" dirty="0">
                <a:solidFill>
                  <a:srgbClr val="000000"/>
                </a:solidFill>
              </a:rPr>
              <a:t> others; reasoning about their </a:t>
            </a:r>
          </a:p>
          <a:p>
            <a:pPr eaLnBrk="1" hangingPunct="1">
              <a:buClrTx/>
              <a:buFontTx/>
              <a:buNone/>
            </a:pPr>
            <a:r>
              <a:rPr lang="en-IN" altLang="en-US" sz="2053" dirty="0">
                <a:solidFill>
                  <a:srgbClr val="000000"/>
                </a:solidFill>
              </a:rPr>
              <a:t>			goals and plans</a:t>
            </a:r>
          </a:p>
        </p:txBody>
      </p:sp>
      <p:sp>
        <p:nvSpPr>
          <p:cNvPr id="6148" name="Text Box 2"/>
          <p:cNvSpPr txBox="1">
            <a:spLocks noChangeArrowheads="1"/>
          </p:cNvSpPr>
          <p:nvPr/>
        </p:nvSpPr>
        <p:spPr bwMode="auto">
          <a:xfrm>
            <a:off x="493426" y="1459539"/>
            <a:ext cx="7617471" cy="229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76994" tIns="40037" rIns="76994" bIns="4003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6688" algn="l"/>
                <a:tab pos="10779125" algn="l"/>
                <a:tab pos="1078071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6688" algn="l"/>
                <a:tab pos="10779125" algn="l"/>
                <a:tab pos="1078071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6688" algn="l"/>
                <a:tab pos="10779125" algn="l"/>
                <a:tab pos="1078071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6688" algn="l"/>
                <a:tab pos="10779125" algn="l"/>
                <a:tab pos="1078071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6688" algn="l"/>
                <a:tab pos="10779125" algn="l"/>
                <a:tab pos="1078071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6688" algn="l"/>
                <a:tab pos="10779125" algn="l"/>
                <a:tab pos="1078071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6688" algn="l"/>
                <a:tab pos="10779125" algn="l"/>
                <a:tab pos="1078071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6688" algn="l"/>
                <a:tab pos="10779125" algn="l"/>
                <a:tab pos="1078071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6688" algn="l"/>
                <a:tab pos="10779125" algn="l"/>
                <a:tab pos="1078071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n-IN" altLang="en-US" sz="2053" dirty="0">
                <a:solidFill>
                  <a:srgbClr val="003366"/>
                </a:solidFill>
                <a:latin typeface="Arial" panose="020B0604020202020204" pitchFamily="34" charset="0"/>
              </a:rPr>
              <a:t>Dave:	Open the pod bay doors, HAL.</a:t>
            </a:r>
          </a:p>
          <a:p>
            <a:pPr eaLnBrk="1" hangingPunct="1">
              <a:buClrTx/>
              <a:buFontTx/>
              <a:buNone/>
            </a:pPr>
            <a:r>
              <a:rPr lang="en-IN" altLang="en-US" sz="2053" dirty="0">
                <a:solidFill>
                  <a:srgbClr val="006666"/>
                </a:solidFill>
                <a:latin typeface="Arial" panose="020B0604020202020204" pitchFamily="34" charset="0"/>
              </a:rPr>
              <a:t>HAL:	I am sorry, Dave.  I am afraid I can’t do that.</a:t>
            </a:r>
          </a:p>
          <a:p>
            <a:pPr eaLnBrk="1" hangingPunct="1">
              <a:buClrTx/>
              <a:buFontTx/>
              <a:buNone/>
            </a:pPr>
            <a:r>
              <a:rPr lang="en-IN" altLang="en-US" sz="2053" dirty="0">
                <a:solidFill>
                  <a:srgbClr val="003366"/>
                </a:solidFill>
                <a:latin typeface="Arial" panose="020B0604020202020204" pitchFamily="34" charset="0"/>
              </a:rPr>
              <a:t>Dave:	What’s the problem.</a:t>
            </a:r>
          </a:p>
          <a:p>
            <a:pPr eaLnBrk="1" hangingPunct="1">
              <a:buClrTx/>
              <a:buFontTx/>
              <a:buNone/>
            </a:pPr>
            <a:r>
              <a:rPr lang="en-IN" altLang="en-US" sz="2053" dirty="0">
                <a:solidFill>
                  <a:srgbClr val="006666"/>
                </a:solidFill>
                <a:latin typeface="Arial" panose="020B0604020202020204" pitchFamily="34" charset="0"/>
              </a:rPr>
              <a:t>HAL:	I think you know what the problem is just as well as I do.</a:t>
            </a:r>
          </a:p>
          <a:p>
            <a:pPr eaLnBrk="1" hangingPunct="1">
              <a:buClrTx/>
              <a:buFontTx/>
              <a:buNone/>
            </a:pPr>
            <a:r>
              <a:rPr lang="en-IN" altLang="en-US" sz="2053" dirty="0">
                <a:solidFill>
                  <a:srgbClr val="003366"/>
                </a:solidFill>
                <a:latin typeface="Arial" panose="020B0604020202020204" pitchFamily="34" charset="0"/>
              </a:rPr>
              <a:t>Dave:	I don’t know what you’re talking about.</a:t>
            </a:r>
          </a:p>
          <a:p>
            <a:pPr eaLnBrk="1" hangingPunct="1">
              <a:buClrTx/>
              <a:buFontTx/>
              <a:buNone/>
            </a:pPr>
            <a:r>
              <a:rPr lang="en-IN" altLang="en-US" sz="2053" dirty="0">
                <a:solidFill>
                  <a:srgbClr val="006666"/>
                </a:solidFill>
                <a:latin typeface="Arial" panose="020B0604020202020204" pitchFamily="34" charset="0"/>
              </a:rPr>
              <a:t>HAL:	I know that you and Frank were planning to disconnect </a:t>
            </a:r>
          </a:p>
          <a:p>
            <a:pPr eaLnBrk="1" hangingPunct="1">
              <a:buClrTx/>
              <a:buFontTx/>
              <a:buNone/>
            </a:pPr>
            <a:r>
              <a:rPr lang="en-IN" altLang="en-US" sz="2053" dirty="0">
                <a:solidFill>
                  <a:srgbClr val="006666"/>
                </a:solidFill>
                <a:latin typeface="Arial" panose="020B0604020202020204" pitchFamily="34" charset="0"/>
              </a:rPr>
              <a:t>me, and I’m afraid that’s something I cannot allow to happen.</a:t>
            </a:r>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12</a:t>
            </a:fld>
            <a:endParaRPr lang="en-US"/>
          </a:p>
        </p:txBody>
      </p:sp>
      <p:sp>
        <p:nvSpPr>
          <p:cNvPr id="3" name="TextBox 2"/>
          <p:cNvSpPr txBox="1"/>
          <p:nvPr/>
        </p:nvSpPr>
        <p:spPr>
          <a:xfrm>
            <a:off x="685800" y="381000"/>
            <a:ext cx="4953000" cy="584775"/>
          </a:xfrm>
          <a:prstGeom prst="rect">
            <a:avLst/>
          </a:prstGeom>
          <a:noFill/>
        </p:spPr>
        <p:txBody>
          <a:bodyPr wrap="square" rtlCol="0">
            <a:spAutoFit/>
          </a:bodyPr>
          <a:lstStyle/>
          <a:p>
            <a:r>
              <a:rPr lang="en-IN" sz="3200" dirty="0" smtClean="0">
                <a:latin typeface="Arial Black" panose="020B0A04020102020204" pitchFamily="34" charset="0"/>
              </a:rPr>
              <a:t>Example</a:t>
            </a:r>
            <a:endParaRPr lang="en-IN" sz="3200" dirty="0">
              <a:latin typeface="Arial Black" panose="020B0A04020102020204" pitchFamily="34" charset="0"/>
            </a:endParaRPr>
          </a:p>
        </p:txBody>
      </p:sp>
    </p:spTree>
    <p:extLst>
      <p:ext uri="{BB962C8B-B14F-4D97-AF65-F5344CB8AC3E}">
        <p14:creationId xmlns:p14="http://schemas.microsoft.com/office/powerpoint/2010/main" val="21246178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74596" presetClass="entr" presetSubtype="810249212" fill="hold" nodeType="clickEffect">
                                  <p:stCondLst>
                                    <p:cond delay="0"/>
                                  </p:stCondLst>
                                  <p:childTnLst>
                                    <p:set>
                                      <p:cBhvr additive="repl">
                                        <p:cTn id="6" dur="1" fill="hold">
                                          <p:stCondLst>
                                            <p:cond delay="0"/>
                                          </p:stCondLst>
                                        </p:cTn>
                                        <p:tgtEl>
                                          <p:spTgt spid="8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685800" y="4572000"/>
            <a:ext cx="7481536" cy="1004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76994" tIns="40037" rIns="76994" bIns="40037">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n-IN" altLang="en-US" sz="2000" b="1" dirty="0">
                <a:solidFill>
                  <a:srgbClr val="000000"/>
                </a:solidFill>
              </a:rPr>
              <a:t>Recognition of emotion from speech</a:t>
            </a:r>
          </a:p>
          <a:p>
            <a:pPr eaLnBrk="1" hangingPunct="1">
              <a:buClrTx/>
              <a:buFontTx/>
              <a:buNone/>
            </a:pPr>
            <a:r>
              <a:rPr lang="en-IN" altLang="en-US" sz="2000" b="1" dirty="0">
                <a:solidFill>
                  <a:srgbClr val="000000"/>
                </a:solidFill>
              </a:rPr>
              <a:t>Vision capability including visual recognition of emotions and faces</a:t>
            </a:r>
          </a:p>
          <a:p>
            <a:pPr eaLnBrk="1" hangingPunct="1">
              <a:buClrTx/>
              <a:buFontTx/>
              <a:buNone/>
            </a:pPr>
            <a:r>
              <a:rPr lang="en-IN" altLang="en-US" sz="2000" b="1" dirty="0">
                <a:solidFill>
                  <a:srgbClr val="000000"/>
                </a:solidFill>
              </a:rPr>
              <a:t>Also: situational ambiguity</a:t>
            </a:r>
          </a:p>
        </p:txBody>
      </p:sp>
      <p:sp>
        <p:nvSpPr>
          <p:cNvPr id="7172" name="Text Box 2"/>
          <p:cNvSpPr txBox="1">
            <a:spLocks noChangeArrowheads="1"/>
          </p:cNvSpPr>
          <p:nvPr/>
        </p:nvSpPr>
        <p:spPr bwMode="auto">
          <a:xfrm>
            <a:off x="685800" y="1524000"/>
            <a:ext cx="7652737" cy="254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76994" tIns="40037" rIns="76994" bIns="40037">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n-IN" altLang="en-US" sz="2000" dirty="0">
                <a:solidFill>
                  <a:srgbClr val="003366"/>
                </a:solidFill>
                <a:latin typeface="Arial" panose="020B0604020202020204" pitchFamily="34" charset="0"/>
              </a:rPr>
              <a:t>Hal:  I can tell from the </a:t>
            </a:r>
            <a:r>
              <a:rPr lang="en-IN" altLang="en-US" sz="2000" dirty="0">
                <a:solidFill>
                  <a:srgbClr val="006666"/>
                </a:solidFill>
                <a:latin typeface="Arial" panose="020B0604020202020204" pitchFamily="34" charset="0"/>
              </a:rPr>
              <a:t>tone of your voice</a:t>
            </a:r>
            <a:r>
              <a:rPr lang="en-IN" altLang="en-US" sz="2000" dirty="0">
                <a:solidFill>
                  <a:srgbClr val="003366"/>
                </a:solidFill>
                <a:latin typeface="Arial" panose="020B0604020202020204" pitchFamily="34" charset="0"/>
              </a:rPr>
              <a:t>, Dave, that you’re upset.</a:t>
            </a:r>
          </a:p>
          <a:p>
            <a:pPr eaLnBrk="1" hangingPunct="1">
              <a:buClrTx/>
              <a:buFontTx/>
              <a:buNone/>
            </a:pPr>
            <a:r>
              <a:rPr lang="en-IN" altLang="en-US" sz="2000" dirty="0">
                <a:solidFill>
                  <a:srgbClr val="003366"/>
                </a:solidFill>
                <a:latin typeface="Arial" panose="020B0604020202020204" pitchFamily="34" charset="0"/>
              </a:rPr>
              <a:t>	Why don’t you take a stress pill and get some rest.</a:t>
            </a:r>
          </a:p>
          <a:p>
            <a:pPr eaLnBrk="1" hangingPunct="1">
              <a:buClrTx/>
              <a:buFontTx/>
              <a:buNone/>
            </a:pPr>
            <a:endParaRPr lang="en-IN" altLang="en-US" sz="2000" dirty="0">
              <a:solidFill>
                <a:srgbClr val="003366"/>
              </a:solidFill>
              <a:latin typeface="Arial" panose="020B0604020202020204" pitchFamily="34" charset="0"/>
            </a:endParaRPr>
          </a:p>
          <a:p>
            <a:pPr eaLnBrk="1" hangingPunct="1">
              <a:buClrTx/>
              <a:buFontTx/>
              <a:buNone/>
            </a:pPr>
            <a:r>
              <a:rPr lang="en-IN" altLang="en-US" sz="2000" dirty="0">
                <a:solidFill>
                  <a:srgbClr val="003366"/>
                </a:solidFill>
                <a:latin typeface="Arial" panose="020B0604020202020204" pitchFamily="34" charset="0"/>
              </a:rPr>
              <a:t>[Dave has just drawn another sketch of </a:t>
            </a:r>
            <a:r>
              <a:rPr lang="en-IN" altLang="en-US" sz="2000" dirty="0" err="1">
                <a:solidFill>
                  <a:srgbClr val="003366"/>
                </a:solidFill>
                <a:latin typeface="Arial" panose="020B0604020202020204" pitchFamily="34" charset="0"/>
              </a:rPr>
              <a:t>Dr.</a:t>
            </a:r>
            <a:r>
              <a:rPr lang="en-IN" altLang="en-US" sz="2000" dirty="0">
                <a:solidFill>
                  <a:srgbClr val="003366"/>
                </a:solidFill>
                <a:latin typeface="Arial" panose="020B0604020202020204" pitchFamily="34" charset="0"/>
              </a:rPr>
              <a:t> Hunter].</a:t>
            </a:r>
          </a:p>
          <a:p>
            <a:pPr eaLnBrk="1" hangingPunct="1">
              <a:buClrTx/>
              <a:buFontTx/>
              <a:buNone/>
            </a:pPr>
            <a:r>
              <a:rPr lang="en-IN" altLang="en-US" sz="2000" dirty="0">
                <a:solidFill>
                  <a:srgbClr val="003366"/>
                </a:solidFill>
                <a:latin typeface="Arial" panose="020B0604020202020204" pitchFamily="34" charset="0"/>
              </a:rPr>
              <a:t>HAL:  Can you hold it a bit </a:t>
            </a:r>
            <a:r>
              <a:rPr lang="en-IN" altLang="en-US" sz="2000" dirty="0">
                <a:solidFill>
                  <a:srgbClr val="006666"/>
                </a:solidFill>
                <a:latin typeface="Arial" panose="020B0604020202020204" pitchFamily="34" charset="0"/>
              </a:rPr>
              <a:t>closer</a:t>
            </a:r>
            <a:r>
              <a:rPr lang="en-IN" altLang="en-US" sz="2000" dirty="0">
                <a:solidFill>
                  <a:srgbClr val="003366"/>
                </a:solidFill>
                <a:latin typeface="Arial" panose="020B0604020202020204" pitchFamily="34" charset="0"/>
              </a:rPr>
              <a:t>?</a:t>
            </a:r>
          </a:p>
          <a:p>
            <a:pPr eaLnBrk="1" hangingPunct="1">
              <a:buClrTx/>
              <a:buFontTx/>
              <a:buNone/>
            </a:pPr>
            <a:r>
              <a:rPr lang="en-IN" altLang="en-US" sz="2000" dirty="0">
                <a:solidFill>
                  <a:srgbClr val="003366"/>
                </a:solidFill>
                <a:latin typeface="Arial" panose="020B0604020202020204" pitchFamily="34" charset="0"/>
              </a:rPr>
              <a:t>[Dave does so].</a:t>
            </a:r>
          </a:p>
          <a:p>
            <a:pPr eaLnBrk="1" hangingPunct="1">
              <a:buClrTx/>
              <a:buFontTx/>
              <a:buNone/>
            </a:pPr>
            <a:r>
              <a:rPr lang="en-IN" altLang="en-US" sz="2000" dirty="0">
                <a:solidFill>
                  <a:srgbClr val="003366"/>
                </a:solidFill>
                <a:latin typeface="Arial" panose="020B0604020202020204" pitchFamily="34" charset="0"/>
              </a:rPr>
              <a:t>HAL:  That’s </a:t>
            </a:r>
            <a:r>
              <a:rPr lang="en-IN" altLang="en-US" sz="2000" dirty="0">
                <a:solidFill>
                  <a:srgbClr val="006666"/>
                </a:solidFill>
                <a:latin typeface="Arial" panose="020B0604020202020204" pitchFamily="34" charset="0"/>
              </a:rPr>
              <a:t>Dr. Hunter</a:t>
            </a:r>
            <a:r>
              <a:rPr lang="en-IN" altLang="en-US" sz="2000" dirty="0">
                <a:solidFill>
                  <a:srgbClr val="003366"/>
                </a:solidFill>
                <a:latin typeface="Arial" panose="020B0604020202020204" pitchFamily="34" charset="0"/>
              </a:rPr>
              <a:t>, isn’t it?</a:t>
            </a:r>
          </a:p>
          <a:p>
            <a:pPr eaLnBrk="1" hangingPunct="1">
              <a:buClrTx/>
              <a:buFontTx/>
              <a:buNone/>
            </a:pPr>
            <a:r>
              <a:rPr lang="en-IN" altLang="en-US" sz="2000" dirty="0">
                <a:solidFill>
                  <a:srgbClr val="003366"/>
                </a:solidFill>
                <a:latin typeface="Arial" panose="020B0604020202020204" pitchFamily="34" charset="0"/>
              </a:rPr>
              <a:t>Dave:  Yes.</a:t>
            </a:r>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13</a:t>
            </a:fld>
            <a:endParaRPr lang="en-US"/>
          </a:p>
        </p:txBody>
      </p:sp>
      <p:sp>
        <p:nvSpPr>
          <p:cNvPr id="3" name="TextBox 2"/>
          <p:cNvSpPr txBox="1"/>
          <p:nvPr/>
        </p:nvSpPr>
        <p:spPr>
          <a:xfrm>
            <a:off x="990600" y="228600"/>
            <a:ext cx="4419600" cy="584775"/>
          </a:xfrm>
          <a:prstGeom prst="rect">
            <a:avLst/>
          </a:prstGeom>
          <a:noFill/>
        </p:spPr>
        <p:txBody>
          <a:bodyPr wrap="square" rtlCol="0">
            <a:spAutoFit/>
          </a:bodyPr>
          <a:lstStyle/>
          <a:p>
            <a:r>
              <a:rPr lang="en-IN" sz="3200" dirty="0" smtClean="0">
                <a:latin typeface="Arial Black" panose="020B0A04020102020204" pitchFamily="34" charset="0"/>
              </a:rPr>
              <a:t>Contd..</a:t>
            </a:r>
            <a:endParaRPr lang="en-IN" sz="3200" dirty="0">
              <a:latin typeface="Arial Black" panose="020B0A04020102020204" pitchFamily="34" charset="0"/>
            </a:endParaRPr>
          </a:p>
        </p:txBody>
      </p:sp>
    </p:spTree>
    <p:extLst>
      <p:ext uri="{BB962C8B-B14F-4D97-AF65-F5344CB8AC3E}">
        <p14:creationId xmlns:p14="http://schemas.microsoft.com/office/powerpoint/2010/main" val="278394686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74596" presetClass="entr" presetSubtype="810249212" fill="hold" nodeType="clickEffect">
                                  <p:stCondLst>
                                    <p:cond delay="0"/>
                                  </p:stCondLst>
                                  <p:childTnLst>
                                    <p:set>
                                      <p:cBhvr additive="repl">
                                        <p:cTn id="6" dur="1" fill="hold">
                                          <p:stCondLst>
                                            <p:cond delay="0"/>
                                          </p:stCondLst>
                                        </p:cTn>
                                        <p:tgtEl>
                                          <p:spTgt spid="9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
          <p:cNvSpPr txBox="1">
            <a:spLocks noChangeArrowheads="1"/>
          </p:cNvSpPr>
          <p:nvPr/>
        </p:nvSpPr>
        <p:spPr bwMode="auto">
          <a:xfrm>
            <a:off x="685800" y="1981200"/>
            <a:ext cx="6702156" cy="3082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76994" tIns="40037" rIns="76994" bIns="40037">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n-IN" altLang="en-US" sz="2310" dirty="0">
                <a:solidFill>
                  <a:srgbClr val="000000"/>
                </a:solidFill>
              </a:rPr>
              <a:t>To attain the levels of performance we attribute to</a:t>
            </a:r>
            <a:br>
              <a:rPr lang="en-IN" altLang="en-US" sz="2310" dirty="0">
                <a:solidFill>
                  <a:srgbClr val="000000"/>
                </a:solidFill>
              </a:rPr>
            </a:br>
            <a:r>
              <a:rPr lang="en-IN" altLang="en-US" sz="2310" dirty="0">
                <a:solidFill>
                  <a:srgbClr val="000000"/>
                </a:solidFill>
              </a:rPr>
              <a:t>HAL, we need to be able to define, model, acquire and </a:t>
            </a:r>
          </a:p>
          <a:p>
            <a:pPr eaLnBrk="1" hangingPunct="1">
              <a:buClrTx/>
              <a:buFontTx/>
              <a:buNone/>
            </a:pPr>
            <a:r>
              <a:rPr lang="en-IN" altLang="en-US" sz="2310" dirty="0">
                <a:solidFill>
                  <a:srgbClr val="000000"/>
                </a:solidFill>
              </a:rPr>
              <a:t>manipulate</a:t>
            </a:r>
          </a:p>
          <a:p>
            <a:pPr eaLnBrk="1" hangingPunct="1">
              <a:buClrTx/>
              <a:buFontTx/>
              <a:buNone/>
            </a:pPr>
            <a:endParaRPr lang="en-IN" altLang="en-US" sz="2310" dirty="0">
              <a:solidFill>
                <a:srgbClr val="000000"/>
              </a:solidFill>
            </a:endParaRPr>
          </a:p>
          <a:p>
            <a:pPr lvl="1">
              <a:buFont typeface="Comic Sans MS" panose="030F0702030302020204" pitchFamily="66" charset="0"/>
              <a:buChar char="•"/>
            </a:pPr>
            <a:r>
              <a:rPr lang="en-IN" altLang="en-US" sz="2053" dirty="0">
                <a:solidFill>
                  <a:srgbClr val="000000"/>
                </a:solidFill>
                <a:latin typeface="Comic Sans MS" panose="030F0702030302020204" pitchFamily="66" charset="0"/>
              </a:rPr>
              <a:t> Knowledge of the world and of agents in it, </a:t>
            </a:r>
          </a:p>
          <a:p>
            <a:pPr lvl="1">
              <a:buFont typeface="Comic Sans MS" panose="030F0702030302020204" pitchFamily="66" charset="0"/>
              <a:buChar char="•"/>
            </a:pPr>
            <a:r>
              <a:rPr lang="en-IN" altLang="en-US" sz="2053" dirty="0">
                <a:solidFill>
                  <a:srgbClr val="000000"/>
                </a:solidFill>
                <a:latin typeface="Comic Sans MS" panose="030F0702030302020204" pitchFamily="66" charset="0"/>
              </a:rPr>
              <a:t> Text meaning, </a:t>
            </a:r>
          </a:p>
          <a:p>
            <a:pPr lvl="1">
              <a:buFont typeface="Comic Sans MS" panose="030F0702030302020204" pitchFamily="66" charset="0"/>
              <a:buChar char="•"/>
            </a:pPr>
            <a:r>
              <a:rPr lang="en-IN" altLang="en-US" sz="2053" dirty="0">
                <a:solidFill>
                  <a:srgbClr val="000000"/>
                </a:solidFill>
                <a:latin typeface="Comic Sans MS" panose="030F0702030302020204" pitchFamily="66" charset="0"/>
              </a:rPr>
              <a:t> Intention</a:t>
            </a:r>
          </a:p>
          <a:p>
            <a:pPr lvl="1"/>
            <a:endParaRPr lang="en-IN" altLang="en-US" sz="2053" dirty="0">
              <a:solidFill>
                <a:srgbClr val="000000"/>
              </a:solidFill>
              <a:latin typeface="Comic Sans MS" panose="030F0702030302020204" pitchFamily="66" charset="0"/>
            </a:endParaRPr>
          </a:p>
          <a:p>
            <a:pPr>
              <a:buClrTx/>
              <a:buFontTx/>
              <a:buNone/>
            </a:pPr>
            <a:endParaRPr lang="en-IN" altLang="en-US" sz="2053" dirty="0">
              <a:solidFill>
                <a:srgbClr val="000000"/>
              </a:solidFill>
              <a:latin typeface="Comic Sans MS" panose="030F0702030302020204" pitchFamily="66" charset="0"/>
            </a:endParaRPr>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14</a:t>
            </a:fld>
            <a:endParaRPr lang="en-US"/>
          </a:p>
        </p:txBody>
      </p:sp>
      <p:sp>
        <p:nvSpPr>
          <p:cNvPr id="3" name="Rectangle 2"/>
          <p:cNvSpPr/>
          <p:nvPr/>
        </p:nvSpPr>
        <p:spPr>
          <a:xfrm>
            <a:off x="838200" y="374263"/>
            <a:ext cx="3429000" cy="584775"/>
          </a:xfrm>
          <a:prstGeom prst="rect">
            <a:avLst/>
          </a:prstGeom>
        </p:spPr>
        <p:txBody>
          <a:bodyPr wrap="square">
            <a:spAutoFit/>
          </a:bodyPr>
          <a:lstStyle/>
          <a:p>
            <a:r>
              <a:rPr lang="en-IN" sz="3200" dirty="0">
                <a:latin typeface="Arial Black" panose="020B0A04020102020204" pitchFamily="34" charset="0"/>
              </a:rPr>
              <a:t>Contd..</a:t>
            </a:r>
            <a:endParaRPr lang="en-IN" sz="3200" dirty="0">
              <a:latin typeface="Arial Black" panose="020B0A04020102020204" pitchFamily="34" charset="0"/>
            </a:endParaRPr>
          </a:p>
        </p:txBody>
      </p:sp>
    </p:spTree>
    <p:extLst>
      <p:ext uri="{BB962C8B-B14F-4D97-AF65-F5344CB8AC3E}">
        <p14:creationId xmlns:p14="http://schemas.microsoft.com/office/powerpoint/2010/main" val="31211125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 components of NLP</a:t>
            </a:r>
            <a:endParaRPr lang="en-IN" dirty="0"/>
          </a:p>
        </p:txBody>
      </p:sp>
      <p:pic>
        <p:nvPicPr>
          <p:cNvPr id="5" name="Content Placeholder 4"/>
          <p:cNvPicPr>
            <a:picLocks noGrp="1" noChangeAspect="1"/>
          </p:cNvPicPr>
          <p:nvPr>
            <p:ph idx="1"/>
          </p:nvPr>
        </p:nvPicPr>
        <p:blipFill>
          <a:blip r:embed="rId2"/>
          <a:stretch>
            <a:fillRect/>
          </a:stretch>
        </p:blipFill>
        <p:spPr>
          <a:xfrm>
            <a:off x="914400" y="2367756"/>
            <a:ext cx="7239000" cy="3652044"/>
          </a:xfrm>
          <a:prstGeom prst="rect">
            <a:avLst/>
          </a:prstGeom>
        </p:spPr>
      </p:pic>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15</a:t>
            </a:fld>
            <a:endParaRPr lang="en-US"/>
          </a:p>
        </p:txBody>
      </p:sp>
    </p:spTree>
    <p:extLst>
      <p:ext uri="{BB962C8B-B14F-4D97-AF65-F5344CB8AC3E}">
        <p14:creationId xmlns:p14="http://schemas.microsoft.com/office/powerpoint/2010/main" val="3259301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Natural language understanding</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a:t>allows users to interact more naturally with the computer.</a:t>
            </a:r>
          </a:p>
          <a:p>
            <a:pPr>
              <a:buFont typeface="Wingdings" panose="05000000000000000000" pitchFamily="2" charset="2"/>
              <a:buChar char="Ø"/>
            </a:pPr>
            <a:r>
              <a:rPr lang="en-IN" b="1" dirty="0" smtClean="0"/>
              <a:t>Different levels of analysis</a:t>
            </a:r>
          </a:p>
          <a:p>
            <a:pPr lvl="0"/>
            <a:r>
              <a:rPr lang="en-IN" dirty="0" smtClean="0"/>
              <a:t>Morphological </a:t>
            </a:r>
            <a:r>
              <a:rPr lang="en-IN" dirty="0"/>
              <a:t>Analysis </a:t>
            </a:r>
          </a:p>
          <a:p>
            <a:pPr lvl="0"/>
            <a:r>
              <a:rPr lang="en-IN" dirty="0" smtClean="0"/>
              <a:t>Syntactic analysis</a:t>
            </a:r>
          </a:p>
          <a:p>
            <a:pPr lvl="0"/>
            <a:r>
              <a:rPr lang="en-IN" dirty="0" smtClean="0"/>
              <a:t>Semantic </a:t>
            </a:r>
            <a:r>
              <a:rPr lang="en-IN" dirty="0"/>
              <a:t>analysis</a:t>
            </a:r>
          </a:p>
          <a:p>
            <a:pPr lvl="0"/>
            <a:r>
              <a:rPr lang="en-IN" dirty="0"/>
              <a:t>Discourse analysis</a:t>
            </a:r>
          </a:p>
          <a:p>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16</a:t>
            </a:fld>
            <a:endParaRPr lang="en-US"/>
          </a:p>
        </p:txBody>
      </p:sp>
    </p:spTree>
    <p:extLst>
      <p:ext uri="{BB962C8B-B14F-4D97-AF65-F5344CB8AC3E}">
        <p14:creationId xmlns:p14="http://schemas.microsoft.com/office/powerpoint/2010/main" val="2773324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Natural language generation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NLG will decide how to respond by</a:t>
            </a:r>
          </a:p>
          <a:p>
            <a:pPr lvl="0"/>
            <a:r>
              <a:rPr lang="en-IN" dirty="0"/>
              <a:t>Deep Planning </a:t>
            </a:r>
          </a:p>
          <a:p>
            <a:pPr lvl="0"/>
            <a:r>
              <a:rPr lang="en-IN" dirty="0"/>
              <a:t>Syntactic generation</a:t>
            </a:r>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17</a:t>
            </a:fld>
            <a:endParaRPr lang="en-US"/>
          </a:p>
        </p:txBody>
      </p:sp>
    </p:spTree>
    <p:extLst>
      <p:ext uri="{BB962C8B-B14F-4D97-AF65-F5344CB8AC3E}">
        <p14:creationId xmlns:p14="http://schemas.microsoft.com/office/powerpoint/2010/main" val="15135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used for NLU</a:t>
            </a:r>
            <a:endParaRPr lang="en-IN" dirty="0"/>
          </a:p>
        </p:txBody>
      </p:sp>
      <p:pic>
        <p:nvPicPr>
          <p:cNvPr id="5" name="Content Placeholder 4"/>
          <p:cNvPicPr>
            <a:picLocks noGrp="1" noChangeAspect="1"/>
          </p:cNvPicPr>
          <p:nvPr>
            <p:ph idx="1"/>
          </p:nvPr>
        </p:nvPicPr>
        <p:blipFill>
          <a:blip r:embed="rId2"/>
          <a:stretch>
            <a:fillRect/>
          </a:stretch>
        </p:blipFill>
        <p:spPr>
          <a:xfrm>
            <a:off x="1143000" y="1889757"/>
            <a:ext cx="6476999" cy="3596643"/>
          </a:xfrm>
          <a:prstGeom prst="rect">
            <a:avLst/>
          </a:prstGeom>
        </p:spPr>
      </p:pic>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18</a:t>
            </a:fld>
            <a:endParaRPr lang="en-US"/>
          </a:p>
        </p:txBody>
      </p:sp>
    </p:spTree>
    <p:extLst>
      <p:ext uri="{BB962C8B-B14F-4D97-AF65-F5344CB8AC3E}">
        <p14:creationId xmlns:p14="http://schemas.microsoft.com/office/powerpoint/2010/main" val="428724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Morphology analysis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Morphology is the arrangement and relationships of the smallest meaningful units in a language. </a:t>
            </a:r>
            <a:endParaRPr lang="en-IN" dirty="0" smtClean="0"/>
          </a:p>
          <a:p>
            <a:pPr lvl="0">
              <a:buFont typeface="Wingdings" panose="05000000000000000000" pitchFamily="2" charset="2"/>
              <a:buChar char="Ø"/>
            </a:pPr>
            <a:r>
              <a:rPr lang="en-IN" dirty="0" err="1" smtClean="0"/>
              <a:t>Eg</a:t>
            </a:r>
            <a:r>
              <a:rPr lang="en-IN" dirty="0" smtClean="0"/>
              <a:t>:</a:t>
            </a:r>
          </a:p>
          <a:p>
            <a:pPr lvl="0"/>
            <a:r>
              <a:rPr lang="en-IN" dirty="0" smtClean="0">
                <a:solidFill>
                  <a:srgbClr val="FF0000"/>
                </a:solidFill>
              </a:rPr>
              <a:t>Fire</a:t>
            </a:r>
            <a:r>
              <a:rPr lang="en-IN" dirty="0" smtClean="0">
                <a:solidFill>
                  <a:schemeClr val="accent1">
                    <a:lumMod val="60000"/>
                    <a:lumOff val="40000"/>
                  </a:schemeClr>
                </a:solidFill>
              </a:rPr>
              <a:t>house</a:t>
            </a:r>
            <a:endParaRPr lang="en-IN" dirty="0">
              <a:solidFill>
                <a:schemeClr val="accent1">
                  <a:lumMod val="60000"/>
                  <a:lumOff val="40000"/>
                </a:schemeClr>
              </a:solidFill>
            </a:endParaRPr>
          </a:p>
          <a:p>
            <a:pPr lvl="0"/>
            <a:r>
              <a:rPr lang="en-IN" dirty="0">
                <a:solidFill>
                  <a:schemeClr val="accent4">
                    <a:lumMod val="60000"/>
                    <a:lumOff val="40000"/>
                  </a:schemeClr>
                </a:solidFill>
              </a:rPr>
              <a:t>Dog</a:t>
            </a:r>
            <a:r>
              <a:rPr lang="en-IN" dirty="0">
                <a:solidFill>
                  <a:srgbClr val="FFC000"/>
                </a:solidFill>
              </a:rPr>
              <a:t>house</a:t>
            </a:r>
          </a:p>
          <a:p>
            <a:r>
              <a:rPr lang="en-IN" b="1" dirty="0" smtClean="0">
                <a:solidFill>
                  <a:schemeClr val="bg2">
                    <a:lumMod val="50000"/>
                  </a:schemeClr>
                </a:solidFill>
              </a:rPr>
              <a:t>run</a:t>
            </a:r>
            <a:r>
              <a:rPr lang="en-IN" dirty="0" smtClean="0">
                <a:solidFill>
                  <a:srgbClr val="FF0000"/>
                </a:solidFill>
              </a:rPr>
              <a:t>s</a:t>
            </a:r>
            <a:r>
              <a:rPr lang="en-IN" b="1" dirty="0" smtClean="0"/>
              <a:t> </a:t>
            </a:r>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19</a:t>
            </a:fld>
            <a:endParaRPr lang="en-US"/>
          </a:p>
        </p:txBody>
      </p:sp>
    </p:spTree>
    <p:extLst>
      <p:ext uri="{BB962C8B-B14F-4D97-AF65-F5344CB8AC3E}">
        <p14:creationId xmlns:p14="http://schemas.microsoft.com/office/powerpoint/2010/main" val="255820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419600"/>
            <a:ext cx="8458200" cy="2209800"/>
          </a:xfrm>
        </p:spPr>
        <p:txBody>
          <a:bodyPr rtlCol="0">
            <a:normAutofit fontScale="85000" lnSpcReduction="20000"/>
          </a:bodyPr>
          <a:lstStyle/>
          <a:p>
            <a:pPr marL="365760" indent="-256032" algn="ctr" fontAlgn="auto">
              <a:lnSpc>
                <a:spcPct val="100000"/>
              </a:lnSpc>
              <a:spcAft>
                <a:spcPts val="0"/>
              </a:spcAft>
              <a:buClr>
                <a:schemeClr val="accent1"/>
              </a:buClr>
              <a:buSzPct val="68000"/>
              <a:defRPr/>
            </a:pPr>
            <a:r>
              <a:rPr lang="en-US" sz="3600" dirty="0" smtClean="0">
                <a:latin typeface="+mn-lt"/>
                <a:cs typeface="Courier New" pitchFamily="49" charset="0"/>
              </a:rPr>
              <a:t>Session 1</a:t>
            </a:r>
          </a:p>
          <a:p>
            <a:pPr marL="365760" indent="-256032" algn="ctr" fontAlgn="auto">
              <a:lnSpc>
                <a:spcPct val="100000"/>
              </a:lnSpc>
              <a:spcAft>
                <a:spcPts val="0"/>
              </a:spcAft>
              <a:buClr>
                <a:schemeClr val="accent1"/>
              </a:buClr>
              <a:buSzPct val="68000"/>
              <a:defRPr/>
            </a:pPr>
            <a:r>
              <a:rPr lang="en-US" sz="3600" dirty="0" smtClean="0">
                <a:latin typeface="+mn-lt"/>
                <a:cs typeface="Courier New" pitchFamily="49" charset="0"/>
              </a:rPr>
              <a:t>Date – 30</a:t>
            </a:r>
            <a:r>
              <a:rPr lang="en-US" sz="3600" baseline="30000" dirty="0" smtClean="0">
                <a:latin typeface="+mn-lt"/>
                <a:cs typeface="Courier New" pitchFamily="49" charset="0"/>
              </a:rPr>
              <a:t>th</a:t>
            </a:r>
            <a:r>
              <a:rPr lang="en-US" sz="3600" dirty="0" smtClean="0">
                <a:latin typeface="+mn-lt"/>
                <a:cs typeface="Courier New" pitchFamily="49" charset="0"/>
              </a:rPr>
              <a:t> August 2020</a:t>
            </a:r>
          </a:p>
          <a:p>
            <a:pPr marL="365760" indent="-256032" algn="ctr" fontAlgn="auto">
              <a:lnSpc>
                <a:spcPct val="100000"/>
              </a:lnSpc>
              <a:spcAft>
                <a:spcPts val="0"/>
              </a:spcAft>
              <a:buClr>
                <a:schemeClr val="accent1"/>
              </a:buClr>
              <a:buSzPct val="68000"/>
              <a:defRPr/>
            </a:pPr>
            <a:r>
              <a:rPr lang="en-US" sz="3600" dirty="0" smtClean="0">
                <a:latin typeface="+mn-lt"/>
                <a:cs typeface="Courier New" pitchFamily="49" charset="0"/>
              </a:rPr>
              <a:t>Time –  9 am to 11 am</a:t>
            </a:r>
          </a:p>
          <a:p>
            <a:pPr marR="176530" lvl="0">
              <a:lnSpc>
                <a:spcPct val="120000"/>
              </a:lnSpc>
              <a:spcBef>
                <a:spcPts val="1170"/>
              </a:spcBef>
              <a:spcAft>
                <a:spcPts val="0"/>
              </a:spcAft>
            </a:pPr>
            <a:r>
              <a:rPr lang="en-US" sz="2600" b="0" dirty="0">
                <a:latin typeface="+mn-lt"/>
                <a:ea typeface="Trebuchet MS"/>
                <a:cs typeface="Trebuchet MS"/>
                <a:sym typeface="Trebuchet MS"/>
              </a:rPr>
              <a:t>These </a:t>
            </a:r>
            <a:r>
              <a:rPr lang="en-US" sz="2600" b="0" dirty="0" smtClean="0">
                <a:latin typeface="+mn-lt"/>
                <a:ea typeface="Trebuchet MS"/>
                <a:cs typeface="Trebuchet MS"/>
                <a:sym typeface="Trebuchet MS"/>
              </a:rPr>
              <a:t>slides are prepared </a:t>
            </a:r>
            <a:r>
              <a:rPr lang="en-US" sz="2600" b="0" dirty="0">
                <a:latin typeface="+mn-lt"/>
                <a:ea typeface="Trebuchet MS"/>
                <a:cs typeface="Trebuchet MS"/>
                <a:sym typeface="Trebuchet MS"/>
              </a:rPr>
              <a:t>by the instructor, with grateful acknowledgement </a:t>
            </a:r>
            <a:r>
              <a:rPr lang="en-US" sz="2600" b="0" dirty="0" smtClean="0">
                <a:latin typeface="+mn-lt"/>
                <a:ea typeface="Trebuchet MS"/>
                <a:cs typeface="Trebuchet MS"/>
                <a:sym typeface="Trebuchet MS"/>
              </a:rPr>
              <a:t>of James Allen and many </a:t>
            </a:r>
            <a:r>
              <a:rPr lang="en-US" sz="2600" b="0" dirty="0">
                <a:latin typeface="+mn-lt"/>
                <a:ea typeface="Trebuchet MS"/>
                <a:cs typeface="Trebuchet MS"/>
                <a:sym typeface="Trebuchet MS"/>
              </a:rPr>
              <a:t>others who made  their course materials freely available online.</a:t>
            </a:r>
          </a:p>
          <a:p>
            <a:pPr lvl="0">
              <a:lnSpc>
                <a:spcPct val="117083"/>
              </a:lnSpc>
              <a:spcAft>
                <a:spcPts val="0"/>
              </a:spcAft>
            </a:pPr>
            <a:endParaRPr lang="en-US" sz="3200" dirty="0">
              <a:latin typeface="Trebuchet MS"/>
              <a:ea typeface="Trebuchet MS"/>
              <a:cs typeface="Trebuchet MS"/>
              <a:sym typeface="Trebuchet MS"/>
            </a:endParaRPr>
          </a:p>
          <a:p>
            <a:pPr marL="365760" indent="-256032" algn="ctr" fontAlgn="auto">
              <a:lnSpc>
                <a:spcPct val="100000"/>
              </a:lnSpc>
              <a:spcAft>
                <a:spcPts val="0"/>
              </a:spcAft>
              <a:buClr>
                <a:schemeClr val="accent1"/>
              </a:buClr>
              <a:buSzPct val="68000"/>
              <a:defRPr/>
            </a:pPr>
            <a:endParaRPr lang="en-US" sz="3600" dirty="0" smtClean="0">
              <a:latin typeface="+mn-lt"/>
              <a:cs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Lexical analysis</a:t>
            </a:r>
            <a:endParaRPr lang="en-IN" dirty="0"/>
          </a:p>
        </p:txBody>
      </p:sp>
      <p:sp>
        <p:nvSpPr>
          <p:cNvPr id="3" name="Content Placeholder 2"/>
          <p:cNvSpPr>
            <a:spLocks noGrp="1"/>
          </p:cNvSpPr>
          <p:nvPr>
            <p:ph idx="1"/>
          </p:nvPr>
        </p:nvSpPr>
        <p:spPr/>
        <p:txBody>
          <a:bodyPr/>
          <a:lstStyle/>
          <a:p>
            <a:r>
              <a:rPr lang="en-US" dirty="0" smtClean="0"/>
              <a:t>Lexicon </a:t>
            </a:r>
            <a:r>
              <a:rPr lang="en-US" dirty="0"/>
              <a:t>of a language means the collection of words and phrases in a language. </a:t>
            </a:r>
            <a:endParaRPr lang="en-US" dirty="0" smtClean="0"/>
          </a:p>
          <a:p>
            <a:r>
              <a:rPr lang="en-US" dirty="0" smtClean="0"/>
              <a:t>Lexical </a:t>
            </a:r>
            <a:r>
              <a:rPr lang="en-US" dirty="0"/>
              <a:t>analysis is dividing the whole chunk of </a:t>
            </a:r>
            <a:r>
              <a:rPr lang="en-US" dirty="0" smtClean="0"/>
              <a:t>text </a:t>
            </a:r>
            <a:r>
              <a:rPr lang="en-US" dirty="0"/>
              <a:t>into paragraphs, sentences, and words.</a:t>
            </a:r>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20</a:t>
            </a:fld>
            <a:endParaRPr lang="en-US"/>
          </a:p>
        </p:txBody>
      </p:sp>
    </p:spTree>
    <p:extLst>
      <p:ext uri="{BB962C8B-B14F-4D97-AF65-F5344CB8AC3E}">
        <p14:creationId xmlns:p14="http://schemas.microsoft.com/office/powerpoint/2010/main" val="2150916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Syntactic analysis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Syntax analysis checks the text for meaningfulness comparing to the rules of formal </a:t>
            </a:r>
            <a:endParaRPr lang="en-US" dirty="0" smtClean="0"/>
          </a:p>
          <a:p>
            <a:pPr>
              <a:buFont typeface="Wingdings" panose="05000000000000000000" pitchFamily="2" charset="2"/>
              <a:buChar char="Ø"/>
            </a:pPr>
            <a:r>
              <a:rPr lang="en-US" dirty="0" err="1" smtClean="0"/>
              <a:t>Eg</a:t>
            </a:r>
            <a:r>
              <a:rPr lang="en-US" dirty="0" smtClean="0"/>
              <a:t>:</a:t>
            </a:r>
          </a:p>
          <a:p>
            <a:pPr marL="0" indent="0">
              <a:buNone/>
            </a:pPr>
            <a:r>
              <a:rPr lang="en-IN" dirty="0"/>
              <a:t>“the girl go to the school </a:t>
            </a:r>
            <a:r>
              <a:rPr lang="en-IN" dirty="0" smtClean="0"/>
              <a:t>“</a:t>
            </a:r>
          </a:p>
          <a:p>
            <a:pPr marL="0" indent="0">
              <a:buNone/>
            </a:pPr>
            <a:r>
              <a:rPr lang="en-IN" dirty="0"/>
              <a:t> Agra goes to the </a:t>
            </a:r>
            <a:r>
              <a:rPr lang="en-IN" dirty="0" smtClean="0"/>
              <a:t>Poonam</a:t>
            </a:r>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21</a:t>
            </a:fld>
            <a:endParaRPr lang="en-US"/>
          </a:p>
        </p:txBody>
      </p:sp>
    </p:spTree>
    <p:extLst>
      <p:ext uri="{BB962C8B-B14F-4D97-AF65-F5344CB8AC3E}">
        <p14:creationId xmlns:p14="http://schemas.microsoft.com/office/powerpoint/2010/main" val="4149334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Semantic analysis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It draws the exact meaning or the dictionary meaning from the text. The text is checked for meaningfulness</a:t>
            </a:r>
            <a:r>
              <a:rPr lang="en-US" dirty="0" smtClean="0"/>
              <a:t>.</a:t>
            </a:r>
          </a:p>
          <a:p>
            <a:pPr>
              <a:buFont typeface="Wingdings" panose="05000000000000000000" pitchFamily="2" charset="2"/>
              <a:buChar char="Ø"/>
            </a:pPr>
            <a:r>
              <a:rPr lang="en-US" dirty="0" err="1" smtClean="0"/>
              <a:t>Eg</a:t>
            </a:r>
            <a:r>
              <a:rPr lang="en-US" dirty="0" smtClean="0"/>
              <a:t>:</a:t>
            </a:r>
            <a:r>
              <a:rPr lang="en-IN" dirty="0"/>
              <a:t>Colourless blue idea </a:t>
            </a:r>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22</a:t>
            </a:fld>
            <a:endParaRPr lang="en-US"/>
          </a:p>
        </p:txBody>
      </p:sp>
    </p:spTree>
    <p:extLst>
      <p:ext uri="{BB962C8B-B14F-4D97-AF65-F5344CB8AC3E}">
        <p14:creationId xmlns:p14="http://schemas.microsoft.com/office/powerpoint/2010/main" val="2709553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Discourse  </a:t>
            </a:r>
            <a:r>
              <a:rPr lang="en-IN" dirty="0" err="1" smtClean="0"/>
              <a:t>integeration</a:t>
            </a:r>
            <a:endParaRPr lang="en-IN" dirty="0"/>
          </a:p>
        </p:txBody>
      </p:sp>
      <p:sp>
        <p:nvSpPr>
          <p:cNvPr id="3" name="Content Placeholder 2"/>
          <p:cNvSpPr>
            <a:spLocks noGrp="1"/>
          </p:cNvSpPr>
          <p:nvPr>
            <p:ph idx="1"/>
          </p:nvPr>
        </p:nvSpPr>
        <p:spPr>
          <a:xfrm>
            <a:off x="395536" y="1524000"/>
            <a:ext cx="8229600" cy="4525963"/>
          </a:xfrm>
        </p:spPr>
        <p:txBody>
          <a:bodyPr/>
          <a:lstStyle/>
          <a:p>
            <a:pPr>
              <a:buFont typeface="Wingdings" panose="05000000000000000000" pitchFamily="2" charset="2"/>
              <a:buChar char="Ø"/>
            </a:pPr>
            <a:r>
              <a:rPr lang="en-US" dirty="0"/>
              <a:t>The meaning of any sentence depends upon the meaning of the sentence just before </a:t>
            </a:r>
            <a:r>
              <a:rPr lang="en-US" dirty="0" smtClean="0"/>
              <a:t>it</a:t>
            </a:r>
          </a:p>
          <a:p>
            <a:pPr>
              <a:buFont typeface="Wingdings" panose="05000000000000000000" pitchFamily="2" charset="2"/>
              <a:buChar char="Ø"/>
            </a:pPr>
            <a:r>
              <a:rPr lang="en-US" dirty="0" err="1" smtClean="0"/>
              <a:t>Eg</a:t>
            </a:r>
            <a:r>
              <a:rPr lang="en-US" dirty="0" smtClean="0"/>
              <a:t>:</a:t>
            </a:r>
          </a:p>
          <a:p>
            <a:pPr marL="0" indent="0">
              <a:buNone/>
            </a:pPr>
            <a:r>
              <a:rPr lang="en-IN" dirty="0" smtClean="0"/>
              <a:t>she </a:t>
            </a:r>
            <a:r>
              <a:rPr lang="en-IN" dirty="0"/>
              <a:t>wanted it </a:t>
            </a:r>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23</a:t>
            </a:fld>
            <a:endParaRPr lang="en-US"/>
          </a:p>
        </p:txBody>
      </p:sp>
    </p:spTree>
    <p:extLst>
      <p:ext uri="{BB962C8B-B14F-4D97-AF65-F5344CB8AC3E}">
        <p14:creationId xmlns:p14="http://schemas.microsoft.com/office/powerpoint/2010/main" val="239930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Pragmatic  analysis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dirty="0" smtClean="0">
                <a:solidFill>
                  <a:srgbClr val="000000"/>
                </a:solidFill>
              </a:rPr>
              <a:t> </a:t>
            </a:r>
            <a:r>
              <a:rPr lang="en-US" altLang="en-US" dirty="0">
                <a:solidFill>
                  <a:srgbClr val="000000"/>
                </a:solidFill>
              </a:rPr>
              <a:t>how sentences are used in different situations how use affects the interpretation of </a:t>
            </a:r>
            <a:r>
              <a:rPr lang="en-US" altLang="en-US" dirty="0" smtClean="0">
                <a:solidFill>
                  <a:srgbClr val="000000"/>
                </a:solidFill>
              </a:rPr>
              <a:t>sentence</a:t>
            </a:r>
          </a:p>
          <a:p>
            <a:pPr>
              <a:buFont typeface="Wingdings" panose="05000000000000000000" pitchFamily="2" charset="2"/>
              <a:buChar char="Ø"/>
            </a:pPr>
            <a:r>
              <a:rPr lang="en-US" dirty="0" err="1" smtClean="0">
                <a:solidFill>
                  <a:srgbClr val="000000"/>
                </a:solidFill>
              </a:rPr>
              <a:t>Eg</a:t>
            </a:r>
            <a:r>
              <a:rPr lang="en-US" dirty="0" smtClean="0">
                <a:solidFill>
                  <a:srgbClr val="000000"/>
                </a:solidFill>
              </a:rPr>
              <a:t>:</a:t>
            </a:r>
          </a:p>
          <a:p>
            <a:pPr>
              <a:buFont typeface="Wingdings" panose="05000000000000000000" pitchFamily="2" charset="2"/>
              <a:buChar char="Ø"/>
            </a:pPr>
            <a:r>
              <a:rPr lang="en-US" dirty="0"/>
              <a:t>Close the window </a:t>
            </a:r>
            <a:endParaRPr lang="en-US" dirty="0" smtClean="0"/>
          </a:p>
          <a:p>
            <a:pPr>
              <a:buFont typeface="Wingdings" panose="05000000000000000000" pitchFamily="2" charset="2"/>
              <a:buChar char="Ø"/>
            </a:pPr>
            <a:r>
              <a:rPr lang="en-US" dirty="0"/>
              <a:t>She cuts banana with a pen</a:t>
            </a:r>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24</a:t>
            </a:fld>
            <a:endParaRPr lang="en-US"/>
          </a:p>
        </p:txBody>
      </p:sp>
    </p:spTree>
    <p:extLst>
      <p:ext uri="{BB962C8B-B14F-4D97-AF65-F5344CB8AC3E}">
        <p14:creationId xmlns:p14="http://schemas.microsoft.com/office/powerpoint/2010/main" val="2656659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Natural Language Generation</a:t>
            </a:r>
            <a:r>
              <a:rPr lang="en-IN" dirty="0"/>
              <a:t>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producing text from computer </a:t>
            </a:r>
            <a:r>
              <a:rPr lang="en-IN" dirty="0" smtClean="0"/>
              <a:t>data</a:t>
            </a:r>
          </a:p>
          <a:p>
            <a:pPr>
              <a:buFont typeface="Wingdings" panose="05000000000000000000" pitchFamily="2" charset="2"/>
              <a:buChar char="Ø"/>
            </a:pPr>
            <a:r>
              <a:rPr lang="en-IN" dirty="0" smtClean="0"/>
              <a:t>Steps</a:t>
            </a:r>
          </a:p>
          <a:p>
            <a:pPr>
              <a:buFont typeface="Wingdings" panose="05000000000000000000" pitchFamily="2" charset="2"/>
              <a:buChar char="§"/>
            </a:pPr>
            <a:r>
              <a:rPr lang="en-IN" dirty="0"/>
              <a:t>discourse </a:t>
            </a:r>
            <a:r>
              <a:rPr lang="en-IN" dirty="0" smtClean="0"/>
              <a:t>planning</a:t>
            </a:r>
          </a:p>
          <a:p>
            <a:pPr>
              <a:buFont typeface="Wingdings" panose="05000000000000000000" pitchFamily="2" charset="2"/>
              <a:buChar char="§"/>
            </a:pPr>
            <a:r>
              <a:rPr lang="en-IN" dirty="0"/>
              <a:t>Surface realizer </a:t>
            </a:r>
            <a:endParaRPr lang="en-IN" dirty="0" smtClean="0"/>
          </a:p>
          <a:p>
            <a:pPr>
              <a:buFont typeface="Wingdings" panose="05000000000000000000" pitchFamily="2" charset="2"/>
              <a:buChar char="§"/>
            </a:pPr>
            <a:r>
              <a:rPr lang="en-IN" dirty="0"/>
              <a:t>Lexical selection</a:t>
            </a:r>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25</a:t>
            </a:fld>
            <a:endParaRPr lang="en-US"/>
          </a:p>
        </p:txBody>
      </p:sp>
    </p:spTree>
    <p:extLst>
      <p:ext uri="{BB962C8B-B14F-4D97-AF65-F5344CB8AC3E}">
        <p14:creationId xmlns:p14="http://schemas.microsoft.com/office/powerpoint/2010/main" val="1190677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NLP is hard</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Ambiguity</a:t>
            </a:r>
          </a:p>
          <a:p>
            <a:pPr>
              <a:buFont typeface="Wingdings" panose="05000000000000000000" pitchFamily="2" charset="2"/>
              <a:buChar char="Ø"/>
            </a:pPr>
            <a:r>
              <a:rPr lang="en-IN" dirty="0" err="1" smtClean="0"/>
              <a:t>Eg</a:t>
            </a:r>
            <a:r>
              <a:rPr lang="en-IN" dirty="0" smtClean="0"/>
              <a:t>:</a:t>
            </a:r>
          </a:p>
          <a:p>
            <a:r>
              <a:rPr lang="en-IN" dirty="0"/>
              <a:t>Teacher strikes idle kids.</a:t>
            </a:r>
          </a:p>
          <a:p>
            <a:r>
              <a:rPr lang="en-IN" dirty="0"/>
              <a:t>Sarah gave a bath to her dog wearing a pink t-shirt.</a:t>
            </a:r>
          </a:p>
          <a:p>
            <a:r>
              <a:rPr lang="en-IN" dirty="0"/>
              <a:t>RBI raises interest </a:t>
            </a:r>
            <a:r>
              <a:rPr lang="en-IN" dirty="0" smtClean="0"/>
              <a:t>rates or </a:t>
            </a:r>
            <a:r>
              <a:rPr lang="en-IN" dirty="0"/>
              <a:t>RBI </a:t>
            </a:r>
            <a:r>
              <a:rPr lang="en-IN" dirty="0" smtClean="0"/>
              <a:t>raises, </a:t>
            </a:r>
            <a:r>
              <a:rPr lang="en-IN" dirty="0"/>
              <a:t>interest rates.</a:t>
            </a:r>
          </a:p>
          <a:p>
            <a:endParaRPr lang="en-IN" dirty="0"/>
          </a:p>
          <a:p>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26</a:t>
            </a:fld>
            <a:endParaRPr lang="en-US"/>
          </a:p>
        </p:txBody>
      </p:sp>
    </p:spTree>
    <p:extLst>
      <p:ext uri="{BB962C8B-B14F-4D97-AF65-F5344CB8AC3E}">
        <p14:creationId xmlns:p14="http://schemas.microsoft.com/office/powerpoint/2010/main" val="4175758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152400" y="381000"/>
            <a:ext cx="7546890" cy="1079680"/>
          </a:xfrm>
          <a:prstGeom prst="rect">
            <a:avLst/>
          </a:prstGeom>
        </p:spPr>
        <p:txBody>
          <a:bodyPr/>
          <a:lstStyle/>
          <a:p>
            <a:pPr algn="l">
              <a:tabLst>
                <a:tab pos="0" algn="l"/>
                <a:tab pos="382986" algn="l"/>
                <a:tab pos="767330" algn="l"/>
                <a:tab pos="1151674" algn="l"/>
                <a:tab pos="1536019" algn="l"/>
                <a:tab pos="1920362" algn="l"/>
                <a:tab pos="2304707" algn="l"/>
                <a:tab pos="2689050" algn="l"/>
                <a:tab pos="3073395" algn="l"/>
                <a:tab pos="3457739" algn="l"/>
                <a:tab pos="3842083" algn="l"/>
                <a:tab pos="4226427" algn="l"/>
                <a:tab pos="4610771" algn="l"/>
                <a:tab pos="4995115" algn="l"/>
                <a:tab pos="5379459" algn="l"/>
                <a:tab pos="5763803" algn="l"/>
                <a:tab pos="6148147" algn="l"/>
                <a:tab pos="6532491" algn="l"/>
                <a:tab pos="6916836" algn="l"/>
                <a:tab pos="7301179" algn="l"/>
                <a:tab pos="7685524" algn="l"/>
              </a:tabLst>
            </a:pPr>
            <a:r>
              <a:rPr lang="en-IN" altLang="en-US" dirty="0" smtClean="0"/>
              <a:t> </a:t>
            </a:r>
            <a:endParaRPr lang="en-IN" altLang="en-US" sz="3935" dirty="0"/>
          </a:p>
        </p:txBody>
      </p:sp>
      <p:sp>
        <p:nvSpPr>
          <p:cNvPr id="12292" name="Rectangle 2"/>
          <p:cNvSpPr>
            <a:spLocks noGrp="1" noChangeArrowheads="1"/>
          </p:cNvSpPr>
          <p:nvPr>
            <p:ph idx="1"/>
          </p:nvPr>
        </p:nvSpPr>
        <p:spPr>
          <a:xfrm>
            <a:off x="1523774" y="2134744"/>
            <a:ext cx="7620227" cy="3882770"/>
          </a:xfrm>
        </p:spPr>
        <p:txBody>
          <a:bodyPr/>
          <a:lstStyle/>
          <a:p>
            <a:pPr marL="787702" indent="-787702">
              <a:lnSpc>
                <a:spcPct val="90000"/>
              </a:lnSpc>
              <a:spcBef>
                <a:spcPts val="684"/>
              </a:spcBef>
              <a:buClr>
                <a:srgbClr val="996600"/>
              </a:buClr>
              <a:buFont typeface="Times New Roman" panose="02020603050405020304" pitchFamily="18" charset="0"/>
              <a:buAutoNum type="romanUcPeriod"/>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2738" u="sng" dirty="0"/>
              <a:t>Structural Ambiguities</a:t>
            </a:r>
            <a:r>
              <a:rPr lang="en-IN" altLang="en-US" sz="2738" dirty="0"/>
              <a:t> </a:t>
            </a:r>
          </a:p>
          <a:p>
            <a:pPr marL="1828011" lvl="3" indent="-497067">
              <a:lnSpc>
                <a:spcPct val="90000"/>
              </a:lnSpc>
              <a:spcBef>
                <a:spcPts val="449"/>
              </a:spcBef>
              <a:buFont typeface="Wingdings" panose="05000000000000000000" pitchFamily="2" charset="2"/>
              <a:buChar char="§"/>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2400" dirty="0" err="1"/>
              <a:t>Namrata</a:t>
            </a:r>
            <a:r>
              <a:rPr lang="en-IN" altLang="en-US" sz="2400" dirty="0"/>
              <a:t> thinks she understands me.</a:t>
            </a:r>
          </a:p>
          <a:p>
            <a:pPr marL="1828011" lvl="3" indent="-497067">
              <a:lnSpc>
                <a:spcPct val="90000"/>
              </a:lnSpc>
              <a:spcBef>
                <a:spcPts val="449"/>
              </a:spcBef>
              <a:buFont typeface="Wingdings" panose="05000000000000000000" pitchFamily="2" charset="2"/>
              <a:buChar char="§"/>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2400" dirty="0"/>
              <a:t>She thinks </a:t>
            </a:r>
            <a:r>
              <a:rPr lang="en-IN" altLang="en-US" sz="2400" dirty="0" err="1"/>
              <a:t>Namrata</a:t>
            </a:r>
            <a:r>
              <a:rPr lang="en-IN" altLang="en-US" sz="2400" dirty="0"/>
              <a:t> understands me.</a:t>
            </a:r>
          </a:p>
          <a:p>
            <a:pPr marL="1828011" lvl="3" indent="-497067">
              <a:lnSpc>
                <a:spcPct val="90000"/>
              </a:lnSpc>
              <a:spcBef>
                <a:spcPts val="449"/>
              </a:spcBef>
              <a:buFont typeface="Wingdings" panose="05000000000000000000" pitchFamily="2" charset="2"/>
              <a:buChar char="§"/>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2400" dirty="0"/>
              <a:t>Visiting relatives can be nuisance. (two meanings)</a:t>
            </a:r>
          </a:p>
          <a:p>
            <a:pPr marL="787702" indent="-787702">
              <a:lnSpc>
                <a:spcPct val="90000"/>
              </a:lnSpc>
              <a:spcBef>
                <a:spcPts val="684"/>
              </a:spcBef>
              <a:buClr>
                <a:srgbClr val="996600"/>
              </a:buClr>
              <a:buFont typeface="Times New Roman" panose="02020603050405020304" pitchFamily="18" charset="0"/>
              <a:buAutoNum type="romanUcPeriod"/>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2738" u="sng" dirty="0" smtClean="0"/>
              <a:t>Lexical </a:t>
            </a:r>
            <a:r>
              <a:rPr lang="en-IN" altLang="en-US" sz="2738" u="sng" dirty="0"/>
              <a:t>Ambiguities</a:t>
            </a:r>
            <a:r>
              <a:rPr lang="en-IN" altLang="en-US" sz="2738" u="sng" dirty="0" smtClean="0"/>
              <a:t>:</a:t>
            </a:r>
          </a:p>
          <a:p>
            <a:pPr lvl="3">
              <a:lnSpc>
                <a:spcPct val="90000"/>
              </a:lnSpc>
              <a:spcBef>
                <a:spcPts val="684"/>
              </a:spcBef>
              <a:buClr>
                <a:srgbClr val="996600"/>
              </a:buClr>
              <a:buFont typeface="Wingdings" panose="05000000000000000000" pitchFamily="2" charset="2"/>
              <a:buChar char="§"/>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2400" dirty="0"/>
              <a:t> </a:t>
            </a:r>
            <a:r>
              <a:rPr lang="en-IN" altLang="en-US" sz="2400" dirty="0" smtClean="0"/>
              <a:t>    </a:t>
            </a:r>
            <a:r>
              <a:rPr lang="en-IN" sz="2400" dirty="0" smtClean="0"/>
              <a:t>I </a:t>
            </a:r>
            <a:r>
              <a:rPr lang="en-IN" sz="2400" dirty="0"/>
              <a:t>saw bats </a:t>
            </a:r>
          </a:p>
          <a:p>
            <a:pPr marL="0" indent="0">
              <a:lnSpc>
                <a:spcPct val="90000"/>
              </a:lnSpc>
              <a:spcBef>
                <a:spcPts val="684"/>
              </a:spcBef>
              <a:buClr>
                <a:srgbClr val="996600"/>
              </a:buClr>
              <a:buNone/>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endParaRPr lang="en-IN" altLang="en-US" sz="2738" u="sng" dirty="0"/>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27</a:t>
            </a:fld>
            <a:endParaRPr lang="en-US"/>
          </a:p>
        </p:txBody>
      </p:sp>
      <p:sp>
        <p:nvSpPr>
          <p:cNvPr id="3" name="Rectangle 2"/>
          <p:cNvSpPr/>
          <p:nvPr/>
        </p:nvSpPr>
        <p:spPr>
          <a:xfrm>
            <a:off x="152400" y="1541298"/>
            <a:ext cx="4108432" cy="523220"/>
          </a:xfrm>
          <a:prstGeom prst="rect">
            <a:avLst/>
          </a:prstGeom>
        </p:spPr>
        <p:txBody>
          <a:bodyPr wrap="none">
            <a:spAutoFit/>
          </a:bodyPr>
          <a:lstStyle/>
          <a:p>
            <a:pPr marL="457200" indent="-457200">
              <a:buFont typeface="Arial" panose="020B0604020202020204" pitchFamily="34" charset="0"/>
              <a:buChar char="•"/>
            </a:pPr>
            <a:r>
              <a:rPr lang="en-IN" altLang="en-US" sz="2800" b="1" dirty="0"/>
              <a:t>Ambiguities  at all level</a:t>
            </a:r>
            <a:endParaRPr lang="en-IN" sz="2800" b="1" dirty="0"/>
          </a:p>
        </p:txBody>
      </p:sp>
    </p:spTree>
    <p:extLst>
      <p:ext uri="{BB962C8B-B14F-4D97-AF65-F5344CB8AC3E}">
        <p14:creationId xmlns:p14="http://schemas.microsoft.com/office/powerpoint/2010/main" val="8661800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Non Standard </a:t>
            </a:r>
            <a:r>
              <a:rPr lang="en-IN" b="1" dirty="0" err="1"/>
              <a:t>english</a:t>
            </a:r>
            <a:endParaRPr lang="en-IN" b="1" dirty="0" smtClean="0"/>
          </a:p>
          <a:p>
            <a:pPr>
              <a:buFont typeface="Wingdings" panose="05000000000000000000" pitchFamily="2" charset="2"/>
              <a:buChar char="Ø"/>
            </a:pPr>
            <a:r>
              <a:rPr lang="en-IN" dirty="0"/>
              <a:t>don’t follow any rules </a:t>
            </a:r>
          </a:p>
          <a:p>
            <a:pPr>
              <a:buFont typeface="Wingdings" panose="05000000000000000000" pitchFamily="2" charset="2"/>
              <a:buChar char="Ø"/>
            </a:pPr>
            <a:r>
              <a:rPr lang="en-IN" dirty="0" err="1" smtClean="0"/>
              <a:t>Eg</a:t>
            </a:r>
            <a:r>
              <a:rPr lang="en-IN" dirty="0" smtClean="0"/>
              <a:t>: gm, </a:t>
            </a:r>
            <a:r>
              <a:rPr lang="en-IN" dirty="0" err="1" smtClean="0"/>
              <a:t>gudnit</a:t>
            </a:r>
            <a:r>
              <a:rPr lang="en-IN" dirty="0" smtClean="0"/>
              <a:t> etc.</a:t>
            </a:r>
          </a:p>
          <a:p>
            <a:pPr marL="0" indent="0">
              <a:buNone/>
            </a:pPr>
            <a:r>
              <a:rPr lang="en-IN" b="1" dirty="0" smtClean="0"/>
              <a:t>Segmentation issues</a:t>
            </a:r>
          </a:p>
          <a:p>
            <a:pPr>
              <a:buFont typeface="Wingdings" panose="05000000000000000000" pitchFamily="2" charset="2"/>
              <a:buChar char="Ø"/>
            </a:pPr>
            <a:r>
              <a:rPr lang="en-IN" b="1" dirty="0" err="1" smtClean="0"/>
              <a:t>Eg</a:t>
            </a:r>
            <a:r>
              <a:rPr lang="en-IN" b="1" dirty="0" smtClean="0"/>
              <a:t> </a:t>
            </a:r>
            <a:r>
              <a:rPr lang="en-IN" dirty="0"/>
              <a:t>The old city-bus </a:t>
            </a:r>
            <a:r>
              <a:rPr lang="en-IN" dirty="0" smtClean="0"/>
              <a:t>stop</a:t>
            </a:r>
          </a:p>
          <a:p>
            <a:pPr marL="0" indent="0">
              <a:buNone/>
            </a:pPr>
            <a:r>
              <a:rPr lang="en-IN" b="1" dirty="0" smtClean="0"/>
              <a:t>Idioms</a:t>
            </a:r>
          </a:p>
          <a:p>
            <a:pPr>
              <a:buFont typeface="Wingdings" panose="05000000000000000000" pitchFamily="2" charset="2"/>
              <a:buChar char="Ø"/>
            </a:pPr>
            <a:r>
              <a:rPr lang="en-IN" dirty="0" err="1" smtClean="0"/>
              <a:t>Eg</a:t>
            </a:r>
            <a:r>
              <a:rPr lang="en-IN" dirty="0" smtClean="0"/>
              <a:t>:</a:t>
            </a:r>
          </a:p>
          <a:p>
            <a:pPr marL="0" indent="0">
              <a:buNone/>
            </a:pPr>
            <a:r>
              <a:rPr lang="en-IN" dirty="0" smtClean="0"/>
              <a:t>    dark </a:t>
            </a:r>
            <a:r>
              <a:rPr lang="en-IN" dirty="0"/>
              <a:t>horse </a:t>
            </a:r>
            <a:endParaRPr lang="en-IN" dirty="0" smtClean="0"/>
          </a:p>
          <a:p>
            <a:pPr marL="0" indent="0">
              <a:buNone/>
            </a:pPr>
            <a:r>
              <a:rPr lang="en-IN" dirty="0"/>
              <a:t> </a:t>
            </a:r>
            <a:r>
              <a:rPr lang="en-IN" dirty="0" smtClean="0"/>
              <a:t>    lose face</a:t>
            </a:r>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28</a:t>
            </a:fld>
            <a:endParaRPr lang="en-US"/>
          </a:p>
        </p:txBody>
      </p:sp>
    </p:spTree>
    <p:extLst>
      <p:ext uri="{BB962C8B-B14F-4D97-AF65-F5344CB8AC3E}">
        <p14:creationId xmlns:p14="http://schemas.microsoft.com/office/powerpoint/2010/main" val="3626257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b="1" dirty="0" smtClean="0"/>
              <a:t>World knowledge</a:t>
            </a:r>
            <a:endParaRPr lang="en-IN" b="1" dirty="0"/>
          </a:p>
          <a:p>
            <a:pPr marL="0" indent="0">
              <a:buNone/>
            </a:pPr>
            <a:r>
              <a:rPr lang="en-IN" u="sng" dirty="0" err="1" smtClean="0"/>
              <a:t>Eg</a:t>
            </a:r>
            <a:r>
              <a:rPr lang="en-IN" u="sng" dirty="0" smtClean="0"/>
              <a:t>:</a:t>
            </a:r>
          </a:p>
          <a:p>
            <a:pPr marL="0" indent="0">
              <a:buNone/>
            </a:pPr>
            <a:r>
              <a:rPr lang="en-IN" dirty="0"/>
              <a:t>Mary and Sue are sisters.</a:t>
            </a:r>
          </a:p>
          <a:p>
            <a:pPr marL="0" indent="0">
              <a:buNone/>
            </a:pPr>
            <a:r>
              <a:rPr lang="en-IN" dirty="0"/>
              <a:t>Mary and Sue are mothers</a:t>
            </a:r>
            <a:r>
              <a:rPr lang="en-IN" dirty="0" smtClean="0"/>
              <a:t>.</a:t>
            </a:r>
          </a:p>
          <a:p>
            <a:pPr marL="0" indent="0">
              <a:buNone/>
            </a:pPr>
            <a:r>
              <a:rPr lang="en-IN" b="1" dirty="0"/>
              <a:t>Tricky entity names</a:t>
            </a:r>
          </a:p>
          <a:p>
            <a:r>
              <a:rPr lang="en-IN" dirty="0" smtClean="0"/>
              <a:t>Let </a:t>
            </a:r>
            <a:r>
              <a:rPr lang="en-IN" dirty="0"/>
              <a:t>it be was recorded.</a:t>
            </a:r>
          </a:p>
          <a:p>
            <a:r>
              <a:rPr lang="en-IN" dirty="0"/>
              <a:t>Where is a bug’s life playing?</a:t>
            </a:r>
          </a:p>
          <a:p>
            <a:pPr marL="0" indent="0">
              <a:buNone/>
            </a:pPr>
            <a:endParaRPr lang="en-IN" b="1"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29</a:t>
            </a:fld>
            <a:endParaRPr lang="en-US"/>
          </a:p>
        </p:txBody>
      </p:sp>
    </p:spTree>
    <p:extLst>
      <p:ext uri="{BB962C8B-B14F-4D97-AF65-F5344CB8AC3E}">
        <p14:creationId xmlns:p14="http://schemas.microsoft.com/office/powerpoint/2010/main" val="2186012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5287963"/>
          </a:xfrm>
        </p:spPr>
        <p:txBody>
          <a:bodyPr/>
          <a:lstStyle/>
          <a:p>
            <a:pPr>
              <a:buFont typeface="Arial" panose="020B0604020202020204" pitchFamily="34" charset="0"/>
              <a:buChar char="•"/>
            </a:pPr>
            <a:r>
              <a:rPr lang="en-US" sz="2800" dirty="0" smtClean="0"/>
              <a:t>Objective of course</a:t>
            </a:r>
          </a:p>
          <a:p>
            <a:pPr>
              <a:buFont typeface="Arial" panose="020B0604020202020204" pitchFamily="34" charset="0"/>
              <a:buChar char="•"/>
            </a:pPr>
            <a:r>
              <a:rPr lang="en-US" sz="2800" dirty="0" smtClean="0"/>
              <a:t>Evaluation Plan</a:t>
            </a:r>
          </a:p>
          <a:p>
            <a:pPr>
              <a:buFont typeface="Arial" panose="020B0604020202020204" pitchFamily="34" charset="0"/>
              <a:buChar char="•"/>
            </a:pPr>
            <a:r>
              <a:rPr lang="en-US" sz="2800" dirty="0" smtClean="0"/>
              <a:t>What </a:t>
            </a:r>
            <a:r>
              <a:rPr lang="en-US" sz="2800" dirty="0"/>
              <a:t>is </a:t>
            </a:r>
            <a:r>
              <a:rPr lang="en-US" sz="2800" dirty="0" smtClean="0"/>
              <a:t>Natural Language Processing</a:t>
            </a:r>
            <a:r>
              <a:rPr lang="en-US" sz="2800" dirty="0" smtClean="0"/>
              <a:t>?</a:t>
            </a:r>
          </a:p>
          <a:p>
            <a:pPr>
              <a:buFont typeface="Arial" panose="020B0604020202020204" pitchFamily="34" charset="0"/>
              <a:buChar char="•"/>
            </a:pPr>
            <a:r>
              <a:rPr lang="en-US" sz="2800" dirty="0" smtClean="0"/>
              <a:t>Why NLP?</a:t>
            </a:r>
            <a:r>
              <a:rPr lang="en-US" sz="2800" dirty="0" smtClean="0"/>
              <a:t> </a:t>
            </a:r>
          </a:p>
          <a:p>
            <a:pPr>
              <a:buFont typeface="Arial" panose="020B0604020202020204" pitchFamily="34" charset="0"/>
              <a:buChar char="•"/>
            </a:pPr>
            <a:r>
              <a:rPr lang="en-US" sz="2800" dirty="0" smtClean="0"/>
              <a:t>Applications of </a:t>
            </a:r>
            <a:r>
              <a:rPr lang="en-US" sz="2800" dirty="0"/>
              <a:t>Natural Language Processing </a:t>
            </a:r>
            <a:endParaRPr lang="en-US" sz="2800" dirty="0" smtClean="0"/>
          </a:p>
          <a:p>
            <a:pPr>
              <a:buFont typeface="Arial" panose="020B0604020202020204" pitchFamily="34" charset="0"/>
              <a:buChar char="•"/>
            </a:pPr>
            <a:r>
              <a:rPr lang="en-US" sz="2800" dirty="0"/>
              <a:t>What will we learn in this course</a:t>
            </a:r>
            <a:r>
              <a:rPr lang="en-US" sz="2800" dirty="0" smtClean="0"/>
              <a:t>?</a:t>
            </a:r>
          </a:p>
          <a:p>
            <a:pPr>
              <a:buFont typeface="Arial" panose="020B0604020202020204" pitchFamily="34" charset="0"/>
              <a:buChar char="•"/>
            </a:pPr>
            <a:r>
              <a:rPr lang="en-IN" sz="2800" dirty="0" smtClean="0"/>
              <a:t>Natural </a:t>
            </a:r>
            <a:r>
              <a:rPr lang="en-IN" sz="2800" dirty="0"/>
              <a:t>Language </a:t>
            </a:r>
            <a:r>
              <a:rPr lang="en-IN" sz="2800" dirty="0" smtClean="0"/>
              <a:t>Understanding</a:t>
            </a:r>
          </a:p>
          <a:p>
            <a:pPr>
              <a:buFont typeface="Arial" panose="020B0604020202020204" pitchFamily="34" charset="0"/>
              <a:buChar char="•"/>
            </a:pPr>
            <a:r>
              <a:rPr lang="en-IN" sz="2800" dirty="0" smtClean="0"/>
              <a:t>Evaluation of NLP system</a:t>
            </a:r>
            <a:endParaRPr lang="en-US" sz="2800" dirty="0"/>
          </a:p>
          <a:p>
            <a:pPr marL="0" indent="0"/>
            <a:endParaRPr lang="en-US" sz="3200" dirty="0"/>
          </a:p>
        </p:txBody>
      </p:sp>
      <p:sp>
        <p:nvSpPr>
          <p:cNvPr id="3" name="Content Placeholder 2"/>
          <p:cNvSpPr>
            <a:spLocks noGrp="1"/>
          </p:cNvSpPr>
          <p:nvPr>
            <p:ph sz="quarter" idx="10"/>
          </p:nvPr>
        </p:nvSpPr>
        <p:spPr/>
        <p:txBody>
          <a:bodyPr/>
          <a:lstStyle/>
          <a:p>
            <a:r>
              <a:rPr lang="en-US" dirty="0" smtClean="0"/>
              <a:t>Session Content</a:t>
            </a:r>
            <a:endParaRPr lang="en-US" dirty="0"/>
          </a:p>
        </p:txBody>
      </p:sp>
    </p:spTree>
    <p:extLst>
      <p:ext uri="{BB962C8B-B14F-4D97-AF65-F5344CB8AC3E}">
        <p14:creationId xmlns:p14="http://schemas.microsoft.com/office/powerpoint/2010/main" val="5615578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of the tasks in NLP</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b="1" u="sng" dirty="0" smtClean="0"/>
              <a:t>Sentence segmentation</a:t>
            </a:r>
          </a:p>
          <a:p>
            <a:pPr>
              <a:buFont typeface="Wingdings" panose="05000000000000000000" pitchFamily="2" charset="2"/>
              <a:buChar char="Ø"/>
            </a:pPr>
            <a:r>
              <a:rPr lang="en-IN" dirty="0"/>
              <a:t>It breaks the paragraph into separate sentences</a:t>
            </a:r>
            <a:r>
              <a:rPr lang="en-IN" dirty="0" smtClean="0"/>
              <a:t>.</a:t>
            </a:r>
          </a:p>
          <a:p>
            <a:pPr>
              <a:buFont typeface="Wingdings" panose="05000000000000000000" pitchFamily="2" charset="2"/>
              <a:buChar char="Ø"/>
            </a:pPr>
            <a:r>
              <a:rPr lang="en-IN" dirty="0" err="1" smtClean="0">
                <a:solidFill>
                  <a:srgbClr val="FF0000"/>
                </a:solidFill>
              </a:rPr>
              <a:t>Eg:</a:t>
            </a:r>
            <a:r>
              <a:rPr lang="en-IN" b="1" dirty="0" err="1">
                <a:solidFill>
                  <a:srgbClr val="FF0000"/>
                </a:solidFill>
              </a:rPr>
              <a:t>Independence</a:t>
            </a:r>
            <a:r>
              <a:rPr lang="en-IN" b="1" dirty="0">
                <a:solidFill>
                  <a:srgbClr val="FF0000"/>
                </a:solidFill>
              </a:rPr>
              <a:t> Day is one of the important festivals for every Indian citizen. It is celebrated on the 15th of August each year ever since India got independence from the British rule. The day celebrates independence in the true sense.</a:t>
            </a:r>
            <a:endParaRPr lang="en-IN" dirty="0">
              <a:solidFill>
                <a:srgbClr val="FF0000"/>
              </a:solidFill>
            </a:endParaRPr>
          </a:p>
          <a:p>
            <a:pPr lvl="0"/>
            <a:r>
              <a:rPr lang="en-IN" dirty="0" smtClean="0"/>
              <a:t>"</a:t>
            </a:r>
            <a:r>
              <a:rPr lang="en-IN" dirty="0">
                <a:solidFill>
                  <a:schemeClr val="tx2">
                    <a:lumMod val="60000"/>
                    <a:lumOff val="40000"/>
                  </a:schemeClr>
                </a:solidFill>
              </a:rPr>
              <a:t>Independence Day is one of the important festivals for every Indian citizen</a:t>
            </a:r>
            <a:r>
              <a:rPr lang="en-IN" dirty="0"/>
              <a:t>."</a:t>
            </a:r>
          </a:p>
          <a:p>
            <a:pPr lvl="0"/>
            <a:r>
              <a:rPr lang="en-IN" dirty="0"/>
              <a:t>"</a:t>
            </a:r>
            <a:r>
              <a:rPr lang="en-IN" dirty="0">
                <a:solidFill>
                  <a:srgbClr val="00B050"/>
                </a:solidFill>
              </a:rPr>
              <a:t>It is celebrated on the 15th of August each year ever since India got independence from the British rule</a:t>
            </a:r>
            <a:r>
              <a:rPr lang="en-IN" dirty="0"/>
              <a:t>."</a:t>
            </a:r>
          </a:p>
          <a:p>
            <a:pPr lvl="0"/>
            <a:r>
              <a:rPr lang="en-IN" dirty="0"/>
              <a:t>"</a:t>
            </a:r>
            <a:r>
              <a:rPr lang="en-IN" dirty="0">
                <a:solidFill>
                  <a:schemeClr val="tx1">
                    <a:lumMod val="75000"/>
                    <a:lumOff val="25000"/>
                  </a:schemeClr>
                </a:solidFill>
              </a:rPr>
              <a:t>This day celebrates independence in the true sense."</a:t>
            </a:r>
          </a:p>
          <a:p>
            <a:pPr>
              <a:buFont typeface="Wingdings" panose="05000000000000000000" pitchFamily="2" charset="2"/>
              <a:buChar char="Ø"/>
            </a:pPr>
            <a:endParaRPr lang="en-IN" dirty="0">
              <a:solidFill>
                <a:schemeClr val="tx1">
                  <a:lumMod val="75000"/>
                  <a:lumOff val="25000"/>
                </a:schemeClr>
              </a:solidFill>
            </a:endParaRPr>
          </a:p>
          <a:p>
            <a:pPr marL="0" indent="0">
              <a:buNone/>
            </a:pPr>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30</a:t>
            </a:fld>
            <a:endParaRPr lang="en-US"/>
          </a:p>
        </p:txBody>
      </p:sp>
    </p:spTree>
    <p:extLst>
      <p:ext uri="{BB962C8B-B14F-4D97-AF65-F5344CB8AC3E}">
        <p14:creationId xmlns:p14="http://schemas.microsoft.com/office/powerpoint/2010/main" val="121068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IN" b="1" dirty="0" err="1" smtClean="0"/>
              <a:t>Tokeniztion</a:t>
            </a:r>
            <a:endParaRPr lang="en-IN" b="1" dirty="0" smtClean="0"/>
          </a:p>
          <a:p>
            <a:r>
              <a:rPr lang="en-IN" dirty="0" smtClean="0"/>
              <a:t>splits </a:t>
            </a:r>
            <a:r>
              <a:rPr lang="en-IN" dirty="0"/>
              <a:t>longer strings of text into smaller pieces, or </a:t>
            </a:r>
            <a:r>
              <a:rPr lang="en-IN" b="1" dirty="0"/>
              <a:t>tokens</a:t>
            </a:r>
            <a:r>
              <a:rPr lang="en-IN" dirty="0"/>
              <a:t>. </a:t>
            </a:r>
            <a:endParaRPr lang="en-IN" dirty="0" smtClean="0"/>
          </a:p>
          <a:p>
            <a:pPr marL="0" indent="0">
              <a:buNone/>
            </a:pPr>
            <a:r>
              <a:rPr lang="en-US" dirty="0" err="1" smtClean="0"/>
              <a:t>Eg:JavaTpoint</a:t>
            </a:r>
            <a:r>
              <a:rPr lang="en-US" dirty="0" smtClean="0"/>
              <a:t> </a:t>
            </a:r>
            <a:r>
              <a:rPr lang="en-US" dirty="0"/>
              <a:t>offers Corporate Training, Summer Training, Online Training, and Winter Training.</a:t>
            </a:r>
          </a:p>
          <a:p>
            <a:pPr marL="0" indent="0">
              <a:buNone/>
            </a:pPr>
            <a:r>
              <a:rPr lang="en-US" dirty="0" smtClean="0"/>
              <a:t>"</a:t>
            </a:r>
            <a:r>
              <a:rPr lang="en-US" dirty="0" err="1"/>
              <a:t>JavaTpoint</a:t>
            </a:r>
            <a:r>
              <a:rPr lang="en-US" dirty="0"/>
              <a:t>", "offers", "Corporate", "Training", "Summer", "Training", "Online", "Training", "and", "Winter", "Training", "."</a:t>
            </a:r>
          </a:p>
          <a:p>
            <a:pPr marL="0" indent="0">
              <a:buNone/>
            </a:pPr>
            <a:endParaRPr lang="en-IN" b="1" dirty="0" smtClean="0"/>
          </a:p>
          <a:p>
            <a:pPr>
              <a:buFont typeface="Wingdings" panose="05000000000000000000" pitchFamily="2" charset="2"/>
              <a:buChar char="Ø"/>
            </a:pPr>
            <a:r>
              <a:rPr lang="en-IN" b="1" dirty="0" smtClean="0"/>
              <a:t>Lemmatization</a:t>
            </a:r>
          </a:p>
          <a:p>
            <a:r>
              <a:rPr lang="en-US" dirty="0"/>
              <a:t>capture canonical forms based on a word's </a:t>
            </a:r>
            <a:r>
              <a:rPr lang="en-US" dirty="0">
                <a:hlinkClick r:id="rId2"/>
              </a:rPr>
              <a:t>lemma</a:t>
            </a:r>
            <a:r>
              <a:rPr lang="en-US" dirty="0" smtClean="0"/>
              <a:t>.</a:t>
            </a:r>
          </a:p>
          <a:p>
            <a:r>
              <a:rPr lang="en-US" b="1" dirty="0" err="1" smtClean="0"/>
              <a:t>Eg</a:t>
            </a:r>
            <a:r>
              <a:rPr lang="en-US" b="1" dirty="0" smtClean="0"/>
              <a:t>:</a:t>
            </a:r>
            <a:r>
              <a:rPr lang="en-IN" dirty="0"/>
              <a:t>better → good</a:t>
            </a:r>
            <a:endParaRPr lang="en-IN" b="1" dirty="0" smtClean="0"/>
          </a:p>
          <a:p>
            <a:endParaRPr lang="en-IN" b="1" dirty="0" smtClean="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7453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4" name="Rectangle 1"/>
          <p:cNvSpPr>
            <a:spLocks noGrp="1" noChangeArrowheads="1"/>
          </p:cNvSpPr>
          <p:nvPr>
            <p:ph idx="1"/>
          </p:nvPr>
        </p:nvSpPr>
        <p:spPr bwMode="auto">
          <a:xfrm>
            <a:off x="371972" y="1136358"/>
            <a:ext cx="8424937"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Ø"/>
            </a:pPr>
            <a:r>
              <a:rPr kumimoji="0" lang="en-US" altLang="en-US" b="1" i="0" u="none" strike="noStrike" cap="none" normalizeH="0" baseline="0" dirty="0" smtClean="0">
                <a:ln>
                  <a:noFill/>
                </a:ln>
                <a:solidFill>
                  <a:schemeClr val="tx1"/>
                </a:solidFill>
                <a:effectLst/>
              </a:rPr>
              <a:t>Stemming</a:t>
            </a:r>
            <a:r>
              <a:rPr kumimoji="0" lang="en-US" altLang="en-US" b="0" i="0" u="none" strike="noStrike" cap="none" normalizeH="0" baseline="0" dirty="0" smtClean="0">
                <a:ln>
                  <a:noFill/>
                </a:ln>
                <a:solidFill>
                  <a:schemeClr val="tx1"/>
                </a:solidFill>
                <a:effectLst/>
              </a:rPr>
              <a:t> </a:t>
            </a:r>
          </a:p>
          <a:p>
            <a:r>
              <a:rPr lang="en-US" altLang="en-US" dirty="0" smtClean="0">
                <a:solidFill>
                  <a:srgbClr val="111111"/>
                </a:solidFill>
                <a:latin typeface="Open Sans"/>
              </a:rPr>
              <a:t>process </a:t>
            </a:r>
            <a:r>
              <a:rPr lang="en-US" altLang="en-US" dirty="0">
                <a:solidFill>
                  <a:srgbClr val="111111"/>
                </a:solidFill>
                <a:latin typeface="Open Sans"/>
              </a:rPr>
              <a:t>of eliminating affixes (suffixed, prefixes, infixes, circumfixes) from a word in order to obtain a word stem.</a:t>
            </a:r>
            <a:endParaRPr lang="en-US" altLang="en-US" dirty="0"/>
          </a:p>
          <a:p>
            <a:pPr lvl="0"/>
            <a:r>
              <a:rPr lang="en-US" altLang="en-US" dirty="0" smtClean="0">
                <a:solidFill>
                  <a:srgbClr val="111111"/>
                </a:solidFill>
                <a:latin typeface="Open Sans"/>
              </a:rPr>
              <a:t>   </a:t>
            </a:r>
            <a:r>
              <a:rPr lang="en-US" altLang="en-US" dirty="0" err="1" smtClean="0">
                <a:solidFill>
                  <a:srgbClr val="111111"/>
                </a:solidFill>
                <a:latin typeface="Open Sans"/>
              </a:rPr>
              <a:t>eg</a:t>
            </a:r>
            <a:r>
              <a:rPr lang="en-US" altLang="en-US" dirty="0" smtClean="0">
                <a:solidFill>
                  <a:srgbClr val="111111"/>
                </a:solidFill>
                <a:latin typeface="Open Sans"/>
              </a:rPr>
              <a:t>. running → run</a:t>
            </a:r>
          </a:p>
          <a:p>
            <a:pPr marL="0" indent="0">
              <a:buNone/>
            </a:pPr>
            <a:endParaRPr lang="en-IN" b="1" dirty="0" smtClean="0"/>
          </a:p>
          <a:p>
            <a:pPr>
              <a:buFont typeface="Wingdings" panose="05000000000000000000" pitchFamily="2" charset="2"/>
              <a:buChar char="Ø"/>
            </a:pPr>
            <a:r>
              <a:rPr lang="en-IN" b="1" dirty="0"/>
              <a:t>Stop Words</a:t>
            </a:r>
          </a:p>
          <a:p>
            <a:r>
              <a:rPr lang="en-US" dirty="0"/>
              <a:t>contribute little to overall meaning</a:t>
            </a:r>
          </a:p>
          <a:p>
            <a:r>
              <a:rPr lang="en-US" b="1" dirty="0" err="1" smtClean="0"/>
              <a:t>Eg:</a:t>
            </a:r>
            <a:r>
              <a:rPr lang="en-US" dirty="0" err="1"/>
              <a:t>He</a:t>
            </a:r>
            <a:r>
              <a:rPr lang="en-US" dirty="0"/>
              <a:t> </a:t>
            </a:r>
            <a:r>
              <a:rPr lang="en-US" b="1" dirty="0"/>
              <a:t>is a</a:t>
            </a:r>
            <a:r>
              <a:rPr lang="en-US" dirty="0"/>
              <a:t> good boy.</a:t>
            </a:r>
            <a:endParaRPr lang="en-US" altLang="en-US" dirty="0"/>
          </a:p>
          <a:p>
            <a:endParaRPr lang="en-IN" b="1" dirty="0"/>
          </a:p>
          <a:p>
            <a:pPr lvl="0">
              <a:buFont typeface="Wingdings" panose="05000000000000000000" pitchFamily="2" charset="2"/>
              <a:buChar char="Ø"/>
            </a:pPr>
            <a:endParaRPr lang="en-US" altLang="en-US" dirty="0">
              <a:solidFill>
                <a:srgbClr val="111111"/>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3352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Schematic representation NLP</a:t>
            </a:r>
            <a:endParaRPr lang="en-IN" dirty="0"/>
          </a:p>
        </p:txBody>
      </p:sp>
      <p:pic>
        <p:nvPicPr>
          <p:cNvPr id="4" name="Content Placeholder 3"/>
          <p:cNvPicPr>
            <a:picLocks noGrp="1" noChangeAspect="1"/>
          </p:cNvPicPr>
          <p:nvPr>
            <p:ph idx="1"/>
          </p:nvPr>
        </p:nvPicPr>
        <p:blipFill>
          <a:blip r:embed="rId2"/>
          <a:stretch>
            <a:fillRect/>
          </a:stretch>
        </p:blipFill>
        <p:spPr>
          <a:xfrm>
            <a:off x="251520" y="1844824"/>
            <a:ext cx="9323191" cy="3320802"/>
          </a:xfrm>
          <a:prstGeom prst="rect">
            <a:avLst/>
          </a:prstGeom>
        </p:spPr>
      </p:pic>
    </p:spTree>
    <p:extLst>
      <p:ext uri="{BB962C8B-B14F-4D97-AF65-F5344CB8AC3E}">
        <p14:creationId xmlns:p14="http://schemas.microsoft.com/office/powerpoint/2010/main" val="975036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5" name="Google Shape;1485;p113"/>
          <p:cNvSpPr txBox="1">
            <a:spLocks noGrp="1"/>
          </p:cNvSpPr>
          <p:nvPr>
            <p:ph type="title"/>
          </p:nvPr>
        </p:nvSpPr>
        <p:spPr>
          <a:xfrm>
            <a:off x="0" y="557824"/>
            <a:ext cx="6400800" cy="6960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US" sz="3600" b="1" dirty="0"/>
              <a:t>What </a:t>
            </a:r>
            <a:r>
              <a:rPr lang="en-US" sz="3600" b="1" dirty="0" smtClean="0"/>
              <a:t>We will learn in </a:t>
            </a:r>
            <a:r>
              <a:rPr lang="en-US" sz="3600" b="1" dirty="0"/>
              <a:t>this Course</a:t>
            </a:r>
          </a:p>
        </p:txBody>
      </p:sp>
      <p:sp>
        <p:nvSpPr>
          <p:cNvPr id="1486" name="Google Shape;1486;p113"/>
          <p:cNvSpPr txBox="1"/>
          <p:nvPr/>
        </p:nvSpPr>
        <p:spPr>
          <a:xfrm>
            <a:off x="152400" y="1341236"/>
            <a:ext cx="8517900" cy="3972600"/>
          </a:xfrm>
          <a:prstGeom prst="rect">
            <a:avLst/>
          </a:prstGeom>
          <a:noFill/>
          <a:ln>
            <a:noFill/>
          </a:ln>
        </p:spPr>
        <p:txBody>
          <a:bodyPr spcFirstLastPara="1" wrap="square" lIns="0" tIns="12700" rIns="0" bIns="0" anchor="t" anchorCtr="0">
            <a:noAutofit/>
          </a:bodyPr>
          <a:lstStyle/>
          <a:p>
            <a:pPr marL="812800" marR="79375" lvl="1" indent="-342900" fontAlgn="auto">
              <a:lnSpc>
                <a:spcPct val="80000"/>
              </a:lnSpc>
              <a:spcBef>
                <a:spcPts val="600"/>
              </a:spcBef>
              <a:spcAft>
                <a:spcPts val="0"/>
              </a:spcAft>
              <a:buClr>
                <a:srgbClr val="000000"/>
              </a:buClr>
              <a:buSzPts val="2400"/>
              <a:buFont typeface="Arial" panose="020B0604020202020204" pitchFamily="34" charset="0"/>
              <a:buChar char="•"/>
            </a:pPr>
            <a:r>
              <a:rPr lang="en-IN" sz="2400" dirty="0" smtClean="0"/>
              <a:t>Introduction to Natural Language Understanding</a:t>
            </a:r>
          </a:p>
          <a:p>
            <a:pPr marL="812800" marR="79375" lvl="1" indent="-342900" fontAlgn="auto">
              <a:lnSpc>
                <a:spcPct val="80000"/>
              </a:lnSpc>
              <a:spcBef>
                <a:spcPts val="600"/>
              </a:spcBef>
              <a:spcAft>
                <a:spcPts val="0"/>
              </a:spcAft>
              <a:buClr>
                <a:srgbClr val="000000"/>
              </a:buClr>
              <a:buSzPts val="2400"/>
              <a:buFont typeface="Arial" panose="020B0604020202020204" pitchFamily="34" charset="0"/>
              <a:buChar char="•"/>
            </a:pPr>
            <a:r>
              <a:rPr lang="en-IN" sz="2400" dirty="0" smtClean="0"/>
              <a:t>N-gram </a:t>
            </a:r>
            <a:r>
              <a:rPr lang="en-IN" sz="2400" dirty="0"/>
              <a:t>Language </a:t>
            </a:r>
            <a:r>
              <a:rPr lang="en-IN" sz="2400" dirty="0" smtClean="0"/>
              <a:t>Models</a:t>
            </a:r>
          </a:p>
          <a:p>
            <a:pPr marL="812800" marR="79375" lvl="1" indent="-342900" fontAlgn="auto">
              <a:lnSpc>
                <a:spcPct val="80000"/>
              </a:lnSpc>
              <a:spcBef>
                <a:spcPts val="600"/>
              </a:spcBef>
              <a:spcAft>
                <a:spcPts val="0"/>
              </a:spcAft>
              <a:buClr>
                <a:srgbClr val="000000"/>
              </a:buClr>
              <a:buSzPts val="2400"/>
              <a:buFont typeface="Arial" panose="020B0604020202020204" pitchFamily="34" charset="0"/>
              <a:buChar char="•"/>
            </a:pPr>
            <a:r>
              <a:rPr lang="en-IN" sz="2400" dirty="0"/>
              <a:t>Hidden Markov Models </a:t>
            </a:r>
            <a:endParaRPr lang="en-US" sz="2400" dirty="0"/>
          </a:p>
          <a:p>
            <a:pPr marL="812800" marR="79375" lvl="1" indent="-342900" fontAlgn="auto">
              <a:lnSpc>
                <a:spcPct val="80000"/>
              </a:lnSpc>
              <a:spcBef>
                <a:spcPts val="600"/>
              </a:spcBef>
              <a:spcAft>
                <a:spcPts val="0"/>
              </a:spcAft>
              <a:buClr>
                <a:srgbClr val="000000"/>
              </a:buClr>
              <a:buSzPts val="2400"/>
              <a:buFont typeface="Arial" panose="020B0604020202020204" pitchFamily="34" charset="0"/>
              <a:buChar char="•"/>
            </a:pPr>
            <a:r>
              <a:rPr lang="en-IN" sz="2400" dirty="0"/>
              <a:t>Part-of-Speech Tagging </a:t>
            </a:r>
            <a:endParaRPr lang="en-IN" sz="2400" dirty="0" smtClean="0"/>
          </a:p>
          <a:p>
            <a:pPr marL="812800" marR="79375" lvl="1" indent="-342900" fontAlgn="auto">
              <a:lnSpc>
                <a:spcPct val="80000"/>
              </a:lnSpc>
              <a:spcBef>
                <a:spcPts val="600"/>
              </a:spcBef>
              <a:spcAft>
                <a:spcPts val="0"/>
              </a:spcAft>
              <a:buClr>
                <a:srgbClr val="000000"/>
              </a:buClr>
              <a:buSzPts val="2400"/>
              <a:buFont typeface="Arial" panose="020B0604020202020204" pitchFamily="34" charset="0"/>
              <a:buChar char="•"/>
            </a:pPr>
            <a:r>
              <a:rPr lang="en-IN" sz="2400" dirty="0"/>
              <a:t>Grammars and </a:t>
            </a:r>
            <a:r>
              <a:rPr lang="en-IN" sz="2400" dirty="0" smtClean="0"/>
              <a:t>Parsing</a:t>
            </a:r>
          </a:p>
          <a:p>
            <a:pPr marL="812800" marR="79375" lvl="1" indent="-342900" fontAlgn="auto">
              <a:lnSpc>
                <a:spcPct val="80000"/>
              </a:lnSpc>
              <a:spcBef>
                <a:spcPts val="600"/>
              </a:spcBef>
              <a:spcAft>
                <a:spcPts val="0"/>
              </a:spcAft>
              <a:buClr>
                <a:srgbClr val="000000"/>
              </a:buClr>
              <a:buSzPts val="2400"/>
              <a:buFont typeface="Arial" panose="020B0604020202020204" pitchFamily="34" charset="0"/>
              <a:buChar char="•"/>
            </a:pPr>
            <a:r>
              <a:rPr lang="en-IN" sz="2400" dirty="0"/>
              <a:t>Statistical Constituency Parsing </a:t>
            </a:r>
            <a:endParaRPr lang="en-US" sz="2400" dirty="0"/>
          </a:p>
          <a:p>
            <a:pPr marL="812800" marR="79375" lvl="1" indent="-342900" fontAlgn="auto">
              <a:lnSpc>
                <a:spcPct val="80000"/>
              </a:lnSpc>
              <a:spcBef>
                <a:spcPts val="600"/>
              </a:spcBef>
              <a:spcAft>
                <a:spcPts val="0"/>
              </a:spcAft>
              <a:buClr>
                <a:srgbClr val="000000"/>
              </a:buClr>
              <a:buSzPts val="2400"/>
              <a:buFont typeface="Arial" panose="020B0604020202020204" pitchFamily="34" charset="0"/>
              <a:buChar char="•"/>
            </a:pPr>
            <a:r>
              <a:rPr lang="en-IN" sz="2400" dirty="0"/>
              <a:t>Word sense and word net</a:t>
            </a:r>
            <a:endParaRPr lang="en-US" sz="2400" dirty="0"/>
          </a:p>
          <a:p>
            <a:pPr marL="812800" marR="79375" lvl="1" indent="-342900" fontAlgn="auto">
              <a:lnSpc>
                <a:spcPct val="80000"/>
              </a:lnSpc>
              <a:spcBef>
                <a:spcPts val="600"/>
              </a:spcBef>
              <a:spcAft>
                <a:spcPts val="0"/>
              </a:spcAft>
              <a:buClr>
                <a:srgbClr val="000000"/>
              </a:buClr>
              <a:buSzPts val="2400"/>
              <a:buFont typeface="Arial" panose="020B0604020202020204" pitchFamily="34" charset="0"/>
              <a:buChar char="•"/>
            </a:pPr>
            <a:r>
              <a:rPr lang="en-IN" sz="2400" dirty="0"/>
              <a:t>Dependency Parsing </a:t>
            </a:r>
            <a:endParaRPr lang="en-US" sz="2400" dirty="0"/>
          </a:p>
          <a:p>
            <a:pPr marL="812800" marR="79375" lvl="1" indent="-342900" fontAlgn="auto">
              <a:lnSpc>
                <a:spcPct val="80000"/>
              </a:lnSpc>
              <a:spcBef>
                <a:spcPts val="600"/>
              </a:spcBef>
              <a:spcAft>
                <a:spcPts val="0"/>
              </a:spcAft>
              <a:buClr>
                <a:srgbClr val="000000"/>
              </a:buClr>
              <a:buSzPts val="2400"/>
              <a:buFont typeface="Arial" panose="020B0604020202020204" pitchFamily="34" charset="0"/>
              <a:buChar char="•"/>
            </a:pPr>
            <a:r>
              <a:rPr lang="en-IN" sz="2400" dirty="0"/>
              <a:t>Statistical Machine </a:t>
            </a:r>
            <a:r>
              <a:rPr lang="en-IN" sz="2400" dirty="0" smtClean="0"/>
              <a:t>translation</a:t>
            </a:r>
          </a:p>
          <a:p>
            <a:pPr marL="812800" marR="79375" lvl="1" indent="-342900" fontAlgn="auto">
              <a:lnSpc>
                <a:spcPct val="80000"/>
              </a:lnSpc>
              <a:spcBef>
                <a:spcPts val="600"/>
              </a:spcBef>
              <a:spcAft>
                <a:spcPts val="0"/>
              </a:spcAft>
              <a:buClr>
                <a:srgbClr val="000000"/>
              </a:buClr>
              <a:buSzPts val="2400"/>
              <a:buFont typeface="Arial" panose="020B0604020202020204" pitchFamily="34" charset="0"/>
              <a:buChar char="•"/>
            </a:pPr>
            <a:r>
              <a:rPr lang="en-IN" sz="2400" dirty="0"/>
              <a:t>Semantic web </a:t>
            </a:r>
            <a:r>
              <a:rPr lang="en-IN" sz="2400" dirty="0" smtClean="0"/>
              <a:t>ontology</a:t>
            </a:r>
          </a:p>
          <a:p>
            <a:pPr marL="812800" marR="79375" lvl="1" indent="-342900" fontAlgn="auto">
              <a:lnSpc>
                <a:spcPct val="80000"/>
              </a:lnSpc>
              <a:spcBef>
                <a:spcPts val="600"/>
              </a:spcBef>
              <a:spcAft>
                <a:spcPts val="0"/>
              </a:spcAft>
              <a:buClr>
                <a:srgbClr val="000000"/>
              </a:buClr>
              <a:buSzPts val="2400"/>
              <a:buFont typeface="Arial" panose="020B0604020202020204" pitchFamily="34" charset="0"/>
              <a:buChar char="•"/>
            </a:pPr>
            <a:r>
              <a:rPr lang="en-IN" sz="2400" dirty="0"/>
              <a:t>Question Answering </a:t>
            </a:r>
            <a:endParaRPr lang="en-IN" sz="2400" dirty="0" smtClean="0"/>
          </a:p>
          <a:p>
            <a:pPr marL="812800" marR="79375" lvl="1" indent="-342900" fontAlgn="auto">
              <a:lnSpc>
                <a:spcPct val="80000"/>
              </a:lnSpc>
              <a:spcBef>
                <a:spcPts val="600"/>
              </a:spcBef>
              <a:spcAft>
                <a:spcPts val="0"/>
              </a:spcAft>
              <a:buClr>
                <a:srgbClr val="000000"/>
              </a:buClr>
              <a:buSzPts val="2400"/>
              <a:buFont typeface="Arial" panose="020B0604020202020204" pitchFamily="34" charset="0"/>
              <a:buChar char="•"/>
            </a:pPr>
            <a:r>
              <a:rPr lang="en-IN" sz="2400" dirty="0"/>
              <a:t>Dialogue Systems and </a:t>
            </a:r>
            <a:r>
              <a:rPr lang="en-IN" sz="2400" dirty="0" err="1"/>
              <a:t>Chatbots</a:t>
            </a:r>
            <a:r>
              <a:rPr lang="en-IN" sz="2400" dirty="0"/>
              <a:t> </a:t>
            </a:r>
            <a:endParaRPr lang="en-IN" sz="2400" dirty="0" smtClean="0"/>
          </a:p>
          <a:p>
            <a:pPr marL="812800" marR="79375" lvl="1" indent="-342900" fontAlgn="auto">
              <a:lnSpc>
                <a:spcPct val="80000"/>
              </a:lnSpc>
              <a:spcBef>
                <a:spcPts val="600"/>
              </a:spcBef>
              <a:spcAft>
                <a:spcPts val="0"/>
              </a:spcAft>
              <a:buClr>
                <a:srgbClr val="000000"/>
              </a:buClr>
              <a:buSzPts val="2400"/>
              <a:buFont typeface="Arial" panose="020B0604020202020204" pitchFamily="34" charset="0"/>
              <a:buChar char="•"/>
            </a:pPr>
            <a:r>
              <a:rPr lang="en-IN" sz="2400" dirty="0"/>
              <a:t>Sentiment </a:t>
            </a:r>
            <a:r>
              <a:rPr lang="en-IN" sz="2400" dirty="0" smtClean="0"/>
              <a:t>analysis</a:t>
            </a:r>
          </a:p>
          <a:p>
            <a:pPr marL="469900" marR="79375" lvl="1" fontAlgn="auto">
              <a:lnSpc>
                <a:spcPct val="80000"/>
              </a:lnSpc>
              <a:spcBef>
                <a:spcPts val="600"/>
              </a:spcBef>
              <a:spcAft>
                <a:spcPts val="0"/>
              </a:spcAft>
              <a:buClr>
                <a:srgbClr val="000000"/>
              </a:buClr>
              <a:buSzPts val="2400"/>
            </a:pPr>
            <a:endParaRPr sz="2400" kern="0" dirty="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488" name="Google Shape;1488;p113"/>
          <p:cNvSpPr/>
          <p:nvPr/>
        </p:nvSpPr>
        <p:spPr>
          <a:xfrm>
            <a:off x="0" y="5473700"/>
            <a:ext cx="9143999" cy="48158"/>
          </a:xfrm>
          <a:prstGeom prst="rect">
            <a:avLst/>
          </a:prstGeom>
          <a:blipFill rotWithShape="1">
            <a:blip r:embed="rId3"/>
            <a:stretch>
              <a:fillRect/>
            </a:stretch>
          </a:blipFill>
          <a:ln>
            <a:noFill/>
          </a:ln>
        </p:spPr>
        <p:txBody>
          <a:bodyPr spcFirstLastPara="1" wrap="square" lIns="0" tIns="0" rIns="0" bIns="0" anchor="t" anchorCtr="0">
            <a:noAutofit/>
          </a:bodyPr>
          <a:lstStyle/>
          <a:p>
            <a:pPr fontAlgn="auto">
              <a:spcBef>
                <a:spcPts val="0"/>
              </a:spcBef>
              <a:spcAft>
                <a:spcPts val="0"/>
              </a:spcAft>
              <a:buClr>
                <a:srgbClr val="000000"/>
              </a:buClr>
              <a:buFont typeface="Arial" panose="020B0604020202020204"/>
              <a:buNone/>
            </a:pPr>
            <a:endParaRPr sz="1800" kern="0">
              <a:solidFill>
                <a:srgbClr val="000000"/>
              </a:solidFill>
              <a:latin typeface="Arial" panose="020B0604020202020204"/>
              <a:cs typeface="Arial" panose="020B0604020202020204"/>
              <a:sym typeface="Arial" panose="020B0604020202020204"/>
            </a:endParaRPr>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34</a:t>
            </a:fld>
            <a:endParaRPr lang="en-US"/>
          </a:p>
        </p:txBody>
      </p:sp>
    </p:spTree>
    <p:extLst>
      <p:ext uri="{BB962C8B-B14F-4D97-AF65-F5344CB8AC3E}">
        <p14:creationId xmlns:p14="http://schemas.microsoft.com/office/powerpoint/2010/main" val="31189618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N-gram language models </a:t>
            </a:r>
            <a:endParaRPr lang="en-IN" dirty="0"/>
          </a:p>
        </p:txBody>
      </p:sp>
      <p:sp>
        <p:nvSpPr>
          <p:cNvPr id="5" name="Content Placeholder 4"/>
          <p:cNvSpPr>
            <a:spLocks noGrp="1"/>
          </p:cNvSpPr>
          <p:nvPr>
            <p:ph idx="1"/>
          </p:nvPr>
        </p:nvSpPr>
        <p:spPr/>
        <p:txBody>
          <a:bodyPr/>
          <a:lstStyle/>
          <a:p>
            <a:r>
              <a:rPr lang="en-US" altLang="en-US" dirty="0">
                <a:solidFill>
                  <a:srgbClr val="626262"/>
                </a:solidFill>
                <a:latin typeface="Open Sans"/>
              </a:rPr>
              <a:t>An N-gram model is one type of a </a:t>
            </a:r>
            <a:r>
              <a:rPr lang="en-US" altLang="en-US" b="1" dirty="0">
                <a:solidFill>
                  <a:srgbClr val="626262"/>
                </a:solidFill>
                <a:latin typeface="Open Sans"/>
              </a:rPr>
              <a:t>Language Model (LM)</a:t>
            </a:r>
            <a:r>
              <a:rPr lang="en-US" altLang="en-US" dirty="0">
                <a:solidFill>
                  <a:srgbClr val="626262"/>
                </a:solidFill>
                <a:latin typeface="Open Sans"/>
              </a:rPr>
              <a:t>, which is about finding the probability distribution over word </a:t>
            </a:r>
            <a:r>
              <a:rPr lang="en-US" altLang="en-US" dirty="0" smtClean="0">
                <a:solidFill>
                  <a:srgbClr val="626262"/>
                </a:solidFill>
                <a:latin typeface="Open Sans"/>
              </a:rPr>
              <a:t>sequences</a:t>
            </a:r>
          </a:p>
          <a:p>
            <a:r>
              <a:rPr lang="en-US" dirty="0" err="1" smtClean="0">
                <a:solidFill>
                  <a:srgbClr val="626262"/>
                </a:solidFill>
                <a:latin typeface="Open Sans"/>
              </a:rPr>
              <a:t>E.g</a:t>
            </a:r>
            <a:r>
              <a:rPr lang="en-US" dirty="0" smtClean="0">
                <a:solidFill>
                  <a:srgbClr val="626262"/>
                </a:solidFill>
                <a:latin typeface="Open Sans"/>
              </a:rPr>
              <a:t>:</a:t>
            </a:r>
          </a:p>
          <a:p>
            <a:r>
              <a:rPr lang="en-US" dirty="0"/>
              <a:t>There was heavy </a:t>
            </a:r>
            <a:r>
              <a:rPr lang="en-US" dirty="0" smtClean="0"/>
              <a:t>rain</a:t>
            </a:r>
            <a:endParaRPr lang="en-US" dirty="0"/>
          </a:p>
          <a:p>
            <a:r>
              <a:rPr lang="en-US" dirty="0" smtClean="0"/>
              <a:t> There </a:t>
            </a:r>
            <a:r>
              <a:rPr lang="en-US" dirty="0"/>
              <a:t>was heavy </a:t>
            </a:r>
            <a:r>
              <a:rPr lang="en-US" dirty="0" smtClean="0"/>
              <a:t>flood.</a:t>
            </a:r>
            <a:endParaRPr lang="en-IN" dirty="0"/>
          </a:p>
        </p:txBody>
      </p:sp>
    </p:spTree>
    <p:extLst>
      <p:ext uri="{BB962C8B-B14F-4D97-AF65-F5344CB8AC3E}">
        <p14:creationId xmlns:p14="http://schemas.microsoft.com/office/powerpoint/2010/main" val="3690127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 tagging</a:t>
            </a:r>
            <a:endParaRPr lang="en-IN" dirty="0"/>
          </a:p>
        </p:txBody>
      </p:sp>
      <p:sp>
        <p:nvSpPr>
          <p:cNvPr id="3" name="Content Placeholder 2"/>
          <p:cNvSpPr>
            <a:spLocks noGrp="1"/>
          </p:cNvSpPr>
          <p:nvPr>
            <p:ph idx="1"/>
          </p:nvPr>
        </p:nvSpPr>
        <p:spPr/>
        <p:txBody>
          <a:bodyPr/>
          <a:lstStyle/>
          <a:p>
            <a:r>
              <a:rPr lang="en-US" dirty="0"/>
              <a:t>The process of assigning a part-of-speech to each word in a sentence </a:t>
            </a:r>
            <a:endParaRPr lang="en-IN" dirty="0"/>
          </a:p>
        </p:txBody>
      </p:sp>
      <p:pic>
        <p:nvPicPr>
          <p:cNvPr id="4" name="Picture 3"/>
          <p:cNvPicPr>
            <a:picLocks noChangeAspect="1"/>
          </p:cNvPicPr>
          <p:nvPr/>
        </p:nvPicPr>
        <p:blipFill>
          <a:blip r:embed="rId2"/>
          <a:stretch>
            <a:fillRect/>
          </a:stretch>
        </p:blipFill>
        <p:spPr>
          <a:xfrm>
            <a:off x="827584" y="2852936"/>
            <a:ext cx="6248400" cy="3110483"/>
          </a:xfrm>
          <a:prstGeom prst="rect">
            <a:avLst/>
          </a:prstGeom>
        </p:spPr>
      </p:pic>
    </p:spTree>
    <p:extLst>
      <p:ext uri="{BB962C8B-B14F-4D97-AF65-F5344CB8AC3E}">
        <p14:creationId xmlns:p14="http://schemas.microsoft.com/office/powerpoint/2010/main" val="1718852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Grammars and parsing</a:t>
            </a:r>
            <a:endParaRPr lang="en-IN" dirty="0"/>
          </a:p>
        </p:txBody>
      </p:sp>
      <p:sp>
        <p:nvSpPr>
          <p:cNvPr id="5" name="Content Placeholder 4"/>
          <p:cNvSpPr>
            <a:spLocks noGrp="1"/>
          </p:cNvSpPr>
          <p:nvPr>
            <p:ph idx="1"/>
          </p:nvPr>
        </p:nvSpPr>
        <p:spPr/>
        <p:txBody>
          <a:bodyPr/>
          <a:lstStyle/>
          <a:p>
            <a:r>
              <a:rPr lang="en-US" dirty="0"/>
              <a:t>list of rules that define the set of all well-formed sentences in a </a:t>
            </a:r>
            <a:r>
              <a:rPr lang="en-US" dirty="0" smtClean="0"/>
              <a:t>language</a:t>
            </a:r>
          </a:p>
          <a:p>
            <a:endParaRPr lang="en-IN" dirty="0"/>
          </a:p>
        </p:txBody>
      </p:sp>
      <p:pic>
        <p:nvPicPr>
          <p:cNvPr id="7" name="Picture 6"/>
          <p:cNvPicPr>
            <a:picLocks noChangeAspect="1"/>
          </p:cNvPicPr>
          <p:nvPr/>
        </p:nvPicPr>
        <p:blipFill>
          <a:blip r:embed="rId2"/>
          <a:stretch>
            <a:fillRect/>
          </a:stretch>
        </p:blipFill>
        <p:spPr>
          <a:xfrm>
            <a:off x="2123728" y="2924944"/>
            <a:ext cx="4536504" cy="2398390"/>
          </a:xfrm>
          <a:prstGeom prst="rect">
            <a:avLst/>
          </a:prstGeom>
        </p:spPr>
      </p:pic>
    </p:spTree>
    <p:extLst>
      <p:ext uri="{BB962C8B-B14F-4D97-AF65-F5344CB8AC3E}">
        <p14:creationId xmlns:p14="http://schemas.microsoft.com/office/powerpoint/2010/main" val="1639015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Parsing</a:t>
            </a:r>
            <a:endParaRPr lang="en-IN" dirty="0"/>
          </a:p>
        </p:txBody>
      </p:sp>
      <p:pic>
        <p:nvPicPr>
          <p:cNvPr id="4" name="Content Placeholder 3"/>
          <p:cNvPicPr>
            <a:picLocks noGrp="1" noChangeAspect="1"/>
          </p:cNvPicPr>
          <p:nvPr>
            <p:ph idx="1"/>
          </p:nvPr>
        </p:nvPicPr>
        <p:blipFill>
          <a:blip r:embed="rId2"/>
          <a:stretch>
            <a:fillRect/>
          </a:stretch>
        </p:blipFill>
        <p:spPr>
          <a:xfrm>
            <a:off x="1229359" y="2636912"/>
            <a:ext cx="5315581" cy="2869133"/>
          </a:xfrm>
          <a:prstGeom prst="rect">
            <a:avLst/>
          </a:prstGeom>
        </p:spPr>
      </p:pic>
      <p:sp>
        <p:nvSpPr>
          <p:cNvPr id="5" name="Rectangle 4"/>
          <p:cNvSpPr/>
          <p:nvPr/>
        </p:nvSpPr>
        <p:spPr>
          <a:xfrm>
            <a:off x="1169876" y="1700808"/>
            <a:ext cx="6714492" cy="1077218"/>
          </a:xfrm>
          <a:prstGeom prst="rect">
            <a:avLst/>
          </a:prstGeom>
        </p:spPr>
        <p:txBody>
          <a:bodyPr wrap="square">
            <a:spAutoFit/>
          </a:bodyPr>
          <a:lstStyle/>
          <a:p>
            <a:r>
              <a:rPr lang="en-IN" sz="3200" dirty="0" smtClean="0">
                <a:solidFill>
                  <a:srgbClr val="000000"/>
                </a:solidFill>
                <a:latin typeface="+mj-lt"/>
                <a:ea typeface="Calibri" panose="020F0502020204030204" pitchFamily="34" charset="0"/>
              </a:rPr>
              <a:t>Find </a:t>
            </a:r>
            <a:r>
              <a:rPr lang="en-IN" sz="3200" dirty="0">
                <a:solidFill>
                  <a:srgbClr val="000000"/>
                </a:solidFill>
                <a:latin typeface="+mj-lt"/>
                <a:ea typeface="Calibri" panose="020F0502020204030204" pitchFamily="34" charset="0"/>
              </a:rPr>
              <a:t>that how all the words in the sentence are related to each other</a:t>
            </a:r>
            <a:endParaRPr lang="en-IN" sz="3200" dirty="0">
              <a:latin typeface="+mj-lt"/>
            </a:endParaRPr>
          </a:p>
        </p:txBody>
      </p:sp>
    </p:spTree>
    <p:extLst>
      <p:ext uri="{BB962C8B-B14F-4D97-AF65-F5344CB8AC3E}">
        <p14:creationId xmlns:p14="http://schemas.microsoft.com/office/powerpoint/2010/main" val="1577474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Word </a:t>
            </a:r>
            <a:r>
              <a:rPr lang="en-IN" dirty="0" smtClean="0"/>
              <a:t>sense disambiguation</a:t>
            </a:r>
            <a:endParaRPr lang="en-IN" dirty="0"/>
          </a:p>
        </p:txBody>
      </p:sp>
      <p:sp>
        <p:nvSpPr>
          <p:cNvPr id="3" name="Content Placeholder 2"/>
          <p:cNvSpPr>
            <a:spLocks noGrp="1"/>
          </p:cNvSpPr>
          <p:nvPr>
            <p:ph idx="1"/>
          </p:nvPr>
        </p:nvSpPr>
        <p:spPr/>
        <p:txBody>
          <a:bodyPr/>
          <a:lstStyle/>
          <a:p>
            <a:r>
              <a:rPr lang="en-US" dirty="0" smtClean="0"/>
              <a:t>the </a:t>
            </a:r>
            <a:r>
              <a:rPr lang="en-US" dirty="0"/>
              <a:t>task of determining </a:t>
            </a:r>
            <a:r>
              <a:rPr lang="en-US" dirty="0" smtClean="0"/>
              <a:t>which </a:t>
            </a:r>
            <a:r>
              <a:rPr lang="en-US" dirty="0"/>
              <a:t>sense of a word is being used in a particular </a:t>
            </a:r>
            <a:r>
              <a:rPr lang="en-US" dirty="0" smtClean="0"/>
              <a:t>context.</a:t>
            </a:r>
          </a:p>
          <a:p>
            <a:r>
              <a:rPr lang="en-US" dirty="0" err="1" smtClean="0"/>
              <a:t>Eg</a:t>
            </a:r>
            <a:r>
              <a:rPr lang="en-US" dirty="0" smtClean="0"/>
              <a:t>:</a:t>
            </a:r>
          </a:p>
          <a:p>
            <a:pPr marL="0" indent="0">
              <a:buNone/>
            </a:pPr>
            <a:r>
              <a:rPr lang="en-IN" dirty="0"/>
              <a:t>“The </a:t>
            </a:r>
            <a:r>
              <a:rPr lang="en-IN" b="1" i="1" dirty="0"/>
              <a:t>bank</a:t>
            </a:r>
            <a:r>
              <a:rPr lang="en-IN" dirty="0"/>
              <a:t> will not be accepting cash on Saturdays. ”</a:t>
            </a:r>
          </a:p>
          <a:p>
            <a:pPr marL="0" indent="0">
              <a:buNone/>
            </a:pPr>
            <a:r>
              <a:rPr lang="en-IN" dirty="0"/>
              <a:t>“The river overflowed the </a:t>
            </a:r>
            <a:r>
              <a:rPr lang="en-IN" b="1" i="1" dirty="0"/>
              <a:t>bank</a:t>
            </a:r>
            <a:endParaRPr lang="en-IN" dirty="0"/>
          </a:p>
        </p:txBody>
      </p:sp>
    </p:spTree>
    <p:extLst>
      <p:ext uri="{BB962C8B-B14F-4D97-AF65-F5344CB8AC3E}">
        <p14:creationId xmlns:p14="http://schemas.microsoft.com/office/powerpoint/2010/main" val="409169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0" y="525959"/>
            <a:ext cx="4818499" cy="769441"/>
          </a:xfrm>
          <a:prstGeom prst="rect">
            <a:avLst/>
          </a:prstGeom>
          <a:noFill/>
          <a:ln w="9525">
            <a:noFill/>
            <a:miter lim="800000"/>
            <a:headEnd/>
            <a:tailEnd/>
          </a:ln>
          <a:effectLst/>
        </p:spPr>
        <p:txBody>
          <a:bodyPr wrap="none">
            <a:spAutoFit/>
          </a:bodyPr>
          <a:lstStyle/>
          <a:p>
            <a:r>
              <a:rPr lang="en-US" sz="4400" b="1" baseline="0" dirty="0" smtClean="0">
                <a:latin typeface="+mn-lt"/>
              </a:rPr>
              <a:t>Objective of </a:t>
            </a:r>
            <a:r>
              <a:rPr lang="en-US" sz="4400" b="1" dirty="0">
                <a:latin typeface="+mn-lt"/>
              </a:rPr>
              <a:t>course </a:t>
            </a:r>
          </a:p>
        </p:txBody>
      </p:sp>
      <p:sp>
        <p:nvSpPr>
          <p:cNvPr id="9" name="Rectangle 3"/>
          <p:cNvSpPr txBox="1">
            <a:spLocks noChangeArrowheads="1"/>
          </p:cNvSpPr>
          <p:nvPr/>
        </p:nvSpPr>
        <p:spPr>
          <a:xfrm>
            <a:off x="304800" y="1447800"/>
            <a:ext cx="8610600" cy="4953000"/>
          </a:xfrm>
          <a:prstGeom prst="rect">
            <a:avLst/>
          </a:prstGeom>
        </p:spPr>
        <p:txBody>
          <a:bodyPr/>
          <a:lstStyle/>
          <a:p>
            <a:pPr marL="342900" indent="-342900" algn="just" fontAlgn="auto">
              <a:spcBef>
                <a:spcPct val="20000"/>
              </a:spcBef>
              <a:spcAft>
                <a:spcPts val="0"/>
              </a:spcAft>
              <a:buFont typeface="Arial" pitchFamily="34" charset="0"/>
              <a:buChar char="•"/>
            </a:pPr>
            <a:r>
              <a:rPr lang="en-IN" sz="2800" dirty="0" smtClean="0"/>
              <a:t>To learn  </a:t>
            </a:r>
            <a:r>
              <a:rPr lang="en-IN" sz="2800" dirty="0"/>
              <a:t>the fundamental concepts and techniques of natural language processing (NLP</a:t>
            </a:r>
            <a:r>
              <a:rPr lang="en-IN" sz="2800" dirty="0" smtClean="0"/>
              <a:t>)</a:t>
            </a:r>
          </a:p>
          <a:p>
            <a:pPr marL="342900" indent="-342900" algn="just" fontAlgn="auto">
              <a:spcBef>
                <a:spcPct val="20000"/>
              </a:spcBef>
              <a:spcAft>
                <a:spcPts val="0"/>
              </a:spcAft>
              <a:buFont typeface="Arial" pitchFamily="34" charset="0"/>
              <a:buChar char="•"/>
            </a:pPr>
            <a:r>
              <a:rPr lang="en-IN" sz="2800" dirty="0"/>
              <a:t>To learn computational properties of natural languages and the commonly used algorithms for processing linguistic </a:t>
            </a:r>
            <a:r>
              <a:rPr lang="en-IN" sz="2800" dirty="0" smtClean="0"/>
              <a:t>information</a:t>
            </a:r>
          </a:p>
          <a:p>
            <a:pPr marL="342900" indent="-342900" algn="just" fontAlgn="auto">
              <a:spcBef>
                <a:spcPct val="20000"/>
              </a:spcBef>
              <a:spcAft>
                <a:spcPts val="0"/>
              </a:spcAft>
              <a:buFont typeface="Arial" pitchFamily="34" charset="0"/>
              <a:buChar char="•"/>
            </a:pPr>
            <a:r>
              <a:rPr lang="en-IN" sz="2800" dirty="0"/>
              <a:t>To apply NLP techniques in state of art </a:t>
            </a:r>
            <a:r>
              <a:rPr lang="en-IN" sz="2800" dirty="0" smtClean="0"/>
              <a:t>applications</a:t>
            </a:r>
          </a:p>
          <a:p>
            <a:pPr marL="342900" indent="-342900" algn="just" fontAlgn="auto">
              <a:spcBef>
                <a:spcPct val="20000"/>
              </a:spcBef>
              <a:spcAft>
                <a:spcPts val="0"/>
              </a:spcAft>
              <a:buFont typeface="Arial" pitchFamily="34" charset="0"/>
              <a:buChar char="•"/>
            </a:pPr>
            <a:r>
              <a:rPr lang="en-IN" sz="2800" dirty="0"/>
              <a:t>To learn implementation of NLP algorithms and techniques </a:t>
            </a:r>
            <a:r>
              <a:rPr lang="en-IN" sz="2800" dirty="0" smtClean="0"/>
              <a:t> </a:t>
            </a:r>
            <a:endParaRPr lang="en-US" sz="2800" dirty="0">
              <a:solidFill>
                <a:srgbClr val="000000"/>
              </a:solidFill>
              <a:latin typeface="Calibri" panose="020F0502020204030204" pitchFamily="34" charset="0"/>
              <a:ea typeface="Calibri" panose="020F0502020204030204" pitchFamily="34" charset="0"/>
            </a:endParaRPr>
          </a:p>
          <a:p>
            <a:pPr marL="342900" indent="-342900" algn="just" fontAlgn="auto">
              <a:spcBef>
                <a:spcPct val="20000"/>
              </a:spcBef>
              <a:spcAft>
                <a:spcPts val="0"/>
              </a:spcAft>
              <a:buFont typeface="Arial" pitchFamily="34" charset="0"/>
              <a:buChar char="•"/>
            </a:pPr>
            <a:endParaRPr lang="en-US" sz="2800" dirty="0">
              <a:solidFill>
                <a:srgbClr val="000000"/>
              </a:solidFill>
              <a:latin typeface="Calibri" panose="020F0502020204030204" pitchFamily="34" charset="0"/>
              <a:ea typeface="Calibri" panose="020F0502020204030204" pitchFamily="34" charset="0"/>
            </a:endParaRPr>
          </a:p>
          <a:p>
            <a:pPr marL="342900" lvl="0" indent="-342900" algn="just" fontAlgn="auto">
              <a:spcBef>
                <a:spcPct val="20000"/>
              </a:spcBef>
              <a:spcAft>
                <a:spcPts val="0"/>
              </a:spcAft>
              <a:buFont typeface="Arial" pitchFamily="34" charset="0"/>
              <a:buChar char="•"/>
            </a:pPr>
            <a:endParaRPr lang="en-IN" sz="2800" dirty="0" smtClean="0">
              <a:latin typeface="+mn-lt"/>
            </a:endParaRPr>
          </a:p>
        </p:txBody>
      </p:sp>
      <p:sp>
        <p:nvSpPr>
          <p:cNvPr id="14"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translation</a:t>
            </a:r>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40</a:t>
            </a:fld>
            <a:endParaRPr lang="en-US"/>
          </a:p>
        </p:txBody>
      </p:sp>
      <p:pic>
        <p:nvPicPr>
          <p:cNvPr id="5" name="Picture 4"/>
          <p:cNvPicPr>
            <a:picLocks noChangeAspect="1"/>
          </p:cNvPicPr>
          <p:nvPr/>
        </p:nvPicPr>
        <p:blipFill>
          <a:blip r:embed="rId2"/>
          <a:stretch>
            <a:fillRect/>
          </a:stretch>
        </p:blipFill>
        <p:spPr>
          <a:xfrm>
            <a:off x="477982" y="1752600"/>
            <a:ext cx="7620000" cy="1604962"/>
          </a:xfrm>
          <a:prstGeom prst="rect">
            <a:avLst/>
          </a:prstGeom>
        </p:spPr>
      </p:pic>
      <p:sp>
        <p:nvSpPr>
          <p:cNvPr id="6" name="Content Placeholder 5"/>
          <p:cNvSpPr>
            <a:spLocks noGrp="1"/>
          </p:cNvSpPr>
          <p:nvPr>
            <p:ph idx="1"/>
          </p:nvPr>
        </p:nvSpPr>
        <p:spPr>
          <a:xfrm>
            <a:off x="457200" y="1600200"/>
            <a:ext cx="8610600" cy="5105400"/>
          </a:xfrm>
        </p:spPr>
        <p:txBody>
          <a:bodyPr/>
          <a:lstStyle/>
          <a:p>
            <a:pPr marL="0" indent="0">
              <a:buNone/>
            </a:pPr>
            <a:endParaRPr lang="en-IN" dirty="0"/>
          </a:p>
        </p:txBody>
      </p:sp>
      <p:pic>
        <p:nvPicPr>
          <p:cNvPr id="7" name="Picture 6"/>
          <p:cNvPicPr>
            <a:picLocks noChangeAspect="1"/>
          </p:cNvPicPr>
          <p:nvPr/>
        </p:nvPicPr>
        <p:blipFill>
          <a:blip r:embed="rId3"/>
          <a:stretch>
            <a:fillRect/>
          </a:stretch>
        </p:blipFill>
        <p:spPr>
          <a:xfrm>
            <a:off x="2133601" y="3343707"/>
            <a:ext cx="6172200" cy="2867025"/>
          </a:xfrm>
          <a:prstGeom prst="rect">
            <a:avLst/>
          </a:prstGeom>
        </p:spPr>
      </p:pic>
    </p:spTree>
    <p:extLst>
      <p:ext uri="{BB962C8B-B14F-4D97-AF65-F5344CB8AC3E}">
        <p14:creationId xmlns:p14="http://schemas.microsoft.com/office/powerpoint/2010/main" val="3785582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a:t>
            </a:r>
            <a:endParaRPr lang="en-IN" dirty="0"/>
          </a:p>
        </p:txBody>
      </p:sp>
      <p:sp>
        <p:nvSpPr>
          <p:cNvPr id="3" name="Content Placeholder 2"/>
          <p:cNvSpPr>
            <a:spLocks noGrp="1"/>
          </p:cNvSpPr>
          <p:nvPr>
            <p:ph idx="1"/>
          </p:nvPr>
        </p:nvSpPr>
        <p:spPr/>
        <p:txBody>
          <a:bodyPr/>
          <a:lstStyle/>
          <a:p>
            <a:r>
              <a:rPr lang="en-IN" dirty="0" smtClean="0"/>
              <a:t>Rule based </a:t>
            </a:r>
          </a:p>
          <a:p>
            <a:r>
              <a:rPr lang="en-IN" dirty="0" smtClean="0"/>
              <a:t>Stastical based </a:t>
            </a:r>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41</a:t>
            </a:fld>
            <a:endParaRPr lang="en-US"/>
          </a:p>
        </p:txBody>
      </p:sp>
    </p:spTree>
    <p:extLst>
      <p:ext uri="{BB962C8B-B14F-4D97-AF65-F5344CB8AC3E}">
        <p14:creationId xmlns:p14="http://schemas.microsoft.com/office/powerpoint/2010/main" val="47857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Semantic web ontology</a:t>
            </a:r>
            <a:br>
              <a:rPr lang="en-IN" dirty="0"/>
            </a:br>
            <a:endParaRPr lang="en-IN" dirty="0"/>
          </a:p>
        </p:txBody>
      </p:sp>
      <p:pic>
        <p:nvPicPr>
          <p:cNvPr id="5" name="Content Placeholder 4"/>
          <p:cNvPicPr>
            <a:picLocks noGrp="1" noChangeAspect="1"/>
          </p:cNvPicPr>
          <p:nvPr>
            <p:ph idx="1"/>
          </p:nvPr>
        </p:nvPicPr>
        <p:blipFill>
          <a:blip r:embed="rId2"/>
          <a:stretch>
            <a:fillRect/>
          </a:stretch>
        </p:blipFill>
        <p:spPr>
          <a:xfrm>
            <a:off x="609600" y="1600201"/>
            <a:ext cx="8534400" cy="2209800"/>
          </a:xfrm>
          <a:prstGeom prst="rect">
            <a:avLst/>
          </a:prstGeom>
        </p:spPr>
      </p:pic>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42</a:t>
            </a:fld>
            <a:endParaRPr lang="en-US"/>
          </a:p>
        </p:txBody>
      </p:sp>
    </p:spTree>
    <p:extLst>
      <p:ext uri="{BB962C8B-B14F-4D97-AF65-F5344CB8AC3E}">
        <p14:creationId xmlns:p14="http://schemas.microsoft.com/office/powerpoint/2010/main" val="746792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Ontology</a:t>
            </a:r>
            <a:endParaRPr lang="en-IN" dirty="0"/>
          </a:p>
        </p:txBody>
      </p:sp>
      <p:pic>
        <p:nvPicPr>
          <p:cNvPr id="5" name="Content Placeholder 4"/>
          <p:cNvPicPr>
            <a:picLocks noGrp="1" noChangeAspect="1"/>
          </p:cNvPicPr>
          <p:nvPr>
            <p:ph idx="1"/>
          </p:nvPr>
        </p:nvPicPr>
        <p:blipFill>
          <a:blip r:embed="rId2"/>
          <a:stretch>
            <a:fillRect/>
          </a:stretch>
        </p:blipFill>
        <p:spPr>
          <a:xfrm>
            <a:off x="1290637" y="1934369"/>
            <a:ext cx="6562725" cy="3857625"/>
          </a:xfrm>
          <a:prstGeom prst="rect">
            <a:avLst/>
          </a:prstGeom>
        </p:spPr>
      </p:pic>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43</a:t>
            </a:fld>
            <a:endParaRPr lang="en-US"/>
          </a:p>
        </p:txBody>
      </p:sp>
    </p:spTree>
    <p:extLst>
      <p:ext uri="{BB962C8B-B14F-4D97-AF65-F5344CB8AC3E}">
        <p14:creationId xmlns:p14="http://schemas.microsoft.com/office/powerpoint/2010/main" val="28540102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Semantic web</a:t>
            </a:r>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44</a:t>
            </a:fld>
            <a:endParaRPr lang="en-US"/>
          </a:p>
        </p:txBody>
      </p:sp>
      <p:sp>
        <p:nvSpPr>
          <p:cNvPr id="7" name="Content Placeholder 6"/>
          <p:cNvSpPr>
            <a:spLocks noGrp="1"/>
          </p:cNvSpPr>
          <p:nvPr>
            <p:ph idx="1"/>
          </p:nvPr>
        </p:nvSpPr>
        <p:spPr/>
        <p:txBody>
          <a:bodyPr/>
          <a:lstStyle/>
          <a:p>
            <a:pPr marL="0" indent="0">
              <a:buNone/>
            </a:pPr>
            <a:r>
              <a:rPr lang="en-IN" dirty="0" smtClean="0"/>
              <a:t>Extends the current web to web of data</a:t>
            </a:r>
          </a:p>
          <a:p>
            <a:r>
              <a:rPr lang="en-IN" dirty="0"/>
              <a:t> </a:t>
            </a:r>
            <a:r>
              <a:rPr lang="en-IN" dirty="0" smtClean="0"/>
              <a:t>Publish the data to make it known on the web</a:t>
            </a:r>
          </a:p>
          <a:p>
            <a:r>
              <a:rPr lang="en-IN" dirty="0"/>
              <a:t> </a:t>
            </a:r>
            <a:r>
              <a:rPr lang="en-IN" dirty="0" smtClean="0"/>
              <a:t>link to various URL from other sources of data</a:t>
            </a:r>
          </a:p>
          <a:p>
            <a:pPr marL="0" indent="0">
              <a:buNone/>
            </a:pPr>
            <a:endParaRPr lang="en-IN" dirty="0"/>
          </a:p>
        </p:txBody>
      </p:sp>
    </p:spTree>
    <p:extLst>
      <p:ext uri="{BB962C8B-B14F-4D97-AF65-F5344CB8AC3E}">
        <p14:creationId xmlns:p14="http://schemas.microsoft.com/office/powerpoint/2010/main" val="3143187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1" y="361"/>
            <a:ext cx="9144000" cy="653760"/>
          </a:xfrm>
          <a:prstGeom prst="rect">
            <a:avLst/>
          </a:prstGeom>
          <a:ln/>
        </p:spPr>
        <p:txBody>
          <a:bodyPr tIns="12343"/>
          <a:lstStyle/>
          <a:p>
            <a:pPr>
              <a:lnSpc>
                <a:spcPct val="93000"/>
              </a:lnSpc>
              <a:tabLst>
                <a:tab pos="0"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pPr>
            <a:r>
              <a:rPr lang="en-GB" altLang="en-US"/>
              <a:t>A “mashup” example:</a:t>
            </a:r>
          </a:p>
        </p:txBody>
      </p:sp>
      <p:grpSp>
        <p:nvGrpSpPr>
          <p:cNvPr id="38914" name="Group 2"/>
          <p:cNvGrpSpPr>
            <a:grpSpLocks/>
          </p:cNvGrpSpPr>
          <p:nvPr/>
        </p:nvGrpSpPr>
        <p:grpSpPr bwMode="auto">
          <a:xfrm>
            <a:off x="304800" y="1447800"/>
            <a:ext cx="8040960" cy="5630400"/>
            <a:chOff x="459" y="589"/>
            <a:chExt cx="5584" cy="3910"/>
          </a:xfrm>
        </p:grpSpPr>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 y="589"/>
              <a:ext cx="5585" cy="391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Oval 4"/>
            <p:cNvSpPr>
              <a:spLocks noChangeArrowheads="1"/>
            </p:cNvSpPr>
            <p:nvPr/>
          </p:nvSpPr>
          <p:spPr bwMode="auto">
            <a:xfrm>
              <a:off x="3538" y="1860"/>
              <a:ext cx="794" cy="227"/>
            </a:xfrm>
            <a:prstGeom prst="ellipse">
              <a:avLst/>
            </a:prstGeom>
            <a:noFill/>
            <a:ln w="36000">
              <a:solidFill>
                <a:srgbClr val="8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sz="1451"/>
            </a:p>
          </p:txBody>
        </p:sp>
        <p:sp>
          <p:nvSpPr>
            <p:cNvPr id="38917" name="Oval 5"/>
            <p:cNvSpPr>
              <a:spLocks noChangeArrowheads="1"/>
            </p:cNvSpPr>
            <p:nvPr/>
          </p:nvSpPr>
          <p:spPr bwMode="auto">
            <a:xfrm>
              <a:off x="3583" y="3016"/>
              <a:ext cx="794" cy="227"/>
            </a:xfrm>
            <a:prstGeom prst="ellipse">
              <a:avLst/>
            </a:prstGeom>
            <a:noFill/>
            <a:ln w="36000">
              <a:solidFill>
                <a:srgbClr val="8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sz="1451"/>
            </a:p>
          </p:txBody>
        </p:sp>
        <p:sp>
          <p:nvSpPr>
            <p:cNvPr id="38918" name="Oval 6"/>
            <p:cNvSpPr>
              <a:spLocks noChangeArrowheads="1"/>
            </p:cNvSpPr>
            <p:nvPr/>
          </p:nvSpPr>
          <p:spPr bwMode="auto">
            <a:xfrm>
              <a:off x="2744" y="1157"/>
              <a:ext cx="1587" cy="295"/>
            </a:xfrm>
            <a:prstGeom prst="ellipse">
              <a:avLst/>
            </a:prstGeom>
            <a:noFill/>
            <a:ln w="36000">
              <a:solidFill>
                <a:srgbClr val="8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sz="1451"/>
            </a:p>
          </p:txBody>
        </p:sp>
        <p:sp>
          <p:nvSpPr>
            <p:cNvPr id="38919" name="Oval 7"/>
            <p:cNvSpPr>
              <a:spLocks noChangeArrowheads="1"/>
            </p:cNvSpPr>
            <p:nvPr/>
          </p:nvSpPr>
          <p:spPr bwMode="auto">
            <a:xfrm>
              <a:off x="1542" y="3560"/>
              <a:ext cx="1587" cy="295"/>
            </a:xfrm>
            <a:prstGeom prst="ellipse">
              <a:avLst/>
            </a:prstGeom>
            <a:noFill/>
            <a:ln w="36000">
              <a:solidFill>
                <a:srgbClr val="8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sz="1451"/>
            </a:p>
          </p:txBody>
        </p:sp>
      </p:grpSp>
    </p:spTree>
    <p:extLst>
      <p:ext uri="{BB962C8B-B14F-4D97-AF65-F5344CB8AC3E}">
        <p14:creationId xmlns:p14="http://schemas.microsoft.com/office/powerpoint/2010/main" val="19822643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Chat bot</a:t>
            </a:r>
            <a:endParaRPr lang="en-IN" dirty="0"/>
          </a:p>
        </p:txBody>
      </p:sp>
      <p:pic>
        <p:nvPicPr>
          <p:cNvPr id="5" name="Content Placeholder 4"/>
          <p:cNvPicPr>
            <a:picLocks noGrp="1" noChangeAspect="1"/>
          </p:cNvPicPr>
          <p:nvPr>
            <p:ph idx="1"/>
          </p:nvPr>
        </p:nvPicPr>
        <p:blipFill>
          <a:blip r:embed="rId2"/>
          <a:stretch>
            <a:fillRect/>
          </a:stretch>
        </p:blipFill>
        <p:spPr>
          <a:xfrm>
            <a:off x="533400" y="1676400"/>
            <a:ext cx="7999040" cy="3325019"/>
          </a:xfrm>
          <a:prstGeom prst="rect">
            <a:avLst/>
          </a:prstGeom>
        </p:spPr>
      </p:pic>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46</a:t>
            </a:fld>
            <a:endParaRPr lang="en-US"/>
          </a:p>
        </p:txBody>
      </p:sp>
    </p:spTree>
    <p:extLst>
      <p:ext uri="{BB962C8B-B14F-4D97-AF65-F5344CB8AC3E}">
        <p14:creationId xmlns:p14="http://schemas.microsoft.com/office/powerpoint/2010/main" val="2700040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 and answering </a:t>
            </a:r>
            <a:r>
              <a:rPr lang="en-IN" dirty="0" err="1" smtClean="0"/>
              <a:t>sysetms</a:t>
            </a:r>
            <a:endParaRPr lang="en-IN" dirty="0"/>
          </a:p>
        </p:txBody>
      </p:sp>
      <p:pic>
        <p:nvPicPr>
          <p:cNvPr id="5" name="Content Placeholder 4"/>
          <p:cNvPicPr>
            <a:picLocks noGrp="1" noChangeAspect="1"/>
          </p:cNvPicPr>
          <p:nvPr>
            <p:ph idx="1"/>
          </p:nvPr>
        </p:nvPicPr>
        <p:blipFill>
          <a:blip r:embed="rId2"/>
          <a:stretch>
            <a:fillRect/>
          </a:stretch>
        </p:blipFill>
        <p:spPr>
          <a:xfrm>
            <a:off x="520591" y="1994694"/>
            <a:ext cx="7404209" cy="3339306"/>
          </a:xfrm>
          <a:prstGeom prst="rect">
            <a:avLst/>
          </a:prstGeom>
        </p:spPr>
      </p:pic>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47</a:t>
            </a:fld>
            <a:endParaRPr lang="en-US"/>
          </a:p>
        </p:txBody>
      </p:sp>
    </p:spTree>
    <p:extLst>
      <p:ext uri="{BB962C8B-B14F-4D97-AF65-F5344CB8AC3E}">
        <p14:creationId xmlns:p14="http://schemas.microsoft.com/office/powerpoint/2010/main" val="2225346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90" y="457200"/>
            <a:ext cx="7834064" cy="850106"/>
          </a:xfrm>
        </p:spPr>
        <p:txBody>
          <a:bodyPr/>
          <a:lstStyle/>
          <a:p>
            <a:r>
              <a:rPr lang="en-IN" b="1" dirty="0"/>
              <a:t>Evaluating Language Understanding </a:t>
            </a:r>
            <a:r>
              <a:rPr lang="en-IN" b="1" dirty="0" smtClean="0"/>
              <a:t>Systems</a:t>
            </a:r>
            <a:endParaRPr lang="en-US" b="1" dirty="0"/>
          </a:p>
        </p:txBody>
      </p:sp>
      <p:sp>
        <p:nvSpPr>
          <p:cNvPr id="3" name="Content Placeholder 2"/>
          <p:cNvSpPr>
            <a:spLocks noGrp="1"/>
          </p:cNvSpPr>
          <p:nvPr>
            <p:ph idx="1"/>
          </p:nvPr>
        </p:nvSpPr>
        <p:spPr/>
        <p:txBody>
          <a:bodyPr/>
          <a:lstStyle/>
          <a:p>
            <a:r>
              <a:rPr lang="en-US" dirty="0"/>
              <a:t>What metrics to use? </a:t>
            </a:r>
            <a:endParaRPr lang="en-US" dirty="0" smtClean="0"/>
          </a:p>
          <a:p>
            <a:r>
              <a:rPr lang="en-US" dirty="0" smtClean="0"/>
              <a:t>How </a:t>
            </a:r>
            <a:r>
              <a:rPr lang="en-US" dirty="0"/>
              <a:t>to deal with complex outputs like translations? </a:t>
            </a:r>
            <a:endParaRPr lang="en-US" dirty="0" smtClean="0"/>
          </a:p>
          <a:p>
            <a:r>
              <a:rPr lang="en-US" dirty="0" smtClean="0"/>
              <a:t>Are </a:t>
            </a:r>
            <a:r>
              <a:rPr lang="en-US" dirty="0"/>
              <a:t>the human judgments </a:t>
            </a:r>
            <a:r>
              <a:rPr lang="en-US" dirty="0" smtClean="0"/>
              <a:t>measuring </a:t>
            </a:r>
            <a:r>
              <a:rPr lang="en-US" dirty="0"/>
              <a:t>something real? </a:t>
            </a:r>
            <a:r>
              <a:rPr lang="en-US" dirty="0" smtClean="0"/>
              <a:t> </a:t>
            </a:r>
            <a:r>
              <a:rPr lang="en-US" dirty="0"/>
              <a:t>reliable? </a:t>
            </a:r>
            <a:endParaRPr lang="en-US" dirty="0" smtClean="0"/>
          </a:p>
          <a:p>
            <a:r>
              <a:rPr lang="en-US" dirty="0" smtClean="0"/>
              <a:t>Is </a:t>
            </a:r>
            <a:r>
              <a:rPr lang="en-US" dirty="0"/>
              <a:t>the sample of texts sufﬁciently representative? </a:t>
            </a:r>
            <a:endParaRPr lang="en-US" dirty="0" smtClean="0"/>
          </a:p>
          <a:p>
            <a:r>
              <a:rPr lang="en-US" dirty="0" smtClean="0"/>
              <a:t>How </a:t>
            </a:r>
            <a:r>
              <a:rPr lang="en-US" dirty="0"/>
              <a:t>reliable or certain are the results?</a:t>
            </a:r>
          </a:p>
          <a:p>
            <a:endParaRPr lang="en-US"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48</a:t>
            </a:fld>
            <a:endParaRPr lang="en-US"/>
          </a:p>
        </p:txBody>
      </p:sp>
    </p:spTree>
    <p:extLst>
      <p:ext uri="{BB962C8B-B14F-4D97-AF65-F5344CB8AC3E}">
        <p14:creationId xmlns:p14="http://schemas.microsoft.com/office/powerpoint/2010/main" val="2453104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Contingency Table</a:t>
            </a:r>
            <a:endParaRPr lang="en-US" dirty="0"/>
          </a:p>
        </p:txBody>
      </p:sp>
      <p:pic>
        <p:nvPicPr>
          <p:cNvPr id="4" name="Content Placeholder 3"/>
          <p:cNvPicPr>
            <a:picLocks noGrp="1" noChangeAspect="1"/>
          </p:cNvPicPr>
          <p:nvPr>
            <p:ph idx="1"/>
          </p:nvPr>
        </p:nvPicPr>
        <p:blipFill rotWithShape="1">
          <a:blip r:embed="rId2"/>
          <a:srcRect l="11190" t="28621" r="19710" b="27604"/>
          <a:stretch/>
        </p:blipFill>
        <p:spPr>
          <a:xfrm>
            <a:off x="1" y="1828800"/>
            <a:ext cx="9067800" cy="3276601"/>
          </a:xfrm>
          <a:prstGeom prst="rect">
            <a:avLst/>
          </a:prstGeom>
        </p:spPr>
      </p:pic>
      <p:sp>
        <p:nvSpPr>
          <p:cNvPr id="3" name="Slide Number Placeholder 2"/>
          <p:cNvSpPr>
            <a:spLocks noGrp="1"/>
          </p:cNvSpPr>
          <p:nvPr>
            <p:ph type="sldNum" sz="quarter" idx="12"/>
          </p:nvPr>
        </p:nvSpPr>
        <p:spPr/>
        <p:txBody>
          <a:bodyPr/>
          <a:lstStyle/>
          <a:p>
            <a:pPr>
              <a:defRPr/>
            </a:pPr>
            <a:fld id="{60DB935C-A2BB-404C-A6C5-67E9068028EC}" type="slidenum">
              <a:rPr lang="en-US" smtClean="0"/>
              <a:pPr>
                <a:defRPr/>
              </a:pPr>
              <a:t>49</a:t>
            </a:fld>
            <a:endParaRPr lang="en-US"/>
          </a:p>
        </p:txBody>
      </p:sp>
    </p:spTree>
    <p:extLst>
      <p:ext uri="{BB962C8B-B14F-4D97-AF65-F5344CB8AC3E}">
        <p14:creationId xmlns:p14="http://schemas.microsoft.com/office/powerpoint/2010/main" val="407052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419168"/>
            <a:ext cx="6120680" cy="850106"/>
          </a:xfrm>
        </p:spPr>
        <p:txBody>
          <a:bodyPr/>
          <a:lstStyle/>
          <a:p>
            <a:r>
              <a:rPr lang="en-US" sz="4400" b="1" dirty="0" smtClean="0">
                <a:latin typeface="+mn-lt"/>
              </a:rPr>
              <a:t>Books</a:t>
            </a:r>
            <a:endParaRPr lang="en-AU" sz="4400" b="1" dirty="0">
              <a:latin typeface="+mn-lt"/>
            </a:endParaRPr>
          </a:p>
        </p:txBody>
      </p:sp>
      <p:sp>
        <p:nvSpPr>
          <p:cNvPr id="21507" name="Rectangle 3"/>
          <p:cNvSpPr>
            <a:spLocks noGrp="1" noChangeArrowheads="1"/>
          </p:cNvSpPr>
          <p:nvPr>
            <p:ph type="body" idx="1"/>
          </p:nvPr>
        </p:nvSpPr>
        <p:spPr>
          <a:xfrm>
            <a:off x="152400" y="1371600"/>
            <a:ext cx="8839200" cy="762000"/>
          </a:xfrm>
        </p:spPr>
        <p:txBody>
          <a:bodyPr>
            <a:normAutofit/>
          </a:bodyPr>
          <a:lstStyle/>
          <a:p>
            <a:pPr>
              <a:buNone/>
            </a:pPr>
            <a:r>
              <a:rPr lang="en-US" b="1" u="sng" dirty="0" smtClean="0"/>
              <a:t>Text books and Reference book(s)</a:t>
            </a:r>
            <a:endParaRPr lang="en-IN" dirty="0" smtClean="0"/>
          </a:p>
        </p:txBody>
      </p:sp>
      <p:sp>
        <p:nvSpPr>
          <p:cNvPr id="8"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342353276"/>
              </p:ext>
            </p:extLst>
          </p:nvPr>
        </p:nvGraphicFramePr>
        <p:xfrm>
          <a:off x="152400" y="2057400"/>
          <a:ext cx="8839200" cy="1977334"/>
        </p:xfrm>
        <a:graphic>
          <a:graphicData uri="http://schemas.openxmlformats.org/drawingml/2006/table">
            <a:tbl>
              <a:tblPr/>
              <a:tblGrid>
                <a:gridCol w="685800"/>
                <a:gridCol w="8153400"/>
              </a:tblGrid>
              <a:tr h="561070">
                <a:tc>
                  <a:txBody>
                    <a:bodyPr/>
                    <a:lstStyle/>
                    <a:p>
                      <a:pPr algn="ctr">
                        <a:lnSpc>
                          <a:spcPct val="115000"/>
                        </a:lnSpc>
                        <a:spcAft>
                          <a:spcPts val="1000"/>
                        </a:spcAft>
                      </a:pPr>
                      <a:r>
                        <a:rPr lang="en-US" sz="2400" kern="1200" dirty="0">
                          <a:solidFill>
                            <a:srgbClr val="00000A"/>
                          </a:solidFill>
                          <a:latin typeface="+mn-lt"/>
                          <a:ea typeface="Calibri"/>
                          <a:cs typeface="Calibri"/>
                        </a:rPr>
                        <a:t>T1</a:t>
                      </a:r>
                      <a:endParaRPr lang="en-IN" sz="2400" kern="1200" dirty="0">
                        <a:solidFill>
                          <a:srgbClr val="00000A"/>
                        </a:solidFill>
                        <a:latin typeface="+mn-lt"/>
                        <a:ea typeface="Calibri"/>
                        <a:cs typeface="Calibri"/>
                      </a:endParaRP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c>
                  <a:txBody>
                    <a:bodyPr/>
                    <a:lstStyle/>
                    <a:p>
                      <a:r>
                        <a:rPr lang="en-IN" sz="2400" kern="1200" dirty="0" smtClean="0">
                          <a:solidFill>
                            <a:srgbClr val="00000A"/>
                          </a:solidFill>
                          <a:latin typeface="+mn-lt"/>
                          <a:ea typeface="Calibri"/>
                          <a:cs typeface="Calibri"/>
                        </a:rPr>
                        <a:t>Speech and Language processing: An introduction to Natural Language Processing, Computational Linguistics and speech Recognition by Daniel </a:t>
                      </a:r>
                      <a:r>
                        <a:rPr lang="en-IN" sz="2400" kern="1200" dirty="0" err="1" smtClean="0">
                          <a:solidFill>
                            <a:srgbClr val="00000A"/>
                          </a:solidFill>
                          <a:latin typeface="+mn-lt"/>
                          <a:ea typeface="Calibri"/>
                          <a:cs typeface="Calibri"/>
                        </a:rPr>
                        <a:t>Jurafsky</a:t>
                      </a:r>
                      <a:r>
                        <a:rPr lang="en-IN" sz="2400" kern="1200" dirty="0" smtClean="0">
                          <a:solidFill>
                            <a:srgbClr val="00000A"/>
                          </a:solidFill>
                          <a:latin typeface="+mn-lt"/>
                          <a:ea typeface="Calibri"/>
                          <a:cs typeface="Calibri"/>
                        </a:rPr>
                        <a:t> and James H. Martin[3rd edition]</a:t>
                      </a:r>
                      <a:endParaRPr lang="en-US" sz="2400" kern="1200" dirty="0">
                        <a:solidFill>
                          <a:srgbClr val="00000A"/>
                        </a:solidFill>
                        <a:latin typeface="+mn-lt"/>
                        <a:ea typeface="Calibri"/>
                        <a:cs typeface="Calibri"/>
                      </a:endParaRP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r>
              <a:tr h="810530">
                <a:tc>
                  <a:txBody>
                    <a:bodyPr/>
                    <a:lstStyle/>
                    <a:p>
                      <a:pPr algn="ctr">
                        <a:lnSpc>
                          <a:spcPct val="115000"/>
                        </a:lnSpc>
                        <a:spcAft>
                          <a:spcPts val="1000"/>
                        </a:spcAft>
                      </a:pPr>
                      <a:r>
                        <a:rPr lang="en-US" sz="2400" kern="1200" dirty="0">
                          <a:solidFill>
                            <a:srgbClr val="00000A"/>
                          </a:solidFill>
                          <a:latin typeface="+mn-lt"/>
                          <a:ea typeface="Calibri"/>
                          <a:cs typeface="Calibri"/>
                        </a:rPr>
                        <a:t>T2</a:t>
                      </a:r>
                      <a:endParaRPr lang="en-IN" sz="2400" kern="1200" dirty="0">
                        <a:solidFill>
                          <a:srgbClr val="00000A"/>
                        </a:solidFill>
                        <a:latin typeface="+mn-lt"/>
                        <a:ea typeface="Calibri"/>
                        <a:cs typeface="Calibri"/>
                      </a:endParaRP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c>
                  <a:txBody>
                    <a:bodyPr/>
                    <a:lstStyle/>
                    <a:p>
                      <a:pPr>
                        <a:lnSpc>
                          <a:spcPct val="115000"/>
                        </a:lnSpc>
                        <a:spcAft>
                          <a:spcPts val="1000"/>
                        </a:spcAft>
                      </a:pPr>
                      <a:r>
                        <a:rPr lang="en-IN" sz="2400" kern="1200" dirty="0" smtClean="0">
                          <a:solidFill>
                            <a:srgbClr val="00000A"/>
                          </a:solidFill>
                          <a:latin typeface="+mn-lt"/>
                          <a:ea typeface="Calibri"/>
                          <a:cs typeface="Calibri"/>
                        </a:rPr>
                        <a:t>Natural language understanding[2nd edition] by James Allen</a:t>
                      </a: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74763381"/>
              </p:ext>
            </p:extLst>
          </p:nvPr>
        </p:nvGraphicFramePr>
        <p:xfrm>
          <a:off x="152400" y="4274986"/>
          <a:ext cx="8839200" cy="1822316"/>
        </p:xfrm>
        <a:graphic>
          <a:graphicData uri="http://schemas.openxmlformats.org/drawingml/2006/table">
            <a:tbl>
              <a:tblPr/>
              <a:tblGrid>
                <a:gridCol w="685800"/>
                <a:gridCol w="8153400"/>
              </a:tblGrid>
              <a:tr h="911544">
                <a:tc>
                  <a:txBody>
                    <a:bodyPr/>
                    <a:lstStyle/>
                    <a:p>
                      <a:pPr algn="ctr">
                        <a:lnSpc>
                          <a:spcPct val="115000"/>
                        </a:lnSpc>
                        <a:spcAft>
                          <a:spcPts val="1000"/>
                        </a:spcAft>
                      </a:pPr>
                      <a:r>
                        <a:rPr lang="en-US" sz="2400" kern="1200" dirty="0">
                          <a:solidFill>
                            <a:srgbClr val="00000A"/>
                          </a:solidFill>
                          <a:latin typeface="+mn-lt"/>
                          <a:ea typeface="Calibri"/>
                          <a:cs typeface="Calibri"/>
                        </a:rPr>
                        <a:t>R</a:t>
                      </a:r>
                      <a:r>
                        <a:rPr lang="en-US" sz="2400" kern="1200" dirty="0" smtClean="0">
                          <a:solidFill>
                            <a:srgbClr val="00000A"/>
                          </a:solidFill>
                          <a:latin typeface="+mn-lt"/>
                          <a:ea typeface="Calibri"/>
                          <a:cs typeface="Calibri"/>
                        </a:rPr>
                        <a:t>1</a:t>
                      </a:r>
                      <a:endParaRPr lang="en-IN" sz="2400" kern="1200" dirty="0">
                        <a:solidFill>
                          <a:srgbClr val="00000A"/>
                        </a:solidFill>
                        <a:latin typeface="+mn-lt"/>
                        <a:ea typeface="Calibri"/>
                        <a:cs typeface="Calibri"/>
                      </a:endParaRP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c>
                  <a:txBody>
                    <a:bodyPr/>
                    <a:lstStyle/>
                    <a:p>
                      <a:pPr>
                        <a:lnSpc>
                          <a:spcPct val="115000"/>
                        </a:lnSpc>
                        <a:spcAft>
                          <a:spcPts val="1000"/>
                        </a:spcAft>
                      </a:pPr>
                      <a:r>
                        <a:rPr lang="en-IN" sz="2400" kern="1200" dirty="0" smtClean="0">
                          <a:solidFill>
                            <a:schemeClr val="tx1"/>
                          </a:solidFill>
                          <a:effectLst/>
                          <a:latin typeface="+mn-lt"/>
                          <a:ea typeface="+mn-ea"/>
                          <a:cs typeface="+mn-cs"/>
                        </a:rPr>
                        <a:t>Handbook of Natural Language Processing, Second Edition—</a:t>
                      </a:r>
                      <a:r>
                        <a:rPr lang="en-IN" sz="2400" kern="1200" dirty="0" err="1" smtClean="0">
                          <a:solidFill>
                            <a:schemeClr val="tx1"/>
                          </a:solidFill>
                          <a:effectLst/>
                          <a:latin typeface="+mn-lt"/>
                          <a:ea typeface="+mn-ea"/>
                          <a:cs typeface="+mn-cs"/>
                        </a:rPr>
                        <a:t>NitinIndurkhya</a:t>
                      </a:r>
                      <a:r>
                        <a:rPr lang="en-IN" sz="2400" kern="1200" dirty="0" smtClean="0">
                          <a:solidFill>
                            <a:schemeClr val="tx1"/>
                          </a:solidFill>
                          <a:effectLst/>
                          <a:latin typeface="+mn-lt"/>
                          <a:ea typeface="+mn-ea"/>
                          <a:cs typeface="+mn-cs"/>
                        </a:rPr>
                        <a:t>, Fred J. </a:t>
                      </a:r>
                      <a:r>
                        <a:rPr lang="en-IN" sz="2400" kern="1200" dirty="0" err="1" smtClean="0">
                          <a:solidFill>
                            <a:schemeClr val="tx1"/>
                          </a:solidFill>
                          <a:effectLst/>
                          <a:latin typeface="+mn-lt"/>
                          <a:ea typeface="+mn-ea"/>
                          <a:cs typeface="+mn-cs"/>
                        </a:rPr>
                        <a:t>Damerau</a:t>
                      </a:r>
                      <a:r>
                        <a:rPr lang="en-IN" sz="2400" kern="1200" dirty="0" smtClean="0">
                          <a:solidFill>
                            <a:schemeClr val="tx1"/>
                          </a:solidFill>
                          <a:effectLst/>
                          <a:latin typeface="+mn-lt"/>
                          <a:ea typeface="+mn-ea"/>
                          <a:cs typeface="+mn-cs"/>
                        </a:rPr>
                        <a:t>, Fred J. </a:t>
                      </a:r>
                      <a:r>
                        <a:rPr lang="en-IN" sz="2400" kern="1200" dirty="0" err="1" smtClean="0">
                          <a:solidFill>
                            <a:schemeClr val="tx1"/>
                          </a:solidFill>
                          <a:effectLst/>
                          <a:latin typeface="+mn-lt"/>
                          <a:ea typeface="+mn-ea"/>
                          <a:cs typeface="+mn-cs"/>
                        </a:rPr>
                        <a:t>Damerau</a:t>
                      </a:r>
                      <a:endParaRPr lang="en-IN" sz="3200" b="1" dirty="0">
                        <a:solidFill>
                          <a:srgbClr val="000000"/>
                        </a:solidFill>
                        <a:latin typeface="+mn-lt"/>
                        <a:ea typeface="Calibri"/>
                        <a:cs typeface="Calibri"/>
                      </a:endParaRP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r>
              <a:tr h="810530">
                <a:tc>
                  <a:txBody>
                    <a:bodyPr/>
                    <a:lstStyle/>
                    <a:p>
                      <a:pPr algn="ctr">
                        <a:lnSpc>
                          <a:spcPct val="115000"/>
                        </a:lnSpc>
                        <a:spcAft>
                          <a:spcPts val="1000"/>
                        </a:spcAft>
                      </a:pPr>
                      <a:r>
                        <a:rPr lang="en-US" sz="2400" kern="1200" dirty="0">
                          <a:solidFill>
                            <a:srgbClr val="00000A"/>
                          </a:solidFill>
                          <a:latin typeface="+mn-lt"/>
                          <a:ea typeface="Calibri"/>
                          <a:cs typeface="Calibri"/>
                        </a:rPr>
                        <a:t>R</a:t>
                      </a:r>
                      <a:r>
                        <a:rPr lang="en-US" sz="2400" kern="1200" dirty="0" smtClean="0">
                          <a:solidFill>
                            <a:srgbClr val="00000A"/>
                          </a:solidFill>
                          <a:latin typeface="+mn-lt"/>
                          <a:ea typeface="Calibri"/>
                          <a:cs typeface="Calibri"/>
                        </a:rPr>
                        <a:t>2</a:t>
                      </a:r>
                      <a:endParaRPr lang="en-IN" sz="2400" kern="1200" dirty="0">
                        <a:solidFill>
                          <a:srgbClr val="00000A"/>
                        </a:solidFill>
                        <a:latin typeface="+mn-lt"/>
                        <a:ea typeface="Calibri"/>
                        <a:cs typeface="Calibri"/>
                      </a:endParaRP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c>
                  <a:txBody>
                    <a:bodyPr/>
                    <a:lstStyle/>
                    <a:p>
                      <a:pPr>
                        <a:lnSpc>
                          <a:spcPct val="115000"/>
                        </a:lnSpc>
                        <a:spcAft>
                          <a:spcPts val="1000"/>
                        </a:spcAft>
                      </a:pPr>
                      <a:r>
                        <a:rPr lang="en-IN" sz="2400" kern="1200" dirty="0" smtClean="0">
                          <a:solidFill>
                            <a:schemeClr val="tx1"/>
                          </a:solidFill>
                          <a:effectLst/>
                          <a:latin typeface="+mn-lt"/>
                          <a:ea typeface="+mn-ea"/>
                          <a:cs typeface="+mn-cs"/>
                        </a:rPr>
                        <a:t>Natural Language Processing with Python by Steven Bird, Ewan Klein, Edward Lopper</a:t>
                      </a:r>
                    </a:p>
                  </a:txBody>
                  <a:tcPr marL="28442" marR="34762" marT="34762" marB="34762">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solidFill>
                      <a:srgbClr val="FFFFFF"/>
                    </a:solidFill>
                  </a:tcPr>
                </a:tc>
              </a:tr>
            </a:tbl>
          </a:graphicData>
        </a:graphic>
      </p:graphicFrame>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95" y="457200"/>
            <a:ext cx="6614864" cy="850106"/>
          </a:xfrm>
        </p:spPr>
        <p:txBody>
          <a:bodyPr/>
          <a:lstStyle/>
          <a:p>
            <a:r>
              <a:rPr lang="en-US" b="1" dirty="0" smtClean="0"/>
              <a:t>Tradeoff between Precision and Recall</a:t>
            </a:r>
            <a:endParaRPr lang="en-US" b="1" dirty="0"/>
          </a:p>
        </p:txBody>
      </p:sp>
      <p:pic>
        <p:nvPicPr>
          <p:cNvPr id="4" name="Content Placeholder 3"/>
          <p:cNvPicPr>
            <a:picLocks noGrp="1" noChangeAspect="1"/>
          </p:cNvPicPr>
          <p:nvPr>
            <p:ph idx="1"/>
          </p:nvPr>
        </p:nvPicPr>
        <p:blipFill rotWithShape="1">
          <a:blip r:embed="rId2"/>
          <a:srcRect l="15924" t="10101" r="22548" b="9084"/>
          <a:stretch/>
        </p:blipFill>
        <p:spPr>
          <a:xfrm>
            <a:off x="824458" y="1593570"/>
            <a:ext cx="6185941" cy="4568079"/>
          </a:xfrm>
          <a:prstGeom prst="rect">
            <a:avLst/>
          </a:prstGeom>
        </p:spPr>
      </p:pic>
      <p:sp>
        <p:nvSpPr>
          <p:cNvPr id="3" name="Slide Number Placeholder 2"/>
          <p:cNvSpPr>
            <a:spLocks noGrp="1"/>
          </p:cNvSpPr>
          <p:nvPr>
            <p:ph type="sldNum" sz="quarter" idx="12"/>
          </p:nvPr>
        </p:nvSpPr>
        <p:spPr/>
        <p:txBody>
          <a:bodyPr/>
          <a:lstStyle/>
          <a:p>
            <a:pPr>
              <a:defRPr/>
            </a:pPr>
            <a:fld id="{60DB935C-A2BB-404C-A6C5-67E9068028EC}" type="slidenum">
              <a:rPr lang="en-US" smtClean="0"/>
              <a:pPr>
                <a:defRPr/>
              </a:pPr>
              <a:t>50</a:t>
            </a:fld>
            <a:endParaRPr lang="en-US"/>
          </a:p>
        </p:txBody>
      </p:sp>
    </p:spTree>
    <p:extLst>
      <p:ext uri="{BB962C8B-B14F-4D97-AF65-F5344CB8AC3E}">
        <p14:creationId xmlns:p14="http://schemas.microsoft.com/office/powerpoint/2010/main" val="14597564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Good References</a:t>
            </a:r>
            <a:endParaRPr lang="en-US" dirty="0"/>
          </a:p>
        </p:txBody>
      </p:sp>
      <p:sp>
        <p:nvSpPr>
          <p:cNvPr id="3" name="Rectangle 2"/>
          <p:cNvSpPr/>
          <p:nvPr/>
        </p:nvSpPr>
        <p:spPr>
          <a:xfrm>
            <a:off x="762000" y="3136613"/>
            <a:ext cx="8153400" cy="338554"/>
          </a:xfrm>
          <a:prstGeom prst="rect">
            <a:avLst/>
          </a:prstGeom>
        </p:spPr>
        <p:txBody>
          <a:bodyPr wrap="square">
            <a:spAutoFit/>
          </a:bodyPr>
          <a:lstStyle/>
          <a:p>
            <a:r>
              <a:rPr lang="en-US" dirty="0"/>
              <a:t>https://emerj.com/partner-content/nlp-current-applications-and-future-possibilities/</a:t>
            </a:r>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51</a:t>
            </a:fld>
            <a:endParaRPr lang="en-US"/>
          </a:p>
        </p:txBody>
      </p:sp>
    </p:spTree>
    <p:extLst>
      <p:ext uri="{BB962C8B-B14F-4D97-AF65-F5344CB8AC3E}">
        <p14:creationId xmlns:p14="http://schemas.microsoft.com/office/powerpoint/2010/main" val="35879346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Thank You</a:t>
            </a:r>
            <a:r>
              <a:rPr lang="en-IN" b="1" dirty="0" smtClean="0"/>
              <a:t>… </a:t>
            </a:r>
            <a:r>
              <a:rPr lang="en-IN" dirty="0" smtClean="0">
                <a:sym typeface="Wingdings" pitchFamily="2" charset="2"/>
              </a:rPr>
              <a:t></a:t>
            </a:r>
            <a:endParaRPr lang="en-IN" dirty="0"/>
          </a:p>
        </p:txBody>
      </p:sp>
      <p:sp>
        <p:nvSpPr>
          <p:cNvPr id="3" name="Content Placeholder 2"/>
          <p:cNvSpPr>
            <a:spLocks noGrp="1"/>
          </p:cNvSpPr>
          <p:nvPr>
            <p:ph idx="1"/>
          </p:nvPr>
        </p:nvSpPr>
        <p:spPr/>
        <p:txBody>
          <a:bodyPr/>
          <a:lstStyle/>
          <a:p>
            <a:r>
              <a:rPr lang="en-IN" dirty="0" smtClean="0"/>
              <a:t>Q&amp;A</a:t>
            </a:r>
          </a:p>
          <a:p>
            <a:r>
              <a:rPr lang="en-IN" dirty="0" smtClean="0"/>
              <a:t>Suggestions / Feedback</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929480" y="303480"/>
              <a:ext cx="360" cy="360"/>
            </p14:xfrm>
          </p:contentPart>
        </mc:Choice>
        <mc:Fallback xmlns="">
          <p:pic>
            <p:nvPicPr>
              <p:cNvPr id="4" name="Ink 3"/>
              <p:cNvPicPr/>
              <p:nvPr/>
            </p:nvPicPr>
            <p:blipFill>
              <a:blip r:embed="rId3"/>
              <a:stretch>
                <a:fillRect/>
              </a:stretch>
            </p:blipFill>
            <p:spPr>
              <a:xfrm>
                <a:off x="4920120" y="294120"/>
                <a:ext cx="19080" cy="19080"/>
              </a:xfrm>
              <a:prstGeom prst="rect">
                <a:avLst/>
              </a:prstGeom>
            </p:spPr>
          </p:pic>
        </mc:Fallback>
      </mc:AlternateContent>
    </p:spTree>
    <p:extLst>
      <p:ext uri="{BB962C8B-B14F-4D97-AF65-F5344CB8AC3E}">
        <p14:creationId xmlns:p14="http://schemas.microsoft.com/office/powerpoint/2010/main" val="229125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5294"/>
            <a:ext cx="6120680" cy="850106"/>
          </a:xfrm>
        </p:spPr>
        <p:txBody>
          <a:bodyPr/>
          <a:lstStyle/>
          <a:p>
            <a:r>
              <a:rPr lang="en-US" sz="4400" b="1" dirty="0" smtClean="0">
                <a:latin typeface="+mn-lt"/>
              </a:rPr>
              <a:t>Evaluation Plan</a:t>
            </a:r>
            <a:endParaRPr lang="en-US" sz="4400" dirty="0">
              <a:latin typeface="+mn-lt"/>
            </a:endParaRPr>
          </a:p>
        </p:txBody>
      </p:sp>
      <p:sp>
        <p:nvSpPr>
          <p:cNvPr id="9" name="Date Placeholder 11"/>
          <p:cNvSpPr txBox="1">
            <a:spLocks/>
          </p:cNvSpPr>
          <p:nvPr/>
        </p:nvSpPr>
        <p:spPr>
          <a:xfrm>
            <a:off x="3810000" y="6553200"/>
            <a:ext cx="1828800" cy="28085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7D86349-F964-4050-B3B2-6C0084D98C77}" type="datetime3">
              <a:rPr kumimoji="0" lang="en-US" sz="1200" b="1" i="0" u="none" strike="noStrike" kern="1200" cap="none" spc="0" normalizeH="0" baseline="0" noProof="0" smtClean="0">
                <a:ln>
                  <a:noFill/>
                </a:ln>
                <a:solidFill>
                  <a:schemeClr val="tx1"/>
                </a:solidFill>
                <a:effectLst/>
                <a:uLnTx/>
                <a:uFillTx/>
                <a:latin typeface="+mn-lt"/>
              </a:rPr>
              <a:pPr marL="0" marR="0" lvl="0" indent="0" algn="l" defTabSz="914400" rtl="0" eaLnBrk="1" fontAlgn="base" latinLnBrk="0" hangingPunct="1">
                <a:lnSpc>
                  <a:spcPct val="100000"/>
                </a:lnSpc>
                <a:spcBef>
                  <a:spcPct val="0"/>
                </a:spcBef>
                <a:spcAft>
                  <a:spcPct val="0"/>
                </a:spcAft>
                <a:buClrTx/>
                <a:buSzTx/>
                <a:buFontTx/>
                <a:buNone/>
                <a:tabLst/>
                <a:defRPr/>
              </a:pPr>
              <a:t>30 August 2020</a:t>
            </a:fld>
            <a:endParaRPr kumimoji="0" lang="en-US" sz="1200" b="1" i="0" u="none" strike="noStrike" kern="1200" cap="none" spc="0" normalizeH="0" baseline="0" noProof="0" dirty="0">
              <a:ln>
                <a:noFill/>
              </a:ln>
              <a:solidFill>
                <a:schemeClr val="tx1"/>
              </a:solidFill>
              <a:effectLst/>
              <a:uLnTx/>
              <a:uFillTx/>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1759962257"/>
              </p:ext>
            </p:extLst>
          </p:nvPr>
        </p:nvGraphicFramePr>
        <p:xfrm>
          <a:off x="609600" y="1600200"/>
          <a:ext cx="7924800" cy="3925570"/>
        </p:xfrm>
        <a:graphic>
          <a:graphicData uri="http://schemas.openxmlformats.org/drawingml/2006/table">
            <a:tbl>
              <a:tblPr firstRow="1" bandRow="1">
                <a:tableStyleId>{5C22544A-7EE6-4342-B048-85BDC9FD1C3A}</a:tableStyleId>
              </a:tblPr>
              <a:tblGrid>
                <a:gridCol w="3733800"/>
                <a:gridCol w="1371600"/>
                <a:gridCol w="1524000"/>
                <a:gridCol w="1295400"/>
              </a:tblGrid>
              <a:tr h="638810">
                <a:tc>
                  <a:txBody>
                    <a:bodyPr/>
                    <a:lstStyle/>
                    <a:p>
                      <a:pPr marL="0" marR="0" algn="l">
                        <a:spcBef>
                          <a:spcPts val="0"/>
                        </a:spcBef>
                        <a:spcAft>
                          <a:spcPts val="0"/>
                        </a:spcAft>
                      </a:pPr>
                      <a:endPar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endParaRPr>
                    </a:p>
                    <a:p>
                      <a:pPr marL="0" marR="0" algn="l">
                        <a:spcBef>
                          <a:spcPts val="0"/>
                        </a:spcBef>
                        <a:spcAft>
                          <a:spcPts val="0"/>
                        </a:spcAft>
                      </a:pP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Name</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lgn="l">
                        <a:spcBef>
                          <a:spcPts val="0"/>
                        </a:spcBef>
                        <a:spcAft>
                          <a:spcPts val="0"/>
                        </a:spcAft>
                      </a:pPr>
                      <a:endPar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endParaRPr>
                    </a:p>
                    <a:p>
                      <a:pPr marL="0" marR="0" algn="l">
                        <a:spcBef>
                          <a:spcPts val="0"/>
                        </a:spcBef>
                        <a:spcAft>
                          <a:spcPts val="0"/>
                        </a:spcAft>
                      </a:pP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 Type</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lgn="l">
                        <a:spcBef>
                          <a:spcPts val="0"/>
                        </a:spcBef>
                        <a:spcAft>
                          <a:spcPts val="0"/>
                        </a:spcAft>
                      </a:pPr>
                      <a:endPar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endParaRPr>
                    </a:p>
                    <a:p>
                      <a:pPr marL="0" marR="0" algn="l">
                        <a:spcBef>
                          <a:spcPts val="0"/>
                        </a:spcBef>
                        <a:spcAft>
                          <a:spcPts val="0"/>
                        </a:spcAft>
                      </a:pP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 Duration</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lgn="l">
                        <a:spcBef>
                          <a:spcPts val="0"/>
                        </a:spcBef>
                        <a:spcAft>
                          <a:spcPts val="0"/>
                        </a:spcAft>
                      </a:pPr>
                      <a:endPar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endParaRPr>
                    </a:p>
                    <a:p>
                      <a:pPr marL="0" marR="0" algn="l">
                        <a:spcBef>
                          <a:spcPts val="0"/>
                        </a:spcBef>
                        <a:spcAft>
                          <a:spcPts val="0"/>
                        </a:spcAft>
                      </a:pP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 Weight</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r>
              <a:tr h="638810">
                <a:tc>
                  <a:txBody>
                    <a:bodyPr/>
                    <a:lstStyle/>
                    <a:p>
                      <a:pPr marL="0" marR="0">
                        <a:spcBef>
                          <a:spcPts val="0"/>
                        </a:spcBef>
                        <a:spcAft>
                          <a:spcPts val="0"/>
                        </a:spcAft>
                      </a:pP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Assignment-I</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Take Home</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 </a:t>
                      </a: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 </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smtClean="0">
                          <a:ln>
                            <a:solidFill>
                              <a:schemeClr val="tx1"/>
                            </a:solidFill>
                          </a:ln>
                          <a:solidFill>
                            <a:srgbClr val="00000A"/>
                          </a:solidFill>
                          <a:latin typeface="Arial" panose="020B0604020202020204" pitchFamily="34" charset="0"/>
                          <a:ea typeface="Calibri"/>
                          <a:cs typeface="Arial" panose="020B0604020202020204" pitchFamily="34" charset="0"/>
                        </a:rPr>
                        <a:t>15%</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r>
              <a:tr h="638810">
                <a:tc>
                  <a:txBody>
                    <a:bodyPr/>
                    <a:lstStyle/>
                    <a:p>
                      <a:pPr marL="0" marR="0">
                        <a:spcBef>
                          <a:spcPts val="0"/>
                        </a:spcBef>
                        <a:spcAft>
                          <a:spcPts val="0"/>
                        </a:spcAft>
                      </a:pPr>
                      <a:r>
                        <a:rPr lang="en-US"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Quiz </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US"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Online</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US"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5%</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r>
              <a:tr h="638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Mid-Semester Exam (after 7 sessions)</a:t>
                      </a:r>
                      <a:endParaRPr lang="en-US"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endParaRPr>
                    </a:p>
                    <a:p>
                      <a:pPr marL="0" marR="0">
                        <a:spcBef>
                          <a:spcPts val="0"/>
                        </a:spcBef>
                        <a:spcAft>
                          <a:spcPts val="0"/>
                        </a:spcAft>
                      </a:pP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Closed Book</a:t>
                      </a:r>
                      <a:endParaRPr lang="en-US" sz="18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endParaRPr>
                    </a:p>
                    <a:p>
                      <a:endParaRPr lang="en-US" dirty="0"/>
                    </a:p>
                  </a:txBody>
                  <a:tcPr marL="30480" marR="34925" marT="34925" marB="349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1.5 Hrs</a:t>
                      </a:r>
                      <a:endParaRPr lang="en-US" sz="18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endParaRPr>
                    </a:p>
                    <a:p>
                      <a:endParaRPr lang="en-US" dirty="0"/>
                    </a:p>
                  </a:txBody>
                  <a:tcPr marL="30480" marR="34925" marT="34925" marB="349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30%</a:t>
                      </a:r>
                      <a:endParaRPr lang="en-US" sz="18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endParaRPr>
                    </a:p>
                    <a:p>
                      <a:endParaRPr lang="en-US" dirty="0"/>
                    </a:p>
                  </a:txBody>
                  <a:tcPr marL="30480" marR="34925" marT="34925" marB="34925"/>
                </a:tc>
              </a:tr>
              <a:tr h="638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Comprehensive Exam</a:t>
                      </a:r>
                      <a:endParaRPr lang="en-US"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endParaRPr>
                    </a:p>
                    <a:p>
                      <a:pPr marL="0" marR="0" algn="l">
                        <a:spcBef>
                          <a:spcPts val="0"/>
                        </a:spcBef>
                        <a:spcAft>
                          <a:spcPts val="0"/>
                        </a:spcAft>
                      </a:pPr>
                      <a:endPar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endParaRPr>
                    </a:p>
                    <a:p>
                      <a:pPr marL="0" marR="0" algn="l">
                        <a:spcBef>
                          <a:spcPts val="0"/>
                        </a:spcBef>
                        <a:spcAft>
                          <a:spcPts val="0"/>
                        </a:spcAft>
                      </a:pP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Open Book</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2.5 Hrs</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c>
                  <a:txBody>
                    <a:bodyPr/>
                    <a:lstStyle/>
                    <a:p>
                      <a:pPr marL="0" marR="0">
                        <a:spcBef>
                          <a:spcPts val="0"/>
                        </a:spcBef>
                        <a:spcAft>
                          <a:spcPts val="0"/>
                        </a:spcAft>
                      </a:pP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5</a:t>
                      </a:r>
                      <a:r>
                        <a:rPr lang="en-IN" sz="2000" b="0" kern="1200" baseline="0" dirty="0" smtClean="0">
                          <a:ln>
                            <a:solidFill>
                              <a:schemeClr val="tx1"/>
                            </a:solidFill>
                          </a:ln>
                          <a:solidFill>
                            <a:srgbClr val="00000A"/>
                          </a:solidFill>
                          <a:latin typeface="Arial" panose="020B0604020202020204" pitchFamily="34" charset="0"/>
                          <a:ea typeface="Calibri"/>
                          <a:cs typeface="Arial" panose="020B0604020202020204" pitchFamily="34" charset="0"/>
                        </a:rPr>
                        <a:t>0</a:t>
                      </a:r>
                      <a:r>
                        <a:rPr lang="en-IN"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rPr>
                        <a:t>%</a:t>
                      </a:r>
                      <a:endParaRPr lang="en-US" sz="2000" b="0" kern="1200" baseline="0" dirty="0">
                        <a:ln>
                          <a:solidFill>
                            <a:schemeClr val="tx1"/>
                          </a:solidFill>
                        </a:ln>
                        <a:solidFill>
                          <a:srgbClr val="00000A"/>
                        </a:solidFill>
                        <a:latin typeface="Arial" panose="020B0604020202020204" pitchFamily="34" charset="0"/>
                        <a:ea typeface="Calibri"/>
                        <a:cs typeface="Arial" panose="020B0604020202020204" pitchFamily="34" charset="0"/>
                      </a:endParaRPr>
                    </a:p>
                  </a:txBody>
                  <a:tcPr marL="30480" marR="34925" marT="34925" marB="34925"/>
                </a:tc>
              </a:tr>
            </a:tbl>
          </a:graphicData>
        </a:graphic>
      </p:graphicFrame>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152400" y="533400"/>
            <a:ext cx="7391400" cy="1068387"/>
          </a:xfrm>
          <a:prstGeom prst="rect">
            <a:avLst/>
          </a:prstGeom>
        </p:spPr>
        <p:txBody>
          <a:bodyPr/>
          <a:lstStyle/>
          <a:p>
            <a:pPr algn="l"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3200" b="1" dirty="0" smtClean="0"/>
              <a:t>What is Natural Language Processing?</a:t>
            </a:r>
          </a:p>
        </p:txBody>
      </p:sp>
      <p:sp>
        <p:nvSpPr>
          <p:cNvPr id="7171" name="Rectangle 2"/>
          <p:cNvSpPr>
            <a:spLocks noGrp="1" noChangeArrowheads="1"/>
          </p:cNvSpPr>
          <p:nvPr>
            <p:ph type="body" idx="4294967295"/>
          </p:nvPr>
        </p:nvSpPr>
        <p:spPr>
          <a:xfrm>
            <a:off x="685800" y="1752600"/>
            <a:ext cx="7924800" cy="4876800"/>
          </a:xfrm>
        </p:spPr>
        <p:txBody>
          <a:bodyPr>
            <a:normAutofit/>
          </a:bodyPr>
          <a:lstStyle/>
          <a:p>
            <a:pPr marL="339725" indent="-339725" eaLnBrk="1" hangingPunct="1">
              <a:buClr>
                <a:srgbClr val="A50021"/>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en-US" dirty="0" smtClean="0"/>
              <a:t>Natural Language Processing</a:t>
            </a:r>
          </a:p>
          <a:p>
            <a:pPr marL="739775" lvl="1" indent="-282575" eaLnBrk="1" hangingPunct="1">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en-US" dirty="0" smtClean="0"/>
              <a:t>Process information contained in natural language text.</a:t>
            </a:r>
          </a:p>
          <a:p>
            <a:pPr marL="739775" lvl="1" indent="-282575" eaLnBrk="1" hangingPunct="1">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en-US" dirty="0" smtClean="0"/>
              <a:t>Also known as Computational Linguistics (CL), Human Language Technology (HLT), Natural Language Engineering (NLE)</a:t>
            </a:r>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7</a:t>
            </a:fld>
            <a:endParaRPr lang="en-US"/>
          </a:p>
        </p:txBody>
      </p:sp>
    </p:spTree>
    <p:extLst>
      <p:ext uri="{BB962C8B-B14F-4D97-AF65-F5344CB8AC3E}">
        <p14:creationId xmlns:p14="http://schemas.microsoft.com/office/powerpoint/2010/main" val="27808567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a:xfrm>
            <a:off x="152400" y="457200"/>
            <a:ext cx="7391400" cy="1068387"/>
          </a:xfrm>
          <a:prstGeom prst="rect">
            <a:avLst/>
          </a:prstGeom>
        </p:spPr>
        <p:txBody>
          <a:bodyPr/>
          <a:lstStyle/>
          <a:p>
            <a:pPr algn="l"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r-TR" altLang="en-US" sz="3200" b="1" dirty="0" smtClean="0"/>
              <a:t>What is it..</a:t>
            </a:r>
            <a:r>
              <a:rPr lang="tr-TR" altLang="en-US" sz="3200" dirty="0" smtClean="0"/>
              <a:t/>
            </a:r>
            <a:br>
              <a:rPr lang="tr-TR" altLang="en-US" sz="3200" dirty="0" smtClean="0"/>
            </a:br>
            <a:endParaRPr lang="tr-TR" altLang="en-US" sz="3200" dirty="0" smtClean="0"/>
          </a:p>
        </p:txBody>
      </p:sp>
      <p:sp>
        <p:nvSpPr>
          <p:cNvPr id="8195" name="Rectangle 2"/>
          <p:cNvSpPr>
            <a:spLocks noGrp="1" noChangeArrowheads="1"/>
          </p:cNvSpPr>
          <p:nvPr>
            <p:ph type="body" idx="4294967295"/>
          </p:nvPr>
        </p:nvSpPr>
        <p:spPr>
          <a:xfrm>
            <a:off x="184879" y="1371600"/>
            <a:ext cx="8459787" cy="5229225"/>
          </a:xfrm>
        </p:spPr>
        <p:txBody>
          <a:bodyPr>
            <a:normAutofit fontScale="92500" lnSpcReduction="10000"/>
          </a:bodyPr>
          <a:lstStyle/>
          <a:p>
            <a:pPr marL="339725" indent="-339725" eaLnBrk="1" hangingPunct="1">
              <a:buClr>
                <a:srgbClr val="A50021"/>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tr-TR" altLang="en-US" dirty="0" smtClean="0"/>
              <a:t>Analyze, understand and generate human languages just like humans do.</a:t>
            </a:r>
          </a:p>
          <a:p>
            <a:pPr marL="339725" indent="-339725" eaLnBrk="1" hangingPunct="1">
              <a:buClr>
                <a:srgbClr val="A50021"/>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tr-TR" altLang="en-US" dirty="0" smtClean="0"/>
              <a:t>Applying computational techniques to language domain.. </a:t>
            </a:r>
          </a:p>
          <a:p>
            <a:pPr marL="339725" indent="-339725" eaLnBrk="1" hangingPunct="1">
              <a:buClr>
                <a:srgbClr val="A50021"/>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tr-TR" altLang="en-US" dirty="0" smtClean="0"/>
              <a:t>To explain linguistic theories, to use the theories to build systems that can be of social use..</a:t>
            </a:r>
          </a:p>
          <a:p>
            <a:pPr marL="339725" indent="-339725" eaLnBrk="1" hangingPunct="1">
              <a:buClr>
                <a:srgbClr val="A50021"/>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tr-TR" altLang="en-US" dirty="0" smtClean="0"/>
              <a:t>Started off as a branch of Artificial Intelligence..</a:t>
            </a:r>
          </a:p>
          <a:p>
            <a:pPr marL="339725" indent="-339725" eaLnBrk="1" hangingPunct="1">
              <a:buClr>
                <a:srgbClr val="A50021"/>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tr-TR" altLang="en-US" dirty="0" smtClean="0"/>
              <a:t>Borrows from Linguistics, Psycholinguistics, Cognitive Science &amp; Statistics.</a:t>
            </a:r>
          </a:p>
          <a:p>
            <a:pPr marL="339725" indent="-339725" eaLnBrk="1" hangingPunct="1">
              <a:buClr>
                <a:srgbClr val="A50021"/>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tr-TR" altLang="en-US" dirty="0" smtClean="0"/>
              <a:t>Make computers learn our language rather than we learn theirs.</a:t>
            </a:r>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8</a:t>
            </a:fld>
            <a:endParaRPr lang="en-US"/>
          </a:p>
        </p:txBody>
      </p:sp>
    </p:spTree>
    <p:extLst>
      <p:ext uri="{BB962C8B-B14F-4D97-AF65-F5344CB8AC3E}">
        <p14:creationId xmlns:p14="http://schemas.microsoft.com/office/powerpoint/2010/main" val="9330779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Natural Language processing</a:t>
            </a:r>
            <a:endParaRPr lang="en-IN" dirty="0"/>
          </a:p>
        </p:txBody>
      </p:sp>
      <p:sp>
        <p:nvSpPr>
          <p:cNvPr id="3" name="Content Placeholder 2"/>
          <p:cNvSpPr>
            <a:spLocks noGrp="1"/>
          </p:cNvSpPr>
          <p:nvPr>
            <p:ph idx="1"/>
          </p:nvPr>
        </p:nvSpPr>
        <p:spPr/>
        <p:txBody>
          <a:bodyPr/>
          <a:lstStyle/>
          <a:p>
            <a:endParaRPr lang="en-IN" dirty="0" smtClean="0"/>
          </a:p>
          <a:p>
            <a:endParaRPr lang="en-IN" dirty="0"/>
          </a:p>
          <a:p>
            <a:r>
              <a:rPr lang="en-IN" dirty="0" smtClean="0"/>
              <a:t>Increase of online data </a:t>
            </a:r>
          </a:p>
          <a:p>
            <a:r>
              <a:rPr lang="en-IN" dirty="0" smtClean="0"/>
              <a:t>Process unstructured data and extract meaningful information</a:t>
            </a:r>
          </a:p>
          <a:p>
            <a:r>
              <a:rPr lang="en-IN" dirty="0" smtClean="0"/>
              <a:t>Challenges</a:t>
            </a:r>
          </a:p>
          <a:p>
            <a:r>
              <a:rPr lang="en-IN" dirty="0" smtClean="0"/>
              <a:t>Solution-Natural langue processing </a:t>
            </a:r>
            <a:endParaRPr lang="en-IN" dirty="0"/>
          </a:p>
        </p:txBody>
      </p:sp>
      <p:pic>
        <p:nvPicPr>
          <p:cNvPr id="4" name="Picture 3"/>
          <p:cNvPicPr>
            <a:picLocks noChangeAspect="1"/>
          </p:cNvPicPr>
          <p:nvPr/>
        </p:nvPicPr>
        <p:blipFill>
          <a:blip r:embed="rId2"/>
          <a:stretch>
            <a:fillRect/>
          </a:stretch>
        </p:blipFill>
        <p:spPr>
          <a:xfrm>
            <a:off x="20837" y="1378657"/>
            <a:ext cx="1886868" cy="1330263"/>
          </a:xfrm>
          <a:prstGeom prst="rect">
            <a:avLst/>
          </a:prstGeom>
        </p:spPr>
      </p:pic>
    </p:spTree>
    <p:extLst>
      <p:ext uri="{BB962C8B-B14F-4D97-AF65-F5344CB8AC3E}">
        <p14:creationId xmlns:p14="http://schemas.microsoft.com/office/powerpoint/2010/main" val="411803882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IS-ZC351-LEC-03</Template>
  <TotalTime>33470</TotalTime>
  <Words>1250</Words>
  <Application>Microsoft Office PowerPoint</Application>
  <PresentationFormat>On-screen Show (4:3)</PresentationFormat>
  <Paragraphs>329</Paragraphs>
  <Slides>52</Slides>
  <Notes>14</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52</vt:i4>
      </vt:variant>
    </vt:vector>
  </HeadingPairs>
  <TitlesOfParts>
    <vt:vector size="69" baseType="lpstr">
      <vt:lpstr>Arial Unicode MS</vt:lpstr>
      <vt:lpstr>Microsoft YaHei</vt:lpstr>
      <vt:lpstr>Arial</vt:lpstr>
      <vt:lpstr>Arial Black</vt:lpstr>
      <vt:lpstr>Calibri</vt:lpstr>
      <vt:lpstr>Comic Sans MS</vt:lpstr>
      <vt:lpstr>Courier New</vt:lpstr>
      <vt:lpstr>Lucida Sans</vt:lpstr>
      <vt:lpstr>Open Sans</vt:lpstr>
      <vt:lpstr>Tahoma</vt:lpstr>
      <vt:lpstr>Times New Roman</vt:lpstr>
      <vt:lpstr>Trebuchet MS</vt:lpstr>
      <vt:lpstr>Wingdings</vt:lpstr>
      <vt:lpstr>1_Office Theme</vt:lpstr>
      <vt:lpstr>Office Theme</vt:lpstr>
      <vt:lpstr>2_Office Theme</vt:lpstr>
      <vt:lpstr>3_Office Theme</vt:lpstr>
      <vt:lpstr>Natural Language Processing DSECL    ZG565</vt:lpstr>
      <vt:lpstr>PowerPoint Presentation</vt:lpstr>
      <vt:lpstr>PowerPoint Presentation</vt:lpstr>
      <vt:lpstr>PowerPoint Presentation</vt:lpstr>
      <vt:lpstr>Books</vt:lpstr>
      <vt:lpstr>Evaluation Plan</vt:lpstr>
      <vt:lpstr>What is Natural Language Processing?</vt:lpstr>
      <vt:lpstr>What is it.. </vt:lpstr>
      <vt:lpstr>Natural Language processing</vt:lpstr>
      <vt:lpstr>Application of NLP</vt:lpstr>
      <vt:lpstr>History of NLP</vt:lpstr>
      <vt:lpstr>PowerPoint Presentation</vt:lpstr>
      <vt:lpstr>PowerPoint Presentation</vt:lpstr>
      <vt:lpstr>PowerPoint Presentation</vt:lpstr>
      <vt:lpstr>Main components of NLP</vt:lpstr>
      <vt:lpstr>Natural language understanding</vt:lpstr>
      <vt:lpstr>Natural language generation</vt:lpstr>
      <vt:lpstr>Steps used for NLU</vt:lpstr>
      <vt:lpstr>Morphology analysis</vt:lpstr>
      <vt:lpstr>Lexical analysis</vt:lpstr>
      <vt:lpstr>Syntactic analysis</vt:lpstr>
      <vt:lpstr>Semantic analysis</vt:lpstr>
      <vt:lpstr>Discourse  integeration</vt:lpstr>
      <vt:lpstr>Pragmatic  analysis</vt:lpstr>
      <vt:lpstr>Natural Language Generation  </vt:lpstr>
      <vt:lpstr>Why NLP is hard</vt:lpstr>
      <vt:lpstr> </vt:lpstr>
      <vt:lpstr>Contd..</vt:lpstr>
      <vt:lpstr>PowerPoint Presentation</vt:lpstr>
      <vt:lpstr>Some of the tasks in NLP</vt:lpstr>
      <vt:lpstr>Contd..</vt:lpstr>
      <vt:lpstr>Contd..</vt:lpstr>
      <vt:lpstr>Schematic representation NLP</vt:lpstr>
      <vt:lpstr>What We will learn in this Course</vt:lpstr>
      <vt:lpstr>N-gram language models </vt:lpstr>
      <vt:lpstr>POS tagging</vt:lpstr>
      <vt:lpstr>Grammars and parsing</vt:lpstr>
      <vt:lpstr>Parsing</vt:lpstr>
      <vt:lpstr>Word sense disambiguation</vt:lpstr>
      <vt:lpstr>Machine translation</vt:lpstr>
      <vt:lpstr>Types</vt:lpstr>
      <vt:lpstr>Semantic web ontology </vt:lpstr>
      <vt:lpstr>Sample Ontology</vt:lpstr>
      <vt:lpstr>Semantic web</vt:lpstr>
      <vt:lpstr>A “mashup” example:</vt:lpstr>
      <vt:lpstr>Chat bot</vt:lpstr>
      <vt:lpstr>Question and answering sysetms</vt:lpstr>
      <vt:lpstr>Evaluating Language Understanding Systems</vt:lpstr>
      <vt:lpstr>Contingency Table</vt:lpstr>
      <vt:lpstr>Tradeoff between Precision and Recall</vt:lpstr>
      <vt:lpstr>Good References</vt:lpstr>
      <vt:lpstr>Thank You… </vt:lpstr>
    </vt:vector>
  </TitlesOfParts>
  <Company>State  University of New York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Avinash</dc:creator>
  <cp:lastModifiedBy>HP</cp:lastModifiedBy>
  <cp:revision>558</cp:revision>
  <cp:lastPrinted>1601-01-01T00:00:00Z</cp:lastPrinted>
  <dcterms:created xsi:type="dcterms:W3CDTF">2001-10-10T03:11:58Z</dcterms:created>
  <dcterms:modified xsi:type="dcterms:W3CDTF">2020-08-30T03:17:30Z</dcterms:modified>
</cp:coreProperties>
</file>