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  <p:sldMasterId id="2147483808" r:id="rId2"/>
    <p:sldMasterId id="2147483820" r:id="rId3"/>
  </p:sldMasterIdLst>
  <p:notesMasterIdLst>
    <p:notesMasterId r:id="rId65"/>
  </p:notesMasterIdLst>
  <p:handoutMasterIdLst>
    <p:handoutMasterId r:id="rId66"/>
  </p:handoutMasterIdLst>
  <p:sldIdLst>
    <p:sldId id="711" r:id="rId4"/>
    <p:sldId id="277" r:id="rId5"/>
    <p:sldId id="811" r:id="rId6"/>
    <p:sldId id="573" r:id="rId7"/>
    <p:sldId id="731" r:id="rId8"/>
    <p:sldId id="732" r:id="rId9"/>
    <p:sldId id="735" r:id="rId10"/>
    <p:sldId id="733" r:id="rId11"/>
    <p:sldId id="734" r:id="rId12"/>
    <p:sldId id="749" r:id="rId13"/>
    <p:sldId id="736" r:id="rId14"/>
    <p:sldId id="737" r:id="rId15"/>
    <p:sldId id="718" r:id="rId16"/>
    <p:sldId id="726" r:id="rId17"/>
    <p:sldId id="750" r:id="rId18"/>
    <p:sldId id="722" r:id="rId19"/>
    <p:sldId id="662" r:id="rId20"/>
    <p:sldId id="713" r:id="rId21"/>
    <p:sldId id="676" r:id="rId22"/>
    <p:sldId id="739" r:id="rId23"/>
    <p:sldId id="751" r:id="rId24"/>
    <p:sldId id="747" r:id="rId25"/>
    <p:sldId id="748" r:id="rId26"/>
    <p:sldId id="752" r:id="rId27"/>
    <p:sldId id="744" r:id="rId28"/>
    <p:sldId id="745" r:id="rId29"/>
    <p:sldId id="746" r:id="rId30"/>
    <p:sldId id="679" r:id="rId31"/>
    <p:sldId id="667" r:id="rId32"/>
    <p:sldId id="668" r:id="rId33"/>
    <p:sldId id="680" r:id="rId34"/>
    <p:sldId id="625" r:id="rId35"/>
    <p:sldId id="681" r:id="rId36"/>
    <p:sldId id="682" r:id="rId37"/>
    <p:sldId id="627" r:id="rId38"/>
    <p:sldId id="630" r:id="rId39"/>
    <p:sldId id="631" r:id="rId40"/>
    <p:sldId id="632" r:id="rId41"/>
    <p:sldId id="633" r:id="rId42"/>
    <p:sldId id="634" r:id="rId43"/>
    <p:sldId id="635" r:id="rId44"/>
    <p:sldId id="780" r:id="rId45"/>
    <p:sldId id="781" r:id="rId46"/>
    <p:sldId id="782" r:id="rId47"/>
    <p:sldId id="783" r:id="rId48"/>
    <p:sldId id="784" r:id="rId49"/>
    <p:sldId id="785" r:id="rId50"/>
    <p:sldId id="786" r:id="rId51"/>
    <p:sldId id="787" r:id="rId52"/>
    <p:sldId id="799" r:id="rId53"/>
    <p:sldId id="805" r:id="rId54"/>
    <p:sldId id="801" r:id="rId55"/>
    <p:sldId id="802" r:id="rId56"/>
    <p:sldId id="812" r:id="rId57"/>
    <p:sldId id="804" r:id="rId58"/>
    <p:sldId id="795" r:id="rId59"/>
    <p:sldId id="809" r:id="rId60"/>
    <p:sldId id="796" r:id="rId61"/>
    <p:sldId id="810" r:id="rId62"/>
    <p:sldId id="807" r:id="rId63"/>
    <p:sldId id="808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0929"/>
  </p:normalViewPr>
  <p:slideViewPr>
    <p:cSldViewPr>
      <p:cViewPr varScale="1">
        <p:scale>
          <a:sx n="87" d="100"/>
          <a:sy n="87" d="100"/>
        </p:scale>
        <p:origin x="7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 dirty="0"/>
              <a:t>Lecture-1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23B7232-710D-494E-88C7-F703C04F40C2}" type="datetimeFigureOut">
              <a:rPr lang="en-US" smtClean="0"/>
              <a:pPr>
                <a:defRPr/>
              </a:pPr>
              <a:t>10/3/2020</a:t>
            </a:fld>
            <a:endParaRPr 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6DCEF7-9E9F-4185-8062-A1F4E6576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976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2-01T09:59:22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13693 843 0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Lecture-1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1E8206-5749-452C-870E-52CFAFB5846C}" type="datetimeFigureOut">
              <a:rPr lang="en-US" smtClean="0"/>
              <a:pPr>
                <a:defRPr/>
              </a:pPr>
              <a:t>10/3/2020</a:t>
            </a:fld>
            <a:endParaRPr lang="en-US" dirty="0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9515144-DAD1-4D30-BCF8-73F71ACED8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6957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71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F5BCD-A26B-46EA-901D-62C7CAD23022}" type="slidenum">
              <a:rPr lang="en-IN" altLang="en-US"/>
              <a:pPr/>
              <a:t>59</a:t>
            </a:fld>
            <a:endParaRPr lang="en-IN" alt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62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1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7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08051A-4CEC-4360-ABB3-2FA63DA858D5}" type="slidenum">
              <a:rPr lang="en-IN" altLang="en-US"/>
              <a:pPr/>
              <a:t>50</a:t>
            </a:fld>
            <a:endParaRPr lang="en-IN" alt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97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67E184-75C8-4449-A6F5-F0DBA905DF30}" type="slidenum">
              <a:rPr lang="en-IN" altLang="en-US"/>
              <a:pPr/>
              <a:t>52</a:t>
            </a:fld>
            <a:endParaRPr lang="en-IN" alt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1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93220C-95C0-46B3-BC40-667CA1B5DD73}" type="slidenum">
              <a:rPr lang="en-IN" altLang="en-US"/>
              <a:pPr/>
              <a:t>53</a:t>
            </a:fld>
            <a:endParaRPr lang="en-IN" alt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673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D35073-E32A-4960-8D0D-6E747F3E4FA3}" type="slidenum">
              <a:rPr lang="en-IN" altLang="en-US"/>
              <a:pPr/>
              <a:t>55</a:t>
            </a:fld>
            <a:endParaRPr lang="en-IN" alt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240" tIns="46440" rIns="93240" bIns="4644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altLang="en-US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122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631359-8455-4DD8-9E42-E6726A6BDC88}" type="slidenum">
              <a:rPr lang="en-IN" altLang="en-US"/>
              <a:pPr/>
              <a:t>56</a:t>
            </a:fld>
            <a:endParaRPr lang="en-IN" alt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68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DA2D2E-4F00-4138-9A3C-50C081265AE3}" type="slidenum">
              <a:rPr lang="en-IN" altLang="en-US"/>
              <a:pPr/>
              <a:t>58</a:t>
            </a:fld>
            <a:endParaRPr lang="en-IN" alt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70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78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2579">
              <a:lnSpc>
                <a:spcPts val="1394"/>
              </a:lnSpc>
            </a:pPr>
            <a:fld id="{81D60167-4931-47E6-BA6A-407CBD079E47}" type="slidenum">
              <a:rPr lang="en-IN" smtClean="0"/>
              <a:pPr marL="32579">
                <a:lnSpc>
                  <a:spcPts val="1394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462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13384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37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433-2BD6-474A-B042-E5F0856EF48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78B23240-9A46-45DC-80D8-72E6138EF4CC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8A489-38BD-40B0-9083-7E99DA903139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6" name="Picture 17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8CB16-FC74-415F-A778-AFAE7BEAFAF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B1E71-4690-4FD4-BBCF-A3779CD52565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4774-6889-4F3F-87B3-82AF987C97C8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15D1-A74F-4481-8AFF-0CF19F1A4227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6656-7811-4E10-ABA8-C743BA19F43F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IN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E505A-A9CD-4645-BB6F-663BC8294A50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1827-D599-4054-9CED-35F966873CDF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2A46-881B-4CE5-A377-400F5AC5756F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CE0F-DF2D-4465-B568-7505733AD93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 smtClean="0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 smtClean="0"/>
            </a:lvl1pPr>
          </a:lstStyle>
          <a:p>
            <a:pPr>
              <a:defRPr/>
            </a:pPr>
            <a:fld id="{578891D9-9DBF-4503-8954-7823A473F5F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4B72-864B-4419-8417-A1CD80834F1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4AA0-627E-417E-B63D-B3DF9B458D2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947CB-2DD6-480A-BB8A-9DB725A59BE4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4F58-842A-4939-AD5D-04575B8B76C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2B2FC-FC80-4EAE-B114-A316EDBA5B6E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3D8C1-C48A-434B-B05D-32EFC992A06D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IN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C52F0-3AC6-4B70-9B7C-80128C5BC8D3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4F594-7693-4705-8E88-CEADBE86DA53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06891-6D43-46F3-BFF0-1270190D4E6C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18/06/15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DB935C-A2BB-404C-A6C5-67E9068028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907" r:id="rId14"/>
    <p:sldLayoutId id="2147483908" r:id="rId15"/>
    <p:sldLayoutId id="2147483909" r:id="rId16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076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3078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4100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4102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362200" y="3352800"/>
            <a:ext cx="6400800" cy="1524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66"/>
                </a:solidFill>
                <a:latin typeface="+mn-lt"/>
              </a:rPr>
              <a:t>Natural Language Processing</a:t>
            </a:r>
            <a:br>
              <a:rPr lang="en-US" dirty="0" smtClean="0">
                <a:solidFill>
                  <a:srgbClr val="FFFF66"/>
                </a:solidFill>
                <a:latin typeface="+mn-lt"/>
              </a:rPr>
            </a:br>
            <a:r>
              <a:rPr lang="en-US" dirty="0">
                <a:solidFill>
                  <a:srgbClr val="FFFF66"/>
                </a:solidFill>
                <a:latin typeface="+mn-lt"/>
              </a:rPr>
              <a:t>DSECL    ZG565</a:t>
            </a:r>
            <a:endParaRPr lang="en-US" dirty="0" smtClean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267200" y="4926874"/>
            <a:ext cx="4367348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  <a:latin typeface="+mn-lt"/>
                <a:cs typeface="Courier New" pitchFamily="49" charset="0"/>
              </a:rPr>
              <a:t>Prof.Vijayalakshmi Anand</a:t>
            </a: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  <a:latin typeface="+mn-lt"/>
                <a:cs typeface="Courier New" pitchFamily="49" charset="0"/>
              </a:rPr>
              <a:t>BITS-Pilani</a:t>
            </a:r>
          </a:p>
        </p:txBody>
      </p:sp>
    </p:spTree>
    <p:extLst>
      <p:ext uri="{BB962C8B-B14F-4D97-AF65-F5344CB8AC3E}">
        <p14:creationId xmlns:p14="http://schemas.microsoft.com/office/powerpoint/2010/main" val="38868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Sentiment Analysis</a:t>
            </a:r>
            <a:r>
              <a:rPr lang="en-US" dirty="0"/>
              <a:t>: </a:t>
            </a:r>
          </a:p>
          <a:p>
            <a:r>
              <a:rPr lang="en-US" dirty="0" smtClean="0"/>
              <a:t> </a:t>
            </a:r>
            <a:r>
              <a:rPr lang="en-US" dirty="0"/>
              <a:t>"I like Frozen</a:t>
            </a:r>
            <a:r>
              <a:rPr lang="en-US" dirty="0" smtClean="0"/>
              <a:t>"</a:t>
            </a:r>
          </a:p>
          <a:p>
            <a:r>
              <a:rPr lang="en-US" dirty="0" smtClean="0"/>
              <a:t> </a:t>
            </a:r>
            <a:r>
              <a:rPr lang="en-US" dirty="0"/>
              <a:t>"I do not like </a:t>
            </a:r>
            <a:r>
              <a:rPr lang="en-US" dirty="0" smtClean="0"/>
              <a:t>Frozen“</a:t>
            </a:r>
          </a:p>
          <a:p>
            <a:r>
              <a:rPr lang="en-US" dirty="0" smtClean="0"/>
              <a:t> </a:t>
            </a:r>
            <a:r>
              <a:rPr lang="en-US" dirty="0"/>
              <a:t>"I like frozen yogurt</a:t>
            </a:r>
            <a:r>
              <a:rPr lang="en-US" dirty="0" smtClean="0"/>
              <a:t>"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Relation </a:t>
            </a:r>
            <a:r>
              <a:rPr lang="en-US" b="1" dirty="0"/>
              <a:t>Extraction: </a:t>
            </a:r>
            <a:endParaRPr lang="en-US" b="1" dirty="0" smtClean="0"/>
          </a:p>
          <a:p>
            <a:r>
              <a:rPr lang="en-US" dirty="0" smtClean="0"/>
              <a:t>"</a:t>
            </a:r>
            <a:r>
              <a:rPr lang="en-US" dirty="0"/>
              <a:t>Rome is the capital of Italy and the region of Lazio".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35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Simple </a:t>
            </a:r>
            <a:r>
              <a:rPr lang="en-US" dirty="0"/>
              <a:t>yet powerful formalism to describe the syntactic structure of natural languages </a:t>
            </a:r>
            <a:endParaRPr lang="en-US" dirty="0" smtClean="0"/>
          </a:p>
          <a:p>
            <a:r>
              <a:rPr lang="en-US" dirty="0" smtClean="0"/>
              <a:t>•   Developed </a:t>
            </a:r>
            <a:r>
              <a:rPr lang="en-US" dirty="0"/>
              <a:t>in the mid-1950s by Noam Chomsky </a:t>
            </a:r>
            <a:endParaRPr lang="en-US" dirty="0" smtClean="0"/>
          </a:p>
          <a:p>
            <a:r>
              <a:rPr lang="en-US" dirty="0" smtClean="0"/>
              <a:t>•  Allows </a:t>
            </a:r>
            <a:r>
              <a:rPr lang="en-US" dirty="0"/>
              <a:t>one to specify rules that state how a constituent can be segmented into smaller and smaller constituents, up to the level of individual </a:t>
            </a:r>
            <a:r>
              <a:rPr lang="en-US" dirty="0" smtClean="0"/>
              <a:t>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Context free grammar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2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Context free grammar -Definition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3838"/>
            <a:ext cx="7277541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901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229600" cy="4953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Terminals </a:t>
            </a:r>
            <a:r>
              <a:rPr lang="en-IN" sz="2800" dirty="0" smtClean="0"/>
              <a:t>∑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en-US" sz="2800" dirty="0"/>
              <a:t> </a:t>
            </a:r>
            <a:r>
              <a:rPr lang="en-US" sz="2800" dirty="0" smtClean="0"/>
              <a:t>     words </a:t>
            </a:r>
            <a:r>
              <a:rPr lang="en-IN" sz="2800" dirty="0"/>
              <a:t>-</a:t>
            </a:r>
            <a:r>
              <a:rPr lang="en-US" sz="2800" dirty="0"/>
              <a:t> {sleeps, saw, man, woman, telescope, the, with, in} 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Non-Terminals -</a:t>
            </a:r>
            <a:r>
              <a:rPr lang="en-IN" sz="2800" dirty="0" smtClean="0"/>
              <a:t>N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en-US" sz="2800" dirty="0"/>
              <a:t> </a:t>
            </a:r>
            <a:r>
              <a:rPr lang="en-US" sz="2800" dirty="0" smtClean="0"/>
              <a:t>      The </a:t>
            </a:r>
            <a:r>
              <a:rPr lang="en-US" sz="2800" dirty="0"/>
              <a:t>constituents in a language </a:t>
            </a:r>
            <a:r>
              <a:rPr lang="en-US" sz="2800" dirty="0" smtClean="0"/>
              <a:t>. </a:t>
            </a:r>
            <a:r>
              <a:rPr lang="en-US" sz="2800" dirty="0"/>
              <a:t>Such as noun phrases, verb phrases and sentences 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en-IN" sz="2800" dirty="0" smtClean="0"/>
              <a:t> </a:t>
            </a:r>
            <a:r>
              <a:rPr lang="en-IN" sz="2800" dirty="0"/>
              <a:t>{S, NP, VP, PP, DT, Vi, </a:t>
            </a:r>
            <a:r>
              <a:rPr lang="en-IN" sz="2800" dirty="0" err="1"/>
              <a:t>Vt</a:t>
            </a:r>
            <a:r>
              <a:rPr lang="en-IN" sz="2800" dirty="0"/>
              <a:t>, NN, IN}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Rules 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en-US" sz="2800" dirty="0"/>
              <a:t> </a:t>
            </a:r>
            <a:r>
              <a:rPr lang="en-US" sz="2800" dirty="0" smtClean="0"/>
              <a:t>    Rules </a:t>
            </a:r>
            <a:r>
              <a:rPr lang="en-US" sz="2800" dirty="0"/>
              <a:t>are equations that consist of a single non-terminal on the left and any number of terminals and </a:t>
            </a:r>
            <a:r>
              <a:rPr lang="en-US" sz="2800" dirty="0" err="1"/>
              <a:t>nonterminals</a:t>
            </a:r>
            <a:r>
              <a:rPr lang="en-US" sz="2800" dirty="0"/>
              <a:t> on the right.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82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Some sample rules 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8229600" cy="35332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0" y="15240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grammar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948190" y="1358395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lexicons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23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Noun phrase (NP):</a:t>
            </a:r>
            <a:r>
              <a:rPr lang="en-US" dirty="0"/>
              <a:t> Noun acts as the head word. They start with an article or noun.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Verb phrase (VP):</a:t>
            </a:r>
            <a:r>
              <a:rPr lang="en-US" dirty="0"/>
              <a:t> Verb acts as the head word. They start with an verb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Adjective phrase (ADJP):</a:t>
            </a:r>
            <a:r>
              <a:rPr lang="en-US" dirty="0"/>
              <a:t> Adjective as the head word. They start with an adjective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Adverb phrase (ADVP):</a:t>
            </a:r>
            <a:r>
              <a:rPr lang="en-US" dirty="0"/>
              <a:t> Adverb acts as the head word. They usually start with an adjective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Prepositional phrase (PP):</a:t>
            </a:r>
            <a:r>
              <a:rPr lang="en-US" dirty="0"/>
              <a:t> Preposition as the head word</a:t>
            </a:r>
            <a:r>
              <a:rPr lang="en-US" dirty="0" smtClean="0"/>
              <a:t>. </a:t>
            </a:r>
            <a:r>
              <a:rPr lang="en-US" dirty="0"/>
              <a:t>They </a:t>
            </a:r>
            <a:r>
              <a:rPr lang="en-US" dirty="0" smtClean="0"/>
              <a:t>start </a:t>
            </a:r>
            <a:r>
              <a:rPr lang="en-US" dirty="0"/>
              <a:t>with an </a:t>
            </a:r>
            <a:r>
              <a:rPr lang="en-US" dirty="0" smtClean="0"/>
              <a:t>preposition.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</p:spPr>
        <p:txBody>
          <a:bodyPr/>
          <a:lstStyle/>
          <a:p>
            <a:r>
              <a:rPr lang="en-US" dirty="0" smtClean="0"/>
              <a:t>Categories of Phrases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VPs consist of a head verb along with 0 or more following constituents which we’ll call arguments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Verb phrase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475705"/>
            <a:ext cx="77247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1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3581400"/>
            <a:ext cx="5386388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47800"/>
            <a:ext cx="7724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 dirty="0"/>
              <a:t>Parsing adds information about sentence structure and constituents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 dirty="0"/>
              <a:t>Allows us to see what constructions words enter into</a:t>
            </a:r>
          </a:p>
          <a:p>
            <a:pPr lvl="1"/>
            <a:r>
              <a:rPr lang="en-GB" altLang="en-US" sz="2400" dirty="0" err="1"/>
              <a:t>eg</a:t>
            </a:r>
            <a:r>
              <a:rPr lang="en-GB" altLang="en-US" sz="2400" dirty="0"/>
              <a:t>, transitivity, </a:t>
            </a:r>
            <a:r>
              <a:rPr lang="en-GB" altLang="en-US" sz="2400" dirty="0" err="1"/>
              <a:t>passivization</a:t>
            </a:r>
            <a:r>
              <a:rPr lang="en-GB" altLang="en-US" sz="2400" dirty="0"/>
              <a:t>, argument structure for verbs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 dirty="0"/>
              <a:t>Allows us to see how words function relative to each other</a:t>
            </a:r>
          </a:p>
          <a:p>
            <a:pPr lvl="1"/>
            <a:r>
              <a:rPr lang="en-GB" altLang="en-US" sz="2400" dirty="0" err="1"/>
              <a:t>eg</a:t>
            </a:r>
            <a:r>
              <a:rPr lang="en-GB" altLang="en-US" sz="2400" dirty="0"/>
              <a:t>, what words can modify / be modified by other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dirty="0" smtClean="0"/>
              <a:t>Why parsing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39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Parsing </a:t>
            </a:r>
            <a:r>
              <a:rPr lang="en-US" dirty="0"/>
              <a:t>as a special case of a search problem as defined in Al.</a:t>
            </a:r>
          </a:p>
          <a:p>
            <a:r>
              <a:rPr lang="en-US" dirty="0" smtClean="0"/>
              <a:t>1</a:t>
            </a:r>
            <a:r>
              <a:rPr lang="en-US" dirty="0"/>
              <a:t>. Select the first state from the possibilities list (and remove it from the list).</a:t>
            </a:r>
          </a:p>
          <a:p>
            <a:r>
              <a:rPr lang="en-US" dirty="0"/>
              <a:t>2. Generate the new states by trying every possible option from the selected state (there may be none if we are on a bad path).</a:t>
            </a:r>
          </a:p>
          <a:p>
            <a:r>
              <a:rPr lang="en-US" dirty="0"/>
              <a:t>3. Add the states generated in step 2 to the possibilities list.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Parsing as a search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419600"/>
            <a:ext cx="8458200" cy="2209800"/>
          </a:xfrm>
        </p:spPr>
        <p:txBody>
          <a:bodyPr rtlCol="0">
            <a:normAutofit fontScale="85000" lnSpcReduction="20000"/>
          </a:bodyPr>
          <a:lstStyle/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600" dirty="0" smtClean="0">
                <a:latin typeface="+mn-lt"/>
                <a:cs typeface="Courier New" pitchFamily="49" charset="0"/>
              </a:rPr>
              <a:t>Session </a:t>
            </a:r>
            <a:r>
              <a:rPr lang="en-US" sz="3600" dirty="0">
                <a:latin typeface="+mn-lt"/>
                <a:cs typeface="Courier New" pitchFamily="49" charset="0"/>
              </a:rPr>
              <a:t>5</a:t>
            </a:r>
            <a:r>
              <a:rPr lang="en-US" sz="3600" dirty="0" smtClean="0">
                <a:latin typeface="+mn-lt"/>
                <a:cs typeface="Courier New" pitchFamily="49" charset="0"/>
              </a:rPr>
              <a:t>-</a:t>
            </a:r>
            <a:r>
              <a:rPr lang="en-US" sz="3200" dirty="0" smtClean="0"/>
              <a:t>Parsing</a:t>
            </a:r>
            <a:endParaRPr lang="en-US" sz="3600" dirty="0" smtClean="0">
              <a:latin typeface="+mn-lt"/>
              <a:cs typeface="Courier New" pitchFamily="49" charset="0"/>
            </a:endParaRP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600" dirty="0" smtClean="0">
                <a:latin typeface="+mn-lt"/>
                <a:cs typeface="Courier New" pitchFamily="49" charset="0"/>
              </a:rPr>
              <a:t>Date – 27</a:t>
            </a:r>
            <a:r>
              <a:rPr lang="en-US" sz="3600" baseline="30000" dirty="0" smtClean="0">
                <a:latin typeface="+mn-lt"/>
                <a:cs typeface="Courier New" pitchFamily="49" charset="0"/>
              </a:rPr>
              <a:t>th</a:t>
            </a:r>
            <a:r>
              <a:rPr lang="en-US" sz="3600" dirty="0" smtClean="0">
                <a:latin typeface="+mn-lt"/>
                <a:cs typeface="Courier New" pitchFamily="49" charset="0"/>
              </a:rPr>
              <a:t> </a:t>
            </a:r>
            <a:r>
              <a:rPr lang="en-US" sz="3600" dirty="0" err="1" smtClean="0">
                <a:latin typeface="+mn-lt"/>
                <a:cs typeface="Courier New" pitchFamily="49" charset="0"/>
              </a:rPr>
              <a:t>sep</a:t>
            </a:r>
            <a:r>
              <a:rPr lang="en-US" sz="3600" dirty="0" smtClean="0">
                <a:latin typeface="+mn-lt"/>
                <a:cs typeface="Courier New" pitchFamily="49" charset="0"/>
              </a:rPr>
              <a:t> 2020</a:t>
            </a: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600" dirty="0" smtClean="0">
                <a:latin typeface="+mn-lt"/>
                <a:cs typeface="Courier New" pitchFamily="49" charset="0"/>
              </a:rPr>
              <a:t>Time –  9to 11am</a:t>
            </a:r>
          </a:p>
          <a:p>
            <a:pPr marR="176530" lvl="0">
              <a:lnSpc>
                <a:spcPct val="120000"/>
              </a:lnSpc>
              <a:spcBef>
                <a:spcPts val="1170"/>
              </a:spcBef>
              <a:spcAft>
                <a:spcPts val="0"/>
              </a:spcAft>
            </a:pPr>
            <a:r>
              <a:rPr lang="en-US" sz="2600" b="0" dirty="0">
                <a:latin typeface="+mn-lt"/>
                <a:ea typeface="Trebuchet MS"/>
                <a:cs typeface="Trebuchet MS"/>
                <a:sym typeface="Trebuchet MS"/>
              </a:rPr>
              <a:t>These </a:t>
            </a:r>
            <a:r>
              <a:rPr lang="en-US" sz="2600" b="0" dirty="0" smtClean="0">
                <a:latin typeface="+mn-lt"/>
                <a:ea typeface="Trebuchet MS"/>
                <a:cs typeface="Trebuchet MS"/>
                <a:sym typeface="Trebuchet MS"/>
              </a:rPr>
              <a:t>slides are prepared </a:t>
            </a:r>
            <a:r>
              <a:rPr lang="en-US" sz="2600" b="0" dirty="0">
                <a:latin typeface="+mn-lt"/>
                <a:ea typeface="Trebuchet MS"/>
                <a:cs typeface="Trebuchet MS"/>
                <a:sym typeface="Trebuchet MS"/>
              </a:rPr>
              <a:t>by the instructor, with grateful acknowledgement </a:t>
            </a:r>
            <a:r>
              <a:rPr lang="en-US" sz="2600" b="0" dirty="0" smtClean="0">
                <a:latin typeface="+mn-lt"/>
                <a:ea typeface="Trebuchet MS"/>
                <a:cs typeface="Trebuchet MS"/>
                <a:sym typeface="Trebuchet MS"/>
              </a:rPr>
              <a:t>of James Allen and many </a:t>
            </a:r>
            <a:r>
              <a:rPr lang="en-US" sz="2600" b="0" dirty="0">
                <a:latin typeface="+mn-lt"/>
                <a:ea typeface="Trebuchet MS"/>
                <a:cs typeface="Trebuchet MS"/>
                <a:sym typeface="Trebuchet MS"/>
              </a:rPr>
              <a:t>others who made  their course materials freely available online.</a:t>
            </a:r>
          </a:p>
          <a:p>
            <a:pPr lvl="0">
              <a:lnSpc>
                <a:spcPct val="117083"/>
              </a:lnSpc>
              <a:spcAft>
                <a:spcPts val="0"/>
              </a:spcAft>
            </a:pPr>
            <a:endParaRPr lang="en-US" sz="32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endParaRPr lang="en-US" sz="3600" dirty="0" smtClean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414934"/>
            <a:ext cx="8229600" cy="268376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Two types of Parsing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62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700617"/>
            <a:ext cx="7037388" cy="441853"/>
          </a:xfrm>
          <a:prstGeom prst="rect">
            <a:avLst/>
          </a:prstGeom>
        </p:spPr>
        <p:txBody>
          <a:bodyPr vert="horz" wrap="square" lIns="0" tIns="10860" rIns="0" bIns="0" rtlCol="0" anchor="ctr">
            <a:spAutoFit/>
          </a:bodyPr>
          <a:lstStyle/>
          <a:p>
            <a:pPr marL="2694852" marR="4344" indent="-2617205">
              <a:spcBef>
                <a:spcPts val="86"/>
              </a:spcBef>
            </a:pPr>
            <a:r>
              <a:rPr sz="2800" dirty="0"/>
              <a:t>A Simple Top-Down Parsing</a:t>
            </a:r>
            <a:r>
              <a:rPr sz="2800" spc="-86" dirty="0"/>
              <a:t> </a:t>
            </a:r>
            <a:r>
              <a:rPr sz="2800" dirty="0" smtClean="0"/>
              <a:t>Algorithm</a:t>
            </a:r>
            <a:endParaRPr sz="2800" spc="-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923338" y="6064250"/>
            <a:ext cx="220662" cy="538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9">
              <a:lnSpc>
                <a:spcPts val="1394"/>
              </a:lnSpc>
            </a:pPr>
            <a:fld id="{81D60167-4931-47E6-BA6A-407CBD079E47}" type="slidenum">
              <a:rPr dirty="0"/>
              <a:pPr marL="32579">
                <a:lnSpc>
                  <a:spcPts val="1394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97190" y="1544554"/>
            <a:ext cx="6949223" cy="4613054"/>
          </a:xfrm>
          <a:prstGeom prst="rect">
            <a:avLst/>
          </a:prstGeom>
        </p:spPr>
        <p:txBody>
          <a:bodyPr vert="horz" wrap="square" lIns="0" tIns="47240" rIns="0" bIns="0" rtlCol="0">
            <a:spAutoFit/>
          </a:bodyPr>
          <a:lstStyle/>
          <a:p>
            <a:pPr marL="10860" marR="1191860">
              <a:lnSpc>
                <a:spcPts val="2206"/>
              </a:lnSpc>
              <a:spcBef>
                <a:spcPts val="371"/>
              </a:spcBef>
            </a:pPr>
            <a:r>
              <a:rPr sz="2052" dirty="0">
                <a:latin typeface="Times New Roman"/>
                <a:cs typeface="Times New Roman"/>
              </a:rPr>
              <a:t>The </a:t>
            </a:r>
            <a:r>
              <a:rPr sz="2052" spc="-4" dirty="0">
                <a:latin typeface="Times New Roman"/>
                <a:cs typeface="Times New Roman"/>
              </a:rPr>
              <a:t>algorithm </a:t>
            </a:r>
            <a:r>
              <a:rPr sz="2052" dirty="0">
                <a:latin typeface="Times New Roman"/>
                <a:cs typeface="Times New Roman"/>
              </a:rPr>
              <a:t>starts with the </a:t>
            </a:r>
            <a:r>
              <a:rPr sz="2052" spc="-4" dirty="0">
                <a:latin typeface="Times New Roman"/>
                <a:cs typeface="Times New Roman"/>
              </a:rPr>
              <a:t>initial state </a:t>
            </a:r>
            <a:r>
              <a:rPr sz="2052" dirty="0">
                <a:latin typeface="Times New Roman"/>
                <a:cs typeface="Times New Roman"/>
              </a:rPr>
              <a:t>((S) 1) and</a:t>
            </a:r>
            <a:r>
              <a:rPr sz="2052" spc="-94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no  </a:t>
            </a:r>
            <a:r>
              <a:rPr sz="2052" spc="-4" dirty="0">
                <a:latin typeface="Times New Roman"/>
                <a:cs typeface="Times New Roman"/>
              </a:rPr>
              <a:t>backup</a:t>
            </a:r>
            <a:r>
              <a:rPr sz="2052" spc="-9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states.</a:t>
            </a:r>
            <a:endParaRPr sz="2052" dirty="0">
              <a:latin typeface="Times New Roman"/>
              <a:cs typeface="Times New Roman"/>
            </a:endParaRPr>
          </a:p>
          <a:p>
            <a:pPr marL="270951" marR="904076" indent="-270951">
              <a:lnSpc>
                <a:spcPts val="2181"/>
              </a:lnSpc>
              <a:spcBef>
                <a:spcPts val="51"/>
              </a:spcBef>
              <a:buAutoNum type="arabicPeriod"/>
              <a:tabLst>
                <a:tab pos="270951" algn="l"/>
              </a:tabLst>
            </a:pPr>
            <a:r>
              <a:rPr sz="3078" spc="-6" baseline="1157" dirty="0">
                <a:latin typeface="Times New Roman"/>
                <a:cs typeface="Times New Roman"/>
              </a:rPr>
              <a:t>Take the first state off the possibilities list and call it </a:t>
            </a:r>
            <a:r>
              <a:rPr sz="2052" i="1" spc="-4" dirty="0">
                <a:latin typeface="Times New Roman"/>
                <a:cs typeface="Times New Roman"/>
              </a:rPr>
              <a:t>C</a:t>
            </a:r>
            <a:r>
              <a:rPr sz="3078" spc="-6" baseline="1157" dirty="0">
                <a:latin typeface="Times New Roman"/>
                <a:cs typeface="Times New Roman"/>
              </a:rPr>
              <a:t>. </a:t>
            </a:r>
            <a:r>
              <a:rPr sz="2052" spc="-4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IF the list is </a:t>
            </a:r>
            <a:r>
              <a:rPr sz="2052" spc="-4" dirty="0">
                <a:latin typeface="Times New Roman"/>
                <a:cs typeface="Times New Roman"/>
              </a:rPr>
              <a:t>empty, THEN</a:t>
            </a:r>
            <a:r>
              <a:rPr sz="2052" spc="-9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fails</a:t>
            </a:r>
          </a:p>
          <a:p>
            <a:pPr marL="271494" marR="1073488" indent="-260634">
              <a:lnSpc>
                <a:spcPts val="2198"/>
              </a:lnSpc>
              <a:spcBef>
                <a:spcPts val="51"/>
              </a:spcBef>
              <a:buAutoNum type="arabicPeriod"/>
              <a:tabLst>
                <a:tab pos="272037" algn="l"/>
              </a:tabLst>
            </a:pPr>
            <a:r>
              <a:rPr sz="3078" baseline="1157" dirty="0">
                <a:latin typeface="Times New Roman"/>
                <a:cs typeface="Times New Roman"/>
              </a:rPr>
              <a:t>IF </a:t>
            </a:r>
            <a:r>
              <a:rPr sz="2052" i="1" dirty="0">
                <a:latin typeface="Times New Roman"/>
                <a:cs typeface="Times New Roman"/>
              </a:rPr>
              <a:t>C </a:t>
            </a:r>
            <a:r>
              <a:rPr sz="3078" baseline="1157" dirty="0">
                <a:latin typeface="Times New Roman"/>
                <a:cs typeface="Times New Roman"/>
              </a:rPr>
              <a:t>consists of an empty </a:t>
            </a:r>
            <a:r>
              <a:rPr sz="3078" spc="-6" baseline="1157" dirty="0">
                <a:latin typeface="Times New Roman"/>
                <a:cs typeface="Times New Roman"/>
              </a:rPr>
              <a:t>symbol </a:t>
            </a:r>
            <a:r>
              <a:rPr sz="3078" baseline="1157" dirty="0">
                <a:latin typeface="Times New Roman"/>
                <a:cs typeface="Times New Roman"/>
              </a:rPr>
              <a:t>list and the word </a:t>
            </a:r>
            <a:r>
              <a:rPr sz="2052" dirty="0">
                <a:latin typeface="Times New Roman"/>
                <a:cs typeface="Times New Roman"/>
              </a:rPr>
              <a:t> position is at the end of the </a:t>
            </a:r>
            <a:r>
              <a:rPr sz="2052" spc="-4" dirty="0">
                <a:latin typeface="Times New Roman"/>
                <a:cs typeface="Times New Roman"/>
              </a:rPr>
              <a:t>sentence, </a:t>
            </a:r>
            <a:r>
              <a:rPr sz="2052" dirty="0">
                <a:latin typeface="Times New Roman"/>
                <a:cs typeface="Times New Roman"/>
              </a:rPr>
              <a:t>THEN</a:t>
            </a:r>
            <a:r>
              <a:rPr sz="2052" spc="-10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succeeds</a:t>
            </a:r>
          </a:p>
          <a:p>
            <a:pPr marL="270951" indent="-260634">
              <a:lnSpc>
                <a:spcPts val="2061"/>
              </a:lnSpc>
              <a:buAutoNum type="arabicPeriod"/>
              <a:tabLst>
                <a:tab pos="271494" algn="l"/>
              </a:tabLst>
            </a:pPr>
            <a:r>
              <a:rPr sz="2052" spc="-4" dirty="0">
                <a:latin typeface="Times New Roman"/>
                <a:cs typeface="Times New Roman"/>
              </a:rPr>
              <a:t>OTHERWISE, generate the next possible</a:t>
            </a:r>
            <a:r>
              <a:rPr sz="2052" spc="-17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states.</a:t>
            </a:r>
            <a:endParaRPr sz="2052" dirty="0">
              <a:latin typeface="Times New Roman"/>
              <a:cs typeface="Times New Roman"/>
            </a:endParaRPr>
          </a:p>
          <a:p>
            <a:pPr marL="662446" marR="815026" lvl="1" indent="-662446">
              <a:lnSpc>
                <a:spcPts val="2198"/>
              </a:lnSpc>
              <a:spcBef>
                <a:spcPts val="180"/>
              </a:spcBef>
              <a:buAutoNum type="arabicPeriod"/>
              <a:tabLst>
                <a:tab pos="662446" algn="l"/>
              </a:tabLst>
            </a:pPr>
            <a:r>
              <a:rPr sz="3078" baseline="1157" dirty="0">
                <a:latin typeface="Times New Roman"/>
                <a:cs typeface="Times New Roman"/>
              </a:rPr>
              <a:t>IF the first </a:t>
            </a:r>
            <a:r>
              <a:rPr sz="3078" spc="-6" baseline="1157" dirty="0">
                <a:latin typeface="Times New Roman"/>
                <a:cs typeface="Times New Roman"/>
              </a:rPr>
              <a:t>symbol </a:t>
            </a:r>
            <a:r>
              <a:rPr sz="3078" baseline="1157" dirty="0">
                <a:latin typeface="Times New Roman"/>
                <a:cs typeface="Times New Roman"/>
              </a:rPr>
              <a:t>of </a:t>
            </a:r>
            <a:r>
              <a:rPr sz="2052" i="1" dirty="0">
                <a:latin typeface="Times New Roman"/>
                <a:cs typeface="Times New Roman"/>
              </a:rPr>
              <a:t>C </a:t>
            </a:r>
            <a:r>
              <a:rPr sz="3078" baseline="1157" dirty="0">
                <a:latin typeface="Times New Roman"/>
                <a:cs typeface="Times New Roman"/>
              </a:rPr>
              <a:t>is a </a:t>
            </a:r>
            <a:r>
              <a:rPr sz="3078" spc="-6" baseline="1157" dirty="0">
                <a:latin typeface="Times New Roman"/>
                <a:cs typeface="Times New Roman"/>
              </a:rPr>
              <a:t>lexical symbol, </a:t>
            </a:r>
            <a:r>
              <a:rPr sz="3078" baseline="1157" dirty="0">
                <a:latin typeface="Times New Roman"/>
                <a:cs typeface="Times New Roman"/>
              </a:rPr>
              <a:t>AND </a:t>
            </a:r>
            <a:r>
              <a:rPr sz="2052" dirty="0">
                <a:latin typeface="Times New Roman"/>
                <a:cs typeface="Times New Roman"/>
              </a:rPr>
              <a:t> the next word in the </a:t>
            </a:r>
            <a:r>
              <a:rPr sz="2052" spc="-4" dirty="0">
                <a:latin typeface="Times New Roman"/>
                <a:cs typeface="Times New Roman"/>
              </a:rPr>
              <a:t>sentence </a:t>
            </a:r>
            <a:r>
              <a:rPr sz="2052" dirty="0">
                <a:latin typeface="Times New Roman"/>
                <a:cs typeface="Times New Roman"/>
              </a:rPr>
              <a:t>can be in that</a:t>
            </a:r>
            <a:r>
              <a:rPr sz="2052" spc="-10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class,</a:t>
            </a:r>
          </a:p>
          <a:p>
            <a:pPr marL="662446">
              <a:lnSpc>
                <a:spcPts val="2052"/>
              </a:lnSpc>
              <a:tabLst>
                <a:tab pos="1574123" algn="l"/>
              </a:tabLst>
            </a:pPr>
            <a:r>
              <a:rPr sz="2052" spc="-4" dirty="0">
                <a:latin typeface="Times New Roman"/>
                <a:cs typeface="Times New Roman"/>
              </a:rPr>
              <a:t>THEN	</a:t>
            </a:r>
            <a:r>
              <a:rPr sz="2052" dirty="0">
                <a:latin typeface="Times New Roman"/>
                <a:cs typeface="Times New Roman"/>
              </a:rPr>
              <a:t>– create a </a:t>
            </a:r>
            <a:r>
              <a:rPr sz="2052" spc="-9" dirty="0">
                <a:latin typeface="Times New Roman"/>
                <a:cs typeface="Times New Roman"/>
              </a:rPr>
              <a:t>new </a:t>
            </a:r>
            <a:r>
              <a:rPr sz="2052" dirty="0">
                <a:latin typeface="Times New Roman"/>
                <a:cs typeface="Times New Roman"/>
              </a:rPr>
              <a:t>state by </a:t>
            </a:r>
            <a:r>
              <a:rPr sz="2052" spc="-4" dirty="0">
                <a:latin typeface="Times New Roman"/>
                <a:cs typeface="Times New Roman"/>
              </a:rPr>
              <a:t>removing </a:t>
            </a:r>
            <a:r>
              <a:rPr sz="2052" dirty="0">
                <a:latin typeface="Times New Roman"/>
                <a:cs typeface="Times New Roman"/>
              </a:rPr>
              <a:t>the first</a:t>
            </a:r>
            <a:r>
              <a:rPr sz="2052" spc="-30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symbol</a:t>
            </a:r>
            <a:endParaRPr sz="2052" dirty="0">
              <a:latin typeface="Times New Roman"/>
              <a:cs typeface="Times New Roman"/>
            </a:endParaRPr>
          </a:p>
          <a:p>
            <a:pPr marL="1770143" lvl="2" indent="-195476">
              <a:lnSpc>
                <a:spcPts val="2210"/>
              </a:lnSpc>
              <a:buChar char="–"/>
              <a:tabLst>
                <a:tab pos="1770143" algn="l"/>
              </a:tabLst>
            </a:pPr>
            <a:r>
              <a:rPr sz="2052" dirty="0">
                <a:latin typeface="Times New Roman"/>
                <a:cs typeface="Times New Roman"/>
              </a:rPr>
              <a:t>updating the word</a:t>
            </a:r>
            <a:r>
              <a:rPr sz="2052" spc="-21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position</a:t>
            </a:r>
          </a:p>
          <a:p>
            <a:pPr marL="1770143" lvl="2" indent="-195476">
              <a:lnSpc>
                <a:spcPts val="2223"/>
              </a:lnSpc>
              <a:buChar char="–"/>
              <a:tabLst>
                <a:tab pos="1770143" algn="l"/>
              </a:tabLst>
            </a:pPr>
            <a:r>
              <a:rPr sz="2052" dirty="0">
                <a:latin typeface="Times New Roman"/>
                <a:cs typeface="Times New Roman"/>
              </a:rPr>
              <a:t>add it to </a:t>
            </a:r>
            <a:r>
              <a:rPr sz="2052" spc="-4" dirty="0">
                <a:latin typeface="Times New Roman"/>
                <a:cs typeface="Times New Roman"/>
              </a:rPr>
              <a:t>the possibilities</a:t>
            </a:r>
            <a:r>
              <a:rPr sz="2052" spc="-26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list.</a:t>
            </a:r>
            <a:endParaRPr sz="2052" dirty="0">
              <a:latin typeface="Times New Roman"/>
              <a:cs typeface="Times New Roman"/>
            </a:endParaRPr>
          </a:p>
          <a:p>
            <a:pPr marL="662446" marR="4344" lvl="1" indent="-390952">
              <a:lnSpc>
                <a:spcPts val="2198"/>
              </a:lnSpc>
              <a:spcBef>
                <a:spcPts val="184"/>
              </a:spcBef>
              <a:buAutoNum type="arabicPeriod" startAt="2"/>
              <a:tabLst>
                <a:tab pos="662989" algn="l"/>
                <a:tab pos="1574123" algn="l"/>
              </a:tabLst>
            </a:pPr>
            <a:r>
              <a:rPr sz="3078" spc="-6" baseline="1157" dirty="0">
                <a:latin typeface="Times New Roman"/>
                <a:cs typeface="Times New Roman"/>
              </a:rPr>
              <a:t>OTHERWISE, </a:t>
            </a:r>
            <a:r>
              <a:rPr sz="3078" baseline="1157" dirty="0">
                <a:latin typeface="Times New Roman"/>
                <a:cs typeface="Times New Roman"/>
              </a:rPr>
              <a:t>IF the first </a:t>
            </a:r>
            <a:r>
              <a:rPr sz="3078" spc="-6" baseline="1157" dirty="0">
                <a:latin typeface="Times New Roman"/>
                <a:cs typeface="Times New Roman"/>
              </a:rPr>
              <a:t>symbol </a:t>
            </a:r>
            <a:r>
              <a:rPr sz="3078" baseline="1157" dirty="0">
                <a:latin typeface="Times New Roman"/>
                <a:cs typeface="Times New Roman"/>
              </a:rPr>
              <a:t>of </a:t>
            </a:r>
            <a:r>
              <a:rPr sz="2052" i="1" dirty="0">
                <a:latin typeface="Times New Roman"/>
                <a:cs typeface="Times New Roman"/>
              </a:rPr>
              <a:t>C </a:t>
            </a:r>
            <a:r>
              <a:rPr sz="3078" baseline="1157" dirty="0">
                <a:latin typeface="Times New Roman"/>
                <a:cs typeface="Times New Roman"/>
              </a:rPr>
              <a:t>is a </a:t>
            </a:r>
            <a:r>
              <a:rPr sz="3078" spc="-6" baseline="1157" dirty="0">
                <a:latin typeface="Times New Roman"/>
                <a:cs typeface="Times New Roman"/>
              </a:rPr>
              <a:t>non-terminal </a:t>
            </a:r>
            <a:r>
              <a:rPr sz="2052" spc="-4" dirty="0">
                <a:latin typeface="Times New Roman"/>
                <a:cs typeface="Times New Roman"/>
              </a:rPr>
              <a:t> THEN	</a:t>
            </a:r>
            <a:r>
              <a:rPr sz="2052" dirty="0">
                <a:latin typeface="Times New Roman"/>
                <a:cs typeface="Times New Roman"/>
              </a:rPr>
              <a:t>– generate a new state for each </a:t>
            </a:r>
            <a:r>
              <a:rPr sz="2052" spc="-4" dirty="0">
                <a:latin typeface="Times New Roman"/>
                <a:cs typeface="Times New Roman"/>
              </a:rPr>
              <a:t>rule </a:t>
            </a:r>
            <a:r>
              <a:rPr sz="2052" dirty="0">
                <a:latin typeface="Times New Roman"/>
                <a:cs typeface="Times New Roman"/>
              </a:rPr>
              <a:t>that can</a:t>
            </a:r>
            <a:r>
              <a:rPr sz="2052" spc="-115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rewrite</a:t>
            </a:r>
          </a:p>
          <a:p>
            <a:pPr marL="1770143">
              <a:lnSpc>
                <a:spcPts val="2052"/>
              </a:lnSpc>
            </a:pPr>
            <a:r>
              <a:rPr sz="2052" dirty="0">
                <a:latin typeface="Times New Roman"/>
                <a:cs typeface="Times New Roman"/>
              </a:rPr>
              <a:t>that </a:t>
            </a:r>
            <a:r>
              <a:rPr sz="2052" spc="-4" dirty="0">
                <a:latin typeface="Times New Roman"/>
                <a:cs typeface="Times New Roman"/>
              </a:rPr>
              <a:t>non-terminal symbol</a:t>
            </a:r>
            <a:endParaRPr sz="2052" dirty="0">
              <a:latin typeface="Times New Roman"/>
              <a:cs typeface="Times New Roman"/>
            </a:endParaRPr>
          </a:p>
          <a:p>
            <a:pPr marL="1770143" lvl="2" indent="-195476">
              <a:lnSpc>
                <a:spcPts val="2339"/>
              </a:lnSpc>
              <a:buChar char="–"/>
              <a:tabLst>
                <a:tab pos="1770143" algn="l"/>
              </a:tabLst>
            </a:pPr>
            <a:r>
              <a:rPr sz="2052" spc="-4" dirty="0">
                <a:latin typeface="Times New Roman"/>
                <a:cs typeface="Times New Roman"/>
              </a:rPr>
              <a:t>add them all to the possibilities</a:t>
            </a:r>
            <a:r>
              <a:rPr sz="2052" spc="-43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list</a:t>
            </a:r>
            <a:endParaRPr sz="205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4773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66081"/>
            <a:ext cx="7953375" cy="29821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52400"/>
            <a:ext cx="6324600" cy="1143000"/>
          </a:xfrm>
        </p:spPr>
        <p:txBody>
          <a:bodyPr/>
          <a:lstStyle/>
          <a:p>
            <a:r>
              <a:rPr lang="en-US" dirty="0" smtClean="0"/>
              <a:t>Toy example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44" y="5018881"/>
            <a:ext cx="30575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42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76249"/>
            <a:ext cx="8229600" cy="43611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599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pc="-4" dirty="0"/>
              <a:t>“</a:t>
            </a:r>
            <a:r>
              <a:rPr lang="en-US" sz="3600" spc="-6" baseline="-19675" dirty="0"/>
              <a:t>1 </a:t>
            </a:r>
            <a:r>
              <a:rPr lang="en-US" sz="3600" b="1" i="1" dirty="0">
                <a:latin typeface="Times New Roman"/>
                <a:cs typeface="Times New Roman"/>
              </a:rPr>
              <a:t>The </a:t>
            </a:r>
            <a:r>
              <a:rPr lang="en-US" sz="3600" b="1" baseline="-19675" dirty="0"/>
              <a:t>2 </a:t>
            </a:r>
            <a:r>
              <a:rPr lang="en-US" sz="3600" b="1" i="1" dirty="0">
                <a:latin typeface="Times New Roman"/>
                <a:cs typeface="Times New Roman"/>
              </a:rPr>
              <a:t>dogs </a:t>
            </a:r>
            <a:r>
              <a:rPr lang="en-US" sz="3600" b="1" baseline="-19675" dirty="0"/>
              <a:t>3 </a:t>
            </a:r>
            <a:r>
              <a:rPr lang="en-US" sz="3600" b="1" i="1" spc="-4" dirty="0">
                <a:latin typeface="Times New Roman"/>
                <a:cs typeface="Times New Roman"/>
              </a:rPr>
              <a:t>cried</a:t>
            </a:r>
            <a:r>
              <a:rPr lang="en-US" sz="3600" b="1" i="1" spc="731" dirty="0">
                <a:latin typeface="Times New Roman"/>
                <a:cs typeface="Times New Roman"/>
              </a:rPr>
              <a:t> </a:t>
            </a:r>
            <a:r>
              <a:rPr lang="en-US" sz="3600" b="1" baseline="-19675" dirty="0"/>
              <a:t>4</a:t>
            </a:r>
            <a:r>
              <a:rPr lang="en-US" sz="3600" dirty="0" smtClean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Example2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9" y="2064466"/>
            <a:ext cx="3457575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29" y="2015071"/>
            <a:ext cx="1260441" cy="1051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029200"/>
            <a:ext cx="2333625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350" y="4968788"/>
            <a:ext cx="952500" cy="857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7138" y="4063470"/>
            <a:ext cx="53040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4" dirty="0"/>
              <a:t>“</a:t>
            </a:r>
            <a:r>
              <a:rPr lang="en-US" sz="3200" b="1" spc="-6" baseline="-19675" dirty="0"/>
              <a:t>1 </a:t>
            </a:r>
            <a:r>
              <a:rPr lang="en-US" sz="3200" b="1" i="1" dirty="0">
                <a:latin typeface="Times New Roman"/>
                <a:cs typeface="Times New Roman"/>
              </a:rPr>
              <a:t>The </a:t>
            </a:r>
            <a:r>
              <a:rPr lang="en-US" sz="3200" b="1" baseline="-19675" dirty="0"/>
              <a:t>2 </a:t>
            </a:r>
            <a:r>
              <a:rPr lang="en-US" sz="3200" b="1" i="1" spc="-4" dirty="0">
                <a:latin typeface="Times New Roman"/>
                <a:cs typeface="Times New Roman"/>
              </a:rPr>
              <a:t>old </a:t>
            </a:r>
            <a:r>
              <a:rPr lang="en-US" sz="3200" b="1" baseline="-19675" dirty="0"/>
              <a:t>3 </a:t>
            </a:r>
            <a:r>
              <a:rPr lang="en-US" sz="3200" b="1" i="1" dirty="0">
                <a:latin typeface="Times New Roman"/>
                <a:cs typeface="Times New Roman"/>
              </a:rPr>
              <a:t>man </a:t>
            </a:r>
            <a:r>
              <a:rPr lang="en-US" sz="3200" b="1" baseline="-19675" dirty="0"/>
              <a:t>4</a:t>
            </a:r>
            <a:r>
              <a:rPr lang="en-US" sz="3200" b="1" spc="711" baseline="-19675" dirty="0"/>
              <a:t> </a:t>
            </a:r>
            <a:r>
              <a:rPr lang="en-US" sz="3200" b="1" i="1" spc="-4" dirty="0">
                <a:latin typeface="Times New Roman"/>
                <a:cs typeface="Times New Roman"/>
              </a:rPr>
              <a:t>cried </a:t>
            </a:r>
            <a:r>
              <a:rPr lang="en-US" sz="3200" b="1" baseline="-19675" dirty="0"/>
              <a:t>5</a:t>
            </a:r>
            <a:r>
              <a:rPr lang="en-US" sz="3200" b="1" dirty="0"/>
              <a:t>”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369342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121622"/>
            <a:ext cx="7162800" cy="441853"/>
          </a:xfrm>
          <a:prstGeom prst="rect">
            <a:avLst/>
          </a:prstGeom>
        </p:spPr>
        <p:txBody>
          <a:bodyPr vert="horz" wrap="square" lIns="0" tIns="10860" rIns="0" bIns="0" rtlCol="0" anchor="ctr">
            <a:spAutoFit/>
          </a:bodyPr>
          <a:lstStyle/>
          <a:p>
            <a:pPr marL="733577" marR="26063" indent="-701540">
              <a:spcBef>
                <a:spcPts val="86"/>
              </a:spcBef>
            </a:pPr>
            <a:r>
              <a:rPr lang="en-US" sz="2800" dirty="0" smtClean="0">
                <a:latin typeface="Times New Roman"/>
                <a:cs typeface="Times New Roman"/>
              </a:rPr>
              <a:t>Example-   “The dogs cried”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923338" y="6064250"/>
            <a:ext cx="220662" cy="538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9">
              <a:lnSpc>
                <a:spcPts val="1394"/>
              </a:lnSpc>
            </a:pPr>
            <a:fld id="{81D60167-4931-47E6-BA6A-407CBD079E47}" type="slidenum">
              <a:rPr dirty="0"/>
              <a:pPr marL="32579">
                <a:lnSpc>
                  <a:spcPts val="1394"/>
                </a:lnSpc>
              </a:pPr>
              <a:t>25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11012"/>
              </p:ext>
            </p:extLst>
          </p:nvPr>
        </p:nvGraphicFramePr>
        <p:xfrm>
          <a:off x="457200" y="1395578"/>
          <a:ext cx="7569319" cy="5225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346"/>
                <a:gridCol w="1994413"/>
                <a:gridCol w="2324552"/>
                <a:gridCol w="2665008"/>
              </a:tblGrid>
              <a:tr h="609293">
                <a:tc>
                  <a:txBody>
                    <a:bodyPr/>
                    <a:lstStyle/>
                    <a:p>
                      <a:pPr marR="68580" algn="r">
                        <a:lnSpc>
                          <a:spcPts val="260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Step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11125" algn="r">
                        <a:lnSpc>
                          <a:spcPts val="286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1.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60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21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State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ts val="286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((S)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1)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620"/>
                        </a:lnSpc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Backup</a:t>
                      </a: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States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260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7630">
                        <a:lnSpc>
                          <a:spcPts val="2860"/>
                        </a:lnSpc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initial position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2111">
                <a:tc>
                  <a:txBody>
                    <a:bodyPr/>
                    <a:lstStyle/>
                    <a:p>
                      <a:pPr marR="111125" algn="r">
                        <a:lnSpc>
                          <a:spcPts val="273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2.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73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((NP VP)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1)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73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rewrite S by rule</a:t>
                      </a:r>
                      <a:r>
                        <a:rPr sz="2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2112">
                <a:tc>
                  <a:txBody>
                    <a:bodyPr/>
                    <a:lstStyle/>
                    <a:p>
                      <a:pPr marR="111125" algn="r">
                        <a:lnSpc>
                          <a:spcPts val="272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725"/>
                        </a:lnSpc>
                        <a:tabLst>
                          <a:tab pos="1074420" algn="l"/>
                          <a:tab pos="144716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((ART	N	VP)</a:t>
                      </a:r>
                      <a:r>
                        <a:rPr sz="2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1)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2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rewrite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NP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by rules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2&amp;3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12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73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((ART ADJ N VP)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1)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2894">
                <a:tc>
                  <a:txBody>
                    <a:bodyPr/>
                    <a:lstStyle/>
                    <a:p>
                      <a:pPr marR="111125" algn="r">
                        <a:lnSpc>
                          <a:spcPts val="273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4.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730"/>
                        </a:lnSpc>
                        <a:tabLst>
                          <a:tab pos="68516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((N	VP)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2)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745"/>
                        </a:lnSpc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match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ART with</a:t>
                      </a:r>
                      <a:r>
                        <a:rPr sz="2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i="1" dirty="0">
                          <a:latin typeface="Times New Roman"/>
                          <a:cs typeface="Times New Roman"/>
                        </a:rPr>
                        <a:t>the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1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71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((ART ADJ N VP)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1)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2894">
                <a:tc>
                  <a:txBody>
                    <a:bodyPr/>
                    <a:lstStyle/>
                    <a:p>
                      <a:pPr marR="111125" algn="r">
                        <a:lnSpc>
                          <a:spcPts val="273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5.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73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((VP)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3)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745"/>
                        </a:lnSpc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match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N with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i="1" dirty="0">
                          <a:latin typeface="Times New Roman"/>
                          <a:cs typeface="Times New Roman"/>
                        </a:rPr>
                        <a:t>dogs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1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71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((ART ADJ N VP)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1)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2764">
                <a:tc>
                  <a:txBody>
                    <a:bodyPr/>
                    <a:lstStyle/>
                    <a:p>
                      <a:pPr marR="111125" algn="r">
                        <a:lnSpc>
                          <a:spcPts val="273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6.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73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((V)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3)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3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rewrite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VP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by rules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4&amp;5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21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73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((V NP)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3)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2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72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((ART ADJ N VP)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1)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2112">
                <a:tc>
                  <a:txBody>
                    <a:bodyPr/>
                    <a:lstStyle/>
                    <a:p>
                      <a:pPr marR="111125" algn="r">
                        <a:lnSpc>
                          <a:spcPts val="273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7.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73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273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parse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succeeds as</a:t>
                      </a:r>
                      <a:r>
                        <a:rPr sz="2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V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16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267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matched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i="1" dirty="0">
                          <a:latin typeface="Times New Roman"/>
                          <a:cs typeface="Times New Roman"/>
                        </a:rPr>
                        <a:t>cried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13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04800" y="666908"/>
            <a:ext cx="8618538" cy="380298"/>
          </a:xfrm>
          <a:prstGeom prst="rect">
            <a:avLst/>
          </a:prstGeom>
        </p:spPr>
        <p:txBody>
          <a:bodyPr vert="horz" wrap="square" lIns="0" tIns="10860" rIns="0" bIns="0" rtlCol="0" anchor="ctr">
            <a:spAutoFit/>
          </a:bodyPr>
          <a:lstStyle/>
          <a:p>
            <a:pPr marL="352943" marR="26063" indent="-320906">
              <a:spcBef>
                <a:spcPts val="86"/>
              </a:spcBef>
            </a:pPr>
            <a:r>
              <a:rPr lang="en-US" sz="2400" dirty="0" smtClean="0">
                <a:latin typeface="Times New Roman"/>
                <a:cs typeface="Times New Roman"/>
              </a:rPr>
              <a:t>Example-“The old man cried”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8923338" y="6064250"/>
            <a:ext cx="220662" cy="538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9">
              <a:lnSpc>
                <a:spcPts val="1394"/>
              </a:lnSpc>
            </a:pPr>
            <a:fld id="{81D60167-4931-47E6-BA6A-407CBD079E47}" type="slidenum">
              <a:rPr dirty="0"/>
              <a:pPr marL="32579">
                <a:lnSpc>
                  <a:spcPts val="1394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1501" y="1555240"/>
            <a:ext cx="4215797" cy="600871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266"/>
              </a:lnSpc>
              <a:spcBef>
                <a:spcPts val="86"/>
              </a:spcBef>
              <a:tabLst>
                <a:tab pos="633668" algn="l"/>
                <a:tab pos="2617748" algn="l"/>
              </a:tabLst>
            </a:pPr>
            <a:r>
              <a:rPr sz="2052" b="1" dirty="0">
                <a:latin typeface="Times New Roman"/>
                <a:cs typeface="Times New Roman"/>
              </a:rPr>
              <a:t>Step	Current State	</a:t>
            </a:r>
            <a:r>
              <a:rPr sz="2052" b="1" spc="-4" dirty="0">
                <a:latin typeface="Times New Roman"/>
                <a:cs typeface="Times New Roman"/>
              </a:rPr>
              <a:t>Backup</a:t>
            </a:r>
            <a:r>
              <a:rPr sz="2052" b="1" spc="-56" dirty="0">
                <a:latin typeface="Times New Roman"/>
                <a:cs typeface="Times New Roman"/>
              </a:rPr>
              <a:t> </a:t>
            </a:r>
            <a:r>
              <a:rPr sz="2052" b="1" dirty="0">
                <a:latin typeface="Times New Roman"/>
                <a:cs typeface="Times New Roman"/>
              </a:rPr>
              <a:t>States</a:t>
            </a:r>
            <a:endParaRPr sz="2052" dirty="0">
              <a:latin typeface="Times New Roman"/>
              <a:cs typeface="Times New Roman"/>
            </a:endParaRPr>
          </a:p>
          <a:p>
            <a:pPr marL="271494">
              <a:lnSpc>
                <a:spcPts val="2266"/>
              </a:lnSpc>
              <a:tabLst>
                <a:tab pos="662446" algn="l"/>
              </a:tabLst>
            </a:pPr>
            <a:r>
              <a:rPr sz="2052" dirty="0">
                <a:latin typeface="Times New Roman"/>
                <a:cs typeface="Times New Roman"/>
              </a:rPr>
              <a:t>1.	((S)</a:t>
            </a:r>
            <a:r>
              <a:rPr sz="2052" spc="-4" dirty="0">
                <a:latin typeface="Times New Roman"/>
                <a:cs typeface="Times New Roman"/>
              </a:rPr>
              <a:t> </a:t>
            </a:r>
            <a:r>
              <a:rPr sz="2052" spc="-9" dirty="0">
                <a:latin typeface="Times New Roman"/>
                <a:cs typeface="Times New Roman"/>
              </a:rPr>
              <a:t>1)</a:t>
            </a:r>
            <a:endParaRPr sz="2052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138" y="2084072"/>
            <a:ext cx="2257764" cy="600871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279"/>
              </a:lnSpc>
              <a:spcBef>
                <a:spcPts val="86"/>
              </a:spcBef>
              <a:tabLst>
                <a:tab pos="401811" algn="l"/>
              </a:tabLst>
            </a:pPr>
            <a:r>
              <a:rPr sz="2052" dirty="0">
                <a:latin typeface="Times New Roman"/>
                <a:cs typeface="Times New Roman"/>
              </a:rPr>
              <a:t>2.	((NP VP)</a:t>
            </a:r>
            <a:r>
              <a:rPr sz="2052" spc="-1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1)</a:t>
            </a:r>
            <a:endParaRPr sz="2052">
              <a:latin typeface="Times New Roman"/>
              <a:cs typeface="Times New Roman"/>
            </a:endParaRPr>
          </a:p>
          <a:p>
            <a:pPr marL="10860">
              <a:lnSpc>
                <a:spcPts val="2279"/>
              </a:lnSpc>
              <a:tabLst>
                <a:tab pos="400726" algn="l"/>
                <a:tab pos="1226068" algn="l"/>
                <a:tab pos="1544258" algn="l"/>
              </a:tabLst>
            </a:pPr>
            <a:r>
              <a:rPr sz="2052" dirty="0">
                <a:latin typeface="Times New Roman"/>
                <a:cs typeface="Times New Roman"/>
              </a:rPr>
              <a:t>3.	((ART	N	VP)</a:t>
            </a:r>
            <a:r>
              <a:rPr sz="2052" spc="-7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1)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7440" y="1555239"/>
            <a:ext cx="2852341" cy="113948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266"/>
              </a:lnSpc>
              <a:spcBef>
                <a:spcPts val="86"/>
              </a:spcBef>
            </a:pPr>
            <a:r>
              <a:rPr sz="2052" b="1" dirty="0">
                <a:latin typeface="Times New Roman"/>
                <a:cs typeface="Times New Roman"/>
              </a:rPr>
              <a:t>Comment</a:t>
            </a:r>
            <a:endParaRPr sz="2052">
              <a:latin typeface="Times New Roman"/>
              <a:cs typeface="Times New Roman"/>
            </a:endParaRPr>
          </a:p>
          <a:p>
            <a:pPr marL="76018">
              <a:lnSpc>
                <a:spcPts val="2082"/>
              </a:lnSpc>
            </a:pPr>
            <a:r>
              <a:rPr sz="2052" spc="-4" dirty="0">
                <a:latin typeface="Times New Roman"/>
                <a:cs typeface="Times New Roman"/>
              </a:rPr>
              <a:t>initial position</a:t>
            </a:r>
            <a:endParaRPr sz="2052">
              <a:latin typeface="Times New Roman"/>
              <a:cs typeface="Times New Roman"/>
            </a:endParaRPr>
          </a:p>
          <a:p>
            <a:pPr marL="76018">
              <a:lnSpc>
                <a:spcPts val="2095"/>
              </a:lnSpc>
            </a:pPr>
            <a:r>
              <a:rPr sz="2052" dirty="0">
                <a:latin typeface="Times New Roman"/>
                <a:cs typeface="Times New Roman"/>
              </a:rPr>
              <a:t>S </a:t>
            </a:r>
            <a:r>
              <a:rPr sz="2052" spc="-4" dirty="0">
                <a:latin typeface="Times New Roman"/>
                <a:cs typeface="Times New Roman"/>
              </a:rPr>
              <a:t>rewritten </a:t>
            </a:r>
            <a:r>
              <a:rPr sz="2052" dirty="0">
                <a:latin typeface="Times New Roman"/>
                <a:cs typeface="Times New Roman"/>
              </a:rPr>
              <a:t>to NP</a:t>
            </a:r>
            <a:r>
              <a:rPr sz="2052" spc="-1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VP</a:t>
            </a:r>
            <a:endParaRPr sz="2052">
              <a:latin typeface="Times New Roman"/>
              <a:cs typeface="Times New Roman"/>
            </a:endParaRPr>
          </a:p>
          <a:p>
            <a:pPr marL="75475">
              <a:lnSpc>
                <a:spcPts val="2279"/>
              </a:lnSpc>
            </a:pPr>
            <a:r>
              <a:rPr sz="2052" dirty="0">
                <a:latin typeface="Times New Roman"/>
                <a:cs typeface="Times New Roman"/>
              </a:rPr>
              <a:t>NP rewritten by rules</a:t>
            </a:r>
            <a:r>
              <a:rPr sz="2052" spc="-9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2&amp;3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7868" y="2615771"/>
            <a:ext cx="2282742" cy="220669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algn="just"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((ART ADJ N VP)</a:t>
            </a:r>
            <a:r>
              <a:rPr sz="2052" spc="-86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1)</a:t>
            </a:r>
            <a:endParaRPr sz="2052">
              <a:latin typeface="Times New Roman"/>
              <a:cs typeface="Times New Roman"/>
            </a:endParaRPr>
          </a:p>
          <a:p>
            <a:pPr marL="10860" marR="4344" algn="just">
              <a:lnSpc>
                <a:spcPct val="170000"/>
              </a:lnSpc>
              <a:spcBef>
                <a:spcPts val="9"/>
              </a:spcBef>
            </a:pPr>
            <a:r>
              <a:rPr sz="2052" dirty="0">
                <a:latin typeface="Times New Roman"/>
                <a:cs typeface="Times New Roman"/>
              </a:rPr>
              <a:t>((ART ADJ N VP)</a:t>
            </a:r>
            <a:r>
              <a:rPr sz="2052" spc="-86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1)  ((ART ADJ N VP)</a:t>
            </a:r>
            <a:r>
              <a:rPr sz="2052" spc="-86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1)  ((V NP)</a:t>
            </a:r>
            <a:r>
              <a:rPr sz="2052" spc="-1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3)</a:t>
            </a:r>
            <a:endParaRPr sz="2052">
              <a:latin typeface="Times New Roman"/>
              <a:cs typeface="Times New Roman"/>
            </a:endParaRPr>
          </a:p>
          <a:p>
            <a:pPr marL="10860" algn="just">
              <a:lnSpc>
                <a:spcPts val="2104"/>
              </a:lnSpc>
            </a:pPr>
            <a:r>
              <a:rPr sz="2052" dirty="0">
                <a:latin typeface="Times New Roman"/>
                <a:cs typeface="Times New Roman"/>
              </a:rPr>
              <a:t>((ART ADJ N VP)</a:t>
            </a:r>
            <a:r>
              <a:rPr sz="2052" spc="-86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1)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2138" y="2882923"/>
            <a:ext cx="1608345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401811" algn="l"/>
                <a:tab pos="894301" algn="l"/>
              </a:tabLst>
            </a:pPr>
            <a:r>
              <a:rPr sz="2052" dirty="0">
                <a:latin typeface="Times New Roman"/>
                <a:cs typeface="Times New Roman"/>
              </a:rPr>
              <a:t>4.	((N	VP)</a:t>
            </a:r>
            <a:r>
              <a:rPr sz="2052" spc="-7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2)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2138" y="3414621"/>
            <a:ext cx="1289065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401811" algn="l"/>
              </a:tabLst>
            </a:pPr>
            <a:r>
              <a:rPr sz="2052" dirty="0">
                <a:latin typeface="Times New Roman"/>
                <a:cs typeface="Times New Roman"/>
              </a:rPr>
              <a:t>5.	((VP)</a:t>
            </a:r>
            <a:r>
              <a:rPr sz="2052" spc="-7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3)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2138" y="3946320"/>
            <a:ext cx="1143000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400726" algn="l"/>
              </a:tabLst>
            </a:pPr>
            <a:r>
              <a:rPr sz="2052" dirty="0">
                <a:latin typeface="Times New Roman"/>
                <a:cs typeface="Times New Roman"/>
              </a:rPr>
              <a:t>6.	((V)</a:t>
            </a:r>
            <a:r>
              <a:rPr sz="2052" spc="-7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3)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1903" y="3946320"/>
            <a:ext cx="2787725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VP rewritten by rules</a:t>
            </a:r>
            <a:r>
              <a:rPr sz="2052" spc="-9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4&amp;5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2138" y="4745170"/>
            <a:ext cx="1022456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401811" algn="l"/>
              </a:tabLst>
            </a:pPr>
            <a:r>
              <a:rPr sz="2052" dirty="0">
                <a:latin typeface="Times New Roman"/>
                <a:cs typeface="Times New Roman"/>
              </a:rPr>
              <a:t>7.	(( )</a:t>
            </a:r>
            <a:r>
              <a:rPr sz="2052" spc="-81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4)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7868" y="5011020"/>
            <a:ext cx="2282742" cy="113467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279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((V NP)</a:t>
            </a:r>
            <a:r>
              <a:rPr sz="2052" spc="-1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3)</a:t>
            </a:r>
            <a:endParaRPr sz="2052">
              <a:latin typeface="Times New Roman"/>
              <a:cs typeface="Times New Roman"/>
            </a:endParaRPr>
          </a:p>
          <a:p>
            <a:pPr marL="10860">
              <a:lnSpc>
                <a:spcPts val="2279"/>
              </a:lnSpc>
            </a:pPr>
            <a:r>
              <a:rPr sz="2052" dirty="0">
                <a:latin typeface="Times New Roman"/>
                <a:cs typeface="Times New Roman"/>
              </a:rPr>
              <a:t>((ART ADJ N VP)</a:t>
            </a:r>
            <a:r>
              <a:rPr sz="2052" spc="-86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1)</a:t>
            </a:r>
            <a:endParaRPr sz="2052">
              <a:latin typeface="Times New Roman"/>
              <a:cs typeface="Times New Roman"/>
            </a:endParaRPr>
          </a:p>
          <a:p>
            <a:pPr marL="10860">
              <a:spcBef>
                <a:spcPts val="1722"/>
              </a:spcBef>
            </a:pPr>
            <a:r>
              <a:rPr sz="2052" dirty="0">
                <a:latin typeface="Times New Roman"/>
                <a:cs typeface="Times New Roman"/>
              </a:rPr>
              <a:t>((ART ADJ N VP)</a:t>
            </a:r>
            <a:r>
              <a:rPr sz="2052" spc="-86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1)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2138" y="5542719"/>
            <a:ext cx="1542100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401269" algn="l"/>
              </a:tabLst>
            </a:pPr>
            <a:r>
              <a:rPr sz="2052" dirty="0">
                <a:latin typeface="Times New Roman"/>
                <a:cs typeface="Times New Roman"/>
              </a:rPr>
              <a:t>8.	((V NP)</a:t>
            </a:r>
            <a:r>
              <a:rPr sz="2052" spc="-90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3)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1986" y="5542719"/>
            <a:ext cx="2671525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the first backup is</a:t>
            </a:r>
            <a:r>
              <a:rPr sz="2052" spc="-9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chosen</a:t>
            </a:r>
            <a:endParaRPr sz="205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9233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-76200" y="215443"/>
            <a:ext cx="8884810" cy="441853"/>
          </a:xfrm>
          <a:prstGeom prst="rect">
            <a:avLst/>
          </a:prstGeom>
        </p:spPr>
        <p:txBody>
          <a:bodyPr vert="horz" wrap="square" lIns="0" tIns="10860" rIns="0" bIns="0" rtlCol="0" anchor="ctr">
            <a:spAutoFit/>
          </a:bodyPr>
          <a:lstStyle/>
          <a:p>
            <a:pPr marL="32579" marR="26063" indent="260634">
              <a:spcBef>
                <a:spcPts val="86"/>
              </a:spcBef>
            </a:pPr>
            <a:r>
              <a:rPr sz="2800" spc="-4" dirty="0" err="1" smtClean="0"/>
              <a:t>con’t</a:t>
            </a:r>
            <a:endParaRPr sz="280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7319963" y="5699125"/>
            <a:ext cx="1824037" cy="1809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579">
              <a:lnSpc>
                <a:spcPts val="1394"/>
              </a:lnSpc>
            </a:pPr>
            <a:fld id="{81D60167-4931-47E6-BA6A-407CBD079E47}" type="slidenum">
              <a:rPr dirty="0"/>
              <a:pPr marL="32579">
                <a:lnSpc>
                  <a:spcPts val="1394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37440" y="1555239"/>
            <a:ext cx="1122909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b="1" dirty="0">
                <a:latin typeface="Times New Roman"/>
                <a:cs typeface="Times New Roman"/>
              </a:rPr>
              <a:t>Comment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501" y="1555239"/>
            <a:ext cx="2188261" cy="113467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266"/>
              </a:lnSpc>
              <a:spcBef>
                <a:spcPts val="86"/>
              </a:spcBef>
              <a:tabLst>
                <a:tab pos="633668" algn="l"/>
              </a:tabLst>
            </a:pPr>
            <a:r>
              <a:rPr sz="2052" b="1" dirty="0">
                <a:latin typeface="Times New Roman"/>
                <a:cs typeface="Times New Roman"/>
              </a:rPr>
              <a:t>Step	Current</a:t>
            </a:r>
            <a:r>
              <a:rPr sz="2052" b="1" spc="-73" dirty="0">
                <a:latin typeface="Times New Roman"/>
                <a:cs typeface="Times New Roman"/>
              </a:rPr>
              <a:t> </a:t>
            </a:r>
            <a:r>
              <a:rPr sz="2052" b="1" dirty="0">
                <a:latin typeface="Times New Roman"/>
                <a:cs typeface="Times New Roman"/>
              </a:rPr>
              <a:t>State</a:t>
            </a:r>
            <a:endParaRPr sz="2052">
              <a:latin typeface="Times New Roman"/>
              <a:cs typeface="Times New Roman"/>
            </a:endParaRPr>
          </a:p>
          <a:p>
            <a:pPr marL="271494">
              <a:lnSpc>
                <a:spcPts val="2266"/>
              </a:lnSpc>
              <a:tabLst>
                <a:tab pos="662446" algn="l"/>
              </a:tabLst>
            </a:pPr>
            <a:r>
              <a:rPr sz="2052" dirty="0">
                <a:latin typeface="Times New Roman"/>
                <a:cs typeface="Times New Roman"/>
              </a:rPr>
              <a:t>9.	((NP)</a:t>
            </a:r>
            <a:r>
              <a:rPr sz="2052" spc="-9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4)</a:t>
            </a:r>
            <a:endParaRPr sz="2052">
              <a:latin typeface="Times New Roman"/>
              <a:cs typeface="Times New Roman"/>
            </a:endParaRPr>
          </a:p>
          <a:p>
            <a:pPr marL="140634">
              <a:spcBef>
                <a:spcPts val="1722"/>
              </a:spcBef>
              <a:tabLst>
                <a:tab pos="661903" algn="l"/>
                <a:tab pos="1487245" algn="l"/>
              </a:tabLst>
            </a:pPr>
            <a:r>
              <a:rPr sz="2052" spc="-4" dirty="0">
                <a:latin typeface="Times New Roman"/>
                <a:cs typeface="Times New Roman"/>
              </a:rPr>
              <a:t>10.	((ART	N)</a:t>
            </a:r>
            <a:r>
              <a:rPr sz="2052" spc="-30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4)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7868" y="1555239"/>
            <a:ext cx="2282742" cy="167552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1403">
              <a:spcBef>
                <a:spcPts val="86"/>
              </a:spcBef>
            </a:pPr>
            <a:r>
              <a:rPr sz="2052" b="1" spc="-4" dirty="0">
                <a:latin typeface="Times New Roman"/>
                <a:cs typeface="Times New Roman"/>
              </a:rPr>
              <a:t>Backup</a:t>
            </a:r>
            <a:r>
              <a:rPr sz="2052" b="1" spc="-9" dirty="0">
                <a:latin typeface="Times New Roman"/>
                <a:cs typeface="Times New Roman"/>
              </a:rPr>
              <a:t> </a:t>
            </a:r>
            <a:r>
              <a:rPr sz="2052" b="1" dirty="0">
                <a:latin typeface="Times New Roman"/>
                <a:cs typeface="Times New Roman"/>
              </a:rPr>
              <a:t>States</a:t>
            </a:r>
            <a:endParaRPr sz="2052">
              <a:latin typeface="Times New Roman"/>
              <a:cs typeface="Times New Roman"/>
            </a:endParaRPr>
          </a:p>
          <a:p>
            <a:pPr marL="10860">
              <a:spcBef>
                <a:spcPts val="1702"/>
              </a:spcBef>
            </a:pPr>
            <a:r>
              <a:rPr sz="2052" dirty="0">
                <a:latin typeface="Times New Roman"/>
                <a:cs typeface="Times New Roman"/>
              </a:rPr>
              <a:t>((ART ADJ N VP)</a:t>
            </a:r>
            <a:r>
              <a:rPr sz="2052" spc="-86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1)</a:t>
            </a:r>
            <a:endParaRPr sz="2052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</a:pPr>
            <a:endParaRPr sz="1796">
              <a:latin typeface="Times New Roman"/>
              <a:cs typeface="Times New Roman"/>
            </a:endParaRPr>
          </a:p>
          <a:p>
            <a:pPr marL="10860" marR="4344">
              <a:lnSpc>
                <a:spcPts val="2104"/>
              </a:lnSpc>
            </a:pPr>
            <a:r>
              <a:rPr sz="2052" dirty="0">
                <a:latin typeface="Times New Roman"/>
                <a:cs typeface="Times New Roman"/>
              </a:rPr>
              <a:t>((ART ADJ N) 4)  ((ART ADJ N VP)</a:t>
            </a:r>
            <a:r>
              <a:rPr sz="2052" spc="-86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1)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3623" y="2349921"/>
            <a:ext cx="2287086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spc="-4" dirty="0">
                <a:latin typeface="Times New Roman"/>
                <a:cs typeface="Times New Roman"/>
              </a:rPr>
              <a:t>looking for ART</a:t>
            </a:r>
            <a:r>
              <a:rPr sz="2052" spc="-73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fails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7868" y="3414621"/>
            <a:ext cx="2282742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((ART ADJ N VP)</a:t>
            </a:r>
            <a:r>
              <a:rPr sz="2052" spc="-86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1)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6169" y="3148772"/>
            <a:ext cx="2381024" cy="114172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spc="-4" dirty="0">
                <a:latin typeface="Times New Roman"/>
                <a:cs typeface="Times New Roman"/>
              </a:rPr>
              <a:t>fails</a:t>
            </a:r>
            <a:r>
              <a:rPr sz="2052" spc="-9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again</a:t>
            </a:r>
            <a:endParaRPr sz="2052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796">
              <a:latin typeface="Times New Roman"/>
              <a:cs typeface="Times New Roman"/>
            </a:endParaRPr>
          </a:p>
          <a:p>
            <a:pPr marL="13032" marR="4344" indent="-2715">
              <a:lnSpc>
                <a:spcPts val="2095"/>
              </a:lnSpc>
            </a:pPr>
            <a:r>
              <a:rPr sz="2052" spc="-4" dirty="0">
                <a:latin typeface="Times New Roman"/>
                <a:cs typeface="Times New Roman"/>
              </a:rPr>
              <a:t>exploring backup state  </a:t>
            </a:r>
            <a:r>
              <a:rPr sz="2052" dirty="0">
                <a:latin typeface="Times New Roman"/>
                <a:cs typeface="Times New Roman"/>
              </a:rPr>
              <a:t>saved in step</a:t>
            </a:r>
            <a:r>
              <a:rPr sz="2052" spc="-30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3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820" y="3148773"/>
            <a:ext cx="2801300" cy="221413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531043" indent="-520726">
              <a:spcBef>
                <a:spcPts val="86"/>
              </a:spcBef>
              <a:buAutoNum type="arabicPeriod" startAt="11"/>
              <a:tabLst>
                <a:tab pos="531043" algn="l"/>
                <a:tab pos="531586" algn="l"/>
              </a:tabLst>
            </a:pPr>
            <a:r>
              <a:rPr sz="2052" spc="-4" dirty="0">
                <a:latin typeface="Times New Roman"/>
                <a:cs typeface="Times New Roman"/>
              </a:rPr>
              <a:t>((ART ADJ N)</a:t>
            </a:r>
            <a:r>
              <a:rPr sz="2052" spc="-30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4)</a:t>
            </a:r>
            <a:endParaRPr sz="2052">
              <a:latin typeface="Times New Roman"/>
              <a:cs typeface="Times New Roman"/>
            </a:endParaRPr>
          </a:p>
          <a:p>
            <a:pPr marL="531586" indent="-521269">
              <a:spcBef>
                <a:spcPts val="1722"/>
              </a:spcBef>
              <a:buAutoNum type="arabicPeriod" startAt="11"/>
              <a:tabLst>
                <a:tab pos="531586" algn="l"/>
                <a:tab pos="532129" algn="l"/>
              </a:tabLst>
            </a:pPr>
            <a:r>
              <a:rPr sz="2052" spc="-4" dirty="0">
                <a:latin typeface="Times New Roman"/>
                <a:cs typeface="Times New Roman"/>
              </a:rPr>
              <a:t>((ART ADJ </a:t>
            </a:r>
            <a:r>
              <a:rPr sz="2052" dirty="0">
                <a:latin typeface="Times New Roman"/>
                <a:cs typeface="Times New Roman"/>
              </a:rPr>
              <a:t>N </a:t>
            </a:r>
            <a:r>
              <a:rPr sz="2052" spc="-4" dirty="0">
                <a:latin typeface="Times New Roman"/>
                <a:cs typeface="Times New Roman"/>
              </a:rPr>
              <a:t>VP)</a:t>
            </a:r>
            <a:r>
              <a:rPr sz="2052" spc="-77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1)</a:t>
            </a:r>
            <a:endParaRPr sz="2052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  <a:buFont typeface="Times New Roman"/>
              <a:buAutoNum type="arabicPeriod" startAt="11"/>
            </a:pPr>
            <a:endParaRPr sz="1796">
              <a:latin typeface="Times New Roman"/>
              <a:cs typeface="Times New Roman"/>
            </a:endParaRPr>
          </a:p>
          <a:p>
            <a:pPr marL="10860" marR="588057">
              <a:lnSpc>
                <a:spcPts val="2104"/>
              </a:lnSpc>
              <a:spcBef>
                <a:spcPts val="4"/>
              </a:spcBef>
              <a:buAutoNum type="arabicPeriod" startAt="11"/>
              <a:tabLst>
                <a:tab pos="532129" algn="l"/>
                <a:tab pos="532672" algn="l"/>
              </a:tabLst>
            </a:pPr>
            <a:r>
              <a:rPr sz="2052" spc="-4" dirty="0">
                <a:latin typeface="Times New Roman"/>
                <a:cs typeface="Times New Roman"/>
              </a:rPr>
              <a:t>((ADJ </a:t>
            </a:r>
            <a:r>
              <a:rPr sz="2052" dirty="0">
                <a:latin typeface="Times New Roman"/>
                <a:cs typeface="Times New Roman"/>
              </a:rPr>
              <a:t>N </a:t>
            </a:r>
            <a:r>
              <a:rPr sz="2052" spc="-4" dirty="0">
                <a:latin typeface="Times New Roman"/>
                <a:cs typeface="Times New Roman"/>
              </a:rPr>
              <a:t>VP)</a:t>
            </a:r>
            <a:r>
              <a:rPr sz="2052" spc="-60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2)  </a:t>
            </a:r>
            <a:r>
              <a:rPr sz="2052" dirty="0">
                <a:latin typeface="Times New Roman"/>
                <a:cs typeface="Times New Roman"/>
              </a:rPr>
              <a:t>14.	((N VP)</a:t>
            </a:r>
            <a:r>
              <a:rPr sz="2052" spc="-1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3)</a:t>
            </a:r>
            <a:endParaRPr sz="2052">
              <a:latin typeface="Times New Roman"/>
              <a:cs typeface="Times New Roman"/>
            </a:endParaRPr>
          </a:p>
          <a:p>
            <a:pPr marL="10860">
              <a:lnSpc>
                <a:spcPts val="1898"/>
              </a:lnSpc>
              <a:tabLst>
                <a:tab pos="532129" algn="l"/>
              </a:tabLst>
            </a:pPr>
            <a:r>
              <a:rPr sz="2052" dirty="0">
                <a:latin typeface="Times New Roman"/>
                <a:cs typeface="Times New Roman"/>
              </a:rPr>
              <a:t>15.	((VP)</a:t>
            </a:r>
            <a:r>
              <a:rPr sz="2052" spc="-4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4)</a:t>
            </a:r>
            <a:endParaRPr sz="2052">
              <a:latin typeface="Times New Roman"/>
              <a:cs typeface="Times New Roman"/>
            </a:endParaRPr>
          </a:p>
          <a:p>
            <a:pPr marL="10860">
              <a:lnSpc>
                <a:spcPts val="2279"/>
              </a:lnSpc>
              <a:tabLst>
                <a:tab pos="532129" algn="l"/>
              </a:tabLst>
            </a:pPr>
            <a:r>
              <a:rPr sz="2052" dirty="0">
                <a:latin typeface="Times New Roman"/>
                <a:cs typeface="Times New Roman"/>
              </a:rPr>
              <a:t>16.	((V)</a:t>
            </a:r>
            <a:r>
              <a:rPr sz="2052" spc="-4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4)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7868" y="5276870"/>
            <a:ext cx="1153860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((V NP)</a:t>
            </a:r>
            <a:r>
              <a:rPr sz="2052" spc="-81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4)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1820" y="5542719"/>
            <a:ext cx="1152774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532672" algn="l"/>
              </a:tabLst>
            </a:pPr>
            <a:r>
              <a:rPr sz="2052" dirty="0">
                <a:latin typeface="Times New Roman"/>
                <a:cs typeface="Times New Roman"/>
              </a:rPr>
              <a:t>17.	(( )</a:t>
            </a:r>
            <a:r>
              <a:rPr sz="2052" spc="-81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5)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8342" y="5542719"/>
            <a:ext cx="892137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success!</a:t>
            </a:r>
            <a:endParaRPr sz="205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1295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basic operation in bottom-up parsing </a:t>
            </a:r>
            <a:r>
              <a:rPr lang="en-US" dirty="0" smtClean="0"/>
              <a:t>is </a:t>
            </a:r>
            <a:r>
              <a:rPr lang="en-US" dirty="0"/>
              <a:t>to take a sequence of symbols and match it to the right-hand side of the rules.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You could build a bottom-up parser simply by formulating this matching process as a search process.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The </a:t>
            </a:r>
            <a:r>
              <a:rPr lang="en-US" dirty="0"/>
              <a:t>state would simply consist of a symbol list, starting with the words in the sentence.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Successor </a:t>
            </a:r>
            <a:r>
              <a:rPr lang="en-US" dirty="0"/>
              <a:t>states could be generated by exploring all possible ways to</a:t>
            </a:r>
          </a:p>
          <a:p>
            <a:pPr marL="0" indent="0"/>
            <a:r>
              <a:rPr lang="en-US" dirty="0" smtClean="0"/>
              <a:t>Rewrite </a:t>
            </a:r>
            <a:r>
              <a:rPr lang="en-US" dirty="0"/>
              <a:t>a word by its possible lexical categories</a:t>
            </a:r>
          </a:p>
          <a:p>
            <a:pPr marL="0" indent="0"/>
            <a:r>
              <a:rPr lang="en-US" dirty="0"/>
              <a:t>R</a:t>
            </a:r>
            <a:r>
              <a:rPr lang="en-US" dirty="0" smtClean="0"/>
              <a:t>eplace </a:t>
            </a:r>
            <a:r>
              <a:rPr lang="en-US" dirty="0"/>
              <a:t>a sequence of symbols that matches the right-hand side of a grammar rule by its left-hand side symbol</a:t>
            </a:r>
          </a:p>
          <a:p>
            <a:pPr marL="0" indent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Bottom up </a:t>
            </a:r>
            <a:r>
              <a:rPr lang="en-US" dirty="0" smtClean="0"/>
              <a:t>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1889715"/>
            <a:ext cx="2099995" cy="9296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Bottom up parsing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72" y="1676400"/>
            <a:ext cx="2500328" cy="1475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151" y="1439172"/>
            <a:ext cx="2605020" cy="2090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499" y="4247138"/>
            <a:ext cx="2414672" cy="2124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78" y="4026965"/>
            <a:ext cx="2500380" cy="2433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423" y="4078606"/>
            <a:ext cx="2443162" cy="231137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590800" y="2354557"/>
            <a:ext cx="45720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2354557"/>
            <a:ext cx="4572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41321" y="3641683"/>
            <a:ext cx="7110" cy="4572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89097" y="5029200"/>
            <a:ext cx="522054" cy="3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58373" y="5026122"/>
            <a:ext cx="522054" cy="3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IN" dirty="0" smtClean="0"/>
              <a:t>POS  tagging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Approaches used in POS tagging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HMM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HMM tagger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Viterbi algorithm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Forward algorithm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Maximum entropy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2345"/>
            <a:ext cx="38100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3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 Down vs Bottom 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52600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Top down never explores options that will not lead to a full parse, but can explore many options that never connect to the actual sentence.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Bottom </a:t>
            </a:r>
            <a:r>
              <a:rPr lang="en-US" sz="2800" dirty="0"/>
              <a:t>up never explores options that do not connect to the actual sentence but can explore options that can never lead to a full parse.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Relative </a:t>
            </a:r>
            <a:r>
              <a:rPr lang="en-US" sz="2800" dirty="0"/>
              <a:t>amounts of wasted search depend on how much the grammar branches in each direction. </a:t>
            </a:r>
          </a:p>
        </p:txBody>
      </p:sp>
    </p:spTree>
    <p:extLst>
      <p:ext uri="{BB962C8B-B14F-4D97-AF65-F5344CB8AC3E}">
        <p14:creationId xmlns:p14="http://schemas.microsoft.com/office/powerpoint/2010/main" val="29331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Parser </a:t>
            </a:r>
            <a:r>
              <a:rPr lang="en-US" dirty="0"/>
              <a:t>would tend to try the same matches again and again, thus </a:t>
            </a:r>
            <a:r>
              <a:rPr lang="en-US" dirty="0" smtClean="0"/>
              <a:t>duplicating </a:t>
            </a:r>
            <a:r>
              <a:rPr lang="en-US" dirty="0"/>
              <a:t>much of its work </a:t>
            </a:r>
            <a:r>
              <a:rPr lang="en-US" dirty="0" smtClean="0"/>
              <a:t>unnecessarily.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avoid this problem, a data structure called a chart is introduced that allows the parser to store the partial results of the matching it has done so far so that the work need not be reduplicated.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Chart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482"/>
          <a:stretch/>
        </p:blipFill>
        <p:spPr>
          <a:xfrm>
            <a:off x="152400" y="2090701"/>
            <a:ext cx="8329703" cy="30146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Chart Parsing</a:t>
            </a:r>
          </a:p>
        </p:txBody>
      </p:sp>
    </p:spTree>
    <p:extLst>
      <p:ext uri="{BB962C8B-B14F-4D97-AF65-F5344CB8AC3E}">
        <p14:creationId xmlns:p14="http://schemas.microsoft.com/office/powerpoint/2010/main" val="36091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26" y="1295400"/>
            <a:ext cx="8879174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Assume you are parsing a sentence that starts with an ART.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this ART as the key, rules 2 and 3 are matched because they start with ART.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record this for analyzing the next key, you need to record that rules 2 and 3 could be continued at the point after the ART.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denote this fact by writing the rule with a dot (o), indicating what has been seen so far. Thus you record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2</a:t>
            </a:r>
            <a:r>
              <a:rPr lang="en-US" sz="2000" dirty="0"/>
              <a:t>'. NP -&gt; ART o ADJ N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3</a:t>
            </a:r>
            <a:r>
              <a:rPr lang="en-US" sz="2000" dirty="0"/>
              <a:t>'. NP -&gt; ART o 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next input key is an ADJ, then rule 4 may be started, and the </a:t>
            </a:r>
            <a:r>
              <a:rPr lang="en-US" dirty="0" smtClean="0"/>
              <a:t>modified </a:t>
            </a:r>
            <a:r>
              <a:rPr lang="en-US" dirty="0"/>
              <a:t>rule 2 may be extended to give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2</a:t>
            </a:r>
            <a:r>
              <a:rPr lang="en-US" sz="2000" dirty="0"/>
              <a:t>''. NP -&gt; ART ADJ o N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Chart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chart maintains the record of all the constituents derived from the sentence so far in the parse.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Maintains </a:t>
            </a:r>
            <a:r>
              <a:rPr lang="en-US" dirty="0"/>
              <a:t>the record of rules that have matched partially but are not </a:t>
            </a:r>
            <a:r>
              <a:rPr lang="en-US" dirty="0" smtClean="0"/>
              <a:t>complete</a:t>
            </a:r>
            <a:r>
              <a:rPr lang="en-US" dirty="0"/>
              <a:t>. These are called the active arcs.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Chart- active arcs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3276600"/>
            <a:ext cx="4791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Chart Parsing Algorithm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24000"/>
            <a:ext cx="76200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04" y="4343400"/>
            <a:ext cx="788899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15" y="1676400"/>
            <a:ext cx="6134100" cy="3505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Chart parsing example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53000" y="2393430"/>
            <a:ext cx="335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70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1647031"/>
            <a:ext cx="7505700" cy="42195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Chart parsing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093" y="1493838"/>
            <a:ext cx="5529013" cy="4525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Chart parsing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93838"/>
            <a:ext cx="6749057" cy="4525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Chart parsing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20384"/>
            <a:ext cx="9296400" cy="4525963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Grammars and Sentence </a:t>
            </a:r>
            <a:r>
              <a:rPr lang="en-IN" sz="3200" dirty="0" smtClean="0"/>
              <a:t>Structure</a:t>
            </a:r>
            <a:endParaRPr lang="en-US" sz="2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What Makes a Good </a:t>
            </a:r>
            <a:r>
              <a:rPr lang="en-IN" sz="3200" dirty="0" smtClean="0"/>
              <a:t>Grammar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Parsing</a:t>
            </a:r>
            <a:endParaRPr lang="en-US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A Top-Down </a:t>
            </a:r>
            <a:r>
              <a:rPr lang="en-IN" sz="3200" dirty="0" smtClean="0"/>
              <a:t>Parser</a:t>
            </a:r>
            <a:endParaRPr lang="en-US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A Bottom-Up Chart </a:t>
            </a:r>
            <a:r>
              <a:rPr lang="en-IN" sz="3200" dirty="0" smtClean="0"/>
              <a:t>Parser</a:t>
            </a:r>
            <a:endParaRPr lang="en-US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Top-Down Chart </a:t>
            </a:r>
            <a:r>
              <a:rPr lang="en-IN" sz="3200" dirty="0" smtClean="0"/>
              <a:t>Parsing</a:t>
            </a:r>
            <a:endParaRPr lang="en-US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Finite State Models and Morphological </a:t>
            </a:r>
            <a:r>
              <a:rPr lang="en-IN" sz="3200" dirty="0" smtClean="0"/>
              <a:t>Parsing.</a:t>
            </a:r>
            <a:endParaRPr lang="en-US" sz="3200" dirty="0"/>
          </a:p>
          <a:p>
            <a:pPr marL="0" indent="0"/>
            <a:endParaRPr lang="en-IN" sz="3200" dirty="0" smtClean="0"/>
          </a:p>
          <a:p>
            <a:endParaRPr lang="en-US" sz="3200" dirty="0"/>
          </a:p>
          <a:p>
            <a:r>
              <a:rPr lang="en-IN" sz="3200" dirty="0"/>
              <a:t>    </a:t>
            </a:r>
            <a:r>
              <a:rPr lang="en-IN" sz="3200" dirty="0" smtClean="0"/>
              <a:t>  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Session5:Parsing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228" y="1493838"/>
            <a:ext cx="6278743" cy="4525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Chart parsing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757" y="1493838"/>
            <a:ext cx="7029685" cy="4525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Final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3126"/>
            <a:ext cx="7239000" cy="44166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384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47800"/>
            <a:ext cx="6934200" cy="5257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41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6" t="11738"/>
          <a:stretch/>
        </p:blipFill>
        <p:spPr>
          <a:xfrm>
            <a:off x="152400" y="1872404"/>
            <a:ext cx="8763000" cy="362272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 down chart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2362200"/>
            <a:ext cx="4552950" cy="23534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444708"/>
            <a:ext cx="7162800" cy="1143000"/>
          </a:xfrm>
        </p:spPr>
        <p:txBody>
          <a:bodyPr/>
          <a:lstStyle/>
          <a:p>
            <a:r>
              <a:rPr lang="en-US" dirty="0"/>
              <a:t>Top down chart parsing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617" y="1493838"/>
            <a:ext cx="5475965" cy="4525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741" y="384566"/>
            <a:ext cx="6852782" cy="1143000"/>
          </a:xfrm>
        </p:spPr>
        <p:txBody>
          <a:bodyPr/>
          <a:lstStyle/>
          <a:p>
            <a:r>
              <a:rPr lang="en-US" dirty="0" smtClean="0"/>
              <a:t>Top down chart parsing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869" y="1493838"/>
            <a:ext cx="5763462" cy="4525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485" y="350838"/>
            <a:ext cx="6858000" cy="1143000"/>
          </a:xfrm>
        </p:spPr>
        <p:txBody>
          <a:bodyPr/>
          <a:lstStyle/>
          <a:p>
            <a:r>
              <a:rPr lang="en-US" dirty="0"/>
              <a:t>Top down chart parsing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85" y="1905000"/>
            <a:ext cx="8360280" cy="37901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738" y="381000"/>
            <a:ext cx="7086600" cy="1143000"/>
          </a:xfrm>
        </p:spPr>
        <p:txBody>
          <a:bodyPr/>
          <a:lstStyle/>
          <a:p>
            <a:r>
              <a:rPr lang="en-US" dirty="0"/>
              <a:t>Top down chart parsing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Not only are there a large number of words, but each word may combine with affixes to produce additional related words.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One </a:t>
            </a:r>
            <a:r>
              <a:rPr lang="en-US" sz="2000" dirty="0"/>
              <a:t>way to address this problem is to preprocess the input sentence into a sequence of </a:t>
            </a:r>
            <a:r>
              <a:rPr lang="en-US" sz="2000" dirty="0" smtClean="0"/>
              <a:t>morphemes</a:t>
            </a:r>
            <a:r>
              <a:rPr lang="en-US" sz="2000" dirty="0"/>
              <a:t>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word may consist of single morpheme, but often a word consists of a root form plus an affix. </a:t>
            </a:r>
            <a:r>
              <a:rPr lang="en-US" sz="2000" dirty="0" smtClean="0"/>
              <a:t>.</a:t>
            </a:r>
          </a:p>
          <a:p>
            <a:pPr marL="0" indent="0"/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Morphological Parsing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81400"/>
            <a:ext cx="6477000" cy="27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Sentence structure is hierarchical</a:t>
            </a:r>
            <a:r>
              <a:rPr lang="en-US" dirty="0" smtClean="0"/>
              <a:t>:</a:t>
            </a:r>
          </a:p>
          <a:p>
            <a:pPr marL="0" indent="0"/>
            <a:r>
              <a:rPr lang="en-US" dirty="0" smtClean="0"/>
              <a:t>     A </a:t>
            </a:r>
            <a:r>
              <a:rPr lang="en-US" dirty="0"/>
              <a:t>sentence consists of words (I, eat, sushi, with, tuna) </a:t>
            </a:r>
            <a:r>
              <a:rPr lang="en-US" dirty="0" smtClean="0"/>
              <a:t>                 	..</a:t>
            </a:r>
            <a:r>
              <a:rPr lang="en-US" dirty="0"/>
              <a:t>which form phrases: “sushi with tuna</a:t>
            </a:r>
            <a:r>
              <a:rPr lang="en-US" dirty="0" smtClean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Sentence structure defines dependencies between words or </a:t>
            </a:r>
            <a:r>
              <a:rPr lang="en-US" dirty="0" smtClean="0"/>
              <a:t>phrases</a:t>
            </a:r>
            <a:r>
              <a:rPr lang="en-US" dirty="0"/>
              <a:t>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the structure of a </a:t>
            </a:r>
            <a:r>
              <a:rPr lang="en-US" dirty="0" smtClean="0"/>
              <a:t>sentence in natural language 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95700"/>
            <a:ext cx="5857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93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sz="3200" dirty="0" smtClean="0"/>
              <a:t>Lexicon</a:t>
            </a:r>
          </a:p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sz="3200" dirty="0" smtClean="0"/>
              <a:t>Morphotactic </a:t>
            </a:r>
          </a:p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sz="3200" dirty="0" smtClean="0"/>
              <a:t>Orthographic rules</a:t>
            </a:r>
            <a:endParaRPr lang="en-US" alt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endParaRPr lang="en-IN" altLang="en-US" dirty="0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dirty="0" smtClean="0"/>
              <a:t>Components of Morphological parsing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6820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4343400"/>
            <a:ext cx="4743450" cy="18478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Finite state automation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738" y="1676400"/>
            <a:ext cx="576446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31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3200" dirty="0"/>
              <a:t>The simple story</a:t>
            </a:r>
          </a:p>
          <a:p>
            <a:pPr marL="738188" lvl="1" indent="-280988">
              <a:buClr>
                <a:srgbClr val="3D3D3D"/>
              </a:buClr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3200" dirty="0"/>
              <a:t>Add another tape</a:t>
            </a:r>
          </a:p>
          <a:p>
            <a:pPr marL="738188" lvl="1" indent="-280988">
              <a:buClr>
                <a:srgbClr val="3D3D3D"/>
              </a:buClr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3200" dirty="0"/>
              <a:t>Add extra symbols to the transitions</a:t>
            </a:r>
          </a:p>
          <a:p>
            <a:pPr marL="738188" lvl="1" indent="-280988"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en-IN" altLang="en-US" sz="3200" dirty="0"/>
          </a:p>
          <a:p>
            <a:pPr marL="738188" lvl="1" indent="-280988">
              <a:buClr>
                <a:srgbClr val="3D3D3D"/>
              </a:buClr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3200" dirty="0"/>
              <a:t>On one tape we read “</a:t>
            </a:r>
            <a:r>
              <a:rPr lang="en-IN" altLang="en-US" sz="3200" dirty="0">
                <a:solidFill>
                  <a:srgbClr val="A50021"/>
                </a:solidFill>
                <a:latin typeface="Courier New" panose="02070309020205020404" pitchFamily="49" charset="0"/>
              </a:rPr>
              <a:t>cats</a:t>
            </a:r>
            <a:r>
              <a:rPr lang="en-IN" altLang="en-US" sz="3200" dirty="0"/>
              <a:t>”, on the other we write “</a:t>
            </a:r>
            <a:r>
              <a:rPr lang="en-IN" altLang="en-US" sz="3200" dirty="0">
                <a:solidFill>
                  <a:srgbClr val="A50021"/>
                </a:solidFill>
                <a:latin typeface="Courier New" panose="02070309020205020404" pitchFamily="49" charset="0"/>
              </a:rPr>
              <a:t>cat +N +PL</a:t>
            </a:r>
            <a:r>
              <a:rPr lang="en-IN" altLang="en-US" sz="3200" dirty="0"/>
              <a:t>”, or the other way around.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IN" altLang="en-US"/>
              <a:t>CSC 9010- NLP - 3: Morphology, Finite State Transducers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4767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dirty="0"/>
              <a:t>Finite State Transducers</a:t>
            </a:r>
          </a:p>
        </p:txBody>
      </p:sp>
    </p:spTree>
    <p:extLst>
      <p:ext uri="{BB962C8B-B14F-4D97-AF65-F5344CB8AC3E}">
        <p14:creationId xmlns:p14="http://schemas.microsoft.com/office/powerpoint/2010/main" val="52153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3"/>
          <p:cNvSpPr>
            <a:spLocks noGrp="1"/>
          </p:cNvSpPr>
          <p:nvPr>
            <p:ph type="ft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IN" altLang="en-US"/>
              <a:t>CSC 9010- NLP - 3: Morphology, Finite State Transducers</a:t>
            </a:r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99720" y="288925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dirty="0"/>
              <a:t>FSTs</a:t>
            </a:r>
          </a:p>
        </p:txBody>
      </p:sp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1927225" y="3276600"/>
            <a:ext cx="6675438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871663" y="3836988"/>
            <a:ext cx="6678612" cy="1587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2527300" y="3260725"/>
            <a:ext cx="3175" cy="595313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314700" y="3260725"/>
            <a:ext cx="1588" cy="595313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4068763" y="3260725"/>
            <a:ext cx="1587" cy="595313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4851400" y="3260725"/>
            <a:ext cx="3175" cy="595313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5651500" y="3284538"/>
            <a:ext cx="1588" cy="547687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6434138" y="3284538"/>
            <a:ext cx="1587" cy="547687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7191375" y="3284538"/>
            <a:ext cx="3175" cy="547687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7974013" y="3284538"/>
            <a:ext cx="3175" cy="547687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Freeform 12"/>
          <p:cNvSpPr>
            <a:spLocks noChangeArrowheads="1"/>
          </p:cNvSpPr>
          <p:nvPr/>
        </p:nvSpPr>
        <p:spPr bwMode="auto">
          <a:xfrm>
            <a:off x="1822450" y="3271838"/>
            <a:ext cx="174625" cy="557212"/>
          </a:xfrm>
          <a:custGeom>
            <a:avLst/>
            <a:gdLst>
              <a:gd name="T0" fmla="*/ 58 w 86"/>
              <a:gd name="T1" fmla="*/ 0 h 274"/>
              <a:gd name="T2" fmla="*/ 58 w 86"/>
              <a:gd name="T3" fmla="*/ 0 h 274"/>
              <a:gd name="T4" fmla="*/ 58 w 86"/>
              <a:gd name="T5" fmla="*/ 0 h 274"/>
              <a:gd name="T6" fmla="*/ 58 w 86"/>
              <a:gd name="T7" fmla="*/ 2 h 274"/>
              <a:gd name="T8" fmla="*/ 56 w 86"/>
              <a:gd name="T9" fmla="*/ 6 h 274"/>
              <a:gd name="T10" fmla="*/ 54 w 86"/>
              <a:gd name="T11" fmla="*/ 10 h 274"/>
              <a:gd name="T12" fmla="*/ 50 w 86"/>
              <a:gd name="T13" fmla="*/ 24 h 274"/>
              <a:gd name="T14" fmla="*/ 46 w 86"/>
              <a:gd name="T15" fmla="*/ 42 h 274"/>
              <a:gd name="T16" fmla="*/ 50 w 86"/>
              <a:gd name="T17" fmla="*/ 58 h 274"/>
              <a:gd name="T18" fmla="*/ 58 w 86"/>
              <a:gd name="T19" fmla="*/ 70 h 274"/>
              <a:gd name="T20" fmla="*/ 70 w 86"/>
              <a:gd name="T21" fmla="*/ 78 h 274"/>
              <a:gd name="T22" fmla="*/ 80 w 86"/>
              <a:gd name="T23" fmla="*/ 86 h 274"/>
              <a:gd name="T24" fmla="*/ 86 w 86"/>
              <a:gd name="T25" fmla="*/ 94 h 274"/>
              <a:gd name="T26" fmla="*/ 86 w 86"/>
              <a:gd name="T27" fmla="*/ 100 h 274"/>
              <a:gd name="T28" fmla="*/ 78 w 86"/>
              <a:gd name="T29" fmla="*/ 106 h 274"/>
              <a:gd name="T30" fmla="*/ 64 w 86"/>
              <a:gd name="T31" fmla="*/ 110 h 274"/>
              <a:gd name="T32" fmla="*/ 48 w 86"/>
              <a:gd name="T33" fmla="*/ 116 h 274"/>
              <a:gd name="T34" fmla="*/ 32 w 86"/>
              <a:gd name="T35" fmla="*/ 122 h 274"/>
              <a:gd name="T36" fmla="*/ 16 w 86"/>
              <a:gd name="T37" fmla="*/ 128 h 274"/>
              <a:gd name="T38" fmla="*/ 4 w 86"/>
              <a:gd name="T39" fmla="*/ 134 h 274"/>
              <a:gd name="T40" fmla="*/ 0 w 86"/>
              <a:gd name="T41" fmla="*/ 138 h 274"/>
              <a:gd name="T42" fmla="*/ 4 w 86"/>
              <a:gd name="T43" fmla="*/ 142 h 274"/>
              <a:gd name="T44" fmla="*/ 12 w 86"/>
              <a:gd name="T45" fmla="*/ 146 h 274"/>
              <a:gd name="T46" fmla="*/ 26 w 86"/>
              <a:gd name="T47" fmla="*/ 148 h 274"/>
              <a:gd name="T48" fmla="*/ 40 w 86"/>
              <a:gd name="T49" fmla="*/ 150 h 274"/>
              <a:gd name="T50" fmla="*/ 54 w 86"/>
              <a:gd name="T51" fmla="*/ 150 h 274"/>
              <a:gd name="T52" fmla="*/ 64 w 86"/>
              <a:gd name="T53" fmla="*/ 150 h 274"/>
              <a:gd name="T54" fmla="*/ 72 w 86"/>
              <a:gd name="T55" fmla="*/ 154 h 274"/>
              <a:gd name="T56" fmla="*/ 74 w 86"/>
              <a:gd name="T57" fmla="*/ 156 h 274"/>
              <a:gd name="T58" fmla="*/ 76 w 86"/>
              <a:gd name="T59" fmla="*/ 160 h 274"/>
              <a:gd name="T60" fmla="*/ 76 w 86"/>
              <a:gd name="T61" fmla="*/ 166 h 274"/>
              <a:gd name="T62" fmla="*/ 74 w 86"/>
              <a:gd name="T63" fmla="*/ 174 h 274"/>
              <a:gd name="T64" fmla="*/ 70 w 86"/>
              <a:gd name="T65" fmla="*/ 180 h 274"/>
              <a:gd name="T66" fmla="*/ 58 w 86"/>
              <a:gd name="T67" fmla="*/ 200 h 274"/>
              <a:gd name="T68" fmla="*/ 46 w 86"/>
              <a:gd name="T69" fmla="*/ 218 h 274"/>
              <a:gd name="T70" fmla="*/ 42 w 86"/>
              <a:gd name="T71" fmla="*/ 224 h 274"/>
              <a:gd name="T72" fmla="*/ 42 w 86"/>
              <a:gd name="T73" fmla="*/ 228 h 274"/>
              <a:gd name="T74" fmla="*/ 42 w 86"/>
              <a:gd name="T75" fmla="*/ 232 h 274"/>
              <a:gd name="T76" fmla="*/ 42 w 86"/>
              <a:gd name="T77" fmla="*/ 234 h 274"/>
              <a:gd name="T78" fmla="*/ 46 w 86"/>
              <a:gd name="T79" fmla="*/ 236 h 274"/>
              <a:gd name="T80" fmla="*/ 50 w 86"/>
              <a:gd name="T81" fmla="*/ 236 h 274"/>
              <a:gd name="T82" fmla="*/ 54 w 86"/>
              <a:gd name="T83" fmla="*/ 236 h 274"/>
              <a:gd name="T84" fmla="*/ 60 w 86"/>
              <a:gd name="T85" fmla="*/ 234 h 274"/>
              <a:gd name="T86" fmla="*/ 64 w 86"/>
              <a:gd name="T87" fmla="*/ 234 h 274"/>
              <a:gd name="T88" fmla="*/ 70 w 86"/>
              <a:gd name="T89" fmla="*/ 234 h 274"/>
              <a:gd name="T90" fmla="*/ 74 w 86"/>
              <a:gd name="T91" fmla="*/ 232 h 274"/>
              <a:gd name="T92" fmla="*/ 78 w 86"/>
              <a:gd name="T93" fmla="*/ 232 h 274"/>
              <a:gd name="T94" fmla="*/ 80 w 86"/>
              <a:gd name="T95" fmla="*/ 234 h 274"/>
              <a:gd name="T96" fmla="*/ 82 w 86"/>
              <a:gd name="T97" fmla="*/ 234 h 274"/>
              <a:gd name="T98" fmla="*/ 80 w 86"/>
              <a:gd name="T99" fmla="*/ 238 h 274"/>
              <a:gd name="T100" fmla="*/ 78 w 86"/>
              <a:gd name="T101" fmla="*/ 240 h 274"/>
              <a:gd name="T102" fmla="*/ 74 w 86"/>
              <a:gd name="T103" fmla="*/ 244 h 274"/>
              <a:gd name="T104" fmla="*/ 70 w 86"/>
              <a:gd name="T105" fmla="*/ 250 h 274"/>
              <a:gd name="T106" fmla="*/ 64 w 86"/>
              <a:gd name="T107" fmla="*/ 254 h 274"/>
              <a:gd name="T108" fmla="*/ 60 w 86"/>
              <a:gd name="T109" fmla="*/ 258 h 274"/>
              <a:gd name="T110" fmla="*/ 54 w 86"/>
              <a:gd name="T111" fmla="*/ 262 h 274"/>
              <a:gd name="T112" fmla="*/ 50 w 86"/>
              <a:gd name="T113" fmla="*/ 266 h 274"/>
              <a:gd name="T114" fmla="*/ 46 w 86"/>
              <a:gd name="T115" fmla="*/ 270 h 274"/>
              <a:gd name="T116" fmla="*/ 42 w 86"/>
              <a:gd name="T117" fmla="*/ 272 h 274"/>
              <a:gd name="T118" fmla="*/ 40 w 86"/>
              <a:gd name="T119" fmla="*/ 274 h 274"/>
              <a:gd name="T120" fmla="*/ 40 w 86"/>
              <a:gd name="T121" fmla="*/ 274 h 274"/>
              <a:gd name="T122" fmla="*/ 40 w 86"/>
              <a:gd name="T123" fmla="*/ 274 h 274"/>
              <a:gd name="T124" fmla="*/ 40 w 86"/>
              <a:gd name="T125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" h="274">
                <a:moveTo>
                  <a:pt x="58" y="0"/>
                </a:moveTo>
                <a:lnTo>
                  <a:pt x="58" y="0"/>
                </a:lnTo>
                <a:lnTo>
                  <a:pt x="58" y="0"/>
                </a:lnTo>
                <a:lnTo>
                  <a:pt x="58" y="2"/>
                </a:lnTo>
                <a:lnTo>
                  <a:pt x="56" y="6"/>
                </a:lnTo>
                <a:lnTo>
                  <a:pt x="54" y="10"/>
                </a:lnTo>
                <a:lnTo>
                  <a:pt x="50" y="24"/>
                </a:lnTo>
                <a:lnTo>
                  <a:pt x="46" y="42"/>
                </a:lnTo>
                <a:lnTo>
                  <a:pt x="50" y="58"/>
                </a:lnTo>
                <a:lnTo>
                  <a:pt x="58" y="70"/>
                </a:lnTo>
                <a:lnTo>
                  <a:pt x="70" y="78"/>
                </a:lnTo>
                <a:lnTo>
                  <a:pt x="80" y="86"/>
                </a:lnTo>
                <a:lnTo>
                  <a:pt x="86" y="94"/>
                </a:lnTo>
                <a:lnTo>
                  <a:pt x="86" y="100"/>
                </a:lnTo>
                <a:lnTo>
                  <a:pt x="78" y="106"/>
                </a:lnTo>
                <a:lnTo>
                  <a:pt x="64" y="110"/>
                </a:lnTo>
                <a:lnTo>
                  <a:pt x="48" y="116"/>
                </a:lnTo>
                <a:lnTo>
                  <a:pt x="32" y="122"/>
                </a:lnTo>
                <a:lnTo>
                  <a:pt x="16" y="128"/>
                </a:lnTo>
                <a:lnTo>
                  <a:pt x="4" y="134"/>
                </a:lnTo>
                <a:lnTo>
                  <a:pt x="0" y="138"/>
                </a:lnTo>
                <a:lnTo>
                  <a:pt x="4" y="142"/>
                </a:lnTo>
                <a:lnTo>
                  <a:pt x="12" y="146"/>
                </a:lnTo>
                <a:lnTo>
                  <a:pt x="26" y="148"/>
                </a:lnTo>
                <a:lnTo>
                  <a:pt x="40" y="150"/>
                </a:lnTo>
                <a:lnTo>
                  <a:pt x="54" y="150"/>
                </a:lnTo>
                <a:lnTo>
                  <a:pt x="64" y="150"/>
                </a:lnTo>
                <a:lnTo>
                  <a:pt x="72" y="154"/>
                </a:lnTo>
                <a:lnTo>
                  <a:pt x="74" y="156"/>
                </a:lnTo>
                <a:lnTo>
                  <a:pt x="76" y="160"/>
                </a:lnTo>
                <a:lnTo>
                  <a:pt x="76" y="166"/>
                </a:lnTo>
                <a:lnTo>
                  <a:pt x="74" y="174"/>
                </a:lnTo>
                <a:lnTo>
                  <a:pt x="70" y="180"/>
                </a:lnTo>
                <a:lnTo>
                  <a:pt x="58" y="200"/>
                </a:lnTo>
                <a:lnTo>
                  <a:pt x="46" y="218"/>
                </a:lnTo>
                <a:lnTo>
                  <a:pt x="42" y="224"/>
                </a:lnTo>
                <a:lnTo>
                  <a:pt x="42" y="228"/>
                </a:lnTo>
                <a:lnTo>
                  <a:pt x="42" y="232"/>
                </a:lnTo>
                <a:lnTo>
                  <a:pt x="42" y="234"/>
                </a:lnTo>
                <a:lnTo>
                  <a:pt x="46" y="236"/>
                </a:lnTo>
                <a:lnTo>
                  <a:pt x="50" y="236"/>
                </a:lnTo>
                <a:lnTo>
                  <a:pt x="54" y="236"/>
                </a:lnTo>
                <a:lnTo>
                  <a:pt x="60" y="234"/>
                </a:lnTo>
                <a:lnTo>
                  <a:pt x="64" y="234"/>
                </a:lnTo>
                <a:lnTo>
                  <a:pt x="70" y="234"/>
                </a:lnTo>
                <a:lnTo>
                  <a:pt x="74" y="232"/>
                </a:lnTo>
                <a:lnTo>
                  <a:pt x="78" y="232"/>
                </a:lnTo>
                <a:lnTo>
                  <a:pt x="80" y="234"/>
                </a:lnTo>
                <a:lnTo>
                  <a:pt x="82" y="234"/>
                </a:lnTo>
                <a:lnTo>
                  <a:pt x="80" y="238"/>
                </a:lnTo>
                <a:lnTo>
                  <a:pt x="78" y="240"/>
                </a:lnTo>
                <a:lnTo>
                  <a:pt x="74" y="244"/>
                </a:lnTo>
                <a:lnTo>
                  <a:pt x="70" y="250"/>
                </a:lnTo>
                <a:lnTo>
                  <a:pt x="64" y="254"/>
                </a:lnTo>
                <a:lnTo>
                  <a:pt x="60" y="258"/>
                </a:lnTo>
                <a:lnTo>
                  <a:pt x="54" y="262"/>
                </a:lnTo>
                <a:lnTo>
                  <a:pt x="50" y="266"/>
                </a:lnTo>
                <a:lnTo>
                  <a:pt x="46" y="270"/>
                </a:lnTo>
                <a:lnTo>
                  <a:pt x="42" y="272"/>
                </a:lnTo>
                <a:lnTo>
                  <a:pt x="40" y="274"/>
                </a:lnTo>
                <a:lnTo>
                  <a:pt x="40" y="274"/>
                </a:lnTo>
                <a:lnTo>
                  <a:pt x="40" y="274"/>
                </a:lnTo>
                <a:lnTo>
                  <a:pt x="40" y="274"/>
                </a:lnTo>
              </a:path>
            </a:pathLst>
          </a:custGeom>
          <a:noFill/>
          <a:ln w="1908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3"/>
          <p:cNvSpPr>
            <a:spLocks noChangeArrowheads="1"/>
          </p:cNvSpPr>
          <p:nvPr/>
        </p:nvSpPr>
        <p:spPr bwMode="auto">
          <a:xfrm>
            <a:off x="8489950" y="3271838"/>
            <a:ext cx="166688" cy="568325"/>
          </a:xfrm>
          <a:custGeom>
            <a:avLst/>
            <a:gdLst>
              <a:gd name="T0" fmla="*/ 60 w 82"/>
              <a:gd name="T1" fmla="*/ 0 h 280"/>
              <a:gd name="T2" fmla="*/ 58 w 82"/>
              <a:gd name="T3" fmla="*/ 0 h 280"/>
              <a:gd name="T4" fmla="*/ 58 w 82"/>
              <a:gd name="T5" fmla="*/ 0 h 280"/>
              <a:gd name="T6" fmla="*/ 58 w 82"/>
              <a:gd name="T7" fmla="*/ 2 h 280"/>
              <a:gd name="T8" fmla="*/ 56 w 82"/>
              <a:gd name="T9" fmla="*/ 4 h 280"/>
              <a:gd name="T10" fmla="*/ 54 w 82"/>
              <a:gd name="T11" fmla="*/ 10 h 280"/>
              <a:gd name="T12" fmla="*/ 48 w 82"/>
              <a:gd name="T13" fmla="*/ 22 h 280"/>
              <a:gd name="T14" fmla="*/ 42 w 82"/>
              <a:gd name="T15" fmla="*/ 38 h 280"/>
              <a:gd name="T16" fmla="*/ 46 w 82"/>
              <a:gd name="T17" fmla="*/ 52 h 280"/>
              <a:gd name="T18" fmla="*/ 58 w 82"/>
              <a:gd name="T19" fmla="*/ 64 h 280"/>
              <a:gd name="T20" fmla="*/ 72 w 82"/>
              <a:gd name="T21" fmla="*/ 74 h 280"/>
              <a:gd name="T22" fmla="*/ 82 w 82"/>
              <a:gd name="T23" fmla="*/ 82 h 280"/>
              <a:gd name="T24" fmla="*/ 80 w 82"/>
              <a:gd name="T25" fmla="*/ 92 h 280"/>
              <a:gd name="T26" fmla="*/ 68 w 82"/>
              <a:gd name="T27" fmla="*/ 100 h 280"/>
              <a:gd name="T28" fmla="*/ 48 w 82"/>
              <a:gd name="T29" fmla="*/ 108 h 280"/>
              <a:gd name="T30" fmla="*/ 32 w 82"/>
              <a:gd name="T31" fmla="*/ 114 h 280"/>
              <a:gd name="T32" fmla="*/ 16 w 82"/>
              <a:gd name="T33" fmla="*/ 120 h 280"/>
              <a:gd name="T34" fmla="*/ 6 w 82"/>
              <a:gd name="T35" fmla="*/ 126 h 280"/>
              <a:gd name="T36" fmla="*/ 0 w 82"/>
              <a:gd name="T37" fmla="*/ 132 h 280"/>
              <a:gd name="T38" fmla="*/ 2 w 82"/>
              <a:gd name="T39" fmla="*/ 136 h 280"/>
              <a:gd name="T40" fmla="*/ 10 w 82"/>
              <a:gd name="T41" fmla="*/ 140 h 280"/>
              <a:gd name="T42" fmla="*/ 22 w 82"/>
              <a:gd name="T43" fmla="*/ 142 h 280"/>
              <a:gd name="T44" fmla="*/ 36 w 82"/>
              <a:gd name="T45" fmla="*/ 144 h 280"/>
              <a:gd name="T46" fmla="*/ 52 w 82"/>
              <a:gd name="T47" fmla="*/ 144 h 280"/>
              <a:gd name="T48" fmla="*/ 64 w 82"/>
              <a:gd name="T49" fmla="*/ 144 h 280"/>
              <a:gd name="T50" fmla="*/ 72 w 82"/>
              <a:gd name="T51" fmla="*/ 146 h 280"/>
              <a:gd name="T52" fmla="*/ 74 w 82"/>
              <a:gd name="T53" fmla="*/ 148 h 280"/>
              <a:gd name="T54" fmla="*/ 76 w 82"/>
              <a:gd name="T55" fmla="*/ 152 h 280"/>
              <a:gd name="T56" fmla="*/ 76 w 82"/>
              <a:gd name="T57" fmla="*/ 156 h 280"/>
              <a:gd name="T58" fmla="*/ 74 w 82"/>
              <a:gd name="T59" fmla="*/ 162 h 280"/>
              <a:gd name="T60" fmla="*/ 70 w 82"/>
              <a:gd name="T61" fmla="*/ 170 h 280"/>
              <a:gd name="T62" fmla="*/ 62 w 82"/>
              <a:gd name="T63" fmla="*/ 184 h 280"/>
              <a:gd name="T64" fmla="*/ 50 w 82"/>
              <a:gd name="T65" fmla="*/ 198 h 280"/>
              <a:gd name="T66" fmla="*/ 40 w 82"/>
              <a:gd name="T67" fmla="*/ 212 h 280"/>
              <a:gd name="T68" fmla="*/ 38 w 82"/>
              <a:gd name="T69" fmla="*/ 216 h 280"/>
              <a:gd name="T70" fmla="*/ 36 w 82"/>
              <a:gd name="T71" fmla="*/ 222 h 280"/>
              <a:gd name="T72" fmla="*/ 36 w 82"/>
              <a:gd name="T73" fmla="*/ 224 h 280"/>
              <a:gd name="T74" fmla="*/ 36 w 82"/>
              <a:gd name="T75" fmla="*/ 228 h 280"/>
              <a:gd name="T76" fmla="*/ 40 w 82"/>
              <a:gd name="T77" fmla="*/ 228 h 280"/>
              <a:gd name="T78" fmla="*/ 44 w 82"/>
              <a:gd name="T79" fmla="*/ 230 h 280"/>
              <a:gd name="T80" fmla="*/ 48 w 82"/>
              <a:gd name="T81" fmla="*/ 230 h 280"/>
              <a:gd name="T82" fmla="*/ 54 w 82"/>
              <a:gd name="T83" fmla="*/ 228 h 280"/>
              <a:gd name="T84" fmla="*/ 58 w 82"/>
              <a:gd name="T85" fmla="*/ 228 h 280"/>
              <a:gd name="T86" fmla="*/ 64 w 82"/>
              <a:gd name="T87" fmla="*/ 228 h 280"/>
              <a:gd name="T88" fmla="*/ 68 w 82"/>
              <a:gd name="T89" fmla="*/ 226 h 280"/>
              <a:gd name="T90" fmla="*/ 72 w 82"/>
              <a:gd name="T91" fmla="*/ 228 h 280"/>
              <a:gd name="T92" fmla="*/ 74 w 82"/>
              <a:gd name="T93" fmla="*/ 228 h 280"/>
              <a:gd name="T94" fmla="*/ 74 w 82"/>
              <a:gd name="T95" fmla="*/ 230 h 280"/>
              <a:gd name="T96" fmla="*/ 68 w 82"/>
              <a:gd name="T97" fmla="*/ 238 h 280"/>
              <a:gd name="T98" fmla="*/ 58 w 82"/>
              <a:gd name="T99" fmla="*/ 250 h 280"/>
              <a:gd name="T100" fmla="*/ 44 w 82"/>
              <a:gd name="T101" fmla="*/ 260 h 280"/>
              <a:gd name="T102" fmla="*/ 34 w 82"/>
              <a:gd name="T103" fmla="*/ 270 h 280"/>
              <a:gd name="T104" fmla="*/ 28 w 82"/>
              <a:gd name="T105" fmla="*/ 274 h 280"/>
              <a:gd name="T106" fmla="*/ 24 w 82"/>
              <a:gd name="T107" fmla="*/ 278 h 280"/>
              <a:gd name="T108" fmla="*/ 22 w 82"/>
              <a:gd name="T109" fmla="*/ 280 h 280"/>
              <a:gd name="T110" fmla="*/ 22 w 82"/>
              <a:gd name="T111" fmla="*/ 280 h 280"/>
              <a:gd name="T112" fmla="*/ 20 w 82"/>
              <a:gd name="T113" fmla="*/ 280 h 280"/>
              <a:gd name="T114" fmla="*/ 20 w 82"/>
              <a:gd name="T115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" h="280">
                <a:moveTo>
                  <a:pt x="60" y="0"/>
                </a:moveTo>
                <a:lnTo>
                  <a:pt x="58" y="0"/>
                </a:lnTo>
                <a:lnTo>
                  <a:pt x="58" y="0"/>
                </a:lnTo>
                <a:lnTo>
                  <a:pt x="58" y="2"/>
                </a:lnTo>
                <a:lnTo>
                  <a:pt x="56" y="4"/>
                </a:lnTo>
                <a:lnTo>
                  <a:pt x="54" y="10"/>
                </a:lnTo>
                <a:lnTo>
                  <a:pt x="48" y="22"/>
                </a:lnTo>
                <a:lnTo>
                  <a:pt x="42" y="38"/>
                </a:lnTo>
                <a:lnTo>
                  <a:pt x="46" y="52"/>
                </a:lnTo>
                <a:lnTo>
                  <a:pt x="58" y="64"/>
                </a:lnTo>
                <a:lnTo>
                  <a:pt x="72" y="74"/>
                </a:lnTo>
                <a:lnTo>
                  <a:pt x="82" y="82"/>
                </a:lnTo>
                <a:lnTo>
                  <a:pt x="80" y="92"/>
                </a:lnTo>
                <a:lnTo>
                  <a:pt x="68" y="100"/>
                </a:lnTo>
                <a:lnTo>
                  <a:pt x="48" y="108"/>
                </a:lnTo>
                <a:lnTo>
                  <a:pt x="32" y="114"/>
                </a:lnTo>
                <a:lnTo>
                  <a:pt x="16" y="120"/>
                </a:lnTo>
                <a:lnTo>
                  <a:pt x="6" y="126"/>
                </a:lnTo>
                <a:lnTo>
                  <a:pt x="0" y="132"/>
                </a:lnTo>
                <a:lnTo>
                  <a:pt x="2" y="136"/>
                </a:lnTo>
                <a:lnTo>
                  <a:pt x="10" y="140"/>
                </a:lnTo>
                <a:lnTo>
                  <a:pt x="22" y="142"/>
                </a:lnTo>
                <a:lnTo>
                  <a:pt x="36" y="144"/>
                </a:lnTo>
                <a:lnTo>
                  <a:pt x="52" y="144"/>
                </a:lnTo>
                <a:lnTo>
                  <a:pt x="64" y="144"/>
                </a:lnTo>
                <a:lnTo>
                  <a:pt x="72" y="146"/>
                </a:lnTo>
                <a:lnTo>
                  <a:pt x="74" y="148"/>
                </a:lnTo>
                <a:lnTo>
                  <a:pt x="76" y="152"/>
                </a:lnTo>
                <a:lnTo>
                  <a:pt x="76" y="156"/>
                </a:lnTo>
                <a:lnTo>
                  <a:pt x="74" y="162"/>
                </a:lnTo>
                <a:lnTo>
                  <a:pt x="70" y="170"/>
                </a:lnTo>
                <a:lnTo>
                  <a:pt x="62" y="184"/>
                </a:lnTo>
                <a:lnTo>
                  <a:pt x="50" y="198"/>
                </a:lnTo>
                <a:lnTo>
                  <a:pt x="40" y="212"/>
                </a:lnTo>
                <a:lnTo>
                  <a:pt x="38" y="216"/>
                </a:lnTo>
                <a:lnTo>
                  <a:pt x="36" y="222"/>
                </a:lnTo>
                <a:lnTo>
                  <a:pt x="36" y="224"/>
                </a:lnTo>
                <a:lnTo>
                  <a:pt x="36" y="228"/>
                </a:lnTo>
                <a:lnTo>
                  <a:pt x="40" y="228"/>
                </a:lnTo>
                <a:lnTo>
                  <a:pt x="44" y="230"/>
                </a:lnTo>
                <a:lnTo>
                  <a:pt x="48" y="230"/>
                </a:lnTo>
                <a:lnTo>
                  <a:pt x="54" y="228"/>
                </a:lnTo>
                <a:lnTo>
                  <a:pt x="58" y="228"/>
                </a:lnTo>
                <a:lnTo>
                  <a:pt x="64" y="228"/>
                </a:lnTo>
                <a:lnTo>
                  <a:pt x="68" y="226"/>
                </a:lnTo>
                <a:lnTo>
                  <a:pt x="72" y="228"/>
                </a:lnTo>
                <a:lnTo>
                  <a:pt x="74" y="228"/>
                </a:lnTo>
                <a:lnTo>
                  <a:pt x="74" y="230"/>
                </a:lnTo>
                <a:lnTo>
                  <a:pt x="68" y="238"/>
                </a:lnTo>
                <a:lnTo>
                  <a:pt x="58" y="250"/>
                </a:lnTo>
                <a:lnTo>
                  <a:pt x="44" y="260"/>
                </a:lnTo>
                <a:lnTo>
                  <a:pt x="34" y="270"/>
                </a:lnTo>
                <a:lnTo>
                  <a:pt x="28" y="274"/>
                </a:lnTo>
                <a:lnTo>
                  <a:pt x="24" y="278"/>
                </a:lnTo>
                <a:lnTo>
                  <a:pt x="22" y="280"/>
                </a:lnTo>
                <a:lnTo>
                  <a:pt x="22" y="280"/>
                </a:lnTo>
                <a:lnTo>
                  <a:pt x="20" y="280"/>
                </a:lnTo>
                <a:lnTo>
                  <a:pt x="20" y="280"/>
                </a:lnTo>
              </a:path>
            </a:pathLst>
          </a:custGeom>
          <a:noFill/>
          <a:ln w="1908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1927225" y="2259013"/>
            <a:ext cx="6675438" cy="1587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1871663" y="2817813"/>
            <a:ext cx="6678612" cy="3175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2527300" y="2238375"/>
            <a:ext cx="3175" cy="5969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3314700" y="2238375"/>
            <a:ext cx="1588" cy="5969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4068763" y="2238375"/>
            <a:ext cx="1587" cy="5969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4851400" y="2238375"/>
            <a:ext cx="3175" cy="5969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5651500" y="2262188"/>
            <a:ext cx="1588" cy="547687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6434138" y="2262188"/>
            <a:ext cx="1587" cy="547687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7191375" y="2262188"/>
            <a:ext cx="3175" cy="547687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7974013" y="2262188"/>
            <a:ext cx="3175" cy="547687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Freeform 24"/>
          <p:cNvSpPr>
            <a:spLocks noChangeArrowheads="1"/>
          </p:cNvSpPr>
          <p:nvPr/>
        </p:nvSpPr>
        <p:spPr bwMode="auto">
          <a:xfrm>
            <a:off x="1822450" y="2251075"/>
            <a:ext cx="174625" cy="555625"/>
          </a:xfrm>
          <a:custGeom>
            <a:avLst/>
            <a:gdLst>
              <a:gd name="T0" fmla="*/ 58 w 86"/>
              <a:gd name="T1" fmla="*/ 0 h 274"/>
              <a:gd name="T2" fmla="*/ 58 w 86"/>
              <a:gd name="T3" fmla="*/ 0 h 274"/>
              <a:gd name="T4" fmla="*/ 58 w 86"/>
              <a:gd name="T5" fmla="*/ 2 h 274"/>
              <a:gd name="T6" fmla="*/ 58 w 86"/>
              <a:gd name="T7" fmla="*/ 2 h 274"/>
              <a:gd name="T8" fmla="*/ 56 w 86"/>
              <a:gd name="T9" fmla="*/ 6 h 274"/>
              <a:gd name="T10" fmla="*/ 54 w 86"/>
              <a:gd name="T11" fmla="*/ 12 h 274"/>
              <a:gd name="T12" fmla="*/ 50 w 86"/>
              <a:gd name="T13" fmla="*/ 24 h 274"/>
              <a:gd name="T14" fmla="*/ 46 w 86"/>
              <a:gd name="T15" fmla="*/ 42 h 274"/>
              <a:gd name="T16" fmla="*/ 50 w 86"/>
              <a:gd name="T17" fmla="*/ 58 h 274"/>
              <a:gd name="T18" fmla="*/ 58 w 86"/>
              <a:gd name="T19" fmla="*/ 70 h 274"/>
              <a:gd name="T20" fmla="*/ 70 w 86"/>
              <a:gd name="T21" fmla="*/ 80 h 274"/>
              <a:gd name="T22" fmla="*/ 80 w 86"/>
              <a:gd name="T23" fmla="*/ 88 h 274"/>
              <a:gd name="T24" fmla="*/ 86 w 86"/>
              <a:gd name="T25" fmla="*/ 94 h 274"/>
              <a:gd name="T26" fmla="*/ 86 w 86"/>
              <a:gd name="T27" fmla="*/ 100 h 274"/>
              <a:gd name="T28" fmla="*/ 78 w 86"/>
              <a:gd name="T29" fmla="*/ 106 h 274"/>
              <a:gd name="T30" fmla="*/ 64 w 86"/>
              <a:gd name="T31" fmla="*/ 110 h 274"/>
              <a:gd name="T32" fmla="*/ 48 w 86"/>
              <a:gd name="T33" fmla="*/ 116 h 274"/>
              <a:gd name="T34" fmla="*/ 32 w 86"/>
              <a:gd name="T35" fmla="*/ 122 h 274"/>
              <a:gd name="T36" fmla="*/ 16 w 86"/>
              <a:gd name="T37" fmla="*/ 128 h 274"/>
              <a:gd name="T38" fmla="*/ 4 w 86"/>
              <a:gd name="T39" fmla="*/ 134 h 274"/>
              <a:gd name="T40" fmla="*/ 0 w 86"/>
              <a:gd name="T41" fmla="*/ 138 h 274"/>
              <a:gd name="T42" fmla="*/ 4 w 86"/>
              <a:gd name="T43" fmla="*/ 142 h 274"/>
              <a:gd name="T44" fmla="*/ 12 w 86"/>
              <a:gd name="T45" fmla="*/ 146 h 274"/>
              <a:gd name="T46" fmla="*/ 26 w 86"/>
              <a:gd name="T47" fmla="*/ 148 h 274"/>
              <a:gd name="T48" fmla="*/ 40 w 86"/>
              <a:gd name="T49" fmla="*/ 150 h 274"/>
              <a:gd name="T50" fmla="*/ 54 w 86"/>
              <a:gd name="T51" fmla="*/ 150 h 274"/>
              <a:gd name="T52" fmla="*/ 64 w 86"/>
              <a:gd name="T53" fmla="*/ 152 h 274"/>
              <a:gd name="T54" fmla="*/ 72 w 86"/>
              <a:gd name="T55" fmla="*/ 154 h 274"/>
              <a:gd name="T56" fmla="*/ 74 w 86"/>
              <a:gd name="T57" fmla="*/ 156 h 274"/>
              <a:gd name="T58" fmla="*/ 76 w 86"/>
              <a:gd name="T59" fmla="*/ 162 h 274"/>
              <a:gd name="T60" fmla="*/ 76 w 86"/>
              <a:gd name="T61" fmla="*/ 168 h 274"/>
              <a:gd name="T62" fmla="*/ 74 w 86"/>
              <a:gd name="T63" fmla="*/ 174 h 274"/>
              <a:gd name="T64" fmla="*/ 70 w 86"/>
              <a:gd name="T65" fmla="*/ 182 h 274"/>
              <a:gd name="T66" fmla="*/ 58 w 86"/>
              <a:gd name="T67" fmla="*/ 202 h 274"/>
              <a:gd name="T68" fmla="*/ 46 w 86"/>
              <a:gd name="T69" fmla="*/ 220 h 274"/>
              <a:gd name="T70" fmla="*/ 42 w 86"/>
              <a:gd name="T71" fmla="*/ 224 h 274"/>
              <a:gd name="T72" fmla="*/ 42 w 86"/>
              <a:gd name="T73" fmla="*/ 228 h 274"/>
              <a:gd name="T74" fmla="*/ 42 w 86"/>
              <a:gd name="T75" fmla="*/ 232 h 274"/>
              <a:gd name="T76" fmla="*/ 42 w 86"/>
              <a:gd name="T77" fmla="*/ 234 h 274"/>
              <a:gd name="T78" fmla="*/ 46 w 86"/>
              <a:gd name="T79" fmla="*/ 236 h 274"/>
              <a:gd name="T80" fmla="*/ 50 w 86"/>
              <a:gd name="T81" fmla="*/ 236 h 274"/>
              <a:gd name="T82" fmla="*/ 54 w 86"/>
              <a:gd name="T83" fmla="*/ 236 h 274"/>
              <a:gd name="T84" fmla="*/ 60 w 86"/>
              <a:gd name="T85" fmla="*/ 236 h 274"/>
              <a:gd name="T86" fmla="*/ 64 w 86"/>
              <a:gd name="T87" fmla="*/ 234 h 274"/>
              <a:gd name="T88" fmla="*/ 70 w 86"/>
              <a:gd name="T89" fmla="*/ 234 h 274"/>
              <a:gd name="T90" fmla="*/ 74 w 86"/>
              <a:gd name="T91" fmla="*/ 234 h 274"/>
              <a:gd name="T92" fmla="*/ 78 w 86"/>
              <a:gd name="T93" fmla="*/ 234 h 274"/>
              <a:gd name="T94" fmla="*/ 80 w 86"/>
              <a:gd name="T95" fmla="*/ 234 h 274"/>
              <a:gd name="T96" fmla="*/ 82 w 86"/>
              <a:gd name="T97" fmla="*/ 236 h 274"/>
              <a:gd name="T98" fmla="*/ 80 w 86"/>
              <a:gd name="T99" fmla="*/ 238 h 274"/>
              <a:gd name="T100" fmla="*/ 78 w 86"/>
              <a:gd name="T101" fmla="*/ 242 h 274"/>
              <a:gd name="T102" fmla="*/ 74 w 86"/>
              <a:gd name="T103" fmla="*/ 246 h 274"/>
              <a:gd name="T104" fmla="*/ 70 w 86"/>
              <a:gd name="T105" fmla="*/ 250 h 274"/>
              <a:gd name="T106" fmla="*/ 64 w 86"/>
              <a:gd name="T107" fmla="*/ 254 h 274"/>
              <a:gd name="T108" fmla="*/ 60 w 86"/>
              <a:gd name="T109" fmla="*/ 258 h 274"/>
              <a:gd name="T110" fmla="*/ 54 w 86"/>
              <a:gd name="T111" fmla="*/ 262 h 274"/>
              <a:gd name="T112" fmla="*/ 50 w 86"/>
              <a:gd name="T113" fmla="*/ 266 h 274"/>
              <a:gd name="T114" fmla="*/ 46 w 86"/>
              <a:gd name="T115" fmla="*/ 270 h 274"/>
              <a:gd name="T116" fmla="*/ 42 w 86"/>
              <a:gd name="T117" fmla="*/ 272 h 274"/>
              <a:gd name="T118" fmla="*/ 40 w 86"/>
              <a:gd name="T119" fmla="*/ 274 h 274"/>
              <a:gd name="T120" fmla="*/ 40 w 86"/>
              <a:gd name="T121" fmla="*/ 274 h 274"/>
              <a:gd name="T122" fmla="*/ 40 w 86"/>
              <a:gd name="T123" fmla="*/ 274 h 274"/>
              <a:gd name="T124" fmla="*/ 40 w 86"/>
              <a:gd name="T125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" h="274">
                <a:moveTo>
                  <a:pt x="58" y="0"/>
                </a:moveTo>
                <a:lnTo>
                  <a:pt x="58" y="0"/>
                </a:lnTo>
                <a:lnTo>
                  <a:pt x="58" y="2"/>
                </a:lnTo>
                <a:lnTo>
                  <a:pt x="58" y="2"/>
                </a:lnTo>
                <a:lnTo>
                  <a:pt x="56" y="6"/>
                </a:lnTo>
                <a:lnTo>
                  <a:pt x="54" y="12"/>
                </a:lnTo>
                <a:lnTo>
                  <a:pt x="50" y="24"/>
                </a:lnTo>
                <a:lnTo>
                  <a:pt x="46" y="42"/>
                </a:lnTo>
                <a:lnTo>
                  <a:pt x="50" y="58"/>
                </a:lnTo>
                <a:lnTo>
                  <a:pt x="58" y="70"/>
                </a:lnTo>
                <a:lnTo>
                  <a:pt x="70" y="80"/>
                </a:lnTo>
                <a:lnTo>
                  <a:pt x="80" y="88"/>
                </a:lnTo>
                <a:lnTo>
                  <a:pt x="86" y="94"/>
                </a:lnTo>
                <a:lnTo>
                  <a:pt x="86" y="100"/>
                </a:lnTo>
                <a:lnTo>
                  <a:pt x="78" y="106"/>
                </a:lnTo>
                <a:lnTo>
                  <a:pt x="64" y="110"/>
                </a:lnTo>
                <a:lnTo>
                  <a:pt x="48" y="116"/>
                </a:lnTo>
                <a:lnTo>
                  <a:pt x="32" y="122"/>
                </a:lnTo>
                <a:lnTo>
                  <a:pt x="16" y="128"/>
                </a:lnTo>
                <a:lnTo>
                  <a:pt x="4" y="134"/>
                </a:lnTo>
                <a:lnTo>
                  <a:pt x="0" y="138"/>
                </a:lnTo>
                <a:lnTo>
                  <a:pt x="4" y="142"/>
                </a:lnTo>
                <a:lnTo>
                  <a:pt x="12" y="146"/>
                </a:lnTo>
                <a:lnTo>
                  <a:pt x="26" y="148"/>
                </a:lnTo>
                <a:lnTo>
                  <a:pt x="40" y="150"/>
                </a:lnTo>
                <a:lnTo>
                  <a:pt x="54" y="150"/>
                </a:lnTo>
                <a:lnTo>
                  <a:pt x="64" y="152"/>
                </a:lnTo>
                <a:lnTo>
                  <a:pt x="72" y="154"/>
                </a:lnTo>
                <a:lnTo>
                  <a:pt x="74" y="156"/>
                </a:lnTo>
                <a:lnTo>
                  <a:pt x="76" y="162"/>
                </a:lnTo>
                <a:lnTo>
                  <a:pt x="76" y="168"/>
                </a:lnTo>
                <a:lnTo>
                  <a:pt x="74" y="174"/>
                </a:lnTo>
                <a:lnTo>
                  <a:pt x="70" y="182"/>
                </a:lnTo>
                <a:lnTo>
                  <a:pt x="58" y="202"/>
                </a:lnTo>
                <a:lnTo>
                  <a:pt x="46" y="220"/>
                </a:lnTo>
                <a:lnTo>
                  <a:pt x="42" y="224"/>
                </a:lnTo>
                <a:lnTo>
                  <a:pt x="42" y="228"/>
                </a:lnTo>
                <a:lnTo>
                  <a:pt x="42" y="232"/>
                </a:lnTo>
                <a:lnTo>
                  <a:pt x="42" y="234"/>
                </a:lnTo>
                <a:lnTo>
                  <a:pt x="46" y="236"/>
                </a:lnTo>
                <a:lnTo>
                  <a:pt x="50" y="236"/>
                </a:lnTo>
                <a:lnTo>
                  <a:pt x="54" y="236"/>
                </a:lnTo>
                <a:lnTo>
                  <a:pt x="60" y="236"/>
                </a:lnTo>
                <a:lnTo>
                  <a:pt x="64" y="234"/>
                </a:lnTo>
                <a:lnTo>
                  <a:pt x="70" y="234"/>
                </a:lnTo>
                <a:lnTo>
                  <a:pt x="74" y="234"/>
                </a:lnTo>
                <a:lnTo>
                  <a:pt x="78" y="234"/>
                </a:lnTo>
                <a:lnTo>
                  <a:pt x="80" y="234"/>
                </a:lnTo>
                <a:lnTo>
                  <a:pt x="82" y="236"/>
                </a:lnTo>
                <a:lnTo>
                  <a:pt x="80" y="238"/>
                </a:lnTo>
                <a:lnTo>
                  <a:pt x="78" y="242"/>
                </a:lnTo>
                <a:lnTo>
                  <a:pt x="74" y="246"/>
                </a:lnTo>
                <a:lnTo>
                  <a:pt x="70" y="250"/>
                </a:lnTo>
                <a:lnTo>
                  <a:pt x="64" y="254"/>
                </a:lnTo>
                <a:lnTo>
                  <a:pt x="60" y="258"/>
                </a:lnTo>
                <a:lnTo>
                  <a:pt x="54" y="262"/>
                </a:lnTo>
                <a:lnTo>
                  <a:pt x="50" y="266"/>
                </a:lnTo>
                <a:lnTo>
                  <a:pt x="46" y="270"/>
                </a:lnTo>
                <a:lnTo>
                  <a:pt x="42" y="272"/>
                </a:lnTo>
                <a:lnTo>
                  <a:pt x="40" y="274"/>
                </a:lnTo>
                <a:lnTo>
                  <a:pt x="40" y="274"/>
                </a:lnTo>
                <a:lnTo>
                  <a:pt x="40" y="274"/>
                </a:lnTo>
                <a:lnTo>
                  <a:pt x="40" y="274"/>
                </a:lnTo>
              </a:path>
            </a:pathLst>
          </a:custGeom>
          <a:noFill/>
          <a:ln w="1908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Freeform 25"/>
          <p:cNvSpPr>
            <a:spLocks noChangeArrowheads="1"/>
          </p:cNvSpPr>
          <p:nvPr/>
        </p:nvSpPr>
        <p:spPr bwMode="auto">
          <a:xfrm>
            <a:off x="8489950" y="2251075"/>
            <a:ext cx="166688" cy="566738"/>
          </a:xfrm>
          <a:custGeom>
            <a:avLst/>
            <a:gdLst>
              <a:gd name="T0" fmla="*/ 60 w 82"/>
              <a:gd name="T1" fmla="*/ 0 h 280"/>
              <a:gd name="T2" fmla="*/ 58 w 82"/>
              <a:gd name="T3" fmla="*/ 0 h 280"/>
              <a:gd name="T4" fmla="*/ 58 w 82"/>
              <a:gd name="T5" fmla="*/ 2 h 280"/>
              <a:gd name="T6" fmla="*/ 58 w 82"/>
              <a:gd name="T7" fmla="*/ 2 h 280"/>
              <a:gd name="T8" fmla="*/ 56 w 82"/>
              <a:gd name="T9" fmla="*/ 6 h 280"/>
              <a:gd name="T10" fmla="*/ 54 w 82"/>
              <a:gd name="T11" fmla="*/ 10 h 280"/>
              <a:gd name="T12" fmla="*/ 48 w 82"/>
              <a:gd name="T13" fmla="*/ 22 h 280"/>
              <a:gd name="T14" fmla="*/ 42 w 82"/>
              <a:gd name="T15" fmla="*/ 38 h 280"/>
              <a:gd name="T16" fmla="*/ 46 w 82"/>
              <a:gd name="T17" fmla="*/ 52 h 280"/>
              <a:gd name="T18" fmla="*/ 58 w 82"/>
              <a:gd name="T19" fmla="*/ 64 h 280"/>
              <a:gd name="T20" fmla="*/ 72 w 82"/>
              <a:gd name="T21" fmla="*/ 74 h 280"/>
              <a:gd name="T22" fmla="*/ 82 w 82"/>
              <a:gd name="T23" fmla="*/ 84 h 280"/>
              <a:gd name="T24" fmla="*/ 80 w 82"/>
              <a:gd name="T25" fmla="*/ 92 h 280"/>
              <a:gd name="T26" fmla="*/ 68 w 82"/>
              <a:gd name="T27" fmla="*/ 100 h 280"/>
              <a:gd name="T28" fmla="*/ 48 w 82"/>
              <a:gd name="T29" fmla="*/ 108 h 280"/>
              <a:gd name="T30" fmla="*/ 32 w 82"/>
              <a:gd name="T31" fmla="*/ 116 h 280"/>
              <a:gd name="T32" fmla="*/ 16 w 82"/>
              <a:gd name="T33" fmla="*/ 122 h 280"/>
              <a:gd name="T34" fmla="*/ 6 w 82"/>
              <a:gd name="T35" fmla="*/ 128 h 280"/>
              <a:gd name="T36" fmla="*/ 0 w 82"/>
              <a:gd name="T37" fmla="*/ 132 h 280"/>
              <a:gd name="T38" fmla="*/ 2 w 82"/>
              <a:gd name="T39" fmla="*/ 136 h 280"/>
              <a:gd name="T40" fmla="*/ 10 w 82"/>
              <a:gd name="T41" fmla="*/ 140 h 280"/>
              <a:gd name="T42" fmla="*/ 22 w 82"/>
              <a:gd name="T43" fmla="*/ 142 h 280"/>
              <a:gd name="T44" fmla="*/ 36 w 82"/>
              <a:gd name="T45" fmla="*/ 144 h 280"/>
              <a:gd name="T46" fmla="*/ 52 w 82"/>
              <a:gd name="T47" fmla="*/ 144 h 280"/>
              <a:gd name="T48" fmla="*/ 64 w 82"/>
              <a:gd name="T49" fmla="*/ 144 h 280"/>
              <a:gd name="T50" fmla="*/ 72 w 82"/>
              <a:gd name="T51" fmla="*/ 146 h 280"/>
              <a:gd name="T52" fmla="*/ 74 w 82"/>
              <a:gd name="T53" fmla="*/ 148 h 280"/>
              <a:gd name="T54" fmla="*/ 76 w 82"/>
              <a:gd name="T55" fmla="*/ 152 h 280"/>
              <a:gd name="T56" fmla="*/ 76 w 82"/>
              <a:gd name="T57" fmla="*/ 158 h 280"/>
              <a:gd name="T58" fmla="*/ 74 w 82"/>
              <a:gd name="T59" fmla="*/ 164 h 280"/>
              <a:gd name="T60" fmla="*/ 70 w 82"/>
              <a:gd name="T61" fmla="*/ 170 h 280"/>
              <a:gd name="T62" fmla="*/ 62 w 82"/>
              <a:gd name="T63" fmla="*/ 184 h 280"/>
              <a:gd name="T64" fmla="*/ 50 w 82"/>
              <a:gd name="T65" fmla="*/ 198 h 280"/>
              <a:gd name="T66" fmla="*/ 40 w 82"/>
              <a:gd name="T67" fmla="*/ 212 h 280"/>
              <a:gd name="T68" fmla="*/ 38 w 82"/>
              <a:gd name="T69" fmla="*/ 218 h 280"/>
              <a:gd name="T70" fmla="*/ 36 w 82"/>
              <a:gd name="T71" fmla="*/ 222 h 280"/>
              <a:gd name="T72" fmla="*/ 36 w 82"/>
              <a:gd name="T73" fmla="*/ 226 h 280"/>
              <a:gd name="T74" fmla="*/ 36 w 82"/>
              <a:gd name="T75" fmla="*/ 228 h 280"/>
              <a:gd name="T76" fmla="*/ 40 w 82"/>
              <a:gd name="T77" fmla="*/ 230 h 280"/>
              <a:gd name="T78" fmla="*/ 44 w 82"/>
              <a:gd name="T79" fmla="*/ 230 h 280"/>
              <a:gd name="T80" fmla="*/ 48 w 82"/>
              <a:gd name="T81" fmla="*/ 230 h 280"/>
              <a:gd name="T82" fmla="*/ 54 w 82"/>
              <a:gd name="T83" fmla="*/ 230 h 280"/>
              <a:gd name="T84" fmla="*/ 58 w 82"/>
              <a:gd name="T85" fmla="*/ 228 h 280"/>
              <a:gd name="T86" fmla="*/ 64 w 82"/>
              <a:gd name="T87" fmla="*/ 228 h 280"/>
              <a:gd name="T88" fmla="*/ 68 w 82"/>
              <a:gd name="T89" fmla="*/ 228 h 280"/>
              <a:gd name="T90" fmla="*/ 72 w 82"/>
              <a:gd name="T91" fmla="*/ 228 h 280"/>
              <a:gd name="T92" fmla="*/ 74 w 82"/>
              <a:gd name="T93" fmla="*/ 228 h 280"/>
              <a:gd name="T94" fmla="*/ 74 w 82"/>
              <a:gd name="T95" fmla="*/ 232 h 280"/>
              <a:gd name="T96" fmla="*/ 68 w 82"/>
              <a:gd name="T97" fmla="*/ 238 h 280"/>
              <a:gd name="T98" fmla="*/ 58 w 82"/>
              <a:gd name="T99" fmla="*/ 250 h 280"/>
              <a:gd name="T100" fmla="*/ 44 w 82"/>
              <a:gd name="T101" fmla="*/ 260 h 280"/>
              <a:gd name="T102" fmla="*/ 34 w 82"/>
              <a:gd name="T103" fmla="*/ 270 h 280"/>
              <a:gd name="T104" fmla="*/ 28 w 82"/>
              <a:gd name="T105" fmla="*/ 274 h 280"/>
              <a:gd name="T106" fmla="*/ 24 w 82"/>
              <a:gd name="T107" fmla="*/ 278 h 280"/>
              <a:gd name="T108" fmla="*/ 22 w 82"/>
              <a:gd name="T109" fmla="*/ 280 h 280"/>
              <a:gd name="T110" fmla="*/ 22 w 82"/>
              <a:gd name="T111" fmla="*/ 280 h 280"/>
              <a:gd name="T112" fmla="*/ 20 w 82"/>
              <a:gd name="T113" fmla="*/ 280 h 280"/>
              <a:gd name="T114" fmla="*/ 20 w 82"/>
              <a:gd name="T115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" h="280">
                <a:moveTo>
                  <a:pt x="60" y="0"/>
                </a:moveTo>
                <a:lnTo>
                  <a:pt x="58" y="0"/>
                </a:lnTo>
                <a:lnTo>
                  <a:pt x="58" y="2"/>
                </a:lnTo>
                <a:lnTo>
                  <a:pt x="58" y="2"/>
                </a:lnTo>
                <a:lnTo>
                  <a:pt x="56" y="6"/>
                </a:lnTo>
                <a:lnTo>
                  <a:pt x="54" y="10"/>
                </a:lnTo>
                <a:lnTo>
                  <a:pt x="48" y="22"/>
                </a:lnTo>
                <a:lnTo>
                  <a:pt x="42" y="38"/>
                </a:lnTo>
                <a:lnTo>
                  <a:pt x="46" y="52"/>
                </a:lnTo>
                <a:lnTo>
                  <a:pt x="58" y="64"/>
                </a:lnTo>
                <a:lnTo>
                  <a:pt x="72" y="74"/>
                </a:lnTo>
                <a:lnTo>
                  <a:pt x="82" y="84"/>
                </a:lnTo>
                <a:lnTo>
                  <a:pt x="80" y="92"/>
                </a:lnTo>
                <a:lnTo>
                  <a:pt x="68" y="100"/>
                </a:lnTo>
                <a:lnTo>
                  <a:pt x="48" y="108"/>
                </a:lnTo>
                <a:lnTo>
                  <a:pt x="32" y="116"/>
                </a:lnTo>
                <a:lnTo>
                  <a:pt x="16" y="122"/>
                </a:lnTo>
                <a:lnTo>
                  <a:pt x="6" y="128"/>
                </a:lnTo>
                <a:lnTo>
                  <a:pt x="0" y="132"/>
                </a:lnTo>
                <a:lnTo>
                  <a:pt x="2" y="136"/>
                </a:lnTo>
                <a:lnTo>
                  <a:pt x="10" y="140"/>
                </a:lnTo>
                <a:lnTo>
                  <a:pt x="22" y="142"/>
                </a:lnTo>
                <a:lnTo>
                  <a:pt x="36" y="144"/>
                </a:lnTo>
                <a:lnTo>
                  <a:pt x="52" y="144"/>
                </a:lnTo>
                <a:lnTo>
                  <a:pt x="64" y="144"/>
                </a:lnTo>
                <a:lnTo>
                  <a:pt x="72" y="146"/>
                </a:lnTo>
                <a:lnTo>
                  <a:pt x="74" y="148"/>
                </a:lnTo>
                <a:lnTo>
                  <a:pt x="76" y="152"/>
                </a:lnTo>
                <a:lnTo>
                  <a:pt x="76" y="158"/>
                </a:lnTo>
                <a:lnTo>
                  <a:pt x="74" y="164"/>
                </a:lnTo>
                <a:lnTo>
                  <a:pt x="70" y="170"/>
                </a:lnTo>
                <a:lnTo>
                  <a:pt x="62" y="184"/>
                </a:lnTo>
                <a:lnTo>
                  <a:pt x="50" y="198"/>
                </a:lnTo>
                <a:lnTo>
                  <a:pt x="40" y="212"/>
                </a:lnTo>
                <a:lnTo>
                  <a:pt x="38" y="218"/>
                </a:lnTo>
                <a:lnTo>
                  <a:pt x="36" y="222"/>
                </a:lnTo>
                <a:lnTo>
                  <a:pt x="36" y="226"/>
                </a:lnTo>
                <a:lnTo>
                  <a:pt x="36" y="228"/>
                </a:lnTo>
                <a:lnTo>
                  <a:pt x="40" y="230"/>
                </a:lnTo>
                <a:lnTo>
                  <a:pt x="44" y="230"/>
                </a:lnTo>
                <a:lnTo>
                  <a:pt x="48" y="230"/>
                </a:lnTo>
                <a:lnTo>
                  <a:pt x="54" y="230"/>
                </a:lnTo>
                <a:lnTo>
                  <a:pt x="58" y="228"/>
                </a:lnTo>
                <a:lnTo>
                  <a:pt x="64" y="228"/>
                </a:lnTo>
                <a:lnTo>
                  <a:pt x="68" y="228"/>
                </a:lnTo>
                <a:lnTo>
                  <a:pt x="72" y="228"/>
                </a:lnTo>
                <a:lnTo>
                  <a:pt x="74" y="228"/>
                </a:lnTo>
                <a:lnTo>
                  <a:pt x="74" y="232"/>
                </a:lnTo>
                <a:lnTo>
                  <a:pt x="68" y="238"/>
                </a:lnTo>
                <a:lnTo>
                  <a:pt x="58" y="250"/>
                </a:lnTo>
                <a:lnTo>
                  <a:pt x="44" y="260"/>
                </a:lnTo>
                <a:lnTo>
                  <a:pt x="34" y="270"/>
                </a:lnTo>
                <a:lnTo>
                  <a:pt x="28" y="274"/>
                </a:lnTo>
                <a:lnTo>
                  <a:pt x="24" y="278"/>
                </a:lnTo>
                <a:lnTo>
                  <a:pt x="22" y="280"/>
                </a:lnTo>
                <a:lnTo>
                  <a:pt x="22" y="280"/>
                </a:lnTo>
                <a:lnTo>
                  <a:pt x="20" y="280"/>
                </a:lnTo>
                <a:lnTo>
                  <a:pt x="20" y="280"/>
                </a:lnTo>
              </a:path>
            </a:pathLst>
          </a:custGeom>
          <a:noFill/>
          <a:ln w="1908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Freeform 26"/>
          <p:cNvSpPr>
            <a:spLocks noChangeArrowheads="1"/>
          </p:cNvSpPr>
          <p:nvPr/>
        </p:nvSpPr>
        <p:spPr bwMode="auto">
          <a:xfrm>
            <a:off x="460375" y="2501900"/>
            <a:ext cx="198438" cy="250825"/>
          </a:xfrm>
          <a:custGeom>
            <a:avLst/>
            <a:gdLst>
              <a:gd name="T0" fmla="*/ 86 w 98"/>
              <a:gd name="T1" fmla="*/ 124 h 124"/>
              <a:gd name="T2" fmla="*/ 0 w 98"/>
              <a:gd name="T3" fmla="*/ 124 h 124"/>
              <a:gd name="T4" fmla="*/ 0 w 98"/>
              <a:gd name="T5" fmla="*/ 120 h 124"/>
              <a:gd name="T6" fmla="*/ 6 w 98"/>
              <a:gd name="T7" fmla="*/ 120 h 124"/>
              <a:gd name="T8" fmla="*/ 10 w 98"/>
              <a:gd name="T9" fmla="*/ 118 h 124"/>
              <a:gd name="T10" fmla="*/ 14 w 98"/>
              <a:gd name="T11" fmla="*/ 116 h 124"/>
              <a:gd name="T12" fmla="*/ 16 w 98"/>
              <a:gd name="T13" fmla="*/ 114 h 124"/>
              <a:gd name="T14" fmla="*/ 18 w 98"/>
              <a:gd name="T15" fmla="*/ 108 h 124"/>
              <a:gd name="T16" fmla="*/ 22 w 98"/>
              <a:gd name="T17" fmla="*/ 100 h 124"/>
              <a:gd name="T18" fmla="*/ 44 w 98"/>
              <a:gd name="T19" fmla="*/ 24 h 124"/>
              <a:gd name="T20" fmla="*/ 46 w 98"/>
              <a:gd name="T21" fmla="*/ 16 h 124"/>
              <a:gd name="T22" fmla="*/ 46 w 98"/>
              <a:gd name="T23" fmla="*/ 10 h 124"/>
              <a:gd name="T24" fmla="*/ 46 w 98"/>
              <a:gd name="T25" fmla="*/ 8 h 124"/>
              <a:gd name="T26" fmla="*/ 44 w 98"/>
              <a:gd name="T27" fmla="*/ 4 h 124"/>
              <a:gd name="T28" fmla="*/ 40 w 98"/>
              <a:gd name="T29" fmla="*/ 4 h 124"/>
              <a:gd name="T30" fmla="*/ 34 w 98"/>
              <a:gd name="T31" fmla="*/ 4 h 124"/>
              <a:gd name="T32" fmla="*/ 32 w 98"/>
              <a:gd name="T33" fmla="*/ 4 h 124"/>
              <a:gd name="T34" fmla="*/ 32 w 98"/>
              <a:gd name="T35" fmla="*/ 2 h 124"/>
              <a:gd name="T36" fmla="*/ 32 w 98"/>
              <a:gd name="T37" fmla="*/ 0 h 124"/>
              <a:gd name="T38" fmla="*/ 82 w 98"/>
              <a:gd name="T39" fmla="*/ 0 h 124"/>
              <a:gd name="T40" fmla="*/ 82 w 98"/>
              <a:gd name="T41" fmla="*/ 2 h 124"/>
              <a:gd name="T42" fmla="*/ 74 w 98"/>
              <a:gd name="T43" fmla="*/ 4 h 124"/>
              <a:gd name="T44" fmla="*/ 70 w 98"/>
              <a:gd name="T45" fmla="*/ 4 h 124"/>
              <a:gd name="T46" fmla="*/ 66 w 98"/>
              <a:gd name="T47" fmla="*/ 6 h 124"/>
              <a:gd name="T48" fmla="*/ 64 w 98"/>
              <a:gd name="T49" fmla="*/ 10 h 124"/>
              <a:gd name="T50" fmla="*/ 62 w 98"/>
              <a:gd name="T51" fmla="*/ 14 h 124"/>
              <a:gd name="T52" fmla="*/ 60 w 98"/>
              <a:gd name="T53" fmla="*/ 18 h 124"/>
              <a:gd name="T54" fmla="*/ 58 w 98"/>
              <a:gd name="T55" fmla="*/ 26 h 124"/>
              <a:gd name="T56" fmla="*/ 38 w 98"/>
              <a:gd name="T57" fmla="*/ 102 h 124"/>
              <a:gd name="T58" fmla="*/ 36 w 98"/>
              <a:gd name="T59" fmla="*/ 108 h 124"/>
              <a:gd name="T60" fmla="*/ 36 w 98"/>
              <a:gd name="T61" fmla="*/ 112 h 124"/>
              <a:gd name="T62" fmla="*/ 36 w 98"/>
              <a:gd name="T63" fmla="*/ 114 h 124"/>
              <a:gd name="T64" fmla="*/ 38 w 98"/>
              <a:gd name="T65" fmla="*/ 116 h 124"/>
              <a:gd name="T66" fmla="*/ 40 w 98"/>
              <a:gd name="T67" fmla="*/ 118 h 124"/>
              <a:gd name="T68" fmla="*/ 44 w 98"/>
              <a:gd name="T69" fmla="*/ 118 h 124"/>
              <a:gd name="T70" fmla="*/ 54 w 98"/>
              <a:gd name="T71" fmla="*/ 118 h 124"/>
              <a:gd name="T72" fmla="*/ 62 w 98"/>
              <a:gd name="T73" fmla="*/ 118 h 124"/>
              <a:gd name="T74" fmla="*/ 68 w 98"/>
              <a:gd name="T75" fmla="*/ 116 h 124"/>
              <a:gd name="T76" fmla="*/ 74 w 98"/>
              <a:gd name="T77" fmla="*/ 114 h 124"/>
              <a:gd name="T78" fmla="*/ 78 w 98"/>
              <a:gd name="T79" fmla="*/ 112 h 124"/>
              <a:gd name="T80" fmla="*/ 84 w 98"/>
              <a:gd name="T81" fmla="*/ 108 h 124"/>
              <a:gd name="T82" fmla="*/ 86 w 98"/>
              <a:gd name="T83" fmla="*/ 104 h 124"/>
              <a:gd name="T84" fmla="*/ 88 w 98"/>
              <a:gd name="T85" fmla="*/ 100 h 124"/>
              <a:gd name="T86" fmla="*/ 92 w 98"/>
              <a:gd name="T87" fmla="*/ 94 h 124"/>
              <a:gd name="T88" fmla="*/ 94 w 98"/>
              <a:gd name="T89" fmla="*/ 90 h 124"/>
              <a:gd name="T90" fmla="*/ 98 w 98"/>
              <a:gd name="T91" fmla="*/ 90 h 124"/>
              <a:gd name="T92" fmla="*/ 86 w 98"/>
              <a:gd name="T93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" h="124">
                <a:moveTo>
                  <a:pt x="86" y="124"/>
                </a:moveTo>
                <a:lnTo>
                  <a:pt x="0" y="124"/>
                </a:lnTo>
                <a:lnTo>
                  <a:pt x="0" y="120"/>
                </a:lnTo>
                <a:lnTo>
                  <a:pt x="6" y="120"/>
                </a:lnTo>
                <a:lnTo>
                  <a:pt x="10" y="118"/>
                </a:lnTo>
                <a:lnTo>
                  <a:pt x="14" y="116"/>
                </a:lnTo>
                <a:lnTo>
                  <a:pt x="16" y="114"/>
                </a:lnTo>
                <a:lnTo>
                  <a:pt x="18" y="108"/>
                </a:lnTo>
                <a:lnTo>
                  <a:pt x="22" y="100"/>
                </a:lnTo>
                <a:lnTo>
                  <a:pt x="44" y="24"/>
                </a:lnTo>
                <a:lnTo>
                  <a:pt x="46" y="16"/>
                </a:lnTo>
                <a:lnTo>
                  <a:pt x="46" y="10"/>
                </a:lnTo>
                <a:lnTo>
                  <a:pt x="46" y="8"/>
                </a:lnTo>
                <a:lnTo>
                  <a:pt x="44" y="4"/>
                </a:lnTo>
                <a:lnTo>
                  <a:pt x="40" y="4"/>
                </a:lnTo>
                <a:lnTo>
                  <a:pt x="34" y="4"/>
                </a:lnTo>
                <a:lnTo>
                  <a:pt x="32" y="4"/>
                </a:lnTo>
                <a:lnTo>
                  <a:pt x="32" y="2"/>
                </a:lnTo>
                <a:lnTo>
                  <a:pt x="32" y="0"/>
                </a:lnTo>
                <a:lnTo>
                  <a:pt x="82" y="0"/>
                </a:lnTo>
                <a:lnTo>
                  <a:pt x="82" y="2"/>
                </a:lnTo>
                <a:lnTo>
                  <a:pt x="74" y="4"/>
                </a:lnTo>
                <a:lnTo>
                  <a:pt x="70" y="4"/>
                </a:lnTo>
                <a:lnTo>
                  <a:pt x="66" y="6"/>
                </a:lnTo>
                <a:lnTo>
                  <a:pt x="64" y="10"/>
                </a:lnTo>
                <a:lnTo>
                  <a:pt x="62" y="14"/>
                </a:lnTo>
                <a:lnTo>
                  <a:pt x="60" y="18"/>
                </a:lnTo>
                <a:lnTo>
                  <a:pt x="58" y="26"/>
                </a:lnTo>
                <a:lnTo>
                  <a:pt x="38" y="102"/>
                </a:lnTo>
                <a:lnTo>
                  <a:pt x="36" y="108"/>
                </a:lnTo>
                <a:lnTo>
                  <a:pt x="36" y="112"/>
                </a:lnTo>
                <a:lnTo>
                  <a:pt x="36" y="114"/>
                </a:lnTo>
                <a:lnTo>
                  <a:pt x="38" y="116"/>
                </a:lnTo>
                <a:lnTo>
                  <a:pt x="40" y="118"/>
                </a:lnTo>
                <a:lnTo>
                  <a:pt x="44" y="118"/>
                </a:lnTo>
                <a:lnTo>
                  <a:pt x="54" y="118"/>
                </a:lnTo>
                <a:lnTo>
                  <a:pt x="62" y="118"/>
                </a:lnTo>
                <a:lnTo>
                  <a:pt x="68" y="116"/>
                </a:lnTo>
                <a:lnTo>
                  <a:pt x="74" y="114"/>
                </a:lnTo>
                <a:lnTo>
                  <a:pt x="78" y="112"/>
                </a:lnTo>
                <a:lnTo>
                  <a:pt x="84" y="108"/>
                </a:lnTo>
                <a:lnTo>
                  <a:pt x="86" y="104"/>
                </a:lnTo>
                <a:lnTo>
                  <a:pt x="88" y="100"/>
                </a:lnTo>
                <a:lnTo>
                  <a:pt x="92" y="94"/>
                </a:lnTo>
                <a:lnTo>
                  <a:pt x="94" y="90"/>
                </a:lnTo>
                <a:lnTo>
                  <a:pt x="98" y="90"/>
                </a:lnTo>
                <a:lnTo>
                  <a:pt x="86" y="124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Freeform 27"/>
          <p:cNvSpPr>
            <a:spLocks noChangeArrowheads="1"/>
          </p:cNvSpPr>
          <p:nvPr/>
        </p:nvSpPr>
        <p:spPr bwMode="auto">
          <a:xfrm>
            <a:off x="679450" y="2582863"/>
            <a:ext cx="144463" cy="174625"/>
          </a:xfrm>
          <a:custGeom>
            <a:avLst/>
            <a:gdLst>
              <a:gd name="T0" fmla="*/ 16 w 72"/>
              <a:gd name="T1" fmla="*/ 48 h 86"/>
              <a:gd name="T2" fmla="*/ 16 w 72"/>
              <a:gd name="T3" fmla="*/ 52 h 86"/>
              <a:gd name="T4" fmla="*/ 16 w 72"/>
              <a:gd name="T5" fmla="*/ 56 h 86"/>
              <a:gd name="T6" fmla="*/ 18 w 72"/>
              <a:gd name="T7" fmla="*/ 62 h 86"/>
              <a:gd name="T8" fmla="*/ 22 w 72"/>
              <a:gd name="T9" fmla="*/ 68 h 86"/>
              <a:gd name="T10" fmla="*/ 28 w 72"/>
              <a:gd name="T11" fmla="*/ 72 h 86"/>
              <a:gd name="T12" fmla="*/ 34 w 72"/>
              <a:gd name="T13" fmla="*/ 74 h 86"/>
              <a:gd name="T14" fmla="*/ 40 w 72"/>
              <a:gd name="T15" fmla="*/ 74 h 86"/>
              <a:gd name="T16" fmla="*/ 46 w 72"/>
              <a:gd name="T17" fmla="*/ 72 h 86"/>
              <a:gd name="T18" fmla="*/ 52 w 72"/>
              <a:gd name="T19" fmla="*/ 70 h 86"/>
              <a:gd name="T20" fmla="*/ 56 w 72"/>
              <a:gd name="T21" fmla="*/ 66 h 86"/>
              <a:gd name="T22" fmla="*/ 64 w 72"/>
              <a:gd name="T23" fmla="*/ 60 h 86"/>
              <a:gd name="T24" fmla="*/ 66 w 72"/>
              <a:gd name="T25" fmla="*/ 62 h 86"/>
              <a:gd name="T26" fmla="*/ 46 w 72"/>
              <a:gd name="T27" fmla="*/ 80 h 86"/>
              <a:gd name="T28" fmla="*/ 26 w 72"/>
              <a:gd name="T29" fmla="*/ 86 h 86"/>
              <a:gd name="T30" fmla="*/ 18 w 72"/>
              <a:gd name="T31" fmla="*/ 84 h 86"/>
              <a:gd name="T32" fmla="*/ 12 w 72"/>
              <a:gd name="T33" fmla="*/ 82 h 86"/>
              <a:gd name="T34" fmla="*/ 6 w 72"/>
              <a:gd name="T35" fmla="*/ 78 h 86"/>
              <a:gd name="T36" fmla="*/ 2 w 72"/>
              <a:gd name="T37" fmla="*/ 72 h 86"/>
              <a:gd name="T38" fmla="*/ 0 w 72"/>
              <a:gd name="T39" fmla="*/ 66 h 86"/>
              <a:gd name="T40" fmla="*/ 0 w 72"/>
              <a:gd name="T41" fmla="*/ 58 h 86"/>
              <a:gd name="T42" fmla="*/ 2 w 72"/>
              <a:gd name="T43" fmla="*/ 50 h 86"/>
              <a:gd name="T44" fmla="*/ 4 w 72"/>
              <a:gd name="T45" fmla="*/ 40 h 86"/>
              <a:gd name="T46" fmla="*/ 8 w 72"/>
              <a:gd name="T47" fmla="*/ 30 h 86"/>
              <a:gd name="T48" fmla="*/ 14 w 72"/>
              <a:gd name="T49" fmla="*/ 22 h 86"/>
              <a:gd name="T50" fmla="*/ 20 w 72"/>
              <a:gd name="T51" fmla="*/ 14 h 86"/>
              <a:gd name="T52" fmla="*/ 28 w 72"/>
              <a:gd name="T53" fmla="*/ 8 h 86"/>
              <a:gd name="T54" fmla="*/ 36 w 72"/>
              <a:gd name="T55" fmla="*/ 4 h 86"/>
              <a:gd name="T56" fmla="*/ 46 w 72"/>
              <a:gd name="T57" fmla="*/ 0 h 86"/>
              <a:gd name="T58" fmla="*/ 54 w 72"/>
              <a:gd name="T59" fmla="*/ 0 h 86"/>
              <a:gd name="T60" fmla="*/ 60 w 72"/>
              <a:gd name="T61" fmla="*/ 0 h 86"/>
              <a:gd name="T62" fmla="*/ 64 w 72"/>
              <a:gd name="T63" fmla="*/ 2 h 86"/>
              <a:gd name="T64" fmla="*/ 68 w 72"/>
              <a:gd name="T65" fmla="*/ 4 h 86"/>
              <a:gd name="T66" fmla="*/ 72 w 72"/>
              <a:gd name="T67" fmla="*/ 8 h 86"/>
              <a:gd name="T68" fmla="*/ 72 w 72"/>
              <a:gd name="T69" fmla="*/ 14 h 86"/>
              <a:gd name="T70" fmla="*/ 70 w 72"/>
              <a:gd name="T71" fmla="*/ 20 h 86"/>
              <a:gd name="T72" fmla="*/ 66 w 72"/>
              <a:gd name="T73" fmla="*/ 28 h 86"/>
              <a:gd name="T74" fmla="*/ 60 w 72"/>
              <a:gd name="T75" fmla="*/ 34 h 86"/>
              <a:gd name="T76" fmla="*/ 54 w 72"/>
              <a:gd name="T77" fmla="*/ 38 h 86"/>
              <a:gd name="T78" fmla="*/ 44 w 72"/>
              <a:gd name="T79" fmla="*/ 42 h 86"/>
              <a:gd name="T80" fmla="*/ 36 w 72"/>
              <a:gd name="T81" fmla="*/ 46 h 86"/>
              <a:gd name="T82" fmla="*/ 28 w 72"/>
              <a:gd name="T83" fmla="*/ 48 h 86"/>
              <a:gd name="T84" fmla="*/ 16 w 72"/>
              <a:gd name="T85" fmla="*/ 48 h 86"/>
              <a:gd name="T86" fmla="*/ 18 w 72"/>
              <a:gd name="T87" fmla="*/ 44 h 86"/>
              <a:gd name="T88" fmla="*/ 28 w 72"/>
              <a:gd name="T89" fmla="*/ 42 h 86"/>
              <a:gd name="T90" fmla="*/ 38 w 72"/>
              <a:gd name="T91" fmla="*/ 40 h 86"/>
              <a:gd name="T92" fmla="*/ 46 w 72"/>
              <a:gd name="T93" fmla="*/ 34 h 86"/>
              <a:gd name="T94" fmla="*/ 54 w 72"/>
              <a:gd name="T95" fmla="*/ 26 h 86"/>
              <a:gd name="T96" fmla="*/ 58 w 72"/>
              <a:gd name="T97" fmla="*/ 20 h 86"/>
              <a:gd name="T98" fmla="*/ 58 w 72"/>
              <a:gd name="T99" fmla="*/ 12 h 86"/>
              <a:gd name="T100" fmla="*/ 58 w 72"/>
              <a:gd name="T101" fmla="*/ 10 h 86"/>
              <a:gd name="T102" fmla="*/ 56 w 72"/>
              <a:gd name="T103" fmla="*/ 6 h 86"/>
              <a:gd name="T104" fmla="*/ 54 w 72"/>
              <a:gd name="T105" fmla="*/ 4 h 86"/>
              <a:gd name="T106" fmla="*/ 50 w 72"/>
              <a:gd name="T107" fmla="*/ 4 h 86"/>
              <a:gd name="T108" fmla="*/ 44 w 72"/>
              <a:gd name="T109" fmla="*/ 6 h 86"/>
              <a:gd name="T110" fmla="*/ 38 w 72"/>
              <a:gd name="T111" fmla="*/ 8 h 86"/>
              <a:gd name="T112" fmla="*/ 32 w 72"/>
              <a:gd name="T113" fmla="*/ 14 h 86"/>
              <a:gd name="T114" fmla="*/ 26 w 72"/>
              <a:gd name="T115" fmla="*/ 22 h 86"/>
              <a:gd name="T116" fmla="*/ 20 w 72"/>
              <a:gd name="T117" fmla="*/ 32 h 86"/>
              <a:gd name="T118" fmla="*/ 18 w 72"/>
              <a:gd name="T119" fmla="*/ 4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2" h="86">
                <a:moveTo>
                  <a:pt x="16" y="48"/>
                </a:moveTo>
                <a:lnTo>
                  <a:pt x="16" y="52"/>
                </a:lnTo>
                <a:lnTo>
                  <a:pt x="16" y="56"/>
                </a:lnTo>
                <a:lnTo>
                  <a:pt x="18" y="62"/>
                </a:lnTo>
                <a:lnTo>
                  <a:pt x="22" y="68"/>
                </a:lnTo>
                <a:lnTo>
                  <a:pt x="28" y="72"/>
                </a:lnTo>
                <a:lnTo>
                  <a:pt x="34" y="74"/>
                </a:lnTo>
                <a:lnTo>
                  <a:pt x="40" y="74"/>
                </a:lnTo>
                <a:lnTo>
                  <a:pt x="46" y="72"/>
                </a:lnTo>
                <a:lnTo>
                  <a:pt x="52" y="70"/>
                </a:lnTo>
                <a:lnTo>
                  <a:pt x="56" y="66"/>
                </a:lnTo>
                <a:lnTo>
                  <a:pt x="64" y="60"/>
                </a:lnTo>
                <a:lnTo>
                  <a:pt x="66" y="62"/>
                </a:lnTo>
                <a:lnTo>
                  <a:pt x="46" y="80"/>
                </a:lnTo>
                <a:lnTo>
                  <a:pt x="26" y="86"/>
                </a:lnTo>
                <a:lnTo>
                  <a:pt x="18" y="84"/>
                </a:lnTo>
                <a:lnTo>
                  <a:pt x="12" y="82"/>
                </a:lnTo>
                <a:lnTo>
                  <a:pt x="6" y="78"/>
                </a:lnTo>
                <a:lnTo>
                  <a:pt x="2" y="72"/>
                </a:lnTo>
                <a:lnTo>
                  <a:pt x="0" y="66"/>
                </a:lnTo>
                <a:lnTo>
                  <a:pt x="0" y="58"/>
                </a:lnTo>
                <a:lnTo>
                  <a:pt x="2" y="50"/>
                </a:lnTo>
                <a:lnTo>
                  <a:pt x="4" y="40"/>
                </a:lnTo>
                <a:lnTo>
                  <a:pt x="8" y="30"/>
                </a:lnTo>
                <a:lnTo>
                  <a:pt x="14" y="22"/>
                </a:lnTo>
                <a:lnTo>
                  <a:pt x="20" y="14"/>
                </a:lnTo>
                <a:lnTo>
                  <a:pt x="28" y="8"/>
                </a:lnTo>
                <a:lnTo>
                  <a:pt x="36" y="4"/>
                </a:lnTo>
                <a:lnTo>
                  <a:pt x="46" y="0"/>
                </a:lnTo>
                <a:lnTo>
                  <a:pt x="54" y="0"/>
                </a:lnTo>
                <a:lnTo>
                  <a:pt x="60" y="0"/>
                </a:lnTo>
                <a:lnTo>
                  <a:pt x="64" y="2"/>
                </a:lnTo>
                <a:lnTo>
                  <a:pt x="68" y="4"/>
                </a:lnTo>
                <a:lnTo>
                  <a:pt x="72" y="8"/>
                </a:lnTo>
                <a:lnTo>
                  <a:pt x="72" y="14"/>
                </a:lnTo>
                <a:lnTo>
                  <a:pt x="70" y="20"/>
                </a:lnTo>
                <a:lnTo>
                  <a:pt x="66" y="28"/>
                </a:lnTo>
                <a:lnTo>
                  <a:pt x="60" y="34"/>
                </a:lnTo>
                <a:lnTo>
                  <a:pt x="54" y="38"/>
                </a:lnTo>
                <a:lnTo>
                  <a:pt x="44" y="42"/>
                </a:lnTo>
                <a:lnTo>
                  <a:pt x="36" y="46"/>
                </a:lnTo>
                <a:lnTo>
                  <a:pt x="28" y="48"/>
                </a:lnTo>
                <a:lnTo>
                  <a:pt x="16" y="48"/>
                </a:lnTo>
                <a:close/>
                <a:moveTo>
                  <a:pt x="18" y="44"/>
                </a:moveTo>
                <a:lnTo>
                  <a:pt x="28" y="42"/>
                </a:lnTo>
                <a:lnTo>
                  <a:pt x="38" y="40"/>
                </a:lnTo>
                <a:lnTo>
                  <a:pt x="46" y="34"/>
                </a:lnTo>
                <a:lnTo>
                  <a:pt x="54" y="26"/>
                </a:lnTo>
                <a:lnTo>
                  <a:pt x="58" y="20"/>
                </a:lnTo>
                <a:lnTo>
                  <a:pt x="58" y="12"/>
                </a:lnTo>
                <a:lnTo>
                  <a:pt x="58" y="10"/>
                </a:lnTo>
                <a:lnTo>
                  <a:pt x="56" y="6"/>
                </a:lnTo>
                <a:lnTo>
                  <a:pt x="54" y="4"/>
                </a:lnTo>
                <a:lnTo>
                  <a:pt x="50" y="4"/>
                </a:lnTo>
                <a:lnTo>
                  <a:pt x="44" y="6"/>
                </a:lnTo>
                <a:lnTo>
                  <a:pt x="38" y="8"/>
                </a:lnTo>
                <a:lnTo>
                  <a:pt x="32" y="14"/>
                </a:lnTo>
                <a:lnTo>
                  <a:pt x="26" y="22"/>
                </a:lnTo>
                <a:lnTo>
                  <a:pt x="20" y="32"/>
                </a:lnTo>
                <a:lnTo>
                  <a:pt x="18" y="44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Freeform 28"/>
          <p:cNvSpPr>
            <a:spLocks noChangeArrowheads="1"/>
          </p:cNvSpPr>
          <p:nvPr/>
        </p:nvSpPr>
        <p:spPr bwMode="auto">
          <a:xfrm>
            <a:off x="828675" y="2582863"/>
            <a:ext cx="177800" cy="174625"/>
          </a:xfrm>
          <a:custGeom>
            <a:avLst/>
            <a:gdLst>
              <a:gd name="T0" fmla="*/ 42 w 88"/>
              <a:gd name="T1" fmla="*/ 6 h 86"/>
              <a:gd name="T2" fmla="*/ 46 w 88"/>
              <a:gd name="T3" fmla="*/ 14 h 86"/>
              <a:gd name="T4" fmla="*/ 50 w 88"/>
              <a:gd name="T5" fmla="*/ 30 h 86"/>
              <a:gd name="T6" fmla="*/ 62 w 88"/>
              <a:gd name="T7" fmla="*/ 12 h 86"/>
              <a:gd name="T8" fmla="*/ 70 w 88"/>
              <a:gd name="T9" fmla="*/ 4 h 86"/>
              <a:gd name="T10" fmla="*/ 76 w 88"/>
              <a:gd name="T11" fmla="*/ 0 h 86"/>
              <a:gd name="T12" fmla="*/ 82 w 88"/>
              <a:gd name="T13" fmla="*/ 0 h 86"/>
              <a:gd name="T14" fmla="*/ 88 w 88"/>
              <a:gd name="T15" fmla="*/ 6 h 86"/>
              <a:gd name="T16" fmla="*/ 88 w 88"/>
              <a:gd name="T17" fmla="*/ 12 h 86"/>
              <a:gd name="T18" fmla="*/ 84 w 88"/>
              <a:gd name="T19" fmla="*/ 16 h 86"/>
              <a:gd name="T20" fmla="*/ 78 w 88"/>
              <a:gd name="T21" fmla="*/ 18 h 86"/>
              <a:gd name="T22" fmla="*/ 72 w 88"/>
              <a:gd name="T23" fmla="*/ 14 h 86"/>
              <a:gd name="T24" fmla="*/ 68 w 88"/>
              <a:gd name="T25" fmla="*/ 14 h 86"/>
              <a:gd name="T26" fmla="*/ 62 w 88"/>
              <a:gd name="T27" fmla="*/ 20 h 86"/>
              <a:gd name="T28" fmla="*/ 52 w 88"/>
              <a:gd name="T29" fmla="*/ 34 h 86"/>
              <a:gd name="T30" fmla="*/ 62 w 88"/>
              <a:gd name="T31" fmla="*/ 70 h 86"/>
              <a:gd name="T32" fmla="*/ 64 w 88"/>
              <a:gd name="T33" fmla="*/ 74 h 86"/>
              <a:gd name="T34" fmla="*/ 68 w 88"/>
              <a:gd name="T35" fmla="*/ 74 h 86"/>
              <a:gd name="T36" fmla="*/ 74 w 88"/>
              <a:gd name="T37" fmla="*/ 68 h 86"/>
              <a:gd name="T38" fmla="*/ 82 w 88"/>
              <a:gd name="T39" fmla="*/ 62 h 86"/>
              <a:gd name="T40" fmla="*/ 68 w 88"/>
              <a:gd name="T41" fmla="*/ 82 h 86"/>
              <a:gd name="T42" fmla="*/ 58 w 88"/>
              <a:gd name="T43" fmla="*/ 86 h 86"/>
              <a:gd name="T44" fmla="*/ 50 w 88"/>
              <a:gd name="T45" fmla="*/ 80 h 86"/>
              <a:gd name="T46" fmla="*/ 48 w 88"/>
              <a:gd name="T47" fmla="*/ 70 h 86"/>
              <a:gd name="T48" fmla="*/ 42 w 88"/>
              <a:gd name="T49" fmla="*/ 50 h 86"/>
              <a:gd name="T50" fmla="*/ 30 w 88"/>
              <a:gd name="T51" fmla="*/ 70 h 86"/>
              <a:gd name="T52" fmla="*/ 20 w 88"/>
              <a:gd name="T53" fmla="*/ 82 h 86"/>
              <a:gd name="T54" fmla="*/ 8 w 88"/>
              <a:gd name="T55" fmla="*/ 86 h 86"/>
              <a:gd name="T56" fmla="*/ 2 w 88"/>
              <a:gd name="T57" fmla="*/ 82 h 86"/>
              <a:gd name="T58" fmla="*/ 0 w 88"/>
              <a:gd name="T59" fmla="*/ 76 h 86"/>
              <a:gd name="T60" fmla="*/ 2 w 88"/>
              <a:gd name="T61" fmla="*/ 70 h 86"/>
              <a:gd name="T62" fmla="*/ 6 w 88"/>
              <a:gd name="T63" fmla="*/ 68 h 86"/>
              <a:gd name="T64" fmla="*/ 12 w 88"/>
              <a:gd name="T65" fmla="*/ 72 h 86"/>
              <a:gd name="T66" fmla="*/ 16 w 88"/>
              <a:gd name="T67" fmla="*/ 74 h 86"/>
              <a:gd name="T68" fmla="*/ 20 w 88"/>
              <a:gd name="T69" fmla="*/ 72 h 86"/>
              <a:gd name="T70" fmla="*/ 26 w 88"/>
              <a:gd name="T71" fmla="*/ 66 h 86"/>
              <a:gd name="T72" fmla="*/ 36 w 88"/>
              <a:gd name="T73" fmla="*/ 52 h 86"/>
              <a:gd name="T74" fmla="*/ 40 w 88"/>
              <a:gd name="T75" fmla="*/ 44 h 86"/>
              <a:gd name="T76" fmla="*/ 36 w 88"/>
              <a:gd name="T77" fmla="*/ 26 h 86"/>
              <a:gd name="T78" fmla="*/ 34 w 88"/>
              <a:gd name="T79" fmla="*/ 20 h 86"/>
              <a:gd name="T80" fmla="*/ 28 w 88"/>
              <a:gd name="T81" fmla="*/ 12 h 86"/>
              <a:gd name="T82" fmla="*/ 18 w 88"/>
              <a:gd name="T83" fmla="*/ 10 h 86"/>
              <a:gd name="T84" fmla="*/ 14 w 88"/>
              <a:gd name="T85" fmla="*/ 10 h 86"/>
              <a:gd name="T86" fmla="*/ 38 w 88"/>
              <a:gd name="T8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8" h="86">
                <a:moveTo>
                  <a:pt x="38" y="0"/>
                </a:moveTo>
                <a:lnTo>
                  <a:pt x="42" y="6"/>
                </a:lnTo>
                <a:lnTo>
                  <a:pt x="44" y="10"/>
                </a:lnTo>
                <a:lnTo>
                  <a:pt x="46" y="14"/>
                </a:lnTo>
                <a:lnTo>
                  <a:pt x="48" y="20"/>
                </a:lnTo>
                <a:lnTo>
                  <a:pt x="50" y="30"/>
                </a:lnTo>
                <a:lnTo>
                  <a:pt x="58" y="16"/>
                </a:lnTo>
                <a:lnTo>
                  <a:pt x="62" y="12"/>
                </a:lnTo>
                <a:lnTo>
                  <a:pt x="66" y="6"/>
                </a:lnTo>
                <a:lnTo>
                  <a:pt x="70" y="4"/>
                </a:lnTo>
                <a:lnTo>
                  <a:pt x="74" y="0"/>
                </a:lnTo>
                <a:lnTo>
                  <a:pt x="76" y="0"/>
                </a:lnTo>
                <a:lnTo>
                  <a:pt x="80" y="0"/>
                </a:lnTo>
                <a:lnTo>
                  <a:pt x="82" y="0"/>
                </a:lnTo>
                <a:lnTo>
                  <a:pt x="86" y="2"/>
                </a:lnTo>
                <a:lnTo>
                  <a:pt x="88" y="6"/>
                </a:lnTo>
                <a:lnTo>
                  <a:pt x="88" y="8"/>
                </a:lnTo>
                <a:lnTo>
                  <a:pt x="88" y="12"/>
                </a:lnTo>
                <a:lnTo>
                  <a:pt x="86" y="14"/>
                </a:lnTo>
                <a:lnTo>
                  <a:pt x="84" y="16"/>
                </a:lnTo>
                <a:lnTo>
                  <a:pt x="80" y="18"/>
                </a:lnTo>
                <a:lnTo>
                  <a:pt x="78" y="18"/>
                </a:lnTo>
                <a:lnTo>
                  <a:pt x="76" y="16"/>
                </a:lnTo>
                <a:lnTo>
                  <a:pt x="72" y="14"/>
                </a:lnTo>
                <a:lnTo>
                  <a:pt x="70" y="14"/>
                </a:lnTo>
                <a:lnTo>
                  <a:pt x="68" y="14"/>
                </a:lnTo>
                <a:lnTo>
                  <a:pt x="66" y="16"/>
                </a:lnTo>
                <a:lnTo>
                  <a:pt x="62" y="20"/>
                </a:lnTo>
                <a:lnTo>
                  <a:pt x="56" y="26"/>
                </a:lnTo>
                <a:lnTo>
                  <a:pt x="52" y="34"/>
                </a:lnTo>
                <a:lnTo>
                  <a:pt x="60" y="64"/>
                </a:lnTo>
                <a:lnTo>
                  <a:pt x="62" y="70"/>
                </a:lnTo>
                <a:lnTo>
                  <a:pt x="64" y="74"/>
                </a:lnTo>
                <a:lnTo>
                  <a:pt x="64" y="74"/>
                </a:lnTo>
                <a:lnTo>
                  <a:pt x="66" y="74"/>
                </a:lnTo>
                <a:lnTo>
                  <a:pt x="68" y="74"/>
                </a:lnTo>
                <a:lnTo>
                  <a:pt x="70" y="72"/>
                </a:lnTo>
                <a:lnTo>
                  <a:pt x="74" y="68"/>
                </a:lnTo>
                <a:lnTo>
                  <a:pt x="78" y="62"/>
                </a:lnTo>
                <a:lnTo>
                  <a:pt x="82" y="62"/>
                </a:lnTo>
                <a:lnTo>
                  <a:pt x="76" y="74"/>
                </a:lnTo>
                <a:lnTo>
                  <a:pt x="68" y="82"/>
                </a:lnTo>
                <a:lnTo>
                  <a:pt x="62" y="84"/>
                </a:lnTo>
                <a:lnTo>
                  <a:pt x="58" y="86"/>
                </a:lnTo>
                <a:lnTo>
                  <a:pt x="54" y="84"/>
                </a:lnTo>
                <a:lnTo>
                  <a:pt x="50" y="80"/>
                </a:lnTo>
                <a:lnTo>
                  <a:pt x="50" y="76"/>
                </a:lnTo>
                <a:lnTo>
                  <a:pt x="48" y="70"/>
                </a:lnTo>
                <a:lnTo>
                  <a:pt x="46" y="62"/>
                </a:lnTo>
                <a:lnTo>
                  <a:pt x="42" y="50"/>
                </a:lnTo>
                <a:lnTo>
                  <a:pt x="36" y="60"/>
                </a:lnTo>
                <a:lnTo>
                  <a:pt x="30" y="70"/>
                </a:lnTo>
                <a:lnTo>
                  <a:pt x="24" y="76"/>
                </a:lnTo>
                <a:lnTo>
                  <a:pt x="20" y="82"/>
                </a:lnTo>
                <a:lnTo>
                  <a:pt x="14" y="84"/>
                </a:lnTo>
                <a:lnTo>
                  <a:pt x="8" y="86"/>
                </a:lnTo>
                <a:lnTo>
                  <a:pt x="6" y="84"/>
                </a:lnTo>
                <a:lnTo>
                  <a:pt x="2" y="82"/>
                </a:lnTo>
                <a:lnTo>
                  <a:pt x="0" y="80"/>
                </a:lnTo>
                <a:lnTo>
                  <a:pt x="0" y="76"/>
                </a:lnTo>
                <a:lnTo>
                  <a:pt x="0" y="74"/>
                </a:lnTo>
                <a:lnTo>
                  <a:pt x="2" y="70"/>
                </a:lnTo>
                <a:lnTo>
                  <a:pt x="4" y="68"/>
                </a:lnTo>
                <a:lnTo>
                  <a:pt x="6" y="68"/>
                </a:lnTo>
                <a:lnTo>
                  <a:pt x="10" y="68"/>
                </a:lnTo>
                <a:lnTo>
                  <a:pt x="12" y="72"/>
                </a:lnTo>
                <a:lnTo>
                  <a:pt x="16" y="74"/>
                </a:lnTo>
                <a:lnTo>
                  <a:pt x="16" y="74"/>
                </a:lnTo>
                <a:lnTo>
                  <a:pt x="18" y="74"/>
                </a:lnTo>
                <a:lnTo>
                  <a:pt x="20" y="72"/>
                </a:lnTo>
                <a:lnTo>
                  <a:pt x="22" y="70"/>
                </a:lnTo>
                <a:lnTo>
                  <a:pt x="26" y="66"/>
                </a:lnTo>
                <a:lnTo>
                  <a:pt x="30" y="58"/>
                </a:lnTo>
                <a:lnTo>
                  <a:pt x="36" y="52"/>
                </a:lnTo>
                <a:lnTo>
                  <a:pt x="38" y="48"/>
                </a:lnTo>
                <a:lnTo>
                  <a:pt x="40" y="44"/>
                </a:lnTo>
                <a:lnTo>
                  <a:pt x="38" y="34"/>
                </a:lnTo>
                <a:lnTo>
                  <a:pt x="36" y="26"/>
                </a:lnTo>
                <a:lnTo>
                  <a:pt x="34" y="22"/>
                </a:lnTo>
                <a:lnTo>
                  <a:pt x="34" y="20"/>
                </a:lnTo>
                <a:lnTo>
                  <a:pt x="30" y="16"/>
                </a:lnTo>
                <a:lnTo>
                  <a:pt x="28" y="12"/>
                </a:lnTo>
                <a:lnTo>
                  <a:pt x="24" y="10"/>
                </a:lnTo>
                <a:lnTo>
                  <a:pt x="18" y="10"/>
                </a:lnTo>
                <a:lnTo>
                  <a:pt x="16" y="10"/>
                </a:lnTo>
                <a:lnTo>
                  <a:pt x="14" y="10"/>
                </a:lnTo>
                <a:lnTo>
                  <a:pt x="14" y="6"/>
                </a:lnTo>
                <a:lnTo>
                  <a:pt x="38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Freeform 29"/>
          <p:cNvSpPr>
            <a:spLocks noChangeArrowheads="1"/>
          </p:cNvSpPr>
          <p:nvPr/>
        </p:nvSpPr>
        <p:spPr bwMode="auto">
          <a:xfrm>
            <a:off x="1031875" y="2509838"/>
            <a:ext cx="84138" cy="247650"/>
          </a:xfrm>
          <a:custGeom>
            <a:avLst/>
            <a:gdLst>
              <a:gd name="T0" fmla="*/ 34 w 42"/>
              <a:gd name="T1" fmla="*/ 0 h 122"/>
              <a:gd name="T2" fmla="*/ 36 w 42"/>
              <a:gd name="T3" fmla="*/ 2 h 122"/>
              <a:gd name="T4" fmla="*/ 40 w 42"/>
              <a:gd name="T5" fmla="*/ 4 h 122"/>
              <a:gd name="T6" fmla="*/ 42 w 42"/>
              <a:gd name="T7" fmla="*/ 6 h 122"/>
              <a:gd name="T8" fmla="*/ 42 w 42"/>
              <a:gd name="T9" fmla="*/ 10 h 122"/>
              <a:gd name="T10" fmla="*/ 42 w 42"/>
              <a:gd name="T11" fmla="*/ 14 h 122"/>
              <a:gd name="T12" fmla="*/ 40 w 42"/>
              <a:gd name="T13" fmla="*/ 16 h 122"/>
              <a:gd name="T14" fmla="*/ 36 w 42"/>
              <a:gd name="T15" fmla="*/ 18 h 122"/>
              <a:gd name="T16" fmla="*/ 34 w 42"/>
              <a:gd name="T17" fmla="*/ 18 h 122"/>
              <a:gd name="T18" fmla="*/ 30 w 42"/>
              <a:gd name="T19" fmla="*/ 18 h 122"/>
              <a:gd name="T20" fmla="*/ 28 w 42"/>
              <a:gd name="T21" fmla="*/ 16 h 122"/>
              <a:gd name="T22" fmla="*/ 26 w 42"/>
              <a:gd name="T23" fmla="*/ 14 h 122"/>
              <a:gd name="T24" fmla="*/ 24 w 42"/>
              <a:gd name="T25" fmla="*/ 10 h 122"/>
              <a:gd name="T26" fmla="*/ 26 w 42"/>
              <a:gd name="T27" fmla="*/ 6 h 122"/>
              <a:gd name="T28" fmla="*/ 28 w 42"/>
              <a:gd name="T29" fmla="*/ 4 h 122"/>
              <a:gd name="T30" fmla="*/ 30 w 42"/>
              <a:gd name="T31" fmla="*/ 2 h 122"/>
              <a:gd name="T32" fmla="*/ 34 w 42"/>
              <a:gd name="T33" fmla="*/ 0 h 122"/>
              <a:gd name="T34" fmla="*/ 36 w 42"/>
              <a:gd name="T35" fmla="*/ 36 h 122"/>
              <a:gd name="T36" fmla="*/ 16 w 42"/>
              <a:gd name="T37" fmla="*/ 102 h 122"/>
              <a:gd name="T38" fmla="*/ 14 w 42"/>
              <a:gd name="T39" fmla="*/ 106 h 122"/>
              <a:gd name="T40" fmla="*/ 14 w 42"/>
              <a:gd name="T41" fmla="*/ 110 h 122"/>
              <a:gd name="T42" fmla="*/ 14 w 42"/>
              <a:gd name="T43" fmla="*/ 110 h 122"/>
              <a:gd name="T44" fmla="*/ 16 w 42"/>
              <a:gd name="T45" fmla="*/ 112 h 122"/>
              <a:gd name="T46" fmla="*/ 16 w 42"/>
              <a:gd name="T47" fmla="*/ 112 h 122"/>
              <a:gd name="T48" fmla="*/ 16 w 42"/>
              <a:gd name="T49" fmla="*/ 112 h 122"/>
              <a:gd name="T50" fmla="*/ 18 w 42"/>
              <a:gd name="T51" fmla="*/ 112 h 122"/>
              <a:gd name="T52" fmla="*/ 20 w 42"/>
              <a:gd name="T53" fmla="*/ 110 h 122"/>
              <a:gd name="T54" fmla="*/ 24 w 42"/>
              <a:gd name="T55" fmla="*/ 106 h 122"/>
              <a:gd name="T56" fmla="*/ 28 w 42"/>
              <a:gd name="T57" fmla="*/ 100 h 122"/>
              <a:gd name="T58" fmla="*/ 30 w 42"/>
              <a:gd name="T59" fmla="*/ 102 h 122"/>
              <a:gd name="T60" fmla="*/ 24 w 42"/>
              <a:gd name="T61" fmla="*/ 110 h 122"/>
              <a:gd name="T62" fmla="*/ 18 w 42"/>
              <a:gd name="T63" fmla="*/ 118 h 122"/>
              <a:gd name="T64" fmla="*/ 12 w 42"/>
              <a:gd name="T65" fmla="*/ 120 h 122"/>
              <a:gd name="T66" fmla="*/ 6 w 42"/>
              <a:gd name="T67" fmla="*/ 122 h 122"/>
              <a:gd name="T68" fmla="*/ 4 w 42"/>
              <a:gd name="T69" fmla="*/ 122 h 122"/>
              <a:gd name="T70" fmla="*/ 2 w 42"/>
              <a:gd name="T71" fmla="*/ 120 h 122"/>
              <a:gd name="T72" fmla="*/ 0 w 42"/>
              <a:gd name="T73" fmla="*/ 118 h 122"/>
              <a:gd name="T74" fmla="*/ 0 w 42"/>
              <a:gd name="T75" fmla="*/ 114 h 122"/>
              <a:gd name="T76" fmla="*/ 0 w 42"/>
              <a:gd name="T77" fmla="*/ 110 h 122"/>
              <a:gd name="T78" fmla="*/ 2 w 42"/>
              <a:gd name="T79" fmla="*/ 102 h 122"/>
              <a:gd name="T80" fmla="*/ 14 w 42"/>
              <a:gd name="T81" fmla="*/ 60 h 122"/>
              <a:gd name="T82" fmla="*/ 16 w 42"/>
              <a:gd name="T83" fmla="*/ 54 h 122"/>
              <a:gd name="T84" fmla="*/ 18 w 42"/>
              <a:gd name="T85" fmla="*/ 50 h 122"/>
              <a:gd name="T86" fmla="*/ 18 w 42"/>
              <a:gd name="T87" fmla="*/ 48 h 122"/>
              <a:gd name="T88" fmla="*/ 18 w 42"/>
              <a:gd name="T89" fmla="*/ 46 h 122"/>
              <a:gd name="T90" fmla="*/ 16 w 42"/>
              <a:gd name="T91" fmla="*/ 44 h 122"/>
              <a:gd name="T92" fmla="*/ 14 w 42"/>
              <a:gd name="T93" fmla="*/ 44 h 122"/>
              <a:gd name="T94" fmla="*/ 12 w 42"/>
              <a:gd name="T95" fmla="*/ 42 h 122"/>
              <a:gd name="T96" fmla="*/ 10 w 42"/>
              <a:gd name="T97" fmla="*/ 42 h 122"/>
              <a:gd name="T98" fmla="*/ 4 w 42"/>
              <a:gd name="T99" fmla="*/ 44 h 122"/>
              <a:gd name="T100" fmla="*/ 4 w 42"/>
              <a:gd name="T101" fmla="*/ 40 h 122"/>
              <a:gd name="T102" fmla="*/ 36 w 42"/>
              <a:gd name="T103" fmla="*/ 3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2" h="122">
                <a:moveTo>
                  <a:pt x="34" y="0"/>
                </a:moveTo>
                <a:lnTo>
                  <a:pt x="36" y="2"/>
                </a:lnTo>
                <a:lnTo>
                  <a:pt x="40" y="4"/>
                </a:lnTo>
                <a:lnTo>
                  <a:pt x="42" y="6"/>
                </a:lnTo>
                <a:lnTo>
                  <a:pt x="42" y="10"/>
                </a:lnTo>
                <a:lnTo>
                  <a:pt x="42" y="14"/>
                </a:lnTo>
                <a:lnTo>
                  <a:pt x="40" y="16"/>
                </a:lnTo>
                <a:lnTo>
                  <a:pt x="36" y="18"/>
                </a:lnTo>
                <a:lnTo>
                  <a:pt x="34" y="18"/>
                </a:lnTo>
                <a:lnTo>
                  <a:pt x="30" y="18"/>
                </a:lnTo>
                <a:lnTo>
                  <a:pt x="28" y="16"/>
                </a:lnTo>
                <a:lnTo>
                  <a:pt x="26" y="14"/>
                </a:lnTo>
                <a:lnTo>
                  <a:pt x="24" y="10"/>
                </a:lnTo>
                <a:lnTo>
                  <a:pt x="26" y="6"/>
                </a:lnTo>
                <a:lnTo>
                  <a:pt x="28" y="4"/>
                </a:lnTo>
                <a:lnTo>
                  <a:pt x="30" y="2"/>
                </a:lnTo>
                <a:lnTo>
                  <a:pt x="34" y="0"/>
                </a:lnTo>
                <a:close/>
                <a:moveTo>
                  <a:pt x="36" y="36"/>
                </a:moveTo>
                <a:lnTo>
                  <a:pt x="16" y="102"/>
                </a:lnTo>
                <a:lnTo>
                  <a:pt x="14" y="106"/>
                </a:lnTo>
                <a:lnTo>
                  <a:pt x="14" y="110"/>
                </a:lnTo>
                <a:lnTo>
                  <a:pt x="14" y="110"/>
                </a:lnTo>
                <a:lnTo>
                  <a:pt x="16" y="112"/>
                </a:lnTo>
                <a:lnTo>
                  <a:pt x="16" y="112"/>
                </a:lnTo>
                <a:lnTo>
                  <a:pt x="16" y="112"/>
                </a:lnTo>
                <a:lnTo>
                  <a:pt x="18" y="112"/>
                </a:lnTo>
                <a:lnTo>
                  <a:pt x="20" y="110"/>
                </a:lnTo>
                <a:lnTo>
                  <a:pt x="24" y="106"/>
                </a:lnTo>
                <a:lnTo>
                  <a:pt x="28" y="100"/>
                </a:lnTo>
                <a:lnTo>
                  <a:pt x="30" y="102"/>
                </a:lnTo>
                <a:lnTo>
                  <a:pt x="24" y="110"/>
                </a:lnTo>
                <a:lnTo>
                  <a:pt x="18" y="118"/>
                </a:lnTo>
                <a:lnTo>
                  <a:pt x="12" y="120"/>
                </a:lnTo>
                <a:lnTo>
                  <a:pt x="6" y="122"/>
                </a:lnTo>
                <a:lnTo>
                  <a:pt x="4" y="122"/>
                </a:lnTo>
                <a:lnTo>
                  <a:pt x="2" y="120"/>
                </a:lnTo>
                <a:lnTo>
                  <a:pt x="0" y="118"/>
                </a:lnTo>
                <a:lnTo>
                  <a:pt x="0" y="114"/>
                </a:lnTo>
                <a:lnTo>
                  <a:pt x="0" y="110"/>
                </a:lnTo>
                <a:lnTo>
                  <a:pt x="2" y="102"/>
                </a:lnTo>
                <a:lnTo>
                  <a:pt x="14" y="60"/>
                </a:lnTo>
                <a:lnTo>
                  <a:pt x="16" y="54"/>
                </a:lnTo>
                <a:lnTo>
                  <a:pt x="18" y="50"/>
                </a:lnTo>
                <a:lnTo>
                  <a:pt x="18" y="48"/>
                </a:lnTo>
                <a:lnTo>
                  <a:pt x="18" y="46"/>
                </a:lnTo>
                <a:lnTo>
                  <a:pt x="16" y="44"/>
                </a:lnTo>
                <a:lnTo>
                  <a:pt x="14" y="44"/>
                </a:lnTo>
                <a:lnTo>
                  <a:pt x="12" y="42"/>
                </a:lnTo>
                <a:lnTo>
                  <a:pt x="10" y="42"/>
                </a:lnTo>
                <a:lnTo>
                  <a:pt x="4" y="44"/>
                </a:lnTo>
                <a:lnTo>
                  <a:pt x="4" y="40"/>
                </a:lnTo>
                <a:lnTo>
                  <a:pt x="36" y="36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Freeform 30"/>
          <p:cNvSpPr>
            <a:spLocks noChangeArrowheads="1"/>
          </p:cNvSpPr>
          <p:nvPr/>
        </p:nvSpPr>
        <p:spPr bwMode="auto">
          <a:xfrm>
            <a:off x="1128713" y="2582863"/>
            <a:ext cx="150812" cy="174625"/>
          </a:xfrm>
          <a:custGeom>
            <a:avLst/>
            <a:gdLst>
              <a:gd name="T0" fmla="*/ 66 w 74"/>
              <a:gd name="T1" fmla="*/ 60 h 86"/>
              <a:gd name="T2" fmla="*/ 56 w 74"/>
              <a:gd name="T3" fmla="*/ 70 h 86"/>
              <a:gd name="T4" fmla="*/ 46 w 74"/>
              <a:gd name="T5" fmla="*/ 78 h 86"/>
              <a:gd name="T6" fmla="*/ 40 w 74"/>
              <a:gd name="T7" fmla="*/ 82 h 86"/>
              <a:gd name="T8" fmla="*/ 34 w 74"/>
              <a:gd name="T9" fmla="*/ 84 h 86"/>
              <a:gd name="T10" fmla="*/ 26 w 74"/>
              <a:gd name="T11" fmla="*/ 86 h 86"/>
              <a:gd name="T12" fmla="*/ 20 w 74"/>
              <a:gd name="T13" fmla="*/ 84 h 86"/>
              <a:gd name="T14" fmla="*/ 12 w 74"/>
              <a:gd name="T15" fmla="*/ 82 h 86"/>
              <a:gd name="T16" fmla="*/ 8 w 74"/>
              <a:gd name="T17" fmla="*/ 78 h 86"/>
              <a:gd name="T18" fmla="*/ 4 w 74"/>
              <a:gd name="T19" fmla="*/ 72 h 86"/>
              <a:gd name="T20" fmla="*/ 0 w 74"/>
              <a:gd name="T21" fmla="*/ 66 h 86"/>
              <a:gd name="T22" fmla="*/ 0 w 74"/>
              <a:gd name="T23" fmla="*/ 58 h 86"/>
              <a:gd name="T24" fmla="*/ 0 w 74"/>
              <a:gd name="T25" fmla="*/ 50 h 86"/>
              <a:gd name="T26" fmla="*/ 4 w 74"/>
              <a:gd name="T27" fmla="*/ 40 h 86"/>
              <a:gd name="T28" fmla="*/ 8 w 74"/>
              <a:gd name="T29" fmla="*/ 30 h 86"/>
              <a:gd name="T30" fmla="*/ 14 w 74"/>
              <a:gd name="T31" fmla="*/ 22 h 86"/>
              <a:gd name="T32" fmla="*/ 20 w 74"/>
              <a:gd name="T33" fmla="*/ 14 h 86"/>
              <a:gd name="T34" fmla="*/ 28 w 74"/>
              <a:gd name="T35" fmla="*/ 8 h 86"/>
              <a:gd name="T36" fmla="*/ 38 w 74"/>
              <a:gd name="T37" fmla="*/ 4 h 86"/>
              <a:gd name="T38" fmla="*/ 46 w 74"/>
              <a:gd name="T39" fmla="*/ 0 h 86"/>
              <a:gd name="T40" fmla="*/ 54 w 74"/>
              <a:gd name="T41" fmla="*/ 0 h 86"/>
              <a:gd name="T42" fmla="*/ 60 w 74"/>
              <a:gd name="T43" fmla="*/ 0 h 86"/>
              <a:gd name="T44" fmla="*/ 66 w 74"/>
              <a:gd name="T45" fmla="*/ 2 h 86"/>
              <a:gd name="T46" fmla="*/ 70 w 74"/>
              <a:gd name="T47" fmla="*/ 4 h 86"/>
              <a:gd name="T48" fmla="*/ 72 w 74"/>
              <a:gd name="T49" fmla="*/ 8 h 86"/>
              <a:gd name="T50" fmla="*/ 74 w 74"/>
              <a:gd name="T51" fmla="*/ 14 h 86"/>
              <a:gd name="T52" fmla="*/ 74 w 74"/>
              <a:gd name="T53" fmla="*/ 20 h 86"/>
              <a:gd name="T54" fmla="*/ 70 w 74"/>
              <a:gd name="T55" fmla="*/ 24 h 86"/>
              <a:gd name="T56" fmla="*/ 68 w 74"/>
              <a:gd name="T57" fmla="*/ 26 h 86"/>
              <a:gd name="T58" fmla="*/ 64 w 74"/>
              <a:gd name="T59" fmla="*/ 28 h 86"/>
              <a:gd name="T60" fmla="*/ 60 w 74"/>
              <a:gd name="T61" fmla="*/ 26 h 86"/>
              <a:gd name="T62" fmla="*/ 58 w 74"/>
              <a:gd name="T63" fmla="*/ 26 h 86"/>
              <a:gd name="T64" fmla="*/ 58 w 74"/>
              <a:gd name="T65" fmla="*/ 24 h 86"/>
              <a:gd name="T66" fmla="*/ 56 w 74"/>
              <a:gd name="T67" fmla="*/ 20 h 86"/>
              <a:gd name="T68" fmla="*/ 56 w 74"/>
              <a:gd name="T69" fmla="*/ 20 h 86"/>
              <a:gd name="T70" fmla="*/ 58 w 74"/>
              <a:gd name="T71" fmla="*/ 18 h 86"/>
              <a:gd name="T72" fmla="*/ 58 w 74"/>
              <a:gd name="T73" fmla="*/ 16 h 86"/>
              <a:gd name="T74" fmla="*/ 60 w 74"/>
              <a:gd name="T75" fmla="*/ 14 h 86"/>
              <a:gd name="T76" fmla="*/ 62 w 74"/>
              <a:gd name="T77" fmla="*/ 12 h 86"/>
              <a:gd name="T78" fmla="*/ 62 w 74"/>
              <a:gd name="T79" fmla="*/ 10 h 86"/>
              <a:gd name="T80" fmla="*/ 62 w 74"/>
              <a:gd name="T81" fmla="*/ 10 h 86"/>
              <a:gd name="T82" fmla="*/ 62 w 74"/>
              <a:gd name="T83" fmla="*/ 8 h 86"/>
              <a:gd name="T84" fmla="*/ 62 w 74"/>
              <a:gd name="T85" fmla="*/ 8 h 86"/>
              <a:gd name="T86" fmla="*/ 60 w 74"/>
              <a:gd name="T87" fmla="*/ 6 h 86"/>
              <a:gd name="T88" fmla="*/ 58 w 74"/>
              <a:gd name="T89" fmla="*/ 4 h 86"/>
              <a:gd name="T90" fmla="*/ 54 w 74"/>
              <a:gd name="T91" fmla="*/ 4 h 86"/>
              <a:gd name="T92" fmla="*/ 46 w 74"/>
              <a:gd name="T93" fmla="*/ 6 h 86"/>
              <a:gd name="T94" fmla="*/ 38 w 74"/>
              <a:gd name="T95" fmla="*/ 10 h 86"/>
              <a:gd name="T96" fmla="*/ 30 w 74"/>
              <a:gd name="T97" fmla="*/ 18 h 86"/>
              <a:gd name="T98" fmla="*/ 24 w 74"/>
              <a:gd name="T99" fmla="*/ 28 h 86"/>
              <a:gd name="T100" fmla="*/ 18 w 74"/>
              <a:gd name="T101" fmla="*/ 40 h 86"/>
              <a:gd name="T102" fmla="*/ 16 w 74"/>
              <a:gd name="T103" fmla="*/ 54 h 86"/>
              <a:gd name="T104" fmla="*/ 18 w 74"/>
              <a:gd name="T105" fmla="*/ 60 h 86"/>
              <a:gd name="T106" fmla="*/ 18 w 74"/>
              <a:gd name="T107" fmla="*/ 64 h 86"/>
              <a:gd name="T108" fmla="*/ 22 w 74"/>
              <a:gd name="T109" fmla="*/ 68 h 86"/>
              <a:gd name="T110" fmla="*/ 26 w 74"/>
              <a:gd name="T111" fmla="*/ 72 h 86"/>
              <a:gd name="T112" fmla="*/ 30 w 74"/>
              <a:gd name="T113" fmla="*/ 74 h 86"/>
              <a:gd name="T114" fmla="*/ 36 w 74"/>
              <a:gd name="T115" fmla="*/ 74 h 86"/>
              <a:gd name="T116" fmla="*/ 42 w 74"/>
              <a:gd name="T117" fmla="*/ 74 h 86"/>
              <a:gd name="T118" fmla="*/ 48 w 74"/>
              <a:gd name="T119" fmla="*/ 70 h 86"/>
              <a:gd name="T120" fmla="*/ 54 w 74"/>
              <a:gd name="T121" fmla="*/ 66 h 86"/>
              <a:gd name="T122" fmla="*/ 62 w 74"/>
              <a:gd name="T123" fmla="*/ 58 h 86"/>
              <a:gd name="T124" fmla="*/ 66 w 74"/>
              <a:gd name="T125" fmla="*/ 6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" h="86">
                <a:moveTo>
                  <a:pt x="66" y="60"/>
                </a:moveTo>
                <a:lnTo>
                  <a:pt x="56" y="70"/>
                </a:lnTo>
                <a:lnTo>
                  <a:pt x="46" y="78"/>
                </a:lnTo>
                <a:lnTo>
                  <a:pt x="40" y="82"/>
                </a:lnTo>
                <a:lnTo>
                  <a:pt x="34" y="84"/>
                </a:lnTo>
                <a:lnTo>
                  <a:pt x="26" y="86"/>
                </a:lnTo>
                <a:lnTo>
                  <a:pt x="20" y="84"/>
                </a:lnTo>
                <a:lnTo>
                  <a:pt x="12" y="82"/>
                </a:lnTo>
                <a:lnTo>
                  <a:pt x="8" y="78"/>
                </a:lnTo>
                <a:lnTo>
                  <a:pt x="4" y="72"/>
                </a:lnTo>
                <a:lnTo>
                  <a:pt x="0" y="66"/>
                </a:lnTo>
                <a:lnTo>
                  <a:pt x="0" y="58"/>
                </a:lnTo>
                <a:lnTo>
                  <a:pt x="0" y="50"/>
                </a:lnTo>
                <a:lnTo>
                  <a:pt x="4" y="40"/>
                </a:lnTo>
                <a:lnTo>
                  <a:pt x="8" y="30"/>
                </a:lnTo>
                <a:lnTo>
                  <a:pt x="14" y="22"/>
                </a:lnTo>
                <a:lnTo>
                  <a:pt x="20" y="14"/>
                </a:lnTo>
                <a:lnTo>
                  <a:pt x="28" y="8"/>
                </a:lnTo>
                <a:lnTo>
                  <a:pt x="38" y="4"/>
                </a:lnTo>
                <a:lnTo>
                  <a:pt x="46" y="0"/>
                </a:lnTo>
                <a:lnTo>
                  <a:pt x="54" y="0"/>
                </a:lnTo>
                <a:lnTo>
                  <a:pt x="60" y="0"/>
                </a:lnTo>
                <a:lnTo>
                  <a:pt x="66" y="2"/>
                </a:lnTo>
                <a:lnTo>
                  <a:pt x="70" y="4"/>
                </a:lnTo>
                <a:lnTo>
                  <a:pt x="72" y="8"/>
                </a:lnTo>
                <a:lnTo>
                  <a:pt x="74" y="14"/>
                </a:lnTo>
                <a:lnTo>
                  <a:pt x="74" y="20"/>
                </a:lnTo>
                <a:lnTo>
                  <a:pt x="70" y="24"/>
                </a:lnTo>
                <a:lnTo>
                  <a:pt x="68" y="26"/>
                </a:lnTo>
                <a:lnTo>
                  <a:pt x="64" y="28"/>
                </a:lnTo>
                <a:lnTo>
                  <a:pt x="60" y="26"/>
                </a:lnTo>
                <a:lnTo>
                  <a:pt x="58" y="26"/>
                </a:lnTo>
                <a:lnTo>
                  <a:pt x="58" y="24"/>
                </a:lnTo>
                <a:lnTo>
                  <a:pt x="56" y="20"/>
                </a:lnTo>
                <a:lnTo>
                  <a:pt x="56" y="20"/>
                </a:lnTo>
                <a:lnTo>
                  <a:pt x="58" y="18"/>
                </a:lnTo>
                <a:lnTo>
                  <a:pt x="58" y="16"/>
                </a:lnTo>
                <a:lnTo>
                  <a:pt x="60" y="14"/>
                </a:lnTo>
                <a:lnTo>
                  <a:pt x="62" y="12"/>
                </a:lnTo>
                <a:lnTo>
                  <a:pt x="62" y="10"/>
                </a:lnTo>
                <a:lnTo>
                  <a:pt x="62" y="10"/>
                </a:lnTo>
                <a:lnTo>
                  <a:pt x="62" y="8"/>
                </a:lnTo>
                <a:lnTo>
                  <a:pt x="62" y="8"/>
                </a:lnTo>
                <a:lnTo>
                  <a:pt x="60" y="6"/>
                </a:lnTo>
                <a:lnTo>
                  <a:pt x="58" y="4"/>
                </a:lnTo>
                <a:lnTo>
                  <a:pt x="54" y="4"/>
                </a:lnTo>
                <a:lnTo>
                  <a:pt x="46" y="6"/>
                </a:lnTo>
                <a:lnTo>
                  <a:pt x="38" y="10"/>
                </a:lnTo>
                <a:lnTo>
                  <a:pt x="30" y="18"/>
                </a:lnTo>
                <a:lnTo>
                  <a:pt x="24" y="28"/>
                </a:lnTo>
                <a:lnTo>
                  <a:pt x="18" y="40"/>
                </a:lnTo>
                <a:lnTo>
                  <a:pt x="16" y="54"/>
                </a:lnTo>
                <a:lnTo>
                  <a:pt x="18" y="60"/>
                </a:lnTo>
                <a:lnTo>
                  <a:pt x="18" y="64"/>
                </a:lnTo>
                <a:lnTo>
                  <a:pt x="22" y="68"/>
                </a:lnTo>
                <a:lnTo>
                  <a:pt x="26" y="72"/>
                </a:lnTo>
                <a:lnTo>
                  <a:pt x="30" y="74"/>
                </a:lnTo>
                <a:lnTo>
                  <a:pt x="36" y="74"/>
                </a:lnTo>
                <a:lnTo>
                  <a:pt x="42" y="74"/>
                </a:lnTo>
                <a:lnTo>
                  <a:pt x="48" y="70"/>
                </a:lnTo>
                <a:lnTo>
                  <a:pt x="54" y="66"/>
                </a:lnTo>
                <a:lnTo>
                  <a:pt x="62" y="58"/>
                </a:lnTo>
                <a:lnTo>
                  <a:pt x="66" y="6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Freeform 31"/>
          <p:cNvSpPr>
            <a:spLocks noChangeArrowheads="1"/>
          </p:cNvSpPr>
          <p:nvPr/>
        </p:nvSpPr>
        <p:spPr bwMode="auto">
          <a:xfrm>
            <a:off x="1295400" y="2582863"/>
            <a:ext cx="177800" cy="174625"/>
          </a:xfrm>
          <a:custGeom>
            <a:avLst/>
            <a:gdLst>
              <a:gd name="T0" fmla="*/ 70 w 88"/>
              <a:gd name="T1" fmla="*/ 64 h 86"/>
              <a:gd name="T2" fmla="*/ 68 w 88"/>
              <a:gd name="T3" fmla="*/ 74 h 86"/>
              <a:gd name="T4" fmla="*/ 68 w 88"/>
              <a:gd name="T5" fmla="*/ 76 h 86"/>
              <a:gd name="T6" fmla="*/ 68 w 88"/>
              <a:gd name="T7" fmla="*/ 78 h 86"/>
              <a:gd name="T8" fmla="*/ 70 w 88"/>
              <a:gd name="T9" fmla="*/ 76 h 86"/>
              <a:gd name="T10" fmla="*/ 74 w 88"/>
              <a:gd name="T11" fmla="*/ 72 h 86"/>
              <a:gd name="T12" fmla="*/ 82 w 88"/>
              <a:gd name="T13" fmla="*/ 68 h 86"/>
              <a:gd name="T14" fmla="*/ 70 w 88"/>
              <a:gd name="T15" fmla="*/ 82 h 86"/>
              <a:gd name="T16" fmla="*/ 60 w 88"/>
              <a:gd name="T17" fmla="*/ 86 h 86"/>
              <a:gd name="T18" fmla="*/ 56 w 88"/>
              <a:gd name="T19" fmla="*/ 84 h 86"/>
              <a:gd name="T20" fmla="*/ 54 w 88"/>
              <a:gd name="T21" fmla="*/ 78 h 86"/>
              <a:gd name="T22" fmla="*/ 56 w 88"/>
              <a:gd name="T23" fmla="*/ 66 h 86"/>
              <a:gd name="T24" fmla="*/ 48 w 88"/>
              <a:gd name="T25" fmla="*/ 68 h 86"/>
              <a:gd name="T26" fmla="*/ 34 w 88"/>
              <a:gd name="T27" fmla="*/ 82 h 86"/>
              <a:gd name="T28" fmla="*/ 18 w 88"/>
              <a:gd name="T29" fmla="*/ 86 h 86"/>
              <a:gd name="T30" fmla="*/ 6 w 88"/>
              <a:gd name="T31" fmla="*/ 80 h 86"/>
              <a:gd name="T32" fmla="*/ 0 w 88"/>
              <a:gd name="T33" fmla="*/ 70 h 86"/>
              <a:gd name="T34" fmla="*/ 0 w 88"/>
              <a:gd name="T35" fmla="*/ 54 h 86"/>
              <a:gd name="T36" fmla="*/ 10 w 88"/>
              <a:gd name="T37" fmla="*/ 34 h 86"/>
              <a:gd name="T38" fmla="*/ 24 w 88"/>
              <a:gd name="T39" fmla="*/ 14 h 86"/>
              <a:gd name="T40" fmla="*/ 40 w 88"/>
              <a:gd name="T41" fmla="*/ 4 h 86"/>
              <a:gd name="T42" fmla="*/ 54 w 88"/>
              <a:gd name="T43" fmla="*/ 0 h 86"/>
              <a:gd name="T44" fmla="*/ 64 w 88"/>
              <a:gd name="T45" fmla="*/ 4 h 86"/>
              <a:gd name="T46" fmla="*/ 70 w 88"/>
              <a:gd name="T47" fmla="*/ 14 h 86"/>
              <a:gd name="T48" fmla="*/ 88 w 88"/>
              <a:gd name="T49" fmla="*/ 0 h 86"/>
              <a:gd name="T50" fmla="*/ 48 w 88"/>
              <a:gd name="T51" fmla="*/ 6 h 86"/>
              <a:gd name="T52" fmla="*/ 36 w 88"/>
              <a:gd name="T53" fmla="*/ 16 h 86"/>
              <a:gd name="T54" fmla="*/ 24 w 88"/>
              <a:gd name="T55" fmla="*/ 34 h 86"/>
              <a:gd name="T56" fmla="*/ 18 w 88"/>
              <a:gd name="T57" fmla="*/ 54 h 86"/>
              <a:gd name="T58" fmla="*/ 18 w 88"/>
              <a:gd name="T59" fmla="*/ 68 h 86"/>
              <a:gd name="T60" fmla="*/ 24 w 88"/>
              <a:gd name="T61" fmla="*/ 74 h 86"/>
              <a:gd name="T62" fmla="*/ 34 w 88"/>
              <a:gd name="T63" fmla="*/ 74 h 86"/>
              <a:gd name="T64" fmla="*/ 50 w 88"/>
              <a:gd name="T65" fmla="*/ 60 h 86"/>
              <a:gd name="T66" fmla="*/ 66 w 88"/>
              <a:gd name="T67" fmla="*/ 20 h 86"/>
              <a:gd name="T68" fmla="*/ 62 w 88"/>
              <a:gd name="T69" fmla="*/ 8 h 86"/>
              <a:gd name="T70" fmla="*/ 54 w 88"/>
              <a:gd name="T71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8" h="86">
                <a:moveTo>
                  <a:pt x="88" y="0"/>
                </a:moveTo>
                <a:lnTo>
                  <a:pt x="70" y="64"/>
                </a:lnTo>
                <a:lnTo>
                  <a:pt x="68" y="72"/>
                </a:lnTo>
                <a:lnTo>
                  <a:pt x="68" y="74"/>
                </a:lnTo>
                <a:lnTo>
                  <a:pt x="68" y="74"/>
                </a:lnTo>
                <a:lnTo>
                  <a:pt x="68" y="76"/>
                </a:lnTo>
                <a:lnTo>
                  <a:pt x="68" y="76"/>
                </a:lnTo>
                <a:lnTo>
                  <a:pt x="68" y="78"/>
                </a:lnTo>
                <a:lnTo>
                  <a:pt x="70" y="78"/>
                </a:lnTo>
                <a:lnTo>
                  <a:pt x="70" y="76"/>
                </a:lnTo>
                <a:lnTo>
                  <a:pt x="72" y="76"/>
                </a:lnTo>
                <a:lnTo>
                  <a:pt x="74" y="72"/>
                </a:lnTo>
                <a:lnTo>
                  <a:pt x="78" y="66"/>
                </a:lnTo>
                <a:lnTo>
                  <a:pt x="82" y="68"/>
                </a:lnTo>
                <a:lnTo>
                  <a:pt x="76" y="76"/>
                </a:lnTo>
                <a:lnTo>
                  <a:pt x="70" y="82"/>
                </a:lnTo>
                <a:lnTo>
                  <a:pt x="66" y="84"/>
                </a:lnTo>
                <a:lnTo>
                  <a:pt x="60" y="86"/>
                </a:lnTo>
                <a:lnTo>
                  <a:pt x="58" y="86"/>
                </a:lnTo>
                <a:lnTo>
                  <a:pt x="56" y="84"/>
                </a:lnTo>
                <a:lnTo>
                  <a:pt x="54" y="82"/>
                </a:lnTo>
                <a:lnTo>
                  <a:pt x="54" y="78"/>
                </a:lnTo>
                <a:lnTo>
                  <a:pt x="54" y="72"/>
                </a:lnTo>
                <a:lnTo>
                  <a:pt x="56" y="66"/>
                </a:lnTo>
                <a:lnTo>
                  <a:pt x="58" y="60"/>
                </a:lnTo>
                <a:lnTo>
                  <a:pt x="48" y="68"/>
                </a:lnTo>
                <a:lnTo>
                  <a:pt x="40" y="76"/>
                </a:lnTo>
                <a:lnTo>
                  <a:pt x="34" y="82"/>
                </a:lnTo>
                <a:lnTo>
                  <a:pt x="26" y="84"/>
                </a:lnTo>
                <a:lnTo>
                  <a:pt x="18" y="86"/>
                </a:lnTo>
                <a:lnTo>
                  <a:pt x="12" y="84"/>
                </a:lnTo>
                <a:lnTo>
                  <a:pt x="6" y="80"/>
                </a:lnTo>
                <a:lnTo>
                  <a:pt x="2" y="76"/>
                </a:lnTo>
                <a:lnTo>
                  <a:pt x="0" y="70"/>
                </a:lnTo>
                <a:lnTo>
                  <a:pt x="0" y="64"/>
                </a:lnTo>
                <a:lnTo>
                  <a:pt x="0" y="54"/>
                </a:lnTo>
                <a:lnTo>
                  <a:pt x="4" y="44"/>
                </a:lnTo>
                <a:lnTo>
                  <a:pt x="10" y="34"/>
                </a:lnTo>
                <a:lnTo>
                  <a:pt x="16" y="24"/>
                </a:lnTo>
                <a:lnTo>
                  <a:pt x="24" y="14"/>
                </a:lnTo>
                <a:lnTo>
                  <a:pt x="34" y="8"/>
                </a:lnTo>
                <a:lnTo>
                  <a:pt x="40" y="4"/>
                </a:lnTo>
                <a:lnTo>
                  <a:pt x="48" y="0"/>
                </a:lnTo>
                <a:lnTo>
                  <a:pt x="54" y="0"/>
                </a:lnTo>
                <a:lnTo>
                  <a:pt x="60" y="0"/>
                </a:lnTo>
                <a:lnTo>
                  <a:pt x="64" y="4"/>
                </a:lnTo>
                <a:lnTo>
                  <a:pt x="68" y="8"/>
                </a:lnTo>
                <a:lnTo>
                  <a:pt x="70" y="14"/>
                </a:lnTo>
                <a:lnTo>
                  <a:pt x="74" y="4"/>
                </a:lnTo>
                <a:lnTo>
                  <a:pt x="88" y="0"/>
                </a:lnTo>
                <a:close/>
                <a:moveTo>
                  <a:pt x="54" y="4"/>
                </a:moveTo>
                <a:lnTo>
                  <a:pt x="48" y="6"/>
                </a:lnTo>
                <a:lnTo>
                  <a:pt x="42" y="10"/>
                </a:lnTo>
                <a:lnTo>
                  <a:pt x="36" y="16"/>
                </a:lnTo>
                <a:lnTo>
                  <a:pt x="30" y="24"/>
                </a:lnTo>
                <a:lnTo>
                  <a:pt x="24" y="34"/>
                </a:lnTo>
                <a:lnTo>
                  <a:pt x="20" y="44"/>
                </a:lnTo>
                <a:lnTo>
                  <a:pt x="18" y="54"/>
                </a:lnTo>
                <a:lnTo>
                  <a:pt x="16" y="62"/>
                </a:lnTo>
                <a:lnTo>
                  <a:pt x="18" y="68"/>
                </a:lnTo>
                <a:lnTo>
                  <a:pt x="20" y="72"/>
                </a:lnTo>
                <a:lnTo>
                  <a:pt x="24" y="74"/>
                </a:lnTo>
                <a:lnTo>
                  <a:pt x="28" y="76"/>
                </a:lnTo>
                <a:lnTo>
                  <a:pt x="34" y="74"/>
                </a:lnTo>
                <a:lnTo>
                  <a:pt x="42" y="70"/>
                </a:lnTo>
                <a:lnTo>
                  <a:pt x="50" y="60"/>
                </a:lnTo>
                <a:lnTo>
                  <a:pt x="62" y="40"/>
                </a:lnTo>
                <a:lnTo>
                  <a:pt x="66" y="20"/>
                </a:lnTo>
                <a:lnTo>
                  <a:pt x="66" y="12"/>
                </a:lnTo>
                <a:lnTo>
                  <a:pt x="62" y="8"/>
                </a:lnTo>
                <a:lnTo>
                  <a:pt x="60" y="4"/>
                </a:lnTo>
                <a:lnTo>
                  <a:pt x="54" y="4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Freeform 32"/>
          <p:cNvSpPr>
            <a:spLocks noChangeArrowheads="1"/>
          </p:cNvSpPr>
          <p:nvPr/>
        </p:nvSpPr>
        <p:spPr bwMode="auto">
          <a:xfrm>
            <a:off x="1489075" y="2489200"/>
            <a:ext cx="98425" cy="268288"/>
          </a:xfrm>
          <a:custGeom>
            <a:avLst/>
            <a:gdLst>
              <a:gd name="T0" fmla="*/ 48 w 48"/>
              <a:gd name="T1" fmla="*/ 0 h 132"/>
              <a:gd name="T2" fmla="*/ 16 w 48"/>
              <a:gd name="T3" fmla="*/ 108 h 132"/>
              <a:gd name="T4" fmla="*/ 16 w 48"/>
              <a:gd name="T5" fmla="*/ 114 h 132"/>
              <a:gd name="T6" fmla="*/ 14 w 48"/>
              <a:gd name="T7" fmla="*/ 116 h 132"/>
              <a:gd name="T8" fmla="*/ 14 w 48"/>
              <a:gd name="T9" fmla="*/ 118 h 132"/>
              <a:gd name="T10" fmla="*/ 14 w 48"/>
              <a:gd name="T11" fmla="*/ 120 h 132"/>
              <a:gd name="T12" fmla="*/ 16 w 48"/>
              <a:gd name="T13" fmla="*/ 122 h 132"/>
              <a:gd name="T14" fmla="*/ 16 w 48"/>
              <a:gd name="T15" fmla="*/ 122 h 132"/>
              <a:gd name="T16" fmla="*/ 18 w 48"/>
              <a:gd name="T17" fmla="*/ 122 h 132"/>
              <a:gd name="T18" fmla="*/ 20 w 48"/>
              <a:gd name="T19" fmla="*/ 122 h 132"/>
              <a:gd name="T20" fmla="*/ 22 w 48"/>
              <a:gd name="T21" fmla="*/ 120 h 132"/>
              <a:gd name="T22" fmla="*/ 26 w 48"/>
              <a:gd name="T23" fmla="*/ 116 h 132"/>
              <a:gd name="T24" fmla="*/ 30 w 48"/>
              <a:gd name="T25" fmla="*/ 108 h 132"/>
              <a:gd name="T26" fmla="*/ 34 w 48"/>
              <a:gd name="T27" fmla="*/ 112 h 132"/>
              <a:gd name="T28" fmla="*/ 28 w 48"/>
              <a:gd name="T29" fmla="*/ 118 h 132"/>
              <a:gd name="T30" fmla="*/ 24 w 48"/>
              <a:gd name="T31" fmla="*/ 124 h 132"/>
              <a:gd name="T32" fmla="*/ 18 w 48"/>
              <a:gd name="T33" fmla="*/ 128 h 132"/>
              <a:gd name="T34" fmla="*/ 12 w 48"/>
              <a:gd name="T35" fmla="*/ 130 h 132"/>
              <a:gd name="T36" fmla="*/ 8 w 48"/>
              <a:gd name="T37" fmla="*/ 132 h 132"/>
              <a:gd name="T38" fmla="*/ 4 w 48"/>
              <a:gd name="T39" fmla="*/ 132 h 132"/>
              <a:gd name="T40" fmla="*/ 2 w 48"/>
              <a:gd name="T41" fmla="*/ 130 h 132"/>
              <a:gd name="T42" fmla="*/ 0 w 48"/>
              <a:gd name="T43" fmla="*/ 126 h 132"/>
              <a:gd name="T44" fmla="*/ 0 w 48"/>
              <a:gd name="T45" fmla="*/ 124 h 132"/>
              <a:gd name="T46" fmla="*/ 0 w 48"/>
              <a:gd name="T47" fmla="*/ 122 h 132"/>
              <a:gd name="T48" fmla="*/ 0 w 48"/>
              <a:gd name="T49" fmla="*/ 116 h 132"/>
              <a:gd name="T50" fmla="*/ 2 w 48"/>
              <a:gd name="T51" fmla="*/ 110 h 132"/>
              <a:gd name="T52" fmla="*/ 28 w 48"/>
              <a:gd name="T53" fmla="*/ 22 h 132"/>
              <a:gd name="T54" fmla="*/ 30 w 48"/>
              <a:gd name="T55" fmla="*/ 16 h 132"/>
              <a:gd name="T56" fmla="*/ 30 w 48"/>
              <a:gd name="T57" fmla="*/ 14 h 132"/>
              <a:gd name="T58" fmla="*/ 30 w 48"/>
              <a:gd name="T59" fmla="*/ 12 h 132"/>
              <a:gd name="T60" fmla="*/ 30 w 48"/>
              <a:gd name="T61" fmla="*/ 10 h 132"/>
              <a:gd name="T62" fmla="*/ 28 w 48"/>
              <a:gd name="T63" fmla="*/ 8 h 132"/>
              <a:gd name="T64" fmla="*/ 26 w 48"/>
              <a:gd name="T65" fmla="*/ 6 h 132"/>
              <a:gd name="T66" fmla="*/ 24 w 48"/>
              <a:gd name="T67" fmla="*/ 6 h 132"/>
              <a:gd name="T68" fmla="*/ 22 w 48"/>
              <a:gd name="T69" fmla="*/ 6 h 132"/>
              <a:gd name="T70" fmla="*/ 18 w 48"/>
              <a:gd name="T71" fmla="*/ 8 h 132"/>
              <a:gd name="T72" fmla="*/ 18 w 48"/>
              <a:gd name="T73" fmla="*/ 4 h 132"/>
              <a:gd name="T74" fmla="*/ 48 w 48"/>
              <a:gd name="T75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" h="132">
                <a:moveTo>
                  <a:pt x="48" y="0"/>
                </a:moveTo>
                <a:lnTo>
                  <a:pt x="16" y="108"/>
                </a:lnTo>
                <a:lnTo>
                  <a:pt x="16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20"/>
                </a:lnTo>
                <a:lnTo>
                  <a:pt x="16" y="122"/>
                </a:lnTo>
                <a:lnTo>
                  <a:pt x="16" y="122"/>
                </a:lnTo>
                <a:lnTo>
                  <a:pt x="18" y="122"/>
                </a:lnTo>
                <a:lnTo>
                  <a:pt x="20" y="122"/>
                </a:lnTo>
                <a:lnTo>
                  <a:pt x="22" y="120"/>
                </a:lnTo>
                <a:lnTo>
                  <a:pt x="26" y="116"/>
                </a:lnTo>
                <a:lnTo>
                  <a:pt x="30" y="108"/>
                </a:lnTo>
                <a:lnTo>
                  <a:pt x="34" y="112"/>
                </a:lnTo>
                <a:lnTo>
                  <a:pt x="28" y="118"/>
                </a:lnTo>
                <a:lnTo>
                  <a:pt x="24" y="124"/>
                </a:lnTo>
                <a:lnTo>
                  <a:pt x="18" y="128"/>
                </a:lnTo>
                <a:lnTo>
                  <a:pt x="12" y="130"/>
                </a:lnTo>
                <a:lnTo>
                  <a:pt x="8" y="132"/>
                </a:lnTo>
                <a:lnTo>
                  <a:pt x="4" y="132"/>
                </a:lnTo>
                <a:lnTo>
                  <a:pt x="2" y="130"/>
                </a:lnTo>
                <a:lnTo>
                  <a:pt x="0" y="126"/>
                </a:lnTo>
                <a:lnTo>
                  <a:pt x="0" y="124"/>
                </a:lnTo>
                <a:lnTo>
                  <a:pt x="0" y="122"/>
                </a:lnTo>
                <a:lnTo>
                  <a:pt x="0" y="116"/>
                </a:lnTo>
                <a:lnTo>
                  <a:pt x="2" y="110"/>
                </a:lnTo>
                <a:lnTo>
                  <a:pt x="28" y="22"/>
                </a:lnTo>
                <a:lnTo>
                  <a:pt x="30" y="16"/>
                </a:lnTo>
                <a:lnTo>
                  <a:pt x="30" y="14"/>
                </a:lnTo>
                <a:lnTo>
                  <a:pt x="30" y="12"/>
                </a:lnTo>
                <a:lnTo>
                  <a:pt x="30" y="10"/>
                </a:lnTo>
                <a:lnTo>
                  <a:pt x="28" y="8"/>
                </a:lnTo>
                <a:lnTo>
                  <a:pt x="26" y="6"/>
                </a:lnTo>
                <a:lnTo>
                  <a:pt x="24" y="6"/>
                </a:lnTo>
                <a:lnTo>
                  <a:pt x="22" y="6"/>
                </a:lnTo>
                <a:lnTo>
                  <a:pt x="18" y="8"/>
                </a:lnTo>
                <a:lnTo>
                  <a:pt x="18" y="4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Freeform 33"/>
          <p:cNvSpPr>
            <a:spLocks noChangeArrowheads="1"/>
          </p:cNvSpPr>
          <p:nvPr/>
        </p:nvSpPr>
        <p:spPr bwMode="auto">
          <a:xfrm>
            <a:off x="557213" y="3490913"/>
            <a:ext cx="206375" cy="260350"/>
          </a:xfrm>
          <a:custGeom>
            <a:avLst/>
            <a:gdLst>
              <a:gd name="T0" fmla="*/ 10 w 102"/>
              <a:gd name="T1" fmla="*/ 82 h 128"/>
              <a:gd name="T2" fmla="*/ 14 w 102"/>
              <a:gd name="T3" fmla="*/ 88 h 128"/>
              <a:gd name="T4" fmla="*/ 14 w 102"/>
              <a:gd name="T5" fmla="*/ 102 h 128"/>
              <a:gd name="T6" fmla="*/ 22 w 102"/>
              <a:gd name="T7" fmla="*/ 116 h 128"/>
              <a:gd name="T8" fmla="*/ 36 w 102"/>
              <a:gd name="T9" fmla="*/ 124 h 128"/>
              <a:gd name="T10" fmla="*/ 50 w 102"/>
              <a:gd name="T11" fmla="*/ 124 h 128"/>
              <a:gd name="T12" fmla="*/ 62 w 102"/>
              <a:gd name="T13" fmla="*/ 116 h 128"/>
              <a:gd name="T14" fmla="*/ 68 w 102"/>
              <a:gd name="T15" fmla="*/ 106 h 128"/>
              <a:gd name="T16" fmla="*/ 68 w 102"/>
              <a:gd name="T17" fmla="*/ 94 h 128"/>
              <a:gd name="T18" fmla="*/ 62 w 102"/>
              <a:gd name="T19" fmla="*/ 84 h 128"/>
              <a:gd name="T20" fmla="*/ 50 w 102"/>
              <a:gd name="T21" fmla="*/ 70 h 128"/>
              <a:gd name="T22" fmla="*/ 34 w 102"/>
              <a:gd name="T23" fmla="*/ 54 h 128"/>
              <a:gd name="T24" fmla="*/ 28 w 102"/>
              <a:gd name="T25" fmla="*/ 46 h 128"/>
              <a:gd name="T26" fmla="*/ 24 w 102"/>
              <a:gd name="T27" fmla="*/ 32 h 128"/>
              <a:gd name="T28" fmla="*/ 28 w 102"/>
              <a:gd name="T29" fmla="*/ 16 h 128"/>
              <a:gd name="T30" fmla="*/ 42 w 102"/>
              <a:gd name="T31" fmla="*/ 4 h 128"/>
              <a:gd name="T32" fmla="*/ 60 w 102"/>
              <a:gd name="T33" fmla="*/ 0 h 128"/>
              <a:gd name="T34" fmla="*/ 70 w 102"/>
              <a:gd name="T35" fmla="*/ 0 h 128"/>
              <a:gd name="T36" fmla="*/ 80 w 102"/>
              <a:gd name="T37" fmla="*/ 4 h 128"/>
              <a:gd name="T38" fmla="*/ 86 w 102"/>
              <a:gd name="T39" fmla="*/ 8 h 128"/>
              <a:gd name="T40" fmla="*/ 88 w 102"/>
              <a:gd name="T41" fmla="*/ 8 h 128"/>
              <a:gd name="T42" fmla="*/ 94 w 102"/>
              <a:gd name="T43" fmla="*/ 6 h 128"/>
              <a:gd name="T44" fmla="*/ 98 w 102"/>
              <a:gd name="T45" fmla="*/ 0 h 128"/>
              <a:gd name="T46" fmla="*/ 92 w 102"/>
              <a:gd name="T47" fmla="*/ 40 h 128"/>
              <a:gd name="T48" fmla="*/ 88 w 102"/>
              <a:gd name="T49" fmla="*/ 36 h 128"/>
              <a:gd name="T50" fmla="*/ 88 w 102"/>
              <a:gd name="T51" fmla="*/ 24 h 128"/>
              <a:gd name="T52" fmla="*/ 82 w 102"/>
              <a:gd name="T53" fmla="*/ 12 h 128"/>
              <a:gd name="T54" fmla="*/ 68 w 102"/>
              <a:gd name="T55" fmla="*/ 6 h 128"/>
              <a:gd name="T56" fmla="*/ 56 w 102"/>
              <a:gd name="T57" fmla="*/ 6 h 128"/>
              <a:gd name="T58" fmla="*/ 46 w 102"/>
              <a:gd name="T59" fmla="*/ 12 h 128"/>
              <a:gd name="T60" fmla="*/ 40 w 102"/>
              <a:gd name="T61" fmla="*/ 24 h 128"/>
              <a:gd name="T62" fmla="*/ 44 w 102"/>
              <a:gd name="T63" fmla="*/ 38 h 128"/>
              <a:gd name="T64" fmla="*/ 54 w 102"/>
              <a:gd name="T65" fmla="*/ 48 h 128"/>
              <a:gd name="T66" fmla="*/ 70 w 102"/>
              <a:gd name="T67" fmla="*/ 64 h 128"/>
              <a:gd name="T68" fmla="*/ 80 w 102"/>
              <a:gd name="T69" fmla="*/ 78 h 128"/>
              <a:gd name="T70" fmla="*/ 84 w 102"/>
              <a:gd name="T71" fmla="*/ 92 h 128"/>
              <a:gd name="T72" fmla="*/ 80 w 102"/>
              <a:gd name="T73" fmla="*/ 110 h 128"/>
              <a:gd name="T74" fmla="*/ 70 w 102"/>
              <a:gd name="T75" fmla="*/ 120 h 128"/>
              <a:gd name="T76" fmla="*/ 56 w 102"/>
              <a:gd name="T77" fmla="*/ 128 h 128"/>
              <a:gd name="T78" fmla="*/ 40 w 102"/>
              <a:gd name="T79" fmla="*/ 128 h 128"/>
              <a:gd name="T80" fmla="*/ 30 w 102"/>
              <a:gd name="T81" fmla="*/ 126 h 128"/>
              <a:gd name="T82" fmla="*/ 18 w 102"/>
              <a:gd name="T83" fmla="*/ 122 h 128"/>
              <a:gd name="T84" fmla="*/ 12 w 102"/>
              <a:gd name="T85" fmla="*/ 120 h 128"/>
              <a:gd name="T86" fmla="*/ 6 w 102"/>
              <a:gd name="T87" fmla="*/ 124 h 128"/>
              <a:gd name="T88" fmla="*/ 0 w 102"/>
              <a:gd name="T8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128">
                <a:moveTo>
                  <a:pt x="0" y="128"/>
                </a:moveTo>
                <a:lnTo>
                  <a:pt x="10" y="82"/>
                </a:lnTo>
                <a:lnTo>
                  <a:pt x="14" y="82"/>
                </a:lnTo>
                <a:lnTo>
                  <a:pt x="14" y="88"/>
                </a:lnTo>
                <a:lnTo>
                  <a:pt x="14" y="94"/>
                </a:lnTo>
                <a:lnTo>
                  <a:pt x="14" y="102"/>
                </a:lnTo>
                <a:lnTo>
                  <a:pt x="18" y="110"/>
                </a:lnTo>
                <a:lnTo>
                  <a:pt x="22" y="116"/>
                </a:lnTo>
                <a:lnTo>
                  <a:pt x="28" y="120"/>
                </a:lnTo>
                <a:lnTo>
                  <a:pt x="36" y="124"/>
                </a:lnTo>
                <a:lnTo>
                  <a:pt x="44" y="124"/>
                </a:lnTo>
                <a:lnTo>
                  <a:pt x="50" y="124"/>
                </a:lnTo>
                <a:lnTo>
                  <a:pt x="58" y="122"/>
                </a:lnTo>
                <a:lnTo>
                  <a:pt x="62" y="116"/>
                </a:lnTo>
                <a:lnTo>
                  <a:pt x="66" y="112"/>
                </a:lnTo>
                <a:lnTo>
                  <a:pt x="68" y="106"/>
                </a:lnTo>
                <a:lnTo>
                  <a:pt x="68" y="100"/>
                </a:lnTo>
                <a:lnTo>
                  <a:pt x="68" y="94"/>
                </a:lnTo>
                <a:lnTo>
                  <a:pt x="66" y="88"/>
                </a:lnTo>
                <a:lnTo>
                  <a:pt x="62" y="84"/>
                </a:lnTo>
                <a:lnTo>
                  <a:pt x="58" y="78"/>
                </a:lnTo>
                <a:lnTo>
                  <a:pt x="50" y="70"/>
                </a:lnTo>
                <a:lnTo>
                  <a:pt x="40" y="60"/>
                </a:lnTo>
                <a:lnTo>
                  <a:pt x="34" y="54"/>
                </a:lnTo>
                <a:lnTo>
                  <a:pt x="30" y="50"/>
                </a:lnTo>
                <a:lnTo>
                  <a:pt x="28" y="46"/>
                </a:lnTo>
                <a:lnTo>
                  <a:pt x="24" y="40"/>
                </a:lnTo>
                <a:lnTo>
                  <a:pt x="24" y="32"/>
                </a:lnTo>
                <a:lnTo>
                  <a:pt x="24" y="24"/>
                </a:lnTo>
                <a:lnTo>
                  <a:pt x="28" y="16"/>
                </a:lnTo>
                <a:lnTo>
                  <a:pt x="34" y="10"/>
                </a:lnTo>
                <a:lnTo>
                  <a:pt x="42" y="4"/>
                </a:lnTo>
                <a:lnTo>
                  <a:pt x="50" y="0"/>
                </a:lnTo>
                <a:lnTo>
                  <a:pt x="60" y="0"/>
                </a:lnTo>
                <a:lnTo>
                  <a:pt x="64" y="0"/>
                </a:lnTo>
                <a:lnTo>
                  <a:pt x="70" y="0"/>
                </a:lnTo>
                <a:lnTo>
                  <a:pt x="74" y="2"/>
                </a:lnTo>
                <a:lnTo>
                  <a:pt x="80" y="4"/>
                </a:lnTo>
                <a:lnTo>
                  <a:pt x="84" y="6"/>
                </a:lnTo>
                <a:lnTo>
                  <a:pt x="86" y="8"/>
                </a:lnTo>
                <a:lnTo>
                  <a:pt x="88" y="8"/>
                </a:lnTo>
                <a:lnTo>
                  <a:pt x="88" y="8"/>
                </a:lnTo>
                <a:lnTo>
                  <a:pt x="92" y="8"/>
                </a:lnTo>
                <a:lnTo>
                  <a:pt x="94" y="6"/>
                </a:lnTo>
                <a:lnTo>
                  <a:pt x="96" y="4"/>
                </a:lnTo>
                <a:lnTo>
                  <a:pt x="98" y="0"/>
                </a:lnTo>
                <a:lnTo>
                  <a:pt x="102" y="0"/>
                </a:lnTo>
                <a:lnTo>
                  <a:pt x="92" y="40"/>
                </a:lnTo>
                <a:lnTo>
                  <a:pt x="88" y="40"/>
                </a:lnTo>
                <a:lnTo>
                  <a:pt x="88" y="36"/>
                </a:lnTo>
                <a:lnTo>
                  <a:pt x="88" y="32"/>
                </a:lnTo>
                <a:lnTo>
                  <a:pt x="88" y="24"/>
                </a:lnTo>
                <a:lnTo>
                  <a:pt x="86" y="18"/>
                </a:lnTo>
                <a:lnTo>
                  <a:pt x="82" y="12"/>
                </a:lnTo>
                <a:lnTo>
                  <a:pt x="76" y="8"/>
                </a:lnTo>
                <a:lnTo>
                  <a:pt x="68" y="6"/>
                </a:lnTo>
                <a:lnTo>
                  <a:pt x="62" y="6"/>
                </a:lnTo>
                <a:lnTo>
                  <a:pt x="56" y="6"/>
                </a:lnTo>
                <a:lnTo>
                  <a:pt x="50" y="8"/>
                </a:lnTo>
                <a:lnTo>
                  <a:pt x="46" y="12"/>
                </a:lnTo>
                <a:lnTo>
                  <a:pt x="40" y="18"/>
                </a:lnTo>
                <a:lnTo>
                  <a:pt x="40" y="24"/>
                </a:lnTo>
                <a:lnTo>
                  <a:pt x="40" y="32"/>
                </a:lnTo>
                <a:lnTo>
                  <a:pt x="44" y="38"/>
                </a:lnTo>
                <a:lnTo>
                  <a:pt x="48" y="42"/>
                </a:lnTo>
                <a:lnTo>
                  <a:pt x="54" y="48"/>
                </a:lnTo>
                <a:lnTo>
                  <a:pt x="62" y="56"/>
                </a:lnTo>
                <a:lnTo>
                  <a:pt x="70" y="64"/>
                </a:lnTo>
                <a:lnTo>
                  <a:pt x="76" y="72"/>
                </a:lnTo>
                <a:lnTo>
                  <a:pt x="80" y="78"/>
                </a:lnTo>
                <a:lnTo>
                  <a:pt x="84" y="84"/>
                </a:lnTo>
                <a:lnTo>
                  <a:pt x="84" y="92"/>
                </a:lnTo>
                <a:lnTo>
                  <a:pt x="82" y="102"/>
                </a:lnTo>
                <a:lnTo>
                  <a:pt x="80" y="110"/>
                </a:lnTo>
                <a:lnTo>
                  <a:pt x="76" y="116"/>
                </a:lnTo>
                <a:lnTo>
                  <a:pt x="70" y="120"/>
                </a:lnTo>
                <a:lnTo>
                  <a:pt x="64" y="124"/>
                </a:lnTo>
                <a:lnTo>
                  <a:pt x="56" y="128"/>
                </a:lnTo>
                <a:lnTo>
                  <a:pt x="44" y="128"/>
                </a:lnTo>
                <a:lnTo>
                  <a:pt x="40" y="128"/>
                </a:lnTo>
                <a:lnTo>
                  <a:pt x="34" y="128"/>
                </a:lnTo>
                <a:lnTo>
                  <a:pt x="30" y="126"/>
                </a:lnTo>
                <a:lnTo>
                  <a:pt x="26" y="124"/>
                </a:lnTo>
                <a:lnTo>
                  <a:pt x="18" y="122"/>
                </a:lnTo>
                <a:lnTo>
                  <a:pt x="16" y="122"/>
                </a:lnTo>
                <a:lnTo>
                  <a:pt x="12" y="120"/>
                </a:lnTo>
                <a:lnTo>
                  <a:pt x="10" y="122"/>
                </a:lnTo>
                <a:lnTo>
                  <a:pt x="6" y="124"/>
                </a:lnTo>
                <a:lnTo>
                  <a:pt x="4" y="128"/>
                </a:lnTo>
                <a:lnTo>
                  <a:pt x="0" y="128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Freeform 34"/>
          <p:cNvSpPr>
            <a:spLocks noChangeArrowheads="1"/>
          </p:cNvSpPr>
          <p:nvPr/>
        </p:nvSpPr>
        <p:spPr bwMode="auto">
          <a:xfrm>
            <a:off x="760413" y="3576638"/>
            <a:ext cx="173037" cy="174625"/>
          </a:xfrm>
          <a:custGeom>
            <a:avLst/>
            <a:gdLst>
              <a:gd name="T0" fmla="*/ 70 w 86"/>
              <a:gd name="T1" fmla="*/ 58 h 86"/>
              <a:gd name="T2" fmla="*/ 66 w 86"/>
              <a:gd name="T3" fmla="*/ 72 h 86"/>
              <a:gd name="T4" fmla="*/ 66 w 86"/>
              <a:gd name="T5" fmla="*/ 76 h 86"/>
              <a:gd name="T6" fmla="*/ 66 w 86"/>
              <a:gd name="T7" fmla="*/ 78 h 86"/>
              <a:gd name="T8" fmla="*/ 70 w 86"/>
              <a:gd name="T9" fmla="*/ 78 h 86"/>
              <a:gd name="T10" fmla="*/ 72 w 86"/>
              <a:gd name="T11" fmla="*/ 74 h 86"/>
              <a:gd name="T12" fmla="*/ 80 w 86"/>
              <a:gd name="T13" fmla="*/ 66 h 86"/>
              <a:gd name="T14" fmla="*/ 74 w 86"/>
              <a:gd name="T15" fmla="*/ 76 h 86"/>
              <a:gd name="T16" fmla="*/ 64 w 86"/>
              <a:gd name="T17" fmla="*/ 86 h 86"/>
              <a:gd name="T18" fmla="*/ 56 w 86"/>
              <a:gd name="T19" fmla="*/ 86 h 86"/>
              <a:gd name="T20" fmla="*/ 52 w 86"/>
              <a:gd name="T21" fmla="*/ 82 h 86"/>
              <a:gd name="T22" fmla="*/ 52 w 86"/>
              <a:gd name="T23" fmla="*/ 76 h 86"/>
              <a:gd name="T24" fmla="*/ 54 w 86"/>
              <a:gd name="T25" fmla="*/ 68 h 86"/>
              <a:gd name="T26" fmla="*/ 58 w 86"/>
              <a:gd name="T27" fmla="*/ 54 h 86"/>
              <a:gd name="T28" fmla="*/ 46 w 86"/>
              <a:gd name="T29" fmla="*/ 64 h 86"/>
              <a:gd name="T30" fmla="*/ 28 w 86"/>
              <a:gd name="T31" fmla="*/ 82 h 86"/>
              <a:gd name="T32" fmla="*/ 14 w 86"/>
              <a:gd name="T33" fmla="*/ 86 h 86"/>
              <a:gd name="T34" fmla="*/ 8 w 86"/>
              <a:gd name="T35" fmla="*/ 84 h 86"/>
              <a:gd name="T36" fmla="*/ 4 w 86"/>
              <a:gd name="T37" fmla="*/ 76 h 86"/>
              <a:gd name="T38" fmla="*/ 6 w 86"/>
              <a:gd name="T39" fmla="*/ 64 h 86"/>
              <a:gd name="T40" fmla="*/ 18 w 86"/>
              <a:gd name="T41" fmla="*/ 26 h 86"/>
              <a:gd name="T42" fmla="*/ 22 w 86"/>
              <a:gd name="T43" fmla="*/ 16 h 86"/>
              <a:gd name="T44" fmla="*/ 22 w 86"/>
              <a:gd name="T45" fmla="*/ 12 h 86"/>
              <a:gd name="T46" fmla="*/ 20 w 86"/>
              <a:gd name="T47" fmla="*/ 12 h 86"/>
              <a:gd name="T48" fmla="*/ 16 w 86"/>
              <a:gd name="T49" fmla="*/ 12 h 86"/>
              <a:gd name="T50" fmla="*/ 12 w 86"/>
              <a:gd name="T51" fmla="*/ 14 h 86"/>
              <a:gd name="T52" fmla="*/ 4 w 86"/>
              <a:gd name="T53" fmla="*/ 22 h 86"/>
              <a:gd name="T54" fmla="*/ 8 w 86"/>
              <a:gd name="T55" fmla="*/ 12 h 86"/>
              <a:gd name="T56" fmla="*/ 22 w 86"/>
              <a:gd name="T57" fmla="*/ 2 h 86"/>
              <a:gd name="T58" fmla="*/ 32 w 86"/>
              <a:gd name="T59" fmla="*/ 2 h 86"/>
              <a:gd name="T60" fmla="*/ 36 w 86"/>
              <a:gd name="T61" fmla="*/ 6 h 86"/>
              <a:gd name="T62" fmla="*/ 36 w 86"/>
              <a:gd name="T63" fmla="*/ 16 h 86"/>
              <a:gd name="T64" fmla="*/ 32 w 86"/>
              <a:gd name="T65" fmla="*/ 28 h 86"/>
              <a:gd name="T66" fmla="*/ 22 w 86"/>
              <a:gd name="T67" fmla="*/ 64 h 86"/>
              <a:gd name="T68" fmla="*/ 20 w 86"/>
              <a:gd name="T69" fmla="*/ 72 h 86"/>
              <a:gd name="T70" fmla="*/ 20 w 86"/>
              <a:gd name="T71" fmla="*/ 76 h 86"/>
              <a:gd name="T72" fmla="*/ 24 w 86"/>
              <a:gd name="T73" fmla="*/ 76 h 86"/>
              <a:gd name="T74" fmla="*/ 32 w 86"/>
              <a:gd name="T75" fmla="*/ 74 h 86"/>
              <a:gd name="T76" fmla="*/ 40 w 86"/>
              <a:gd name="T77" fmla="*/ 66 h 86"/>
              <a:gd name="T78" fmla="*/ 52 w 86"/>
              <a:gd name="T79" fmla="*/ 50 h 86"/>
              <a:gd name="T80" fmla="*/ 62 w 86"/>
              <a:gd name="T81" fmla="*/ 34 h 86"/>
              <a:gd name="T82" fmla="*/ 68 w 86"/>
              <a:gd name="T83" fmla="*/ 12 h 86"/>
              <a:gd name="T84" fmla="*/ 86 w 86"/>
              <a:gd name="T85" fmla="*/ 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6" h="86">
                <a:moveTo>
                  <a:pt x="86" y="2"/>
                </a:moveTo>
                <a:lnTo>
                  <a:pt x="70" y="58"/>
                </a:lnTo>
                <a:lnTo>
                  <a:pt x="68" y="66"/>
                </a:lnTo>
                <a:lnTo>
                  <a:pt x="66" y="72"/>
                </a:lnTo>
                <a:lnTo>
                  <a:pt x="66" y="74"/>
                </a:lnTo>
                <a:lnTo>
                  <a:pt x="66" y="76"/>
                </a:lnTo>
                <a:lnTo>
                  <a:pt x="66" y="76"/>
                </a:lnTo>
                <a:lnTo>
                  <a:pt x="66" y="78"/>
                </a:lnTo>
                <a:lnTo>
                  <a:pt x="68" y="78"/>
                </a:lnTo>
                <a:lnTo>
                  <a:pt x="70" y="78"/>
                </a:lnTo>
                <a:lnTo>
                  <a:pt x="70" y="76"/>
                </a:lnTo>
                <a:lnTo>
                  <a:pt x="72" y="74"/>
                </a:lnTo>
                <a:lnTo>
                  <a:pt x="76" y="70"/>
                </a:lnTo>
                <a:lnTo>
                  <a:pt x="80" y="66"/>
                </a:lnTo>
                <a:lnTo>
                  <a:pt x="82" y="68"/>
                </a:lnTo>
                <a:lnTo>
                  <a:pt x="74" y="76"/>
                </a:lnTo>
                <a:lnTo>
                  <a:pt x="68" y="84"/>
                </a:lnTo>
                <a:lnTo>
                  <a:pt x="64" y="86"/>
                </a:lnTo>
                <a:lnTo>
                  <a:pt x="58" y="86"/>
                </a:lnTo>
                <a:lnTo>
                  <a:pt x="56" y="86"/>
                </a:lnTo>
                <a:lnTo>
                  <a:pt x="54" y="84"/>
                </a:lnTo>
                <a:lnTo>
                  <a:pt x="52" y="82"/>
                </a:lnTo>
                <a:lnTo>
                  <a:pt x="52" y="80"/>
                </a:lnTo>
                <a:lnTo>
                  <a:pt x="52" y="76"/>
                </a:lnTo>
                <a:lnTo>
                  <a:pt x="52" y="72"/>
                </a:lnTo>
                <a:lnTo>
                  <a:pt x="54" y="68"/>
                </a:lnTo>
                <a:lnTo>
                  <a:pt x="56" y="62"/>
                </a:lnTo>
                <a:lnTo>
                  <a:pt x="58" y="54"/>
                </a:lnTo>
                <a:lnTo>
                  <a:pt x="60" y="42"/>
                </a:lnTo>
                <a:lnTo>
                  <a:pt x="46" y="64"/>
                </a:lnTo>
                <a:lnTo>
                  <a:pt x="34" y="78"/>
                </a:lnTo>
                <a:lnTo>
                  <a:pt x="28" y="82"/>
                </a:lnTo>
                <a:lnTo>
                  <a:pt x="22" y="86"/>
                </a:lnTo>
                <a:lnTo>
                  <a:pt x="14" y="86"/>
                </a:lnTo>
                <a:lnTo>
                  <a:pt x="10" y="86"/>
                </a:lnTo>
                <a:lnTo>
                  <a:pt x="8" y="84"/>
                </a:lnTo>
                <a:lnTo>
                  <a:pt x="6" y="80"/>
                </a:lnTo>
                <a:lnTo>
                  <a:pt x="4" y="76"/>
                </a:lnTo>
                <a:lnTo>
                  <a:pt x="4" y="70"/>
                </a:lnTo>
                <a:lnTo>
                  <a:pt x="6" y="64"/>
                </a:lnTo>
                <a:lnTo>
                  <a:pt x="10" y="56"/>
                </a:lnTo>
                <a:lnTo>
                  <a:pt x="18" y="26"/>
                </a:lnTo>
                <a:lnTo>
                  <a:pt x="20" y="20"/>
                </a:lnTo>
                <a:lnTo>
                  <a:pt x="22" y="16"/>
                </a:lnTo>
                <a:lnTo>
                  <a:pt x="22" y="14"/>
                </a:lnTo>
                <a:lnTo>
                  <a:pt x="22" y="12"/>
                </a:lnTo>
                <a:lnTo>
                  <a:pt x="20" y="12"/>
                </a:lnTo>
                <a:lnTo>
                  <a:pt x="20" y="12"/>
                </a:lnTo>
                <a:lnTo>
                  <a:pt x="18" y="10"/>
                </a:lnTo>
                <a:lnTo>
                  <a:pt x="16" y="12"/>
                </a:lnTo>
                <a:lnTo>
                  <a:pt x="14" y="12"/>
                </a:lnTo>
                <a:lnTo>
                  <a:pt x="12" y="14"/>
                </a:lnTo>
                <a:lnTo>
                  <a:pt x="8" y="18"/>
                </a:lnTo>
                <a:lnTo>
                  <a:pt x="4" y="22"/>
                </a:lnTo>
                <a:lnTo>
                  <a:pt x="0" y="20"/>
                </a:lnTo>
                <a:lnTo>
                  <a:pt x="8" y="12"/>
                </a:lnTo>
                <a:lnTo>
                  <a:pt x="16" y="4"/>
                </a:lnTo>
                <a:lnTo>
                  <a:pt x="22" y="2"/>
                </a:lnTo>
                <a:lnTo>
                  <a:pt x="28" y="0"/>
                </a:lnTo>
                <a:lnTo>
                  <a:pt x="32" y="2"/>
                </a:lnTo>
                <a:lnTo>
                  <a:pt x="34" y="4"/>
                </a:lnTo>
                <a:lnTo>
                  <a:pt x="36" y="6"/>
                </a:lnTo>
                <a:lnTo>
                  <a:pt x="36" y="12"/>
                </a:lnTo>
                <a:lnTo>
                  <a:pt x="36" y="16"/>
                </a:lnTo>
                <a:lnTo>
                  <a:pt x="34" y="20"/>
                </a:lnTo>
                <a:lnTo>
                  <a:pt x="32" y="28"/>
                </a:lnTo>
                <a:lnTo>
                  <a:pt x="24" y="58"/>
                </a:lnTo>
                <a:lnTo>
                  <a:pt x="22" y="64"/>
                </a:lnTo>
                <a:lnTo>
                  <a:pt x="20" y="70"/>
                </a:lnTo>
                <a:lnTo>
                  <a:pt x="20" y="72"/>
                </a:lnTo>
                <a:lnTo>
                  <a:pt x="20" y="74"/>
                </a:lnTo>
                <a:lnTo>
                  <a:pt x="20" y="76"/>
                </a:lnTo>
                <a:lnTo>
                  <a:pt x="22" y="76"/>
                </a:lnTo>
                <a:lnTo>
                  <a:pt x="24" y="76"/>
                </a:lnTo>
                <a:lnTo>
                  <a:pt x="28" y="76"/>
                </a:lnTo>
                <a:lnTo>
                  <a:pt x="32" y="74"/>
                </a:lnTo>
                <a:lnTo>
                  <a:pt x="36" y="70"/>
                </a:lnTo>
                <a:lnTo>
                  <a:pt x="40" y="66"/>
                </a:lnTo>
                <a:lnTo>
                  <a:pt x="44" y="60"/>
                </a:lnTo>
                <a:lnTo>
                  <a:pt x="52" y="50"/>
                </a:lnTo>
                <a:lnTo>
                  <a:pt x="58" y="40"/>
                </a:lnTo>
                <a:lnTo>
                  <a:pt x="62" y="34"/>
                </a:lnTo>
                <a:lnTo>
                  <a:pt x="66" y="24"/>
                </a:lnTo>
                <a:lnTo>
                  <a:pt x="68" y="12"/>
                </a:lnTo>
                <a:lnTo>
                  <a:pt x="72" y="2"/>
                </a:lnTo>
                <a:lnTo>
                  <a:pt x="86" y="2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Freeform 35"/>
          <p:cNvSpPr>
            <a:spLocks noChangeArrowheads="1"/>
          </p:cNvSpPr>
          <p:nvPr/>
        </p:nvSpPr>
        <p:spPr bwMode="auto">
          <a:xfrm>
            <a:off x="942975" y="3576638"/>
            <a:ext cx="141288" cy="169862"/>
          </a:xfrm>
          <a:custGeom>
            <a:avLst/>
            <a:gdLst>
              <a:gd name="T0" fmla="*/ 6 w 70"/>
              <a:gd name="T1" fmla="*/ 4 h 84"/>
              <a:gd name="T2" fmla="*/ 38 w 70"/>
              <a:gd name="T3" fmla="*/ 0 h 84"/>
              <a:gd name="T4" fmla="*/ 24 w 70"/>
              <a:gd name="T5" fmla="*/ 46 h 84"/>
              <a:gd name="T6" fmla="*/ 38 w 70"/>
              <a:gd name="T7" fmla="*/ 22 h 84"/>
              <a:gd name="T8" fmla="*/ 52 w 70"/>
              <a:gd name="T9" fmla="*/ 8 h 84"/>
              <a:gd name="T10" fmla="*/ 56 w 70"/>
              <a:gd name="T11" fmla="*/ 4 h 84"/>
              <a:gd name="T12" fmla="*/ 60 w 70"/>
              <a:gd name="T13" fmla="*/ 2 h 84"/>
              <a:gd name="T14" fmla="*/ 64 w 70"/>
              <a:gd name="T15" fmla="*/ 0 h 84"/>
              <a:gd name="T16" fmla="*/ 66 w 70"/>
              <a:gd name="T17" fmla="*/ 2 h 84"/>
              <a:gd name="T18" fmla="*/ 68 w 70"/>
              <a:gd name="T19" fmla="*/ 2 h 84"/>
              <a:gd name="T20" fmla="*/ 70 w 70"/>
              <a:gd name="T21" fmla="*/ 6 h 84"/>
              <a:gd name="T22" fmla="*/ 70 w 70"/>
              <a:gd name="T23" fmla="*/ 8 h 84"/>
              <a:gd name="T24" fmla="*/ 68 w 70"/>
              <a:gd name="T25" fmla="*/ 16 h 84"/>
              <a:gd name="T26" fmla="*/ 66 w 70"/>
              <a:gd name="T27" fmla="*/ 22 h 84"/>
              <a:gd name="T28" fmla="*/ 64 w 70"/>
              <a:gd name="T29" fmla="*/ 24 h 84"/>
              <a:gd name="T30" fmla="*/ 60 w 70"/>
              <a:gd name="T31" fmla="*/ 26 h 84"/>
              <a:gd name="T32" fmla="*/ 58 w 70"/>
              <a:gd name="T33" fmla="*/ 26 h 84"/>
              <a:gd name="T34" fmla="*/ 58 w 70"/>
              <a:gd name="T35" fmla="*/ 24 h 84"/>
              <a:gd name="T36" fmla="*/ 56 w 70"/>
              <a:gd name="T37" fmla="*/ 22 h 84"/>
              <a:gd name="T38" fmla="*/ 56 w 70"/>
              <a:gd name="T39" fmla="*/ 20 h 84"/>
              <a:gd name="T40" fmla="*/ 54 w 70"/>
              <a:gd name="T41" fmla="*/ 18 h 84"/>
              <a:gd name="T42" fmla="*/ 54 w 70"/>
              <a:gd name="T43" fmla="*/ 18 h 84"/>
              <a:gd name="T44" fmla="*/ 54 w 70"/>
              <a:gd name="T45" fmla="*/ 16 h 84"/>
              <a:gd name="T46" fmla="*/ 52 w 70"/>
              <a:gd name="T47" fmla="*/ 16 h 84"/>
              <a:gd name="T48" fmla="*/ 52 w 70"/>
              <a:gd name="T49" fmla="*/ 16 h 84"/>
              <a:gd name="T50" fmla="*/ 50 w 70"/>
              <a:gd name="T51" fmla="*/ 18 h 84"/>
              <a:gd name="T52" fmla="*/ 48 w 70"/>
              <a:gd name="T53" fmla="*/ 20 h 84"/>
              <a:gd name="T54" fmla="*/ 44 w 70"/>
              <a:gd name="T55" fmla="*/ 24 h 84"/>
              <a:gd name="T56" fmla="*/ 36 w 70"/>
              <a:gd name="T57" fmla="*/ 34 h 84"/>
              <a:gd name="T58" fmla="*/ 28 w 70"/>
              <a:gd name="T59" fmla="*/ 46 h 84"/>
              <a:gd name="T60" fmla="*/ 24 w 70"/>
              <a:gd name="T61" fmla="*/ 54 h 84"/>
              <a:gd name="T62" fmla="*/ 22 w 70"/>
              <a:gd name="T63" fmla="*/ 60 h 84"/>
              <a:gd name="T64" fmla="*/ 18 w 70"/>
              <a:gd name="T65" fmla="*/ 66 h 84"/>
              <a:gd name="T66" fmla="*/ 18 w 70"/>
              <a:gd name="T67" fmla="*/ 70 h 84"/>
              <a:gd name="T68" fmla="*/ 16 w 70"/>
              <a:gd name="T69" fmla="*/ 72 h 84"/>
              <a:gd name="T70" fmla="*/ 14 w 70"/>
              <a:gd name="T71" fmla="*/ 84 h 84"/>
              <a:gd name="T72" fmla="*/ 0 w 70"/>
              <a:gd name="T73" fmla="*/ 84 h 84"/>
              <a:gd name="T74" fmla="*/ 16 w 70"/>
              <a:gd name="T75" fmla="*/ 26 h 84"/>
              <a:gd name="T76" fmla="*/ 18 w 70"/>
              <a:gd name="T77" fmla="*/ 20 h 84"/>
              <a:gd name="T78" fmla="*/ 18 w 70"/>
              <a:gd name="T79" fmla="*/ 16 h 84"/>
              <a:gd name="T80" fmla="*/ 18 w 70"/>
              <a:gd name="T81" fmla="*/ 12 h 84"/>
              <a:gd name="T82" fmla="*/ 18 w 70"/>
              <a:gd name="T83" fmla="*/ 10 h 84"/>
              <a:gd name="T84" fmla="*/ 18 w 70"/>
              <a:gd name="T85" fmla="*/ 10 h 84"/>
              <a:gd name="T86" fmla="*/ 16 w 70"/>
              <a:gd name="T87" fmla="*/ 8 h 84"/>
              <a:gd name="T88" fmla="*/ 12 w 70"/>
              <a:gd name="T89" fmla="*/ 8 h 84"/>
              <a:gd name="T90" fmla="*/ 10 w 70"/>
              <a:gd name="T91" fmla="*/ 8 h 84"/>
              <a:gd name="T92" fmla="*/ 6 w 70"/>
              <a:gd name="T93" fmla="*/ 8 h 84"/>
              <a:gd name="T94" fmla="*/ 6 w 70"/>
              <a:gd name="T95" fmla="*/ 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0" h="84">
                <a:moveTo>
                  <a:pt x="6" y="4"/>
                </a:moveTo>
                <a:lnTo>
                  <a:pt x="38" y="0"/>
                </a:lnTo>
                <a:lnTo>
                  <a:pt x="24" y="46"/>
                </a:lnTo>
                <a:lnTo>
                  <a:pt x="38" y="22"/>
                </a:lnTo>
                <a:lnTo>
                  <a:pt x="52" y="8"/>
                </a:lnTo>
                <a:lnTo>
                  <a:pt x="56" y="4"/>
                </a:lnTo>
                <a:lnTo>
                  <a:pt x="60" y="2"/>
                </a:lnTo>
                <a:lnTo>
                  <a:pt x="64" y="0"/>
                </a:lnTo>
                <a:lnTo>
                  <a:pt x="66" y="2"/>
                </a:lnTo>
                <a:lnTo>
                  <a:pt x="68" y="2"/>
                </a:lnTo>
                <a:lnTo>
                  <a:pt x="70" y="6"/>
                </a:lnTo>
                <a:lnTo>
                  <a:pt x="70" y="8"/>
                </a:lnTo>
                <a:lnTo>
                  <a:pt x="68" y="16"/>
                </a:lnTo>
                <a:lnTo>
                  <a:pt x="66" y="22"/>
                </a:lnTo>
                <a:lnTo>
                  <a:pt x="64" y="24"/>
                </a:lnTo>
                <a:lnTo>
                  <a:pt x="60" y="26"/>
                </a:lnTo>
                <a:lnTo>
                  <a:pt x="58" y="26"/>
                </a:lnTo>
                <a:lnTo>
                  <a:pt x="58" y="24"/>
                </a:lnTo>
                <a:lnTo>
                  <a:pt x="56" y="22"/>
                </a:lnTo>
                <a:lnTo>
                  <a:pt x="56" y="20"/>
                </a:lnTo>
                <a:lnTo>
                  <a:pt x="54" y="18"/>
                </a:lnTo>
                <a:lnTo>
                  <a:pt x="54" y="18"/>
                </a:lnTo>
                <a:lnTo>
                  <a:pt x="54" y="16"/>
                </a:lnTo>
                <a:lnTo>
                  <a:pt x="52" y="16"/>
                </a:lnTo>
                <a:lnTo>
                  <a:pt x="52" y="16"/>
                </a:lnTo>
                <a:lnTo>
                  <a:pt x="50" y="18"/>
                </a:lnTo>
                <a:lnTo>
                  <a:pt x="48" y="20"/>
                </a:lnTo>
                <a:lnTo>
                  <a:pt x="44" y="24"/>
                </a:lnTo>
                <a:lnTo>
                  <a:pt x="36" y="34"/>
                </a:lnTo>
                <a:lnTo>
                  <a:pt x="28" y="46"/>
                </a:lnTo>
                <a:lnTo>
                  <a:pt x="24" y="54"/>
                </a:lnTo>
                <a:lnTo>
                  <a:pt x="22" y="60"/>
                </a:lnTo>
                <a:lnTo>
                  <a:pt x="18" y="66"/>
                </a:lnTo>
                <a:lnTo>
                  <a:pt x="18" y="70"/>
                </a:lnTo>
                <a:lnTo>
                  <a:pt x="16" y="72"/>
                </a:lnTo>
                <a:lnTo>
                  <a:pt x="14" y="84"/>
                </a:lnTo>
                <a:lnTo>
                  <a:pt x="0" y="84"/>
                </a:lnTo>
                <a:lnTo>
                  <a:pt x="16" y="26"/>
                </a:lnTo>
                <a:lnTo>
                  <a:pt x="18" y="20"/>
                </a:lnTo>
                <a:lnTo>
                  <a:pt x="18" y="16"/>
                </a:lnTo>
                <a:lnTo>
                  <a:pt x="18" y="12"/>
                </a:lnTo>
                <a:lnTo>
                  <a:pt x="18" y="10"/>
                </a:lnTo>
                <a:lnTo>
                  <a:pt x="18" y="10"/>
                </a:lnTo>
                <a:lnTo>
                  <a:pt x="16" y="8"/>
                </a:lnTo>
                <a:lnTo>
                  <a:pt x="12" y="8"/>
                </a:lnTo>
                <a:lnTo>
                  <a:pt x="10" y="8"/>
                </a:lnTo>
                <a:lnTo>
                  <a:pt x="6" y="8"/>
                </a:lnTo>
                <a:lnTo>
                  <a:pt x="6" y="4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Freeform 36"/>
          <p:cNvSpPr>
            <a:spLocks noChangeArrowheads="1"/>
          </p:cNvSpPr>
          <p:nvPr/>
        </p:nvSpPr>
        <p:spPr bwMode="auto">
          <a:xfrm>
            <a:off x="1016000" y="3482975"/>
            <a:ext cx="246063" cy="349250"/>
          </a:xfrm>
          <a:custGeom>
            <a:avLst/>
            <a:gdLst>
              <a:gd name="T0" fmla="*/ 90 w 122"/>
              <a:gd name="T1" fmla="*/ 56 h 172"/>
              <a:gd name="T2" fmla="*/ 66 w 122"/>
              <a:gd name="T3" fmla="*/ 96 h 172"/>
              <a:gd name="T4" fmla="*/ 50 w 122"/>
              <a:gd name="T5" fmla="*/ 138 h 172"/>
              <a:gd name="T6" fmla="*/ 38 w 122"/>
              <a:gd name="T7" fmla="*/ 158 h 172"/>
              <a:gd name="T8" fmla="*/ 22 w 122"/>
              <a:gd name="T9" fmla="*/ 170 h 172"/>
              <a:gd name="T10" fmla="*/ 8 w 122"/>
              <a:gd name="T11" fmla="*/ 170 h 172"/>
              <a:gd name="T12" fmla="*/ 2 w 122"/>
              <a:gd name="T13" fmla="*/ 166 h 172"/>
              <a:gd name="T14" fmla="*/ 0 w 122"/>
              <a:gd name="T15" fmla="*/ 158 h 172"/>
              <a:gd name="T16" fmla="*/ 6 w 122"/>
              <a:gd name="T17" fmla="*/ 154 h 172"/>
              <a:gd name="T18" fmla="*/ 10 w 122"/>
              <a:gd name="T19" fmla="*/ 154 h 172"/>
              <a:gd name="T20" fmla="*/ 14 w 122"/>
              <a:gd name="T21" fmla="*/ 158 h 172"/>
              <a:gd name="T22" fmla="*/ 14 w 122"/>
              <a:gd name="T23" fmla="*/ 162 h 172"/>
              <a:gd name="T24" fmla="*/ 12 w 122"/>
              <a:gd name="T25" fmla="*/ 164 h 172"/>
              <a:gd name="T26" fmla="*/ 12 w 122"/>
              <a:gd name="T27" fmla="*/ 166 h 172"/>
              <a:gd name="T28" fmla="*/ 14 w 122"/>
              <a:gd name="T29" fmla="*/ 168 h 172"/>
              <a:gd name="T30" fmla="*/ 20 w 122"/>
              <a:gd name="T31" fmla="*/ 166 h 172"/>
              <a:gd name="T32" fmla="*/ 28 w 122"/>
              <a:gd name="T33" fmla="*/ 162 h 172"/>
              <a:gd name="T34" fmla="*/ 34 w 122"/>
              <a:gd name="T35" fmla="*/ 152 h 172"/>
              <a:gd name="T36" fmla="*/ 38 w 122"/>
              <a:gd name="T37" fmla="*/ 140 h 172"/>
              <a:gd name="T38" fmla="*/ 42 w 122"/>
              <a:gd name="T39" fmla="*/ 128 h 172"/>
              <a:gd name="T40" fmla="*/ 62 w 122"/>
              <a:gd name="T41" fmla="*/ 56 h 172"/>
              <a:gd name="T42" fmla="*/ 46 w 122"/>
              <a:gd name="T43" fmla="*/ 48 h 172"/>
              <a:gd name="T44" fmla="*/ 58 w 122"/>
              <a:gd name="T45" fmla="*/ 48 h 172"/>
              <a:gd name="T46" fmla="*/ 64 w 122"/>
              <a:gd name="T47" fmla="*/ 44 h 172"/>
              <a:gd name="T48" fmla="*/ 70 w 122"/>
              <a:gd name="T49" fmla="*/ 32 h 172"/>
              <a:gd name="T50" fmla="*/ 80 w 122"/>
              <a:gd name="T51" fmla="*/ 16 h 172"/>
              <a:gd name="T52" fmla="*/ 94 w 122"/>
              <a:gd name="T53" fmla="*/ 4 h 172"/>
              <a:gd name="T54" fmla="*/ 106 w 122"/>
              <a:gd name="T55" fmla="*/ 0 h 172"/>
              <a:gd name="T56" fmla="*/ 118 w 122"/>
              <a:gd name="T57" fmla="*/ 4 h 172"/>
              <a:gd name="T58" fmla="*/ 122 w 122"/>
              <a:gd name="T59" fmla="*/ 10 h 172"/>
              <a:gd name="T60" fmla="*/ 120 w 122"/>
              <a:gd name="T61" fmla="*/ 16 h 172"/>
              <a:gd name="T62" fmla="*/ 114 w 122"/>
              <a:gd name="T63" fmla="*/ 18 h 172"/>
              <a:gd name="T64" fmla="*/ 110 w 122"/>
              <a:gd name="T65" fmla="*/ 16 h 172"/>
              <a:gd name="T66" fmla="*/ 108 w 122"/>
              <a:gd name="T67" fmla="*/ 12 h 172"/>
              <a:gd name="T68" fmla="*/ 108 w 122"/>
              <a:gd name="T69" fmla="*/ 10 h 172"/>
              <a:gd name="T70" fmla="*/ 110 w 122"/>
              <a:gd name="T71" fmla="*/ 6 h 172"/>
              <a:gd name="T72" fmla="*/ 108 w 122"/>
              <a:gd name="T73" fmla="*/ 4 h 172"/>
              <a:gd name="T74" fmla="*/ 106 w 122"/>
              <a:gd name="T75" fmla="*/ 4 h 172"/>
              <a:gd name="T76" fmla="*/ 96 w 122"/>
              <a:gd name="T77" fmla="*/ 8 h 172"/>
              <a:gd name="T78" fmla="*/ 86 w 122"/>
              <a:gd name="T79" fmla="*/ 24 h 172"/>
              <a:gd name="T80" fmla="*/ 82 w 122"/>
              <a:gd name="T81" fmla="*/ 38 h 172"/>
              <a:gd name="T82" fmla="*/ 92 w 122"/>
              <a:gd name="T83" fmla="*/ 48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2" h="172">
                <a:moveTo>
                  <a:pt x="92" y="48"/>
                </a:moveTo>
                <a:lnTo>
                  <a:pt x="90" y="56"/>
                </a:lnTo>
                <a:lnTo>
                  <a:pt x="76" y="56"/>
                </a:lnTo>
                <a:lnTo>
                  <a:pt x="66" y="96"/>
                </a:lnTo>
                <a:lnTo>
                  <a:pt x="58" y="120"/>
                </a:lnTo>
                <a:lnTo>
                  <a:pt x="50" y="138"/>
                </a:lnTo>
                <a:lnTo>
                  <a:pt x="44" y="150"/>
                </a:lnTo>
                <a:lnTo>
                  <a:pt x="38" y="158"/>
                </a:lnTo>
                <a:lnTo>
                  <a:pt x="30" y="166"/>
                </a:lnTo>
                <a:lnTo>
                  <a:pt x="22" y="170"/>
                </a:lnTo>
                <a:lnTo>
                  <a:pt x="12" y="172"/>
                </a:lnTo>
                <a:lnTo>
                  <a:pt x="8" y="170"/>
                </a:lnTo>
                <a:lnTo>
                  <a:pt x="4" y="168"/>
                </a:lnTo>
                <a:lnTo>
                  <a:pt x="2" y="166"/>
                </a:lnTo>
                <a:lnTo>
                  <a:pt x="0" y="162"/>
                </a:lnTo>
                <a:lnTo>
                  <a:pt x="0" y="158"/>
                </a:lnTo>
                <a:lnTo>
                  <a:pt x="2" y="156"/>
                </a:lnTo>
                <a:lnTo>
                  <a:pt x="6" y="154"/>
                </a:lnTo>
                <a:lnTo>
                  <a:pt x="8" y="154"/>
                </a:lnTo>
                <a:lnTo>
                  <a:pt x="10" y="154"/>
                </a:lnTo>
                <a:lnTo>
                  <a:pt x="12" y="156"/>
                </a:lnTo>
                <a:lnTo>
                  <a:pt x="14" y="158"/>
                </a:lnTo>
                <a:lnTo>
                  <a:pt x="14" y="160"/>
                </a:lnTo>
                <a:lnTo>
                  <a:pt x="14" y="162"/>
                </a:lnTo>
                <a:lnTo>
                  <a:pt x="12" y="164"/>
                </a:lnTo>
                <a:lnTo>
                  <a:pt x="12" y="164"/>
                </a:lnTo>
                <a:lnTo>
                  <a:pt x="12" y="166"/>
                </a:lnTo>
                <a:lnTo>
                  <a:pt x="12" y="166"/>
                </a:lnTo>
                <a:lnTo>
                  <a:pt x="12" y="166"/>
                </a:lnTo>
                <a:lnTo>
                  <a:pt x="14" y="168"/>
                </a:lnTo>
                <a:lnTo>
                  <a:pt x="16" y="168"/>
                </a:lnTo>
                <a:lnTo>
                  <a:pt x="20" y="166"/>
                </a:lnTo>
                <a:lnTo>
                  <a:pt x="24" y="164"/>
                </a:lnTo>
                <a:lnTo>
                  <a:pt x="28" y="162"/>
                </a:lnTo>
                <a:lnTo>
                  <a:pt x="32" y="158"/>
                </a:lnTo>
                <a:lnTo>
                  <a:pt x="34" y="152"/>
                </a:lnTo>
                <a:lnTo>
                  <a:pt x="38" y="144"/>
                </a:lnTo>
                <a:lnTo>
                  <a:pt x="38" y="140"/>
                </a:lnTo>
                <a:lnTo>
                  <a:pt x="40" y="136"/>
                </a:lnTo>
                <a:lnTo>
                  <a:pt x="42" y="128"/>
                </a:lnTo>
                <a:lnTo>
                  <a:pt x="44" y="118"/>
                </a:lnTo>
                <a:lnTo>
                  <a:pt x="62" y="56"/>
                </a:lnTo>
                <a:lnTo>
                  <a:pt x="44" y="56"/>
                </a:lnTo>
                <a:lnTo>
                  <a:pt x="46" y="48"/>
                </a:lnTo>
                <a:lnTo>
                  <a:pt x="52" y="48"/>
                </a:lnTo>
                <a:lnTo>
                  <a:pt x="58" y="48"/>
                </a:lnTo>
                <a:lnTo>
                  <a:pt x="60" y="46"/>
                </a:lnTo>
                <a:lnTo>
                  <a:pt x="64" y="44"/>
                </a:lnTo>
                <a:lnTo>
                  <a:pt x="66" y="40"/>
                </a:lnTo>
                <a:lnTo>
                  <a:pt x="70" y="32"/>
                </a:lnTo>
                <a:lnTo>
                  <a:pt x="76" y="24"/>
                </a:lnTo>
                <a:lnTo>
                  <a:pt x="80" y="16"/>
                </a:lnTo>
                <a:lnTo>
                  <a:pt x="86" y="8"/>
                </a:lnTo>
                <a:lnTo>
                  <a:pt x="94" y="4"/>
                </a:lnTo>
                <a:lnTo>
                  <a:pt x="100" y="0"/>
                </a:lnTo>
                <a:lnTo>
                  <a:pt x="106" y="0"/>
                </a:lnTo>
                <a:lnTo>
                  <a:pt x="112" y="0"/>
                </a:lnTo>
                <a:lnTo>
                  <a:pt x="118" y="4"/>
                </a:lnTo>
                <a:lnTo>
                  <a:pt x="120" y="6"/>
                </a:lnTo>
                <a:lnTo>
                  <a:pt x="122" y="10"/>
                </a:lnTo>
                <a:lnTo>
                  <a:pt x="120" y="14"/>
                </a:lnTo>
                <a:lnTo>
                  <a:pt x="120" y="16"/>
                </a:lnTo>
                <a:lnTo>
                  <a:pt x="116" y="18"/>
                </a:lnTo>
                <a:lnTo>
                  <a:pt x="114" y="18"/>
                </a:lnTo>
                <a:lnTo>
                  <a:pt x="112" y="18"/>
                </a:lnTo>
                <a:lnTo>
                  <a:pt x="110" y="16"/>
                </a:lnTo>
                <a:lnTo>
                  <a:pt x="108" y="14"/>
                </a:lnTo>
                <a:lnTo>
                  <a:pt x="108" y="12"/>
                </a:lnTo>
                <a:lnTo>
                  <a:pt x="108" y="10"/>
                </a:lnTo>
                <a:lnTo>
                  <a:pt x="108" y="10"/>
                </a:lnTo>
                <a:lnTo>
                  <a:pt x="110" y="8"/>
                </a:lnTo>
                <a:lnTo>
                  <a:pt x="110" y="6"/>
                </a:lnTo>
                <a:lnTo>
                  <a:pt x="110" y="6"/>
                </a:lnTo>
                <a:lnTo>
                  <a:pt x="108" y="4"/>
                </a:lnTo>
                <a:lnTo>
                  <a:pt x="108" y="4"/>
                </a:lnTo>
                <a:lnTo>
                  <a:pt x="106" y="4"/>
                </a:lnTo>
                <a:lnTo>
                  <a:pt x="100" y="4"/>
                </a:lnTo>
                <a:lnTo>
                  <a:pt x="96" y="8"/>
                </a:lnTo>
                <a:lnTo>
                  <a:pt x="90" y="14"/>
                </a:lnTo>
                <a:lnTo>
                  <a:pt x="86" y="24"/>
                </a:lnTo>
                <a:lnTo>
                  <a:pt x="84" y="28"/>
                </a:lnTo>
                <a:lnTo>
                  <a:pt x="82" y="38"/>
                </a:lnTo>
                <a:lnTo>
                  <a:pt x="78" y="48"/>
                </a:lnTo>
                <a:lnTo>
                  <a:pt x="92" y="48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Freeform 37"/>
          <p:cNvSpPr>
            <a:spLocks noChangeArrowheads="1"/>
          </p:cNvSpPr>
          <p:nvPr/>
        </p:nvSpPr>
        <p:spPr bwMode="auto">
          <a:xfrm>
            <a:off x="1198563" y="3576638"/>
            <a:ext cx="177800" cy="174625"/>
          </a:xfrm>
          <a:custGeom>
            <a:avLst/>
            <a:gdLst>
              <a:gd name="T0" fmla="*/ 70 w 88"/>
              <a:gd name="T1" fmla="*/ 64 h 86"/>
              <a:gd name="T2" fmla="*/ 68 w 88"/>
              <a:gd name="T3" fmla="*/ 74 h 86"/>
              <a:gd name="T4" fmla="*/ 68 w 88"/>
              <a:gd name="T5" fmla="*/ 76 h 86"/>
              <a:gd name="T6" fmla="*/ 68 w 88"/>
              <a:gd name="T7" fmla="*/ 78 h 86"/>
              <a:gd name="T8" fmla="*/ 70 w 88"/>
              <a:gd name="T9" fmla="*/ 78 h 86"/>
              <a:gd name="T10" fmla="*/ 74 w 88"/>
              <a:gd name="T11" fmla="*/ 72 h 86"/>
              <a:gd name="T12" fmla="*/ 82 w 88"/>
              <a:gd name="T13" fmla="*/ 68 h 86"/>
              <a:gd name="T14" fmla="*/ 70 w 88"/>
              <a:gd name="T15" fmla="*/ 82 h 86"/>
              <a:gd name="T16" fmla="*/ 60 w 88"/>
              <a:gd name="T17" fmla="*/ 86 h 86"/>
              <a:gd name="T18" fmla="*/ 56 w 88"/>
              <a:gd name="T19" fmla="*/ 84 h 86"/>
              <a:gd name="T20" fmla="*/ 54 w 88"/>
              <a:gd name="T21" fmla="*/ 78 h 86"/>
              <a:gd name="T22" fmla="*/ 56 w 88"/>
              <a:gd name="T23" fmla="*/ 68 h 86"/>
              <a:gd name="T24" fmla="*/ 48 w 88"/>
              <a:gd name="T25" fmla="*/ 70 h 86"/>
              <a:gd name="T26" fmla="*/ 34 w 88"/>
              <a:gd name="T27" fmla="*/ 82 h 86"/>
              <a:gd name="T28" fmla="*/ 18 w 88"/>
              <a:gd name="T29" fmla="*/ 86 h 86"/>
              <a:gd name="T30" fmla="*/ 6 w 88"/>
              <a:gd name="T31" fmla="*/ 80 h 86"/>
              <a:gd name="T32" fmla="*/ 0 w 88"/>
              <a:gd name="T33" fmla="*/ 72 h 86"/>
              <a:gd name="T34" fmla="*/ 2 w 88"/>
              <a:gd name="T35" fmla="*/ 56 h 86"/>
              <a:gd name="T36" fmla="*/ 10 w 88"/>
              <a:gd name="T37" fmla="*/ 34 h 86"/>
              <a:gd name="T38" fmla="*/ 24 w 88"/>
              <a:gd name="T39" fmla="*/ 16 h 86"/>
              <a:gd name="T40" fmla="*/ 40 w 88"/>
              <a:gd name="T41" fmla="*/ 4 h 86"/>
              <a:gd name="T42" fmla="*/ 54 w 88"/>
              <a:gd name="T43" fmla="*/ 0 h 86"/>
              <a:gd name="T44" fmla="*/ 64 w 88"/>
              <a:gd name="T45" fmla="*/ 4 h 86"/>
              <a:gd name="T46" fmla="*/ 70 w 88"/>
              <a:gd name="T47" fmla="*/ 14 h 86"/>
              <a:gd name="T48" fmla="*/ 88 w 88"/>
              <a:gd name="T49" fmla="*/ 0 h 86"/>
              <a:gd name="T50" fmla="*/ 48 w 88"/>
              <a:gd name="T51" fmla="*/ 6 h 86"/>
              <a:gd name="T52" fmla="*/ 36 w 88"/>
              <a:gd name="T53" fmla="*/ 16 h 86"/>
              <a:gd name="T54" fmla="*/ 24 w 88"/>
              <a:gd name="T55" fmla="*/ 34 h 86"/>
              <a:gd name="T56" fmla="*/ 18 w 88"/>
              <a:gd name="T57" fmla="*/ 54 h 86"/>
              <a:gd name="T58" fmla="*/ 18 w 88"/>
              <a:gd name="T59" fmla="*/ 68 h 86"/>
              <a:gd name="T60" fmla="*/ 24 w 88"/>
              <a:gd name="T61" fmla="*/ 76 h 86"/>
              <a:gd name="T62" fmla="*/ 34 w 88"/>
              <a:gd name="T63" fmla="*/ 74 h 86"/>
              <a:gd name="T64" fmla="*/ 52 w 88"/>
              <a:gd name="T65" fmla="*/ 62 h 86"/>
              <a:gd name="T66" fmla="*/ 66 w 88"/>
              <a:gd name="T67" fmla="*/ 20 h 86"/>
              <a:gd name="T68" fmla="*/ 62 w 88"/>
              <a:gd name="T69" fmla="*/ 8 h 86"/>
              <a:gd name="T70" fmla="*/ 54 w 88"/>
              <a:gd name="T71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8" h="86">
                <a:moveTo>
                  <a:pt x="88" y="0"/>
                </a:moveTo>
                <a:lnTo>
                  <a:pt x="70" y="64"/>
                </a:lnTo>
                <a:lnTo>
                  <a:pt x="68" y="74"/>
                </a:lnTo>
                <a:lnTo>
                  <a:pt x="68" y="74"/>
                </a:lnTo>
                <a:lnTo>
                  <a:pt x="68" y="74"/>
                </a:lnTo>
                <a:lnTo>
                  <a:pt x="68" y="76"/>
                </a:lnTo>
                <a:lnTo>
                  <a:pt x="68" y="78"/>
                </a:lnTo>
                <a:lnTo>
                  <a:pt x="68" y="78"/>
                </a:lnTo>
                <a:lnTo>
                  <a:pt x="70" y="78"/>
                </a:lnTo>
                <a:lnTo>
                  <a:pt x="70" y="78"/>
                </a:lnTo>
                <a:lnTo>
                  <a:pt x="72" y="76"/>
                </a:lnTo>
                <a:lnTo>
                  <a:pt x="74" y="72"/>
                </a:lnTo>
                <a:lnTo>
                  <a:pt x="78" y="66"/>
                </a:lnTo>
                <a:lnTo>
                  <a:pt x="82" y="68"/>
                </a:lnTo>
                <a:lnTo>
                  <a:pt x="76" y="76"/>
                </a:lnTo>
                <a:lnTo>
                  <a:pt x="70" y="82"/>
                </a:lnTo>
                <a:lnTo>
                  <a:pt x="66" y="86"/>
                </a:lnTo>
                <a:lnTo>
                  <a:pt x="60" y="86"/>
                </a:lnTo>
                <a:lnTo>
                  <a:pt x="58" y="86"/>
                </a:lnTo>
                <a:lnTo>
                  <a:pt x="56" y="84"/>
                </a:lnTo>
                <a:lnTo>
                  <a:pt x="54" y="82"/>
                </a:lnTo>
                <a:lnTo>
                  <a:pt x="54" y="78"/>
                </a:lnTo>
                <a:lnTo>
                  <a:pt x="54" y="74"/>
                </a:lnTo>
                <a:lnTo>
                  <a:pt x="56" y="68"/>
                </a:lnTo>
                <a:lnTo>
                  <a:pt x="58" y="60"/>
                </a:lnTo>
                <a:lnTo>
                  <a:pt x="48" y="70"/>
                </a:lnTo>
                <a:lnTo>
                  <a:pt x="40" y="76"/>
                </a:lnTo>
                <a:lnTo>
                  <a:pt x="34" y="82"/>
                </a:lnTo>
                <a:lnTo>
                  <a:pt x="26" y="86"/>
                </a:lnTo>
                <a:lnTo>
                  <a:pt x="18" y="86"/>
                </a:lnTo>
                <a:lnTo>
                  <a:pt x="12" y="86"/>
                </a:lnTo>
                <a:lnTo>
                  <a:pt x="6" y="80"/>
                </a:lnTo>
                <a:lnTo>
                  <a:pt x="2" y="76"/>
                </a:lnTo>
                <a:lnTo>
                  <a:pt x="0" y="72"/>
                </a:lnTo>
                <a:lnTo>
                  <a:pt x="0" y="66"/>
                </a:lnTo>
                <a:lnTo>
                  <a:pt x="2" y="56"/>
                </a:lnTo>
                <a:lnTo>
                  <a:pt x="4" y="46"/>
                </a:lnTo>
                <a:lnTo>
                  <a:pt x="10" y="34"/>
                </a:lnTo>
                <a:lnTo>
                  <a:pt x="16" y="24"/>
                </a:lnTo>
                <a:lnTo>
                  <a:pt x="24" y="16"/>
                </a:lnTo>
                <a:lnTo>
                  <a:pt x="34" y="8"/>
                </a:lnTo>
                <a:lnTo>
                  <a:pt x="40" y="4"/>
                </a:lnTo>
                <a:lnTo>
                  <a:pt x="48" y="2"/>
                </a:lnTo>
                <a:lnTo>
                  <a:pt x="54" y="0"/>
                </a:lnTo>
                <a:lnTo>
                  <a:pt x="60" y="2"/>
                </a:lnTo>
                <a:lnTo>
                  <a:pt x="64" y="4"/>
                </a:lnTo>
                <a:lnTo>
                  <a:pt x="68" y="8"/>
                </a:lnTo>
                <a:lnTo>
                  <a:pt x="70" y="14"/>
                </a:lnTo>
                <a:lnTo>
                  <a:pt x="74" y="4"/>
                </a:lnTo>
                <a:lnTo>
                  <a:pt x="88" y="0"/>
                </a:lnTo>
                <a:close/>
                <a:moveTo>
                  <a:pt x="54" y="4"/>
                </a:moveTo>
                <a:lnTo>
                  <a:pt x="48" y="6"/>
                </a:lnTo>
                <a:lnTo>
                  <a:pt x="42" y="10"/>
                </a:lnTo>
                <a:lnTo>
                  <a:pt x="36" y="16"/>
                </a:lnTo>
                <a:lnTo>
                  <a:pt x="30" y="24"/>
                </a:lnTo>
                <a:lnTo>
                  <a:pt x="24" y="34"/>
                </a:lnTo>
                <a:lnTo>
                  <a:pt x="20" y="44"/>
                </a:lnTo>
                <a:lnTo>
                  <a:pt x="18" y="54"/>
                </a:lnTo>
                <a:lnTo>
                  <a:pt x="16" y="62"/>
                </a:lnTo>
                <a:lnTo>
                  <a:pt x="18" y="68"/>
                </a:lnTo>
                <a:lnTo>
                  <a:pt x="20" y="72"/>
                </a:lnTo>
                <a:lnTo>
                  <a:pt x="24" y="76"/>
                </a:lnTo>
                <a:lnTo>
                  <a:pt x="28" y="76"/>
                </a:lnTo>
                <a:lnTo>
                  <a:pt x="34" y="74"/>
                </a:lnTo>
                <a:lnTo>
                  <a:pt x="42" y="70"/>
                </a:lnTo>
                <a:lnTo>
                  <a:pt x="52" y="62"/>
                </a:lnTo>
                <a:lnTo>
                  <a:pt x="62" y="40"/>
                </a:lnTo>
                <a:lnTo>
                  <a:pt x="66" y="20"/>
                </a:lnTo>
                <a:lnTo>
                  <a:pt x="66" y="12"/>
                </a:lnTo>
                <a:lnTo>
                  <a:pt x="62" y="8"/>
                </a:lnTo>
                <a:lnTo>
                  <a:pt x="60" y="6"/>
                </a:lnTo>
                <a:lnTo>
                  <a:pt x="54" y="4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Freeform 38"/>
          <p:cNvSpPr>
            <a:spLocks noChangeArrowheads="1"/>
          </p:cNvSpPr>
          <p:nvPr/>
        </p:nvSpPr>
        <p:spPr bwMode="auto">
          <a:xfrm>
            <a:off x="1392238" y="3576638"/>
            <a:ext cx="150812" cy="174625"/>
          </a:xfrm>
          <a:custGeom>
            <a:avLst/>
            <a:gdLst>
              <a:gd name="T0" fmla="*/ 64 w 74"/>
              <a:gd name="T1" fmla="*/ 60 h 86"/>
              <a:gd name="T2" fmla="*/ 56 w 74"/>
              <a:gd name="T3" fmla="*/ 72 h 86"/>
              <a:gd name="T4" fmla="*/ 46 w 74"/>
              <a:gd name="T5" fmla="*/ 80 h 86"/>
              <a:gd name="T6" fmla="*/ 40 w 74"/>
              <a:gd name="T7" fmla="*/ 84 h 86"/>
              <a:gd name="T8" fmla="*/ 32 w 74"/>
              <a:gd name="T9" fmla="*/ 86 h 86"/>
              <a:gd name="T10" fmla="*/ 26 w 74"/>
              <a:gd name="T11" fmla="*/ 86 h 86"/>
              <a:gd name="T12" fmla="*/ 18 w 74"/>
              <a:gd name="T13" fmla="*/ 86 h 86"/>
              <a:gd name="T14" fmla="*/ 12 w 74"/>
              <a:gd name="T15" fmla="*/ 84 h 86"/>
              <a:gd name="T16" fmla="*/ 6 w 74"/>
              <a:gd name="T17" fmla="*/ 80 h 86"/>
              <a:gd name="T18" fmla="*/ 2 w 74"/>
              <a:gd name="T19" fmla="*/ 74 h 86"/>
              <a:gd name="T20" fmla="*/ 0 w 74"/>
              <a:gd name="T21" fmla="*/ 66 h 86"/>
              <a:gd name="T22" fmla="*/ 0 w 74"/>
              <a:gd name="T23" fmla="*/ 60 h 86"/>
              <a:gd name="T24" fmla="*/ 0 w 74"/>
              <a:gd name="T25" fmla="*/ 50 h 86"/>
              <a:gd name="T26" fmla="*/ 2 w 74"/>
              <a:gd name="T27" fmla="*/ 40 h 86"/>
              <a:gd name="T28" fmla="*/ 8 w 74"/>
              <a:gd name="T29" fmla="*/ 32 h 86"/>
              <a:gd name="T30" fmla="*/ 12 w 74"/>
              <a:gd name="T31" fmla="*/ 22 h 86"/>
              <a:gd name="T32" fmla="*/ 20 w 74"/>
              <a:gd name="T33" fmla="*/ 16 h 86"/>
              <a:gd name="T34" fmla="*/ 28 w 74"/>
              <a:gd name="T35" fmla="*/ 10 h 86"/>
              <a:gd name="T36" fmla="*/ 36 w 74"/>
              <a:gd name="T37" fmla="*/ 4 h 86"/>
              <a:gd name="T38" fmla="*/ 46 w 74"/>
              <a:gd name="T39" fmla="*/ 2 h 86"/>
              <a:gd name="T40" fmla="*/ 54 w 74"/>
              <a:gd name="T41" fmla="*/ 0 h 86"/>
              <a:gd name="T42" fmla="*/ 60 w 74"/>
              <a:gd name="T43" fmla="*/ 2 h 86"/>
              <a:gd name="T44" fmla="*/ 64 w 74"/>
              <a:gd name="T45" fmla="*/ 2 h 86"/>
              <a:gd name="T46" fmla="*/ 68 w 74"/>
              <a:gd name="T47" fmla="*/ 4 h 86"/>
              <a:gd name="T48" fmla="*/ 72 w 74"/>
              <a:gd name="T49" fmla="*/ 10 h 86"/>
              <a:gd name="T50" fmla="*/ 74 w 74"/>
              <a:gd name="T51" fmla="*/ 16 h 86"/>
              <a:gd name="T52" fmla="*/ 72 w 74"/>
              <a:gd name="T53" fmla="*/ 20 h 86"/>
              <a:gd name="T54" fmla="*/ 70 w 74"/>
              <a:gd name="T55" fmla="*/ 24 h 86"/>
              <a:gd name="T56" fmla="*/ 66 w 74"/>
              <a:gd name="T57" fmla="*/ 28 h 86"/>
              <a:gd name="T58" fmla="*/ 62 w 74"/>
              <a:gd name="T59" fmla="*/ 28 h 86"/>
              <a:gd name="T60" fmla="*/ 60 w 74"/>
              <a:gd name="T61" fmla="*/ 28 h 86"/>
              <a:gd name="T62" fmla="*/ 58 w 74"/>
              <a:gd name="T63" fmla="*/ 26 h 86"/>
              <a:gd name="T64" fmla="*/ 56 w 74"/>
              <a:gd name="T65" fmla="*/ 24 h 86"/>
              <a:gd name="T66" fmla="*/ 56 w 74"/>
              <a:gd name="T67" fmla="*/ 22 h 86"/>
              <a:gd name="T68" fmla="*/ 56 w 74"/>
              <a:gd name="T69" fmla="*/ 20 h 86"/>
              <a:gd name="T70" fmla="*/ 56 w 74"/>
              <a:gd name="T71" fmla="*/ 18 h 86"/>
              <a:gd name="T72" fmla="*/ 58 w 74"/>
              <a:gd name="T73" fmla="*/ 16 h 86"/>
              <a:gd name="T74" fmla="*/ 60 w 74"/>
              <a:gd name="T75" fmla="*/ 14 h 86"/>
              <a:gd name="T76" fmla="*/ 60 w 74"/>
              <a:gd name="T77" fmla="*/ 12 h 86"/>
              <a:gd name="T78" fmla="*/ 62 w 74"/>
              <a:gd name="T79" fmla="*/ 12 h 86"/>
              <a:gd name="T80" fmla="*/ 62 w 74"/>
              <a:gd name="T81" fmla="*/ 10 h 86"/>
              <a:gd name="T82" fmla="*/ 62 w 74"/>
              <a:gd name="T83" fmla="*/ 10 h 86"/>
              <a:gd name="T84" fmla="*/ 62 w 74"/>
              <a:gd name="T85" fmla="*/ 8 h 86"/>
              <a:gd name="T86" fmla="*/ 60 w 74"/>
              <a:gd name="T87" fmla="*/ 6 h 86"/>
              <a:gd name="T88" fmla="*/ 58 w 74"/>
              <a:gd name="T89" fmla="*/ 6 h 86"/>
              <a:gd name="T90" fmla="*/ 54 w 74"/>
              <a:gd name="T91" fmla="*/ 4 h 86"/>
              <a:gd name="T92" fmla="*/ 44 w 74"/>
              <a:gd name="T93" fmla="*/ 6 h 86"/>
              <a:gd name="T94" fmla="*/ 36 w 74"/>
              <a:gd name="T95" fmla="*/ 10 h 86"/>
              <a:gd name="T96" fmla="*/ 30 w 74"/>
              <a:gd name="T97" fmla="*/ 18 h 86"/>
              <a:gd name="T98" fmla="*/ 22 w 74"/>
              <a:gd name="T99" fmla="*/ 28 h 86"/>
              <a:gd name="T100" fmla="*/ 18 w 74"/>
              <a:gd name="T101" fmla="*/ 42 h 86"/>
              <a:gd name="T102" fmla="*/ 16 w 74"/>
              <a:gd name="T103" fmla="*/ 56 h 86"/>
              <a:gd name="T104" fmla="*/ 16 w 74"/>
              <a:gd name="T105" fmla="*/ 60 h 86"/>
              <a:gd name="T106" fmla="*/ 18 w 74"/>
              <a:gd name="T107" fmla="*/ 66 h 86"/>
              <a:gd name="T108" fmla="*/ 20 w 74"/>
              <a:gd name="T109" fmla="*/ 70 h 86"/>
              <a:gd name="T110" fmla="*/ 24 w 74"/>
              <a:gd name="T111" fmla="*/ 72 h 86"/>
              <a:gd name="T112" fmla="*/ 30 w 74"/>
              <a:gd name="T113" fmla="*/ 74 h 86"/>
              <a:gd name="T114" fmla="*/ 34 w 74"/>
              <a:gd name="T115" fmla="*/ 74 h 86"/>
              <a:gd name="T116" fmla="*/ 40 w 74"/>
              <a:gd name="T117" fmla="*/ 74 h 86"/>
              <a:gd name="T118" fmla="*/ 48 w 74"/>
              <a:gd name="T119" fmla="*/ 72 h 86"/>
              <a:gd name="T120" fmla="*/ 54 w 74"/>
              <a:gd name="T121" fmla="*/ 66 h 86"/>
              <a:gd name="T122" fmla="*/ 62 w 74"/>
              <a:gd name="T123" fmla="*/ 58 h 86"/>
              <a:gd name="T124" fmla="*/ 64 w 74"/>
              <a:gd name="T125" fmla="*/ 6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" h="86">
                <a:moveTo>
                  <a:pt x="64" y="60"/>
                </a:moveTo>
                <a:lnTo>
                  <a:pt x="56" y="72"/>
                </a:lnTo>
                <a:lnTo>
                  <a:pt x="46" y="80"/>
                </a:lnTo>
                <a:lnTo>
                  <a:pt x="40" y="84"/>
                </a:lnTo>
                <a:lnTo>
                  <a:pt x="32" y="86"/>
                </a:lnTo>
                <a:lnTo>
                  <a:pt x="26" y="86"/>
                </a:lnTo>
                <a:lnTo>
                  <a:pt x="18" y="86"/>
                </a:lnTo>
                <a:lnTo>
                  <a:pt x="12" y="84"/>
                </a:lnTo>
                <a:lnTo>
                  <a:pt x="6" y="80"/>
                </a:lnTo>
                <a:lnTo>
                  <a:pt x="2" y="74"/>
                </a:lnTo>
                <a:lnTo>
                  <a:pt x="0" y="66"/>
                </a:lnTo>
                <a:lnTo>
                  <a:pt x="0" y="60"/>
                </a:lnTo>
                <a:lnTo>
                  <a:pt x="0" y="50"/>
                </a:lnTo>
                <a:lnTo>
                  <a:pt x="2" y="40"/>
                </a:lnTo>
                <a:lnTo>
                  <a:pt x="8" y="32"/>
                </a:lnTo>
                <a:lnTo>
                  <a:pt x="12" y="22"/>
                </a:lnTo>
                <a:lnTo>
                  <a:pt x="20" y="16"/>
                </a:lnTo>
                <a:lnTo>
                  <a:pt x="28" y="10"/>
                </a:lnTo>
                <a:lnTo>
                  <a:pt x="36" y="4"/>
                </a:lnTo>
                <a:lnTo>
                  <a:pt x="46" y="2"/>
                </a:lnTo>
                <a:lnTo>
                  <a:pt x="54" y="0"/>
                </a:lnTo>
                <a:lnTo>
                  <a:pt x="60" y="2"/>
                </a:lnTo>
                <a:lnTo>
                  <a:pt x="64" y="2"/>
                </a:lnTo>
                <a:lnTo>
                  <a:pt x="68" y="4"/>
                </a:lnTo>
                <a:lnTo>
                  <a:pt x="72" y="10"/>
                </a:lnTo>
                <a:lnTo>
                  <a:pt x="74" y="16"/>
                </a:lnTo>
                <a:lnTo>
                  <a:pt x="72" y="20"/>
                </a:lnTo>
                <a:lnTo>
                  <a:pt x="70" y="24"/>
                </a:lnTo>
                <a:lnTo>
                  <a:pt x="66" y="28"/>
                </a:lnTo>
                <a:lnTo>
                  <a:pt x="62" y="28"/>
                </a:lnTo>
                <a:lnTo>
                  <a:pt x="60" y="28"/>
                </a:lnTo>
                <a:lnTo>
                  <a:pt x="58" y="26"/>
                </a:lnTo>
                <a:lnTo>
                  <a:pt x="56" y="24"/>
                </a:lnTo>
                <a:lnTo>
                  <a:pt x="56" y="22"/>
                </a:lnTo>
                <a:lnTo>
                  <a:pt x="56" y="20"/>
                </a:lnTo>
                <a:lnTo>
                  <a:pt x="56" y="18"/>
                </a:lnTo>
                <a:lnTo>
                  <a:pt x="58" y="16"/>
                </a:lnTo>
                <a:lnTo>
                  <a:pt x="60" y="14"/>
                </a:lnTo>
                <a:lnTo>
                  <a:pt x="60" y="12"/>
                </a:lnTo>
                <a:lnTo>
                  <a:pt x="62" y="12"/>
                </a:lnTo>
                <a:lnTo>
                  <a:pt x="62" y="10"/>
                </a:lnTo>
                <a:lnTo>
                  <a:pt x="62" y="10"/>
                </a:lnTo>
                <a:lnTo>
                  <a:pt x="62" y="8"/>
                </a:lnTo>
                <a:lnTo>
                  <a:pt x="60" y="6"/>
                </a:lnTo>
                <a:lnTo>
                  <a:pt x="58" y="6"/>
                </a:lnTo>
                <a:lnTo>
                  <a:pt x="54" y="4"/>
                </a:lnTo>
                <a:lnTo>
                  <a:pt x="44" y="6"/>
                </a:lnTo>
                <a:lnTo>
                  <a:pt x="36" y="10"/>
                </a:lnTo>
                <a:lnTo>
                  <a:pt x="30" y="18"/>
                </a:lnTo>
                <a:lnTo>
                  <a:pt x="22" y="28"/>
                </a:lnTo>
                <a:lnTo>
                  <a:pt x="18" y="42"/>
                </a:lnTo>
                <a:lnTo>
                  <a:pt x="16" y="56"/>
                </a:lnTo>
                <a:lnTo>
                  <a:pt x="16" y="60"/>
                </a:lnTo>
                <a:lnTo>
                  <a:pt x="18" y="66"/>
                </a:lnTo>
                <a:lnTo>
                  <a:pt x="20" y="70"/>
                </a:lnTo>
                <a:lnTo>
                  <a:pt x="24" y="72"/>
                </a:lnTo>
                <a:lnTo>
                  <a:pt x="30" y="74"/>
                </a:lnTo>
                <a:lnTo>
                  <a:pt x="34" y="74"/>
                </a:lnTo>
                <a:lnTo>
                  <a:pt x="40" y="74"/>
                </a:lnTo>
                <a:lnTo>
                  <a:pt x="48" y="72"/>
                </a:lnTo>
                <a:lnTo>
                  <a:pt x="54" y="66"/>
                </a:lnTo>
                <a:lnTo>
                  <a:pt x="62" y="58"/>
                </a:lnTo>
                <a:lnTo>
                  <a:pt x="64" y="6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Freeform 39"/>
          <p:cNvSpPr>
            <a:spLocks noChangeArrowheads="1"/>
          </p:cNvSpPr>
          <p:nvPr/>
        </p:nvSpPr>
        <p:spPr bwMode="auto">
          <a:xfrm>
            <a:off x="1558925" y="3576638"/>
            <a:ext cx="146050" cy="174625"/>
          </a:xfrm>
          <a:custGeom>
            <a:avLst/>
            <a:gdLst>
              <a:gd name="T0" fmla="*/ 16 w 72"/>
              <a:gd name="T1" fmla="*/ 50 h 86"/>
              <a:gd name="T2" fmla="*/ 16 w 72"/>
              <a:gd name="T3" fmla="*/ 54 h 86"/>
              <a:gd name="T4" fmla="*/ 16 w 72"/>
              <a:gd name="T5" fmla="*/ 56 h 86"/>
              <a:gd name="T6" fmla="*/ 18 w 72"/>
              <a:gd name="T7" fmla="*/ 64 h 86"/>
              <a:gd name="T8" fmla="*/ 22 w 72"/>
              <a:gd name="T9" fmla="*/ 70 h 86"/>
              <a:gd name="T10" fmla="*/ 26 w 72"/>
              <a:gd name="T11" fmla="*/ 74 h 86"/>
              <a:gd name="T12" fmla="*/ 34 w 72"/>
              <a:gd name="T13" fmla="*/ 74 h 86"/>
              <a:gd name="T14" fmla="*/ 40 w 72"/>
              <a:gd name="T15" fmla="*/ 74 h 86"/>
              <a:gd name="T16" fmla="*/ 46 w 72"/>
              <a:gd name="T17" fmla="*/ 72 h 86"/>
              <a:gd name="T18" fmla="*/ 50 w 72"/>
              <a:gd name="T19" fmla="*/ 70 h 86"/>
              <a:gd name="T20" fmla="*/ 56 w 72"/>
              <a:gd name="T21" fmla="*/ 66 h 86"/>
              <a:gd name="T22" fmla="*/ 62 w 72"/>
              <a:gd name="T23" fmla="*/ 60 h 86"/>
              <a:gd name="T24" fmla="*/ 64 w 72"/>
              <a:gd name="T25" fmla="*/ 64 h 86"/>
              <a:gd name="T26" fmla="*/ 44 w 72"/>
              <a:gd name="T27" fmla="*/ 80 h 86"/>
              <a:gd name="T28" fmla="*/ 24 w 72"/>
              <a:gd name="T29" fmla="*/ 86 h 86"/>
              <a:gd name="T30" fmla="*/ 18 w 72"/>
              <a:gd name="T31" fmla="*/ 86 h 86"/>
              <a:gd name="T32" fmla="*/ 10 w 72"/>
              <a:gd name="T33" fmla="*/ 82 h 86"/>
              <a:gd name="T34" fmla="*/ 6 w 72"/>
              <a:gd name="T35" fmla="*/ 78 h 86"/>
              <a:gd name="T36" fmla="*/ 2 w 72"/>
              <a:gd name="T37" fmla="*/ 72 h 86"/>
              <a:gd name="T38" fmla="*/ 0 w 72"/>
              <a:gd name="T39" fmla="*/ 66 h 86"/>
              <a:gd name="T40" fmla="*/ 0 w 72"/>
              <a:gd name="T41" fmla="*/ 60 h 86"/>
              <a:gd name="T42" fmla="*/ 0 w 72"/>
              <a:gd name="T43" fmla="*/ 50 h 86"/>
              <a:gd name="T44" fmla="*/ 2 w 72"/>
              <a:gd name="T45" fmla="*/ 40 h 86"/>
              <a:gd name="T46" fmla="*/ 8 w 72"/>
              <a:gd name="T47" fmla="*/ 32 h 86"/>
              <a:gd name="T48" fmla="*/ 14 w 72"/>
              <a:gd name="T49" fmla="*/ 22 h 86"/>
              <a:gd name="T50" fmla="*/ 20 w 72"/>
              <a:gd name="T51" fmla="*/ 14 h 86"/>
              <a:gd name="T52" fmla="*/ 28 w 72"/>
              <a:gd name="T53" fmla="*/ 8 h 86"/>
              <a:gd name="T54" fmla="*/ 36 w 72"/>
              <a:gd name="T55" fmla="*/ 4 h 86"/>
              <a:gd name="T56" fmla="*/ 44 w 72"/>
              <a:gd name="T57" fmla="*/ 2 h 86"/>
              <a:gd name="T58" fmla="*/ 52 w 72"/>
              <a:gd name="T59" fmla="*/ 0 h 86"/>
              <a:gd name="T60" fmla="*/ 58 w 72"/>
              <a:gd name="T61" fmla="*/ 2 h 86"/>
              <a:gd name="T62" fmla="*/ 64 w 72"/>
              <a:gd name="T63" fmla="*/ 2 h 86"/>
              <a:gd name="T64" fmla="*/ 66 w 72"/>
              <a:gd name="T65" fmla="*/ 4 h 86"/>
              <a:gd name="T66" fmla="*/ 70 w 72"/>
              <a:gd name="T67" fmla="*/ 10 h 86"/>
              <a:gd name="T68" fmla="*/ 72 w 72"/>
              <a:gd name="T69" fmla="*/ 14 h 86"/>
              <a:gd name="T70" fmla="*/ 70 w 72"/>
              <a:gd name="T71" fmla="*/ 22 h 86"/>
              <a:gd name="T72" fmla="*/ 66 w 72"/>
              <a:gd name="T73" fmla="*/ 28 h 86"/>
              <a:gd name="T74" fmla="*/ 60 w 72"/>
              <a:gd name="T75" fmla="*/ 34 h 86"/>
              <a:gd name="T76" fmla="*/ 52 w 72"/>
              <a:gd name="T77" fmla="*/ 40 h 86"/>
              <a:gd name="T78" fmla="*/ 44 w 72"/>
              <a:gd name="T79" fmla="*/ 44 h 86"/>
              <a:gd name="T80" fmla="*/ 36 w 72"/>
              <a:gd name="T81" fmla="*/ 46 h 86"/>
              <a:gd name="T82" fmla="*/ 26 w 72"/>
              <a:gd name="T83" fmla="*/ 48 h 86"/>
              <a:gd name="T84" fmla="*/ 16 w 72"/>
              <a:gd name="T85" fmla="*/ 50 h 86"/>
              <a:gd name="T86" fmla="*/ 16 w 72"/>
              <a:gd name="T87" fmla="*/ 46 h 86"/>
              <a:gd name="T88" fmla="*/ 28 w 72"/>
              <a:gd name="T89" fmla="*/ 44 h 86"/>
              <a:gd name="T90" fmla="*/ 36 w 72"/>
              <a:gd name="T91" fmla="*/ 40 h 86"/>
              <a:gd name="T92" fmla="*/ 46 w 72"/>
              <a:gd name="T93" fmla="*/ 34 h 86"/>
              <a:gd name="T94" fmla="*/ 52 w 72"/>
              <a:gd name="T95" fmla="*/ 28 h 86"/>
              <a:gd name="T96" fmla="*/ 56 w 72"/>
              <a:gd name="T97" fmla="*/ 20 h 86"/>
              <a:gd name="T98" fmla="*/ 58 w 72"/>
              <a:gd name="T99" fmla="*/ 14 h 86"/>
              <a:gd name="T100" fmla="*/ 58 w 72"/>
              <a:gd name="T101" fmla="*/ 10 h 86"/>
              <a:gd name="T102" fmla="*/ 56 w 72"/>
              <a:gd name="T103" fmla="*/ 8 h 86"/>
              <a:gd name="T104" fmla="*/ 52 w 72"/>
              <a:gd name="T105" fmla="*/ 6 h 86"/>
              <a:gd name="T106" fmla="*/ 50 w 72"/>
              <a:gd name="T107" fmla="*/ 4 h 86"/>
              <a:gd name="T108" fmla="*/ 44 w 72"/>
              <a:gd name="T109" fmla="*/ 6 h 86"/>
              <a:gd name="T110" fmla="*/ 36 w 72"/>
              <a:gd name="T111" fmla="*/ 10 h 86"/>
              <a:gd name="T112" fmla="*/ 30 w 72"/>
              <a:gd name="T113" fmla="*/ 14 h 86"/>
              <a:gd name="T114" fmla="*/ 24 w 72"/>
              <a:gd name="T115" fmla="*/ 22 h 86"/>
              <a:gd name="T116" fmla="*/ 20 w 72"/>
              <a:gd name="T117" fmla="*/ 34 h 86"/>
              <a:gd name="T118" fmla="*/ 16 w 72"/>
              <a:gd name="T119" fmla="*/ 4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2" h="86">
                <a:moveTo>
                  <a:pt x="16" y="50"/>
                </a:moveTo>
                <a:lnTo>
                  <a:pt x="16" y="54"/>
                </a:lnTo>
                <a:lnTo>
                  <a:pt x="16" y="56"/>
                </a:lnTo>
                <a:lnTo>
                  <a:pt x="18" y="64"/>
                </a:lnTo>
                <a:lnTo>
                  <a:pt x="22" y="70"/>
                </a:lnTo>
                <a:lnTo>
                  <a:pt x="26" y="74"/>
                </a:lnTo>
                <a:lnTo>
                  <a:pt x="34" y="74"/>
                </a:lnTo>
                <a:lnTo>
                  <a:pt x="40" y="74"/>
                </a:lnTo>
                <a:lnTo>
                  <a:pt x="46" y="72"/>
                </a:lnTo>
                <a:lnTo>
                  <a:pt x="50" y="70"/>
                </a:lnTo>
                <a:lnTo>
                  <a:pt x="56" y="66"/>
                </a:lnTo>
                <a:lnTo>
                  <a:pt x="62" y="60"/>
                </a:lnTo>
                <a:lnTo>
                  <a:pt x="64" y="64"/>
                </a:lnTo>
                <a:lnTo>
                  <a:pt x="44" y="80"/>
                </a:lnTo>
                <a:lnTo>
                  <a:pt x="24" y="86"/>
                </a:lnTo>
                <a:lnTo>
                  <a:pt x="18" y="86"/>
                </a:lnTo>
                <a:lnTo>
                  <a:pt x="10" y="82"/>
                </a:lnTo>
                <a:lnTo>
                  <a:pt x="6" y="78"/>
                </a:lnTo>
                <a:lnTo>
                  <a:pt x="2" y="72"/>
                </a:lnTo>
                <a:lnTo>
                  <a:pt x="0" y="66"/>
                </a:lnTo>
                <a:lnTo>
                  <a:pt x="0" y="60"/>
                </a:lnTo>
                <a:lnTo>
                  <a:pt x="0" y="50"/>
                </a:lnTo>
                <a:lnTo>
                  <a:pt x="2" y="40"/>
                </a:lnTo>
                <a:lnTo>
                  <a:pt x="8" y="32"/>
                </a:lnTo>
                <a:lnTo>
                  <a:pt x="14" y="22"/>
                </a:lnTo>
                <a:lnTo>
                  <a:pt x="20" y="14"/>
                </a:lnTo>
                <a:lnTo>
                  <a:pt x="28" y="8"/>
                </a:lnTo>
                <a:lnTo>
                  <a:pt x="36" y="4"/>
                </a:lnTo>
                <a:lnTo>
                  <a:pt x="44" y="2"/>
                </a:lnTo>
                <a:lnTo>
                  <a:pt x="52" y="0"/>
                </a:lnTo>
                <a:lnTo>
                  <a:pt x="58" y="2"/>
                </a:lnTo>
                <a:lnTo>
                  <a:pt x="64" y="2"/>
                </a:lnTo>
                <a:lnTo>
                  <a:pt x="66" y="4"/>
                </a:lnTo>
                <a:lnTo>
                  <a:pt x="70" y="10"/>
                </a:lnTo>
                <a:lnTo>
                  <a:pt x="72" y="14"/>
                </a:lnTo>
                <a:lnTo>
                  <a:pt x="70" y="22"/>
                </a:lnTo>
                <a:lnTo>
                  <a:pt x="66" y="28"/>
                </a:lnTo>
                <a:lnTo>
                  <a:pt x="60" y="34"/>
                </a:lnTo>
                <a:lnTo>
                  <a:pt x="52" y="40"/>
                </a:lnTo>
                <a:lnTo>
                  <a:pt x="44" y="44"/>
                </a:lnTo>
                <a:lnTo>
                  <a:pt x="36" y="46"/>
                </a:lnTo>
                <a:lnTo>
                  <a:pt x="26" y="48"/>
                </a:lnTo>
                <a:lnTo>
                  <a:pt x="16" y="50"/>
                </a:lnTo>
                <a:close/>
                <a:moveTo>
                  <a:pt x="16" y="46"/>
                </a:moveTo>
                <a:lnTo>
                  <a:pt x="28" y="44"/>
                </a:lnTo>
                <a:lnTo>
                  <a:pt x="36" y="40"/>
                </a:lnTo>
                <a:lnTo>
                  <a:pt x="46" y="34"/>
                </a:lnTo>
                <a:lnTo>
                  <a:pt x="52" y="28"/>
                </a:lnTo>
                <a:lnTo>
                  <a:pt x="56" y="20"/>
                </a:lnTo>
                <a:lnTo>
                  <a:pt x="58" y="14"/>
                </a:lnTo>
                <a:lnTo>
                  <a:pt x="58" y="10"/>
                </a:lnTo>
                <a:lnTo>
                  <a:pt x="56" y="8"/>
                </a:lnTo>
                <a:lnTo>
                  <a:pt x="52" y="6"/>
                </a:lnTo>
                <a:lnTo>
                  <a:pt x="50" y="4"/>
                </a:lnTo>
                <a:lnTo>
                  <a:pt x="44" y="6"/>
                </a:lnTo>
                <a:lnTo>
                  <a:pt x="36" y="10"/>
                </a:lnTo>
                <a:lnTo>
                  <a:pt x="30" y="14"/>
                </a:lnTo>
                <a:lnTo>
                  <a:pt x="24" y="22"/>
                </a:lnTo>
                <a:lnTo>
                  <a:pt x="20" y="34"/>
                </a:lnTo>
                <a:lnTo>
                  <a:pt x="16" y="46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Freeform 40"/>
          <p:cNvSpPr>
            <a:spLocks noChangeArrowheads="1"/>
          </p:cNvSpPr>
          <p:nvPr/>
        </p:nvSpPr>
        <p:spPr bwMode="auto">
          <a:xfrm>
            <a:off x="2808288" y="2517775"/>
            <a:ext cx="219075" cy="247650"/>
          </a:xfrm>
          <a:custGeom>
            <a:avLst/>
            <a:gdLst>
              <a:gd name="T0" fmla="*/ 106 w 108"/>
              <a:gd name="T1" fmla="*/ 38 h 122"/>
              <a:gd name="T2" fmla="*/ 76 w 108"/>
              <a:gd name="T3" fmla="*/ 42 h 122"/>
              <a:gd name="T4" fmla="*/ 74 w 108"/>
              <a:gd name="T5" fmla="*/ 36 h 122"/>
              <a:gd name="T6" fmla="*/ 72 w 108"/>
              <a:gd name="T7" fmla="*/ 32 h 122"/>
              <a:gd name="T8" fmla="*/ 68 w 108"/>
              <a:gd name="T9" fmla="*/ 28 h 122"/>
              <a:gd name="T10" fmla="*/ 62 w 108"/>
              <a:gd name="T11" fmla="*/ 24 h 122"/>
              <a:gd name="T12" fmla="*/ 54 w 108"/>
              <a:gd name="T13" fmla="*/ 24 h 122"/>
              <a:gd name="T14" fmla="*/ 48 w 108"/>
              <a:gd name="T15" fmla="*/ 24 h 122"/>
              <a:gd name="T16" fmla="*/ 42 w 108"/>
              <a:gd name="T17" fmla="*/ 28 h 122"/>
              <a:gd name="T18" fmla="*/ 38 w 108"/>
              <a:gd name="T19" fmla="*/ 32 h 122"/>
              <a:gd name="T20" fmla="*/ 34 w 108"/>
              <a:gd name="T21" fmla="*/ 38 h 122"/>
              <a:gd name="T22" fmla="*/ 32 w 108"/>
              <a:gd name="T23" fmla="*/ 48 h 122"/>
              <a:gd name="T24" fmla="*/ 30 w 108"/>
              <a:gd name="T25" fmla="*/ 60 h 122"/>
              <a:gd name="T26" fmla="*/ 32 w 108"/>
              <a:gd name="T27" fmla="*/ 68 h 122"/>
              <a:gd name="T28" fmla="*/ 32 w 108"/>
              <a:gd name="T29" fmla="*/ 78 h 122"/>
              <a:gd name="T30" fmla="*/ 34 w 108"/>
              <a:gd name="T31" fmla="*/ 84 h 122"/>
              <a:gd name="T32" fmla="*/ 38 w 108"/>
              <a:gd name="T33" fmla="*/ 90 h 122"/>
              <a:gd name="T34" fmla="*/ 42 w 108"/>
              <a:gd name="T35" fmla="*/ 94 h 122"/>
              <a:gd name="T36" fmla="*/ 48 w 108"/>
              <a:gd name="T37" fmla="*/ 98 h 122"/>
              <a:gd name="T38" fmla="*/ 56 w 108"/>
              <a:gd name="T39" fmla="*/ 98 h 122"/>
              <a:gd name="T40" fmla="*/ 62 w 108"/>
              <a:gd name="T41" fmla="*/ 98 h 122"/>
              <a:gd name="T42" fmla="*/ 66 w 108"/>
              <a:gd name="T43" fmla="*/ 96 h 122"/>
              <a:gd name="T44" fmla="*/ 70 w 108"/>
              <a:gd name="T45" fmla="*/ 92 h 122"/>
              <a:gd name="T46" fmla="*/ 72 w 108"/>
              <a:gd name="T47" fmla="*/ 88 h 122"/>
              <a:gd name="T48" fmla="*/ 76 w 108"/>
              <a:gd name="T49" fmla="*/ 82 h 122"/>
              <a:gd name="T50" fmla="*/ 78 w 108"/>
              <a:gd name="T51" fmla="*/ 74 h 122"/>
              <a:gd name="T52" fmla="*/ 108 w 108"/>
              <a:gd name="T53" fmla="*/ 80 h 122"/>
              <a:gd name="T54" fmla="*/ 104 w 108"/>
              <a:gd name="T55" fmla="*/ 90 h 122"/>
              <a:gd name="T56" fmla="*/ 100 w 108"/>
              <a:gd name="T57" fmla="*/ 98 h 122"/>
              <a:gd name="T58" fmla="*/ 96 w 108"/>
              <a:gd name="T59" fmla="*/ 104 h 122"/>
              <a:gd name="T60" fmla="*/ 90 w 108"/>
              <a:gd name="T61" fmla="*/ 110 h 122"/>
              <a:gd name="T62" fmla="*/ 74 w 108"/>
              <a:gd name="T63" fmla="*/ 118 h 122"/>
              <a:gd name="T64" fmla="*/ 54 w 108"/>
              <a:gd name="T65" fmla="*/ 122 h 122"/>
              <a:gd name="T66" fmla="*/ 32 w 108"/>
              <a:gd name="T67" fmla="*/ 118 h 122"/>
              <a:gd name="T68" fmla="*/ 16 w 108"/>
              <a:gd name="T69" fmla="*/ 106 h 122"/>
              <a:gd name="T70" fmla="*/ 4 w 108"/>
              <a:gd name="T71" fmla="*/ 86 h 122"/>
              <a:gd name="T72" fmla="*/ 0 w 108"/>
              <a:gd name="T73" fmla="*/ 60 h 122"/>
              <a:gd name="T74" fmla="*/ 4 w 108"/>
              <a:gd name="T75" fmla="*/ 36 h 122"/>
              <a:gd name="T76" fmla="*/ 16 w 108"/>
              <a:gd name="T77" fmla="*/ 16 h 122"/>
              <a:gd name="T78" fmla="*/ 32 w 108"/>
              <a:gd name="T79" fmla="*/ 4 h 122"/>
              <a:gd name="T80" fmla="*/ 56 w 108"/>
              <a:gd name="T81" fmla="*/ 0 h 122"/>
              <a:gd name="T82" fmla="*/ 74 w 108"/>
              <a:gd name="T83" fmla="*/ 2 h 122"/>
              <a:gd name="T84" fmla="*/ 88 w 108"/>
              <a:gd name="T85" fmla="*/ 10 h 122"/>
              <a:gd name="T86" fmla="*/ 96 w 108"/>
              <a:gd name="T87" fmla="*/ 16 h 122"/>
              <a:gd name="T88" fmla="*/ 102 w 108"/>
              <a:gd name="T89" fmla="*/ 26 h 122"/>
              <a:gd name="T90" fmla="*/ 106 w 108"/>
              <a:gd name="T91" fmla="*/ 3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22">
                <a:moveTo>
                  <a:pt x="106" y="38"/>
                </a:moveTo>
                <a:lnTo>
                  <a:pt x="76" y="42"/>
                </a:lnTo>
                <a:lnTo>
                  <a:pt x="74" y="36"/>
                </a:lnTo>
                <a:lnTo>
                  <a:pt x="72" y="32"/>
                </a:lnTo>
                <a:lnTo>
                  <a:pt x="68" y="28"/>
                </a:lnTo>
                <a:lnTo>
                  <a:pt x="62" y="24"/>
                </a:lnTo>
                <a:lnTo>
                  <a:pt x="54" y="24"/>
                </a:lnTo>
                <a:lnTo>
                  <a:pt x="48" y="24"/>
                </a:lnTo>
                <a:lnTo>
                  <a:pt x="42" y="28"/>
                </a:lnTo>
                <a:lnTo>
                  <a:pt x="38" y="32"/>
                </a:lnTo>
                <a:lnTo>
                  <a:pt x="34" y="38"/>
                </a:lnTo>
                <a:lnTo>
                  <a:pt x="32" y="48"/>
                </a:lnTo>
                <a:lnTo>
                  <a:pt x="30" y="60"/>
                </a:lnTo>
                <a:lnTo>
                  <a:pt x="32" y="68"/>
                </a:lnTo>
                <a:lnTo>
                  <a:pt x="32" y="78"/>
                </a:lnTo>
                <a:lnTo>
                  <a:pt x="34" y="84"/>
                </a:lnTo>
                <a:lnTo>
                  <a:pt x="38" y="90"/>
                </a:lnTo>
                <a:lnTo>
                  <a:pt x="42" y="94"/>
                </a:lnTo>
                <a:lnTo>
                  <a:pt x="48" y="98"/>
                </a:lnTo>
                <a:lnTo>
                  <a:pt x="56" y="98"/>
                </a:lnTo>
                <a:lnTo>
                  <a:pt x="62" y="98"/>
                </a:lnTo>
                <a:lnTo>
                  <a:pt x="66" y="96"/>
                </a:lnTo>
                <a:lnTo>
                  <a:pt x="70" y="92"/>
                </a:lnTo>
                <a:lnTo>
                  <a:pt x="72" y="88"/>
                </a:lnTo>
                <a:lnTo>
                  <a:pt x="76" y="82"/>
                </a:lnTo>
                <a:lnTo>
                  <a:pt x="78" y="74"/>
                </a:lnTo>
                <a:lnTo>
                  <a:pt x="108" y="80"/>
                </a:lnTo>
                <a:lnTo>
                  <a:pt x="104" y="90"/>
                </a:lnTo>
                <a:lnTo>
                  <a:pt x="100" y="98"/>
                </a:lnTo>
                <a:lnTo>
                  <a:pt x="96" y="104"/>
                </a:lnTo>
                <a:lnTo>
                  <a:pt x="90" y="110"/>
                </a:lnTo>
                <a:lnTo>
                  <a:pt x="74" y="118"/>
                </a:lnTo>
                <a:lnTo>
                  <a:pt x="54" y="122"/>
                </a:lnTo>
                <a:lnTo>
                  <a:pt x="32" y="118"/>
                </a:lnTo>
                <a:lnTo>
                  <a:pt x="16" y="106"/>
                </a:lnTo>
                <a:lnTo>
                  <a:pt x="4" y="86"/>
                </a:lnTo>
                <a:lnTo>
                  <a:pt x="0" y="60"/>
                </a:lnTo>
                <a:lnTo>
                  <a:pt x="4" y="36"/>
                </a:lnTo>
                <a:lnTo>
                  <a:pt x="16" y="16"/>
                </a:lnTo>
                <a:lnTo>
                  <a:pt x="32" y="4"/>
                </a:lnTo>
                <a:lnTo>
                  <a:pt x="56" y="0"/>
                </a:lnTo>
                <a:lnTo>
                  <a:pt x="74" y="2"/>
                </a:lnTo>
                <a:lnTo>
                  <a:pt x="88" y="10"/>
                </a:lnTo>
                <a:lnTo>
                  <a:pt x="96" y="16"/>
                </a:lnTo>
                <a:lnTo>
                  <a:pt x="102" y="26"/>
                </a:lnTo>
                <a:lnTo>
                  <a:pt x="106" y="38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Freeform 41"/>
          <p:cNvSpPr>
            <a:spLocks noChangeArrowheads="1"/>
          </p:cNvSpPr>
          <p:nvPr/>
        </p:nvSpPr>
        <p:spPr bwMode="auto">
          <a:xfrm>
            <a:off x="3590925" y="2517775"/>
            <a:ext cx="222250" cy="247650"/>
          </a:xfrm>
          <a:custGeom>
            <a:avLst/>
            <a:gdLst>
              <a:gd name="T0" fmla="*/ 6 w 110"/>
              <a:gd name="T1" fmla="*/ 32 h 122"/>
              <a:gd name="T2" fmla="*/ 14 w 110"/>
              <a:gd name="T3" fmla="*/ 14 h 122"/>
              <a:gd name="T4" fmla="*/ 36 w 110"/>
              <a:gd name="T5" fmla="*/ 2 h 122"/>
              <a:gd name="T6" fmla="*/ 68 w 110"/>
              <a:gd name="T7" fmla="*/ 0 h 122"/>
              <a:gd name="T8" fmla="*/ 86 w 110"/>
              <a:gd name="T9" fmla="*/ 4 h 122"/>
              <a:gd name="T10" fmla="*/ 96 w 110"/>
              <a:gd name="T11" fmla="*/ 12 h 122"/>
              <a:gd name="T12" fmla="*/ 102 w 110"/>
              <a:gd name="T13" fmla="*/ 24 h 122"/>
              <a:gd name="T14" fmla="*/ 104 w 110"/>
              <a:gd name="T15" fmla="*/ 44 h 122"/>
              <a:gd name="T16" fmla="*/ 104 w 110"/>
              <a:gd name="T17" fmla="*/ 90 h 122"/>
              <a:gd name="T18" fmla="*/ 104 w 110"/>
              <a:gd name="T19" fmla="*/ 104 h 122"/>
              <a:gd name="T20" fmla="*/ 110 w 110"/>
              <a:gd name="T21" fmla="*/ 120 h 122"/>
              <a:gd name="T22" fmla="*/ 78 w 110"/>
              <a:gd name="T23" fmla="*/ 114 h 122"/>
              <a:gd name="T24" fmla="*/ 76 w 110"/>
              <a:gd name="T25" fmla="*/ 106 h 122"/>
              <a:gd name="T26" fmla="*/ 68 w 110"/>
              <a:gd name="T27" fmla="*/ 112 h 122"/>
              <a:gd name="T28" fmla="*/ 50 w 110"/>
              <a:gd name="T29" fmla="*/ 120 h 122"/>
              <a:gd name="T30" fmla="*/ 28 w 110"/>
              <a:gd name="T31" fmla="*/ 120 h 122"/>
              <a:gd name="T32" fmla="*/ 12 w 110"/>
              <a:gd name="T33" fmla="*/ 112 h 122"/>
              <a:gd name="T34" fmla="*/ 2 w 110"/>
              <a:gd name="T35" fmla="*/ 96 h 122"/>
              <a:gd name="T36" fmla="*/ 2 w 110"/>
              <a:gd name="T37" fmla="*/ 78 h 122"/>
              <a:gd name="T38" fmla="*/ 12 w 110"/>
              <a:gd name="T39" fmla="*/ 62 h 122"/>
              <a:gd name="T40" fmla="*/ 26 w 110"/>
              <a:gd name="T41" fmla="*/ 54 h 122"/>
              <a:gd name="T42" fmla="*/ 44 w 110"/>
              <a:gd name="T43" fmla="*/ 50 h 122"/>
              <a:gd name="T44" fmla="*/ 66 w 110"/>
              <a:gd name="T45" fmla="*/ 44 h 122"/>
              <a:gd name="T46" fmla="*/ 74 w 110"/>
              <a:gd name="T47" fmla="*/ 40 h 122"/>
              <a:gd name="T48" fmla="*/ 72 w 110"/>
              <a:gd name="T49" fmla="*/ 30 h 122"/>
              <a:gd name="T50" fmla="*/ 66 w 110"/>
              <a:gd name="T51" fmla="*/ 24 h 122"/>
              <a:gd name="T52" fmla="*/ 54 w 110"/>
              <a:gd name="T53" fmla="*/ 24 h 122"/>
              <a:gd name="T54" fmla="*/ 40 w 110"/>
              <a:gd name="T55" fmla="*/ 26 h 122"/>
              <a:gd name="T56" fmla="*/ 34 w 110"/>
              <a:gd name="T57" fmla="*/ 38 h 122"/>
              <a:gd name="T58" fmla="*/ 66 w 110"/>
              <a:gd name="T59" fmla="*/ 68 h 122"/>
              <a:gd name="T60" fmla="*/ 46 w 110"/>
              <a:gd name="T61" fmla="*/ 72 h 122"/>
              <a:gd name="T62" fmla="*/ 38 w 110"/>
              <a:gd name="T63" fmla="*/ 74 h 122"/>
              <a:gd name="T64" fmla="*/ 32 w 110"/>
              <a:gd name="T65" fmla="*/ 80 h 122"/>
              <a:gd name="T66" fmla="*/ 32 w 110"/>
              <a:gd name="T67" fmla="*/ 90 h 122"/>
              <a:gd name="T68" fmla="*/ 42 w 110"/>
              <a:gd name="T69" fmla="*/ 96 h 122"/>
              <a:gd name="T70" fmla="*/ 56 w 110"/>
              <a:gd name="T71" fmla="*/ 96 h 122"/>
              <a:gd name="T72" fmla="*/ 70 w 110"/>
              <a:gd name="T73" fmla="*/ 90 h 122"/>
              <a:gd name="T74" fmla="*/ 72 w 110"/>
              <a:gd name="T75" fmla="*/ 80 h 122"/>
              <a:gd name="T76" fmla="*/ 74 w 110"/>
              <a:gd name="T77" fmla="*/ 6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0" h="122">
                <a:moveTo>
                  <a:pt x="34" y="38"/>
                </a:moveTo>
                <a:lnTo>
                  <a:pt x="6" y="32"/>
                </a:lnTo>
                <a:lnTo>
                  <a:pt x="10" y="22"/>
                </a:lnTo>
                <a:lnTo>
                  <a:pt x="14" y="14"/>
                </a:lnTo>
                <a:lnTo>
                  <a:pt x="22" y="8"/>
                </a:lnTo>
                <a:lnTo>
                  <a:pt x="36" y="2"/>
                </a:lnTo>
                <a:lnTo>
                  <a:pt x="56" y="0"/>
                </a:lnTo>
                <a:lnTo>
                  <a:pt x="68" y="0"/>
                </a:lnTo>
                <a:lnTo>
                  <a:pt x="78" y="2"/>
                </a:lnTo>
                <a:lnTo>
                  <a:pt x="86" y="4"/>
                </a:lnTo>
                <a:lnTo>
                  <a:pt x="92" y="8"/>
                </a:lnTo>
                <a:lnTo>
                  <a:pt x="96" y="12"/>
                </a:lnTo>
                <a:lnTo>
                  <a:pt x="100" y="18"/>
                </a:lnTo>
                <a:lnTo>
                  <a:pt x="102" y="24"/>
                </a:lnTo>
                <a:lnTo>
                  <a:pt x="104" y="32"/>
                </a:lnTo>
                <a:lnTo>
                  <a:pt x="104" y="44"/>
                </a:lnTo>
                <a:lnTo>
                  <a:pt x="104" y="80"/>
                </a:lnTo>
                <a:lnTo>
                  <a:pt x="104" y="90"/>
                </a:lnTo>
                <a:lnTo>
                  <a:pt x="104" y="98"/>
                </a:lnTo>
                <a:lnTo>
                  <a:pt x="104" y="104"/>
                </a:lnTo>
                <a:lnTo>
                  <a:pt x="108" y="110"/>
                </a:lnTo>
                <a:lnTo>
                  <a:pt x="110" y="120"/>
                </a:lnTo>
                <a:lnTo>
                  <a:pt x="80" y="120"/>
                </a:lnTo>
                <a:lnTo>
                  <a:pt x="78" y="114"/>
                </a:lnTo>
                <a:lnTo>
                  <a:pt x="78" y="110"/>
                </a:lnTo>
                <a:lnTo>
                  <a:pt x="76" y="106"/>
                </a:lnTo>
                <a:lnTo>
                  <a:pt x="76" y="106"/>
                </a:lnTo>
                <a:lnTo>
                  <a:pt x="68" y="112"/>
                </a:lnTo>
                <a:lnTo>
                  <a:pt x="60" y="118"/>
                </a:lnTo>
                <a:lnTo>
                  <a:pt x="50" y="120"/>
                </a:lnTo>
                <a:lnTo>
                  <a:pt x="40" y="122"/>
                </a:lnTo>
                <a:lnTo>
                  <a:pt x="28" y="120"/>
                </a:lnTo>
                <a:lnTo>
                  <a:pt x="20" y="116"/>
                </a:lnTo>
                <a:lnTo>
                  <a:pt x="12" y="112"/>
                </a:lnTo>
                <a:lnTo>
                  <a:pt x="6" y="104"/>
                </a:lnTo>
                <a:lnTo>
                  <a:pt x="2" y="96"/>
                </a:lnTo>
                <a:lnTo>
                  <a:pt x="0" y="86"/>
                </a:lnTo>
                <a:lnTo>
                  <a:pt x="2" y="78"/>
                </a:lnTo>
                <a:lnTo>
                  <a:pt x="6" y="68"/>
                </a:lnTo>
                <a:lnTo>
                  <a:pt x="12" y="62"/>
                </a:lnTo>
                <a:lnTo>
                  <a:pt x="18" y="56"/>
                </a:lnTo>
                <a:lnTo>
                  <a:pt x="26" y="54"/>
                </a:lnTo>
                <a:lnTo>
                  <a:pt x="34" y="52"/>
                </a:lnTo>
                <a:lnTo>
                  <a:pt x="44" y="50"/>
                </a:lnTo>
                <a:lnTo>
                  <a:pt x="56" y="48"/>
                </a:lnTo>
                <a:lnTo>
                  <a:pt x="66" y="44"/>
                </a:lnTo>
                <a:lnTo>
                  <a:pt x="74" y="42"/>
                </a:lnTo>
                <a:lnTo>
                  <a:pt x="74" y="40"/>
                </a:lnTo>
                <a:lnTo>
                  <a:pt x="72" y="34"/>
                </a:lnTo>
                <a:lnTo>
                  <a:pt x="72" y="30"/>
                </a:lnTo>
                <a:lnTo>
                  <a:pt x="68" y="26"/>
                </a:lnTo>
                <a:lnTo>
                  <a:pt x="66" y="24"/>
                </a:lnTo>
                <a:lnTo>
                  <a:pt x="60" y="24"/>
                </a:lnTo>
                <a:lnTo>
                  <a:pt x="54" y="24"/>
                </a:lnTo>
                <a:lnTo>
                  <a:pt x="46" y="24"/>
                </a:lnTo>
                <a:lnTo>
                  <a:pt x="40" y="26"/>
                </a:lnTo>
                <a:lnTo>
                  <a:pt x="36" y="30"/>
                </a:lnTo>
                <a:lnTo>
                  <a:pt x="34" y="38"/>
                </a:lnTo>
                <a:close/>
                <a:moveTo>
                  <a:pt x="74" y="66"/>
                </a:moveTo>
                <a:lnTo>
                  <a:pt x="66" y="68"/>
                </a:lnTo>
                <a:lnTo>
                  <a:pt x="54" y="70"/>
                </a:lnTo>
                <a:lnTo>
                  <a:pt x="46" y="72"/>
                </a:lnTo>
                <a:lnTo>
                  <a:pt x="40" y="72"/>
                </a:lnTo>
                <a:lnTo>
                  <a:pt x="38" y="74"/>
                </a:lnTo>
                <a:lnTo>
                  <a:pt x="34" y="78"/>
                </a:lnTo>
                <a:lnTo>
                  <a:pt x="32" y="80"/>
                </a:lnTo>
                <a:lnTo>
                  <a:pt x="32" y="84"/>
                </a:lnTo>
                <a:lnTo>
                  <a:pt x="32" y="90"/>
                </a:lnTo>
                <a:lnTo>
                  <a:pt x="36" y="94"/>
                </a:lnTo>
                <a:lnTo>
                  <a:pt x="42" y="96"/>
                </a:lnTo>
                <a:lnTo>
                  <a:pt x="48" y="98"/>
                </a:lnTo>
                <a:lnTo>
                  <a:pt x="56" y="96"/>
                </a:lnTo>
                <a:lnTo>
                  <a:pt x="64" y="94"/>
                </a:lnTo>
                <a:lnTo>
                  <a:pt x="70" y="90"/>
                </a:lnTo>
                <a:lnTo>
                  <a:pt x="72" y="84"/>
                </a:lnTo>
                <a:lnTo>
                  <a:pt x="72" y="80"/>
                </a:lnTo>
                <a:lnTo>
                  <a:pt x="74" y="70"/>
                </a:lnTo>
                <a:lnTo>
                  <a:pt x="74" y="66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Freeform 42"/>
          <p:cNvSpPr>
            <a:spLocks noChangeArrowheads="1"/>
          </p:cNvSpPr>
          <p:nvPr/>
        </p:nvSpPr>
        <p:spPr bwMode="auto">
          <a:xfrm>
            <a:off x="4337050" y="2436813"/>
            <a:ext cx="141288" cy="328612"/>
          </a:xfrm>
          <a:custGeom>
            <a:avLst/>
            <a:gdLst>
              <a:gd name="T0" fmla="*/ 68 w 70"/>
              <a:gd name="T1" fmla="*/ 42 h 162"/>
              <a:gd name="T2" fmla="*/ 68 w 70"/>
              <a:gd name="T3" fmla="*/ 66 h 162"/>
              <a:gd name="T4" fmla="*/ 44 w 70"/>
              <a:gd name="T5" fmla="*/ 66 h 162"/>
              <a:gd name="T6" fmla="*/ 44 w 70"/>
              <a:gd name="T7" fmla="*/ 114 h 162"/>
              <a:gd name="T8" fmla="*/ 44 w 70"/>
              <a:gd name="T9" fmla="*/ 124 h 162"/>
              <a:gd name="T10" fmla="*/ 44 w 70"/>
              <a:gd name="T11" fmla="*/ 130 h 162"/>
              <a:gd name="T12" fmla="*/ 46 w 70"/>
              <a:gd name="T13" fmla="*/ 132 h 162"/>
              <a:gd name="T14" fmla="*/ 46 w 70"/>
              <a:gd name="T15" fmla="*/ 134 h 162"/>
              <a:gd name="T16" fmla="*/ 48 w 70"/>
              <a:gd name="T17" fmla="*/ 136 h 162"/>
              <a:gd name="T18" fmla="*/ 52 w 70"/>
              <a:gd name="T19" fmla="*/ 138 h 162"/>
              <a:gd name="T20" fmla="*/ 54 w 70"/>
              <a:gd name="T21" fmla="*/ 138 h 162"/>
              <a:gd name="T22" fmla="*/ 60 w 70"/>
              <a:gd name="T23" fmla="*/ 138 h 162"/>
              <a:gd name="T24" fmla="*/ 70 w 70"/>
              <a:gd name="T25" fmla="*/ 136 h 162"/>
              <a:gd name="T26" fmla="*/ 70 w 70"/>
              <a:gd name="T27" fmla="*/ 158 h 162"/>
              <a:gd name="T28" fmla="*/ 58 w 70"/>
              <a:gd name="T29" fmla="*/ 160 h 162"/>
              <a:gd name="T30" fmla="*/ 46 w 70"/>
              <a:gd name="T31" fmla="*/ 162 h 162"/>
              <a:gd name="T32" fmla="*/ 38 w 70"/>
              <a:gd name="T33" fmla="*/ 160 h 162"/>
              <a:gd name="T34" fmla="*/ 30 w 70"/>
              <a:gd name="T35" fmla="*/ 158 h 162"/>
              <a:gd name="T36" fmla="*/ 24 w 70"/>
              <a:gd name="T37" fmla="*/ 156 h 162"/>
              <a:gd name="T38" fmla="*/ 20 w 70"/>
              <a:gd name="T39" fmla="*/ 152 h 162"/>
              <a:gd name="T40" fmla="*/ 16 w 70"/>
              <a:gd name="T41" fmla="*/ 146 h 162"/>
              <a:gd name="T42" fmla="*/ 16 w 70"/>
              <a:gd name="T43" fmla="*/ 140 h 162"/>
              <a:gd name="T44" fmla="*/ 14 w 70"/>
              <a:gd name="T45" fmla="*/ 134 h 162"/>
              <a:gd name="T46" fmla="*/ 14 w 70"/>
              <a:gd name="T47" fmla="*/ 126 h 162"/>
              <a:gd name="T48" fmla="*/ 14 w 70"/>
              <a:gd name="T49" fmla="*/ 118 h 162"/>
              <a:gd name="T50" fmla="*/ 14 w 70"/>
              <a:gd name="T51" fmla="*/ 66 h 162"/>
              <a:gd name="T52" fmla="*/ 0 w 70"/>
              <a:gd name="T53" fmla="*/ 66 h 162"/>
              <a:gd name="T54" fmla="*/ 0 w 70"/>
              <a:gd name="T55" fmla="*/ 42 h 162"/>
              <a:gd name="T56" fmla="*/ 14 w 70"/>
              <a:gd name="T57" fmla="*/ 42 h 162"/>
              <a:gd name="T58" fmla="*/ 14 w 70"/>
              <a:gd name="T59" fmla="*/ 20 h 162"/>
              <a:gd name="T60" fmla="*/ 44 w 70"/>
              <a:gd name="T61" fmla="*/ 0 h 162"/>
              <a:gd name="T62" fmla="*/ 44 w 70"/>
              <a:gd name="T63" fmla="*/ 42 h 162"/>
              <a:gd name="T64" fmla="*/ 68 w 70"/>
              <a:gd name="T65" fmla="*/ 4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0" h="162">
                <a:moveTo>
                  <a:pt x="68" y="42"/>
                </a:moveTo>
                <a:lnTo>
                  <a:pt x="68" y="66"/>
                </a:lnTo>
                <a:lnTo>
                  <a:pt x="44" y="66"/>
                </a:lnTo>
                <a:lnTo>
                  <a:pt x="44" y="114"/>
                </a:lnTo>
                <a:lnTo>
                  <a:pt x="44" y="124"/>
                </a:lnTo>
                <a:lnTo>
                  <a:pt x="44" y="130"/>
                </a:lnTo>
                <a:lnTo>
                  <a:pt x="46" y="132"/>
                </a:lnTo>
                <a:lnTo>
                  <a:pt x="46" y="134"/>
                </a:lnTo>
                <a:lnTo>
                  <a:pt x="48" y="136"/>
                </a:lnTo>
                <a:lnTo>
                  <a:pt x="52" y="138"/>
                </a:lnTo>
                <a:lnTo>
                  <a:pt x="54" y="138"/>
                </a:lnTo>
                <a:lnTo>
                  <a:pt x="60" y="138"/>
                </a:lnTo>
                <a:lnTo>
                  <a:pt x="70" y="136"/>
                </a:lnTo>
                <a:lnTo>
                  <a:pt x="70" y="158"/>
                </a:lnTo>
                <a:lnTo>
                  <a:pt x="58" y="160"/>
                </a:lnTo>
                <a:lnTo>
                  <a:pt x="46" y="162"/>
                </a:lnTo>
                <a:lnTo>
                  <a:pt x="38" y="160"/>
                </a:lnTo>
                <a:lnTo>
                  <a:pt x="30" y="158"/>
                </a:lnTo>
                <a:lnTo>
                  <a:pt x="24" y="156"/>
                </a:lnTo>
                <a:lnTo>
                  <a:pt x="20" y="152"/>
                </a:lnTo>
                <a:lnTo>
                  <a:pt x="16" y="146"/>
                </a:lnTo>
                <a:lnTo>
                  <a:pt x="16" y="140"/>
                </a:lnTo>
                <a:lnTo>
                  <a:pt x="14" y="134"/>
                </a:lnTo>
                <a:lnTo>
                  <a:pt x="14" y="126"/>
                </a:lnTo>
                <a:lnTo>
                  <a:pt x="14" y="118"/>
                </a:lnTo>
                <a:lnTo>
                  <a:pt x="14" y="66"/>
                </a:lnTo>
                <a:lnTo>
                  <a:pt x="0" y="66"/>
                </a:lnTo>
                <a:lnTo>
                  <a:pt x="0" y="42"/>
                </a:lnTo>
                <a:lnTo>
                  <a:pt x="14" y="42"/>
                </a:lnTo>
                <a:lnTo>
                  <a:pt x="14" y="20"/>
                </a:lnTo>
                <a:lnTo>
                  <a:pt x="44" y="0"/>
                </a:lnTo>
                <a:lnTo>
                  <a:pt x="44" y="42"/>
                </a:lnTo>
                <a:lnTo>
                  <a:pt x="68" y="42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Freeform 43"/>
          <p:cNvSpPr>
            <a:spLocks noChangeArrowheads="1"/>
          </p:cNvSpPr>
          <p:nvPr/>
        </p:nvSpPr>
        <p:spPr bwMode="auto">
          <a:xfrm>
            <a:off x="2808288" y="3563938"/>
            <a:ext cx="219075" cy="247650"/>
          </a:xfrm>
          <a:custGeom>
            <a:avLst/>
            <a:gdLst>
              <a:gd name="T0" fmla="*/ 106 w 108"/>
              <a:gd name="T1" fmla="*/ 38 h 122"/>
              <a:gd name="T2" fmla="*/ 76 w 108"/>
              <a:gd name="T3" fmla="*/ 42 h 122"/>
              <a:gd name="T4" fmla="*/ 74 w 108"/>
              <a:gd name="T5" fmla="*/ 36 h 122"/>
              <a:gd name="T6" fmla="*/ 72 w 108"/>
              <a:gd name="T7" fmla="*/ 32 h 122"/>
              <a:gd name="T8" fmla="*/ 68 w 108"/>
              <a:gd name="T9" fmla="*/ 28 h 122"/>
              <a:gd name="T10" fmla="*/ 62 w 108"/>
              <a:gd name="T11" fmla="*/ 24 h 122"/>
              <a:gd name="T12" fmla="*/ 54 w 108"/>
              <a:gd name="T13" fmla="*/ 24 h 122"/>
              <a:gd name="T14" fmla="*/ 48 w 108"/>
              <a:gd name="T15" fmla="*/ 24 h 122"/>
              <a:gd name="T16" fmla="*/ 42 w 108"/>
              <a:gd name="T17" fmla="*/ 28 h 122"/>
              <a:gd name="T18" fmla="*/ 38 w 108"/>
              <a:gd name="T19" fmla="*/ 32 h 122"/>
              <a:gd name="T20" fmla="*/ 34 w 108"/>
              <a:gd name="T21" fmla="*/ 38 h 122"/>
              <a:gd name="T22" fmla="*/ 32 w 108"/>
              <a:gd name="T23" fmla="*/ 48 h 122"/>
              <a:gd name="T24" fmla="*/ 30 w 108"/>
              <a:gd name="T25" fmla="*/ 60 h 122"/>
              <a:gd name="T26" fmla="*/ 32 w 108"/>
              <a:gd name="T27" fmla="*/ 70 h 122"/>
              <a:gd name="T28" fmla="*/ 32 w 108"/>
              <a:gd name="T29" fmla="*/ 78 h 122"/>
              <a:gd name="T30" fmla="*/ 34 w 108"/>
              <a:gd name="T31" fmla="*/ 84 h 122"/>
              <a:gd name="T32" fmla="*/ 38 w 108"/>
              <a:gd name="T33" fmla="*/ 90 h 122"/>
              <a:gd name="T34" fmla="*/ 42 w 108"/>
              <a:gd name="T35" fmla="*/ 94 h 122"/>
              <a:gd name="T36" fmla="*/ 48 w 108"/>
              <a:gd name="T37" fmla="*/ 98 h 122"/>
              <a:gd name="T38" fmla="*/ 56 w 108"/>
              <a:gd name="T39" fmla="*/ 98 h 122"/>
              <a:gd name="T40" fmla="*/ 62 w 108"/>
              <a:gd name="T41" fmla="*/ 98 h 122"/>
              <a:gd name="T42" fmla="*/ 66 w 108"/>
              <a:gd name="T43" fmla="*/ 96 h 122"/>
              <a:gd name="T44" fmla="*/ 70 w 108"/>
              <a:gd name="T45" fmla="*/ 94 h 122"/>
              <a:gd name="T46" fmla="*/ 72 w 108"/>
              <a:gd name="T47" fmla="*/ 88 h 122"/>
              <a:gd name="T48" fmla="*/ 76 w 108"/>
              <a:gd name="T49" fmla="*/ 82 h 122"/>
              <a:gd name="T50" fmla="*/ 78 w 108"/>
              <a:gd name="T51" fmla="*/ 74 h 122"/>
              <a:gd name="T52" fmla="*/ 108 w 108"/>
              <a:gd name="T53" fmla="*/ 80 h 122"/>
              <a:gd name="T54" fmla="*/ 104 w 108"/>
              <a:gd name="T55" fmla="*/ 90 h 122"/>
              <a:gd name="T56" fmla="*/ 100 w 108"/>
              <a:gd name="T57" fmla="*/ 98 h 122"/>
              <a:gd name="T58" fmla="*/ 96 w 108"/>
              <a:gd name="T59" fmla="*/ 106 h 122"/>
              <a:gd name="T60" fmla="*/ 90 w 108"/>
              <a:gd name="T61" fmla="*/ 112 h 122"/>
              <a:gd name="T62" fmla="*/ 74 w 108"/>
              <a:gd name="T63" fmla="*/ 118 h 122"/>
              <a:gd name="T64" fmla="*/ 54 w 108"/>
              <a:gd name="T65" fmla="*/ 122 h 122"/>
              <a:gd name="T66" fmla="*/ 32 w 108"/>
              <a:gd name="T67" fmla="*/ 118 h 122"/>
              <a:gd name="T68" fmla="*/ 16 w 108"/>
              <a:gd name="T69" fmla="*/ 106 h 122"/>
              <a:gd name="T70" fmla="*/ 4 w 108"/>
              <a:gd name="T71" fmla="*/ 86 h 122"/>
              <a:gd name="T72" fmla="*/ 0 w 108"/>
              <a:gd name="T73" fmla="*/ 62 h 122"/>
              <a:gd name="T74" fmla="*/ 4 w 108"/>
              <a:gd name="T75" fmla="*/ 36 h 122"/>
              <a:gd name="T76" fmla="*/ 16 w 108"/>
              <a:gd name="T77" fmla="*/ 16 h 122"/>
              <a:gd name="T78" fmla="*/ 32 w 108"/>
              <a:gd name="T79" fmla="*/ 4 h 122"/>
              <a:gd name="T80" fmla="*/ 56 w 108"/>
              <a:gd name="T81" fmla="*/ 0 h 122"/>
              <a:gd name="T82" fmla="*/ 74 w 108"/>
              <a:gd name="T83" fmla="*/ 2 h 122"/>
              <a:gd name="T84" fmla="*/ 88 w 108"/>
              <a:gd name="T85" fmla="*/ 10 h 122"/>
              <a:gd name="T86" fmla="*/ 96 w 108"/>
              <a:gd name="T87" fmla="*/ 16 h 122"/>
              <a:gd name="T88" fmla="*/ 102 w 108"/>
              <a:gd name="T89" fmla="*/ 26 h 122"/>
              <a:gd name="T90" fmla="*/ 106 w 108"/>
              <a:gd name="T91" fmla="*/ 3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22">
                <a:moveTo>
                  <a:pt x="106" y="38"/>
                </a:moveTo>
                <a:lnTo>
                  <a:pt x="76" y="42"/>
                </a:lnTo>
                <a:lnTo>
                  <a:pt x="74" y="36"/>
                </a:lnTo>
                <a:lnTo>
                  <a:pt x="72" y="32"/>
                </a:lnTo>
                <a:lnTo>
                  <a:pt x="68" y="28"/>
                </a:lnTo>
                <a:lnTo>
                  <a:pt x="62" y="24"/>
                </a:lnTo>
                <a:lnTo>
                  <a:pt x="54" y="24"/>
                </a:lnTo>
                <a:lnTo>
                  <a:pt x="48" y="24"/>
                </a:lnTo>
                <a:lnTo>
                  <a:pt x="42" y="28"/>
                </a:lnTo>
                <a:lnTo>
                  <a:pt x="38" y="32"/>
                </a:lnTo>
                <a:lnTo>
                  <a:pt x="34" y="38"/>
                </a:lnTo>
                <a:lnTo>
                  <a:pt x="32" y="48"/>
                </a:lnTo>
                <a:lnTo>
                  <a:pt x="30" y="60"/>
                </a:lnTo>
                <a:lnTo>
                  <a:pt x="32" y="70"/>
                </a:lnTo>
                <a:lnTo>
                  <a:pt x="32" y="78"/>
                </a:lnTo>
                <a:lnTo>
                  <a:pt x="34" y="84"/>
                </a:lnTo>
                <a:lnTo>
                  <a:pt x="38" y="90"/>
                </a:lnTo>
                <a:lnTo>
                  <a:pt x="42" y="94"/>
                </a:lnTo>
                <a:lnTo>
                  <a:pt x="48" y="98"/>
                </a:lnTo>
                <a:lnTo>
                  <a:pt x="56" y="98"/>
                </a:lnTo>
                <a:lnTo>
                  <a:pt x="62" y="98"/>
                </a:lnTo>
                <a:lnTo>
                  <a:pt x="66" y="96"/>
                </a:lnTo>
                <a:lnTo>
                  <a:pt x="70" y="94"/>
                </a:lnTo>
                <a:lnTo>
                  <a:pt x="72" y="88"/>
                </a:lnTo>
                <a:lnTo>
                  <a:pt x="76" y="82"/>
                </a:lnTo>
                <a:lnTo>
                  <a:pt x="78" y="74"/>
                </a:lnTo>
                <a:lnTo>
                  <a:pt x="108" y="80"/>
                </a:lnTo>
                <a:lnTo>
                  <a:pt x="104" y="90"/>
                </a:lnTo>
                <a:lnTo>
                  <a:pt x="100" y="98"/>
                </a:lnTo>
                <a:lnTo>
                  <a:pt x="96" y="106"/>
                </a:lnTo>
                <a:lnTo>
                  <a:pt x="90" y="112"/>
                </a:lnTo>
                <a:lnTo>
                  <a:pt x="74" y="118"/>
                </a:lnTo>
                <a:lnTo>
                  <a:pt x="54" y="122"/>
                </a:lnTo>
                <a:lnTo>
                  <a:pt x="32" y="118"/>
                </a:lnTo>
                <a:lnTo>
                  <a:pt x="16" y="106"/>
                </a:lnTo>
                <a:lnTo>
                  <a:pt x="4" y="86"/>
                </a:lnTo>
                <a:lnTo>
                  <a:pt x="0" y="62"/>
                </a:lnTo>
                <a:lnTo>
                  <a:pt x="4" y="36"/>
                </a:lnTo>
                <a:lnTo>
                  <a:pt x="16" y="16"/>
                </a:lnTo>
                <a:lnTo>
                  <a:pt x="32" y="4"/>
                </a:lnTo>
                <a:lnTo>
                  <a:pt x="56" y="0"/>
                </a:lnTo>
                <a:lnTo>
                  <a:pt x="74" y="2"/>
                </a:lnTo>
                <a:lnTo>
                  <a:pt x="88" y="10"/>
                </a:lnTo>
                <a:lnTo>
                  <a:pt x="96" y="16"/>
                </a:lnTo>
                <a:lnTo>
                  <a:pt x="102" y="26"/>
                </a:lnTo>
                <a:lnTo>
                  <a:pt x="106" y="38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Freeform 44"/>
          <p:cNvSpPr>
            <a:spLocks noChangeArrowheads="1"/>
          </p:cNvSpPr>
          <p:nvPr/>
        </p:nvSpPr>
        <p:spPr bwMode="auto">
          <a:xfrm>
            <a:off x="3590925" y="3563938"/>
            <a:ext cx="222250" cy="247650"/>
          </a:xfrm>
          <a:custGeom>
            <a:avLst/>
            <a:gdLst>
              <a:gd name="T0" fmla="*/ 6 w 110"/>
              <a:gd name="T1" fmla="*/ 32 h 122"/>
              <a:gd name="T2" fmla="*/ 14 w 110"/>
              <a:gd name="T3" fmla="*/ 14 h 122"/>
              <a:gd name="T4" fmla="*/ 36 w 110"/>
              <a:gd name="T5" fmla="*/ 2 h 122"/>
              <a:gd name="T6" fmla="*/ 68 w 110"/>
              <a:gd name="T7" fmla="*/ 0 h 122"/>
              <a:gd name="T8" fmla="*/ 86 w 110"/>
              <a:gd name="T9" fmla="*/ 6 h 122"/>
              <a:gd name="T10" fmla="*/ 96 w 110"/>
              <a:gd name="T11" fmla="*/ 12 h 122"/>
              <a:gd name="T12" fmla="*/ 102 w 110"/>
              <a:gd name="T13" fmla="*/ 24 h 122"/>
              <a:gd name="T14" fmla="*/ 104 w 110"/>
              <a:gd name="T15" fmla="*/ 46 h 122"/>
              <a:gd name="T16" fmla="*/ 104 w 110"/>
              <a:gd name="T17" fmla="*/ 90 h 122"/>
              <a:gd name="T18" fmla="*/ 104 w 110"/>
              <a:gd name="T19" fmla="*/ 104 h 122"/>
              <a:gd name="T20" fmla="*/ 110 w 110"/>
              <a:gd name="T21" fmla="*/ 120 h 122"/>
              <a:gd name="T22" fmla="*/ 78 w 110"/>
              <a:gd name="T23" fmla="*/ 116 h 122"/>
              <a:gd name="T24" fmla="*/ 76 w 110"/>
              <a:gd name="T25" fmla="*/ 106 h 122"/>
              <a:gd name="T26" fmla="*/ 68 w 110"/>
              <a:gd name="T27" fmla="*/ 112 h 122"/>
              <a:gd name="T28" fmla="*/ 50 w 110"/>
              <a:gd name="T29" fmla="*/ 120 h 122"/>
              <a:gd name="T30" fmla="*/ 28 w 110"/>
              <a:gd name="T31" fmla="*/ 120 h 122"/>
              <a:gd name="T32" fmla="*/ 12 w 110"/>
              <a:gd name="T33" fmla="*/ 112 h 122"/>
              <a:gd name="T34" fmla="*/ 2 w 110"/>
              <a:gd name="T35" fmla="*/ 96 h 122"/>
              <a:gd name="T36" fmla="*/ 2 w 110"/>
              <a:gd name="T37" fmla="*/ 78 h 122"/>
              <a:gd name="T38" fmla="*/ 12 w 110"/>
              <a:gd name="T39" fmla="*/ 62 h 122"/>
              <a:gd name="T40" fmla="*/ 26 w 110"/>
              <a:gd name="T41" fmla="*/ 54 h 122"/>
              <a:gd name="T42" fmla="*/ 44 w 110"/>
              <a:gd name="T43" fmla="*/ 50 h 122"/>
              <a:gd name="T44" fmla="*/ 66 w 110"/>
              <a:gd name="T45" fmla="*/ 44 h 122"/>
              <a:gd name="T46" fmla="*/ 74 w 110"/>
              <a:gd name="T47" fmla="*/ 40 h 122"/>
              <a:gd name="T48" fmla="*/ 72 w 110"/>
              <a:gd name="T49" fmla="*/ 30 h 122"/>
              <a:gd name="T50" fmla="*/ 66 w 110"/>
              <a:gd name="T51" fmla="*/ 26 h 122"/>
              <a:gd name="T52" fmla="*/ 54 w 110"/>
              <a:gd name="T53" fmla="*/ 24 h 122"/>
              <a:gd name="T54" fmla="*/ 40 w 110"/>
              <a:gd name="T55" fmla="*/ 26 h 122"/>
              <a:gd name="T56" fmla="*/ 34 w 110"/>
              <a:gd name="T57" fmla="*/ 38 h 122"/>
              <a:gd name="T58" fmla="*/ 66 w 110"/>
              <a:gd name="T59" fmla="*/ 68 h 122"/>
              <a:gd name="T60" fmla="*/ 46 w 110"/>
              <a:gd name="T61" fmla="*/ 72 h 122"/>
              <a:gd name="T62" fmla="*/ 38 w 110"/>
              <a:gd name="T63" fmla="*/ 74 h 122"/>
              <a:gd name="T64" fmla="*/ 32 w 110"/>
              <a:gd name="T65" fmla="*/ 80 h 122"/>
              <a:gd name="T66" fmla="*/ 32 w 110"/>
              <a:gd name="T67" fmla="*/ 90 h 122"/>
              <a:gd name="T68" fmla="*/ 42 w 110"/>
              <a:gd name="T69" fmla="*/ 98 h 122"/>
              <a:gd name="T70" fmla="*/ 56 w 110"/>
              <a:gd name="T71" fmla="*/ 98 h 122"/>
              <a:gd name="T72" fmla="*/ 70 w 110"/>
              <a:gd name="T73" fmla="*/ 90 h 122"/>
              <a:gd name="T74" fmla="*/ 72 w 110"/>
              <a:gd name="T75" fmla="*/ 80 h 122"/>
              <a:gd name="T76" fmla="*/ 74 w 110"/>
              <a:gd name="T77" fmla="*/ 6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0" h="122">
                <a:moveTo>
                  <a:pt x="34" y="38"/>
                </a:moveTo>
                <a:lnTo>
                  <a:pt x="6" y="32"/>
                </a:lnTo>
                <a:lnTo>
                  <a:pt x="10" y="22"/>
                </a:lnTo>
                <a:lnTo>
                  <a:pt x="14" y="14"/>
                </a:lnTo>
                <a:lnTo>
                  <a:pt x="22" y="8"/>
                </a:lnTo>
                <a:lnTo>
                  <a:pt x="36" y="2"/>
                </a:lnTo>
                <a:lnTo>
                  <a:pt x="56" y="0"/>
                </a:lnTo>
                <a:lnTo>
                  <a:pt x="68" y="0"/>
                </a:lnTo>
                <a:lnTo>
                  <a:pt x="78" y="2"/>
                </a:lnTo>
                <a:lnTo>
                  <a:pt x="86" y="6"/>
                </a:lnTo>
                <a:lnTo>
                  <a:pt x="92" y="8"/>
                </a:lnTo>
                <a:lnTo>
                  <a:pt x="96" y="12"/>
                </a:lnTo>
                <a:lnTo>
                  <a:pt x="100" y="18"/>
                </a:lnTo>
                <a:lnTo>
                  <a:pt x="102" y="24"/>
                </a:lnTo>
                <a:lnTo>
                  <a:pt x="104" y="34"/>
                </a:lnTo>
                <a:lnTo>
                  <a:pt x="104" y="46"/>
                </a:lnTo>
                <a:lnTo>
                  <a:pt x="104" y="82"/>
                </a:lnTo>
                <a:lnTo>
                  <a:pt x="104" y="90"/>
                </a:lnTo>
                <a:lnTo>
                  <a:pt x="104" y="98"/>
                </a:lnTo>
                <a:lnTo>
                  <a:pt x="104" y="104"/>
                </a:lnTo>
                <a:lnTo>
                  <a:pt x="108" y="112"/>
                </a:lnTo>
                <a:lnTo>
                  <a:pt x="110" y="120"/>
                </a:lnTo>
                <a:lnTo>
                  <a:pt x="80" y="120"/>
                </a:lnTo>
                <a:lnTo>
                  <a:pt x="78" y="116"/>
                </a:lnTo>
                <a:lnTo>
                  <a:pt x="78" y="110"/>
                </a:lnTo>
                <a:lnTo>
                  <a:pt x="76" y="106"/>
                </a:lnTo>
                <a:lnTo>
                  <a:pt x="76" y="106"/>
                </a:lnTo>
                <a:lnTo>
                  <a:pt x="68" y="112"/>
                </a:lnTo>
                <a:lnTo>
                  <a:pt x="60" y="118"/>
                </a:lnTo>
                <a:lnTo>
                  <a:pt x="50" y="120"/>
                </a:lnTo>
                <a:lnTo>
                  <a:pt x="40" y="122"/>
                </a:lnTo>
                <a:lnTo>
                  <a:pt x="28" y="120"/>
                </a:lnTo>
                <a:lnTo>
                  <a:pt x="20" y="118"/>
                </a:lnTo>
                <a:lnTo>
                  <a:pt x="12" y="112"/>
                </a:lnTo>
                <a:lnTo>
                  <a:pt x="6" y="104"/>
                </a:lnTo>
                <a:lnTo>
                  <a:pt x="2" y="96"/>
                </a:lnTo>
                <a:lnTo>
                  <a:pt x="0" y="86"/>
                </a:lnTo>
                <a:lnTo>
                  <a:pt x="2" y="78"/>
                </a:lnTo>
                <a:lnTo>
                  <a:pt x="6" y="70"/>
                </a:lnTo>
                <a:lnTo>
                  <a:pt x="12" y="62"/>
                </a:lnTo>
                <a:lnTo>
                  <a:pt x="18" y="58"/>
                </a:lnTo>
                <a:lnTo>
                  <a:pt x="26" y="54"/>
                </a:lnTo>
                <a:lnTo>
                  <a:pt x="34" y="52"/>
                </a:lnTo>
                <a:lnTo>
                  <a:pt x="44" y="50"/>
                </a:lnTo>
                <a:lnTo>
                  <a:pt x="56" y="48"/>
                </a:lnTo>
                <a:lnTo>
                  <a:pt x="66" y="44"/>
                </a:lnTo>
                <a:lnTo>
                  <a:pt x="74" y="42"/>
                </a:lnTo>
                <a:lnTo>
                  <a:pt x="74" y="40"/>
                </a:lnTo>
                <a:lnTo>
                  <a:pt x="72" y="34"/>
                </a:lnTo>
                <a:lnTo>
                  <a:pt x="72" y="30"/>
                </a:lnTo>
                <a:lnTo>
                  <a:pt x="68" y="28"/>
                </a:lnTo>
                <a:lnTo>
                  <a:pt x="66" y="26"/>
                </a:lnTo>
                <a:lnTo>
                  <a:pt x="60" y="24"/>
                </a:lnTo>
                <a:lnTo>
                  <a:pt x="54" y="24"/>
                </a:lnTo>
                <a:lnTo>
                  <a:pt x="46" y="24"/>
                </a:lnTo>
                <a:lnTo>
                  <a:pt x="40" y="26"/>
                </a:lnTo>
                <a:lnTo>
                  <a:pt x="36" y="32"/>
                </a:lnTo>
                <a:lnTo>
                  <a:pt x="34" y="38"/>
                </a:lnTo>
                <a:close/>
                <a:moveTo>
                  <a:pt x="74" y="66"/>
                </a:moveTo>
                <a:lnTo>
                  <a:pt x="66" y="68"/>
                </a:lnTo>
                <a:lnTo>
                  <a:pt x="54" y="70"/>
                </a:lnTo>
                <a:lnTo>
                  <a:pt x="46" y="72"/>
                </a:lnTo>
                <a:lnTo>
                  <a:pt x="40" y="74"/>
                </a:lnTo>
                <a:lnTo>
                  <a:pt x="38" y="74"/>
                </a:lnTo>
                <a:lnTo>
                  <a:pt x="34" y="78"/>
                </a:lnTo>
                <a:lnTo>
                  <a:pt x="32" y="80"/>
                </a:lnTo>
                <a:lnTo>
                  <a:pt x="32" y="84"/>
                </a:lnTo>
                <a:lnTo>
                  <a:pt x="32" y="90"/>
                </a:lnTo>
                <a:lnTo>
                  <a:pt x="36" y="94"/>
                </a:lnTo>
                <a:lnTo>
                  <a:pt x="42" y="98"/>
                </a:lnTo>
                <a:lnTo>
                  <a:pt x="48" y="98"/>
                </a:lnTo>
                <a:lnTo>
                  <a:pt x="56" y="98"/>
                </a:lnTo>
                <a:lnTo>
                  <a:pt x="64" y="94"/>
                </a:lnTo>
                <a:lnTo>
                  <a:pt x="70" y="90"/>
                </a:lnTo>
                <a:lnTo>
                  <a:pt x="72" y="84"/>
                </a:lnTo>
                <a:lnTo>
                  <a:pt x="72" y="80"/>
                </a:lnTo>
                <a:lnTo>
                  <a:pt x="74" y="72"/>
                </a:lnTo>
                <a:lnTo>
                  <a:pt x="74" y="66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Freeform 45"/>
          <p:cNvSpPr>
            <a:spLocks noChangeArrowheads="1"/>
          </p:cNvSpPr>
          <p:nvPr/>
        </p:nvSpPr>
        <p:spPr bwMode="auto">
          <a:xfrm>
            <a:off x="4337050" y="3482975"/>
            <a:ext cx="141288" cy="328613"/>
          </a:xfrm>
          <a:custGeom>
            <a:avLst/>
            <a:gdLst>
              <a:gd name="T0" fmla="*/ 68 w 70"/>
              <a:gd name="T1" fmla="*/ 42 h 162"/>
              <a:gd name="T2" fmla="*/ 68 w 70"/>
              <a:gd name="T3" fmla="*/ 66 h 162"/>
              <a:gd name="T4" fmla="*/ 44 w 70"/>
              <a:gd name="T5" fmla="*/ 66 h 162"/>
              <a:gd name="T6" fmla="*/ 44 w 70"/>
              <a:gd name="T7" fmla="*/ 116 h 162"/>
              <a:gd name="T8" fmla="*/ 44 w 70"/>
              <a:gd name="T9" fmla="*/ 124 h 162"/>
              <a:gd name="T10" fmla="*/ 44 w 70"/>
              <a:gd name="T11" fmla="*/ 130 h 162"/>
              <a:gd name="T12" fmla="*/ 46 w 70"/>
              <a:gd name="T13" fmla="*/ 132 h 162"/>
              <a:gd name="T14" fmla="*/ 46 w 70"/>
              <a:gd name="T15" fmla="*/ 134 h 162"/>
              <a:gd name="T16" fmla="*/ 48 w 70"/>
              <a:gd name="T17" fmla="*/ 136 h 162"/>
              <a:gd name="T18" fmla="*/ 52 w 70"/>
              <a:gd name="T19" fmla="*/ 138 h 162"/>
              <a:gd name="T20" fmla="*/ 54 w 70"/>
              <a:gd name="T21" fmla="*/ 138 h 162"/>
              <a:gd name="T22" fmla="*/ 60 w 70"/>
              <a:gd name="T23" fmla="*/ 138 h 162"/>
              <a:gd name="T24" fmla="*/ 70 w 70"/>
              <a:gd name="T25" fmla="*/ 136 h 162"/>
              <a:gd name="T26" fmla="*/ 70 w 70"/>
              <a:gd name="T27" fmla="*/ 158 h 162"/>
              <a:gd name="T28" fmla="*/ 58 w 70"/>
              <a:gd name="T29" fmla="*/ 160 h 162"/>
              <a:gd name="T30" fmla="*/ 46 w 70"/>
              <a:gd name="T31" fmla="*/ 162 h 162"/>
              <a:gd name="T32" fmla="*/ 38 w 70"/>
              <a:gd name="T33" fmla="*/ 160 h 162"/>
              <a:gd name="T34" fmla="*/ 30 w 70"/>
              <a:gd name="T35" fmla="*/ 158 h 162"/>
              <a:gd name="T36" fmla="*/ 24 w 70"/>
              <a:gd name="T37" fmla="*/ 156 h 162"/>
              <a:gd name="T38" fmla="*/ 20 w 70"/>
              <a:gd name="T39" fmla="*/ 152 h 162"/>
              <a:gd name="T40" fmla="*/ 16 w 70"/>
              <a:gd name="T41" fmla="*/ 146 h 162"/>
              <a:gd name="T42" fmla="*/ 16 w 70"/>
              <a:gd name="T43" fmla="*/ 140 h 162"/>
              <a:gd name="T44" fmla="*/ 14 w 70"/>
              <a:gd name="T45" fmla="*/ 134 h 162"/>
              <a:gd name="T46" fmla="*/ 14 w 70"/>
              <a:gd name="T47" fmla="*/ 128 h 162"/>
              <a:gd name="T48" fmla="*/ 14 w 70"/>
              <a:gd name="T49" fmla="*/ 118 h 162"/>
              <a:gd name="T50" fmla="*/ 14 w 70"/>
              <a:gd name="T51" fmla="*/ 66 h 162"/>
              <a:gd name="T52" fmla="*/ 0 w 70"/>
              <a:gd name="T53" fmla="*/ 66 h 162"/>
              <a:gd name="T54" fmla="*/ 0 w 70"/>
              <a:gd name="T55" fmla="*/ 42 h 162"/>
              <a:gd name="T56" fmla="*/ 14 w 70"/>
              <a:gd name="T57" fmla="*/ 42 h 162"/>
              <a:gd name="T58" fmla="*/ 14 w 70"/>
              <a:gd name="T59" fmla="*/ 20 h 162"/>
              <a:gd name="T60" fmla="*/ 44 w 70"/>
              <a:gd name="T61" fmla="*/ 0 h 162"/>
              <a:gd name="T62" fmla="*/ 44 w 70"/>
              <a:gd name="T63" fmla="*/ 42 h 162"/>
              <a:gd name="T64" fmla="*/ 68 w 70"/>
              <a:gd name="T65" fmla="*/ 4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0" h="162">
                <a:moveTo>
                  <a:pt x="68" y="42"/>
                </a:moveTo>
                <a:lnTo>
                  <a:pt x="68" y="66"/>
                </a:lnTo>
                <a:lnTo>
                  <a:pt x="44" y="66"/>
                </a:lnTo>
                <a:lnTo>
                  <a:pt x="44" y="116"/>
                </a:lnTo>
                <a:lnTo>
                  <a:pt x="44" y="124"/>
                </a:lnTo>
                <a:lnTo>
                  <a:pt x="44" y="130"/>
                </a:lnTo>
                <a:lnTo>
                  <a:pt x="46" y="132"/>
                </a:lnTo>
                <a:lnTo>
                  <a:pt x="46" y="134"/>
                </a:lnTo>
                <a:lnTo>
                  <a:pt x="48" y="136"/>
                </a:lnTo>
                <a:lnTo>
                  <a:pt x="52" y="138"/>
                </a:lnTo>
                <a:lnTo>
                  <a:pt x="54" y="138"/>
                </a:lnTo>
                <a:lnTo>
                  <a:pt x="60" y="138"/>
                </a:lnTo>
                <a:lnTo>
                  <a:pt x="70" y="136"/>
                </a:lnTo>
                <a:lnTo>
                  <a:pt x="70" y="158"/>
                </a:lnTo>
                <a:lnTo>
                  <a:pt x="58" y="160"/>
                </a:lnTo>
                <a:lnTo>
                  <a:pt x="46" y="162"/>
                </a:lnTo>
                <a:lnTo>
                  <a:pt x="38" y="160"/>
                </a:lnTo>
                <a:lnTo>
                  <a:pt x="30" y="158"/>
                </a:lnTo>
                <a:lnTo>
                  <a:pt x="24" y="156"/>
                </a:lnTo>
                <a:lnTo>
                  <a:pt x="20" y="152"/>
                </a:lnTo>
                <a:lnTo>
                  <a:pt x="16" y="146"/>
                </a:lnTo>
                <a:lnTo>
                  <a:pt x="16" y="140"/>
                </a:lnTo>
                <a:lnTo>
                  <a:pt x="14" y="134"/>
                </a:lnTo>
                <a:lnTo>
                  <a:pt x="14" y="128"/>
                </a:lnTo>
                <a:lnTo>
                  <a:pt x="14" y="118"/>
                </a:lnTo>
                <a:lnTo>
                  <a:pt x="14" y="66"/>
                </a:lnTo>
                <a:lnTo>
                  <a:pt x="0" y="66"/>
                </a:lnTo>
                <a:lnTo>
                  <a:pt x="0" y="42"/>
                </a:lnTo>
                <a:lnTo>
                  <a:pt x="14" y="42"/>
                </a:lnTo>
                <a:lnTo>
                  <a:pt x="14" y="20"/>
                </a:lnTo>
                <a:lnTo>
                  <a:pt x="44" y="0"/>
                </a:lnTo>
                <a:lnTo>
                  <a:pt x="44" y="42"/>
                </a:lnTo>
                <a:lnTo>
                  <a:pt x="68" y="42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Freeform 46"/>
          <p:cNvSpPr>
            <a:spLocks noChangeArrowheads="1"/>
          </p:cNvSpPr>
          <p:nvPr/>
        </p:nvSpPr>
        <p:spPr bwMode="auto">
          <a:xfrm>
            <a:off x="5095875" y="3563938"/>
            <a:ext cx="222250" cy="247650"/>
          </a:xfrm>
          <a:custGeom>
            <a:avLst/>
            <a:gdLst>
              <a:gd name="T0" fmla="*/ 30 w 110"/>
              <a:gd name="T1" fmla="*/ 80 h 122"/>
              <a:gd name="T2" fmla="*/ 34 w 110"/>
              <a:gd name="T3" fmla="*/ 90 h 122"/>
              <a:gd name="T4" fmla="*/ 44 w 110"/>
              <a:gd name="T5" fmla="*/ 96 h 122"/>
              <a:gd name="T6" fmla="*/ 56 w 110"/>
              <a:gd name="T7" fmla="*/ 98 h 122"/>
              <a:gd name="T8" fmla="*/ 70 w 110"/>
              <a:gd name="T9" fmla="*/ 96 h 122"/>
              <a:gd name="T10" fmla="*/ 78 w 110"/>
              <a:gd name="T11" fmla="*/ 90 h 122"/>
              <a:gd name="T12" fmla="*/ 78 w 110"/>
              <a:gd name="T13" fmla="*/ 84 h 122"/>
              <a:gd name="T14" fmla="*/ 74 w 110"/>
              <a:gd name="T15" fmla="*/ 78 h 122"/>
              <a:gd name="T16" fmla="*/ 36 w 110"/>
              <a:gd name="T17" fmla="*/ 68 h 122"/>
              <a:gd name="T18" fmla="*/ 12 w 110"/>
              <a:gd name="T19" fmla="*/ 56 h 122"/>
              <a:gd name="T20" fmla="*/ 6 w 110"/>
              <a:gd name="T21" fmla="*/ 44 h 122"/>
              <a:gd name="T22" fmla="*/ 6 w 110"/>
              <a:gd name="T23" fmla="*/ 26 h 122"/>
              <a:gd name="T24" fmla="*/ 16 w 110"/>
              <a:gd name="T25" fmla="*/ 10 h 122"/>
              <a:gd name="T26" fmla="*/ 54 w 110"/>
              <a:gd name="T27" fmla="*/ 0 h 122"/>
              <a:gd name="T28" fmla="*/ 88 w 110"/>
              <a:gd name="T29" fmla="*/ 8 h 122"/>
              <a:gd name="T30" fmla="*/ 102 w 110"/>
              <a:gd name="T31" fmla="*/ 24 h 122"/>
              <a:gd name="T32" fmla="*/ 74 w 110"/>
              <a:gd name="T33" fmla="*/ 38 h 122"/>
              <a:gd name="T34" fmla="*/ 68 w 110"/>
              <a:gd name="T35" fmla="*/ 28 h 122"/>
              <a:gd name="T36" fmla="*/ 54 w 110"/>
              <a:gd name="T37" fmla="*/ 24 h 122"/>
              <a:gd name="T38" fmla="*/ 42 w 110"/>
              <a:gd name="T39" fmla="*/ 26 h 122"/>
              <a:gd name="T40" fmla="*/ 36 w 110"/>
              <a:gd name="T41" fmla="*/ 30 h 122"/>
              <a:gd name="T42" fmla="*/ 36 w 110"/>
              <a:gd name="T43" fmla="*/ 36 h 122"/>
              <a:gd name="T44" fmla="*/ 42 w 110"/>
              <a:gd name="T45" fmla="*/ 40 h 122"/>
              <a:gd name="T46" fmla="*/ 56 w 110"/>
              <a:gd name="T47" fmla="*/ 44 h 122"/>
              <a:gd name="T48" fmla="*/ 86 w 110"/>
              <a:gd name="T49" fmla="*/ 52 h 122"/>
              <a:gd name="T50" fmla="*/ 106 w 110"/>
              <a:gd name="T51" fmla="*/ 66 h 122"/>
              <a:gd name="T52" fmla="*/ 110 w 110"/>
              <a:gd name="T53" fmla="*/ 82 h 122"/>
              <a:gd name="T54" fmla="*/ 104 w 110"/>
              <a:gd name="T55" fmla="*/ 102 h 122"/>
              <a:gd name="T56" fmla="*/ 80 w 110"/>
              <a:gd name="T57" fmla="*/ 118 h 122"/>
              <a:gd name="T58" fmla="*/ 34 w 110"/>
              <a:gd name="T59" fmla="*/ 120 h 122"/>
              <a:gd name="T60" fmla="*/ 10 w 110"/>
              <a:gd name="T61" fmla="*/ 104 h 122"/>
              <a:gd name="T62" fmla="*/ 0 w 110"/>
              <a:gd name="T63" fmla="*/ 8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122">
                <a:moveTo>
                  <a:pt x="0" y="84"/>
                </a:moveTo>
                <a:lnTo>
                  <a:pt x="30" y="80"/>
                </a:lnTo>
                <a:lnTo>
                  <a:pt x="32" y="86"/>
                </a:lnTo>
                <a:lnTo>
                  <a:pt x="34" y="90"/>
                </a:lnTo>
                <a:lnTo>
                  <a:pt x="38" y="94"/>
                </a:lnTo>
                <a:lnTo>
                  <a:pt x="44" y="96"/>
                </a:lnTo>
                <a:lnTo>
                  <a:pt x="50" y="98"/>
                </a:lnTo>
                <a:lnTo>
                  <a:pt x="56" y="98"/>
                </a:lnTo>
                <a:lnTo>
                  <a:pt x="64" y="98"/>
                </a:lnTo>
                <a:lnTo>
                  <a:pt x="70" y="96"/>
                </a:lnTo>
                <a:lnTo>
                  <a:pt x="74" y="94"/>
                </a:lnTo>
                <a:lnTo>
                  <a:pt x="78" y="90"/>
                </a:lnTo>
                <a:lnTo>
                  <a:pt x="80" y="86"/>
                </a:lnTo>
                <a:lnTo>
                  <a:pt x="78" y="84"/>
                </a:lnTo>
                <a:lnTo>
                  <a:pt x="76" y="80"/>
                </a:lnTo>
                <a:lnTo>
                  <a:pt x="74" y="78"/>
                </a:lnTo>
                <a:lnTo>
                  <a:pt x="66" y="76"/>
                </a:lnTo>
                <a:lnTo>
                  <a:pt x="36" y="68"/>
                </a:lnTo>
                <a:lnTo>
                  <a:pt x="18" y="62"/>
                </a:lnTo>
                <a:lnTo>
                  <a:pt x="12" y="56"/>
                </a:lnTo>
                <a:lnTo>
                  <a:pt x="8" y="50"/>
                </a:lnTo>
                <a:lnTo>
                  <a:pt x="6" y="44"/>
                </a:lnTo>
                <a:lnTo>
                  <a:pt x="4" y="36"/>
                </a:lnTo>
                <a:lnTo>
                  <a:pt x="6" y="26"/>
                </a:lnTo>
                <a:lnTo>
                  <a:pt x="10" y="18"/>
                </a:lnTo>
                <a:lnTo>
                  <a:pt x="16" y="10"/>
                </a:lnTo>
                <a:lnTo>
                  <a:pt x="32" y="2"/>
                </a:lnTo>
                <a:lnTo>
                  <a:pt x="54" y="0"/>
                </a:lnTo>
                <a:lnTo>
                  <a:pt x="74" y="2"/>
                </a:lnTo>
                <a:lnTo>
                  <a:pt x="88" y="8"/>
                </a:lnTo>
                <a:lnTo>
                  <a:pt x="96" y="14"/>
                </a:lnTo>
                <a:lnTo>
                  <a:pt x="102" y="24"/>
                </a:lnTo>
                <a:lnTo>
                  <a:pt x="104" y="32"/>
                </a:lnTo>
                <a:lnTo>
                  <a:pt x="74" y="38"/>
                </a:lnTo>
                <a:lnTo>
                  <a:pt x="72" y="32"/>
                </a:lnTo>
                <a:lnTo>
                  <a:pt x="68" y="28"/>
                </a:lnTo>
                <a:lnTo>
                  <a:pt x="62" y="24"/>
                </a:lnTo>
                <a:lnTo>
                  <a:pt x="54" y="24"/>
                </a:lnTo>
                <a:lnTo>
                  <a:pt x="48" y="24"/>
                </a:lnTo>
                <a:lnTo>
                  <a:pt x="42" y="26"/>
                </a:lnTo>
                <a:lnTo>
                  <a:pt x="38" y="26"/>
                </a:lnTo>
                <a:lnTo>
                  <a:pt x="36" y="30"/>
                </a:lnTo>
                <a:lnTo>
                  <a:pt x="34" y="32"/>
                </a:lnTo>
                <a:lnTo>
                  <a:pt x="36" y="36"/>
                </a:lnTo>
                <a:lnTo>
                  <a:pt x="38" y="38"/>
                </a:lnTo>
                <a:lnTo>
                  <a:pt x="42" y="40"/>
                </a:lnTo>
                <a:lnTo>
                  <a:pt x="48" y="42"/>
                </a:lnTo>
                <a:lnTo>
                  <a:pt x="56" y="44"/>
                </a:lnTo>
                <a:lnTo>
                  <a:pt x="66" y="46"/>
                </a:lnTo>
                <a:lnTo>
                  <a:pt x="86" y="52"/>
                </a:lnTo>
                <a:lnTo>
                  <a:pt x="100" y="60"/>
                </a:lnTo>
                <a:lnTo>
                  <a:pt x="106" y="66"/>
                </a:lnTo>
                <a:lnTo>
                  <a:pt x="108" y="74"/>
                </a:lnTo>
                <a:lnTo>
                  <a:pt x="110" y="82"/>
                </a:lnTo>
                <a:lnTo>
                  <a:pt x="108" y="94"/>
                </a:lnTo>
                <a:lnTo>
                  <a:pt x="104" y="102"/>
                </a:lnTo>
                <a:lnTo>
                  <a:pt x="96" y="110"/>
                </a:lnTo>
                <a:lnTo>
                  <a:pt x="80" y="118"/>
                </a:lnTo>
                <a:lnTo>
                  <a:pt x="56" y="122"/>
                </a:lnTo>
                <a:lnTo>
                  <a:pt x="34" y="120"/>
                </a:lnTo>
                <a:lnTo>
                  <a:pt x="18" y="112"/>
                </a:lnTo>
                <a:lnTo>
                  <a:pt x="10" y="104"/>
                </a:lnTo>
                <a:lnTo>
                  <a:pt x="4" y="96"/>
                </a:lnTo>
                <a:lnTo>
                  <a:pt x="0" y="84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Freeform 47"/>
          <p:cNvSpPr>
            <a:spLocks noChangeArrowheads="1"/>
          </p:cNvSpPr>
          <p:nvPr/>
        </p:nvSpPr>
        <p:spPr bwMode="auto">
          <a:xfrm>
            <a:off x="4994275" y="2514600"/>
            <a:ext cx="201613" cy="201613"/>
          </a:xfrm>
          <a:custGeom>
            <a:avLst/>
            <a:gdLst>
              <a:gd name="T0" fmla="*/ 38 w 100"/>
              <a:gd name="T1" fmla="*/ 100 h 100"/>
              <a:gd name="T2" fmla="*/ 38 w 100"/>
              <a:gd name="T3" fmla="*/ 62 h 100"/>
              <a:gd name="T4" fmla="*/ 0 w 100"/>
              <a:gd name="T5" fmla="*/ 62 h 100"/>
              <a:gd name="T6" fmla="*/ 0 w 100"/>
              <a:gd name="T7" fmla="*/ 38 h 100"/>
              <a:gd name="T8" fmla="*/ 38 w 100"/>
              <a:gd name="T9" fmla="*/ 38 h 100"/>
              <a:gd name="T10" fmla="*/ 38 w 100"/>
              <a:gd name="T11" fmla="*/ 0 h 100"/>
              <a:gd name="T12" fmla="*/ 64 w 100"/>
              <a:gd name="T13" fmla="*/ 0 h 100"/>
              <a:gd name="T14" fmla="*/ 64 w 100"/>
              <a:gd name="T15" fmla="*/ 38 h 100"/>
              <a:gd name="T16" fmla="*/ 100 w 100"/>
              <a:gd name="T17" fmla="*/ 38 h 100"/>
              <a:gd name="T18" fmla="*/ 100 w 100"/>
              <a:gd name="T19" fmla="*/ 62 h 100"/>
              <a:gd name="T20" fmla="*/ 64 w 100"/>
              <a:gd name="T21" fmla="*/ 62 h 100"/>
              <a:gd name="T22" fmla="*/ 64 w 100"/>
              <a:gd name="T23" fmla="*/ 100 h 100"/>
              <a:gd name="T24" fmla="*/ 38 w 100"/>
              <a:gd name="T2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0">
                <a:moveTo>
                  <a:pt x="38" y="100"/>
                </a:moveTo>
                <a:lnTo>
                  <a:pt x="38" y="62"/>
                </a:lnTo>
                <a:lnTo>
                  <a:pt x="0" y="62"/>
                </a:lnTo>
                <a:lnTo>
                  <a:pt x="0" y="38"/>
                </a:lnTo>
                <a:lnTo>
                  <a:pt x="38" y="38"/>
                </a:lnTo>
                <a:lnTo>
                  <a:pt x="38" y="0"/>
                </a:lnTo>
                <a:lnTo>
                  <a:pt x="64" y="0"/>
                </a:lnTo>
                <a:lnTo>
                  <a:pt x="64" y="38"/>
                </a:lnTo>
                <a:lnTo>
                  <a:pt x="100" y="38"/>
                </a:lnTo>
                <a:lnTo>
                  <a:pt x="100" y="62"/>
                </a:lnTo>
                <a:lnTo>
                  <a:pt x="64" y="62"/>
                </a:lnTo>
                <a:lnTo>
                  <a:pt x="64" y="100"/>
                </a:lnTo>
                <a:lnTo>
                  <a:pt x="38" y="10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0" name="Freeform 48"/>
          <p:cNvSpPr>
            <a:spLocks noChangeArrowheads="1"/>
          </p:cNvSpPr>
          <p:nvPr/>
        </p:nvSpPr>
        <p:spPr bwMode="auto">
          <a:xfrm>
            <a:off x="5245100" y="2470150"/>
            <a:ext cx="231775" cy="292100"/>
          </a:xfrm>
          <a:custGeom>
            <a:avLst/>
            <a:gdLst>
              <a:gd name="T0" fmla="*/ 0 w 114"/>
              <a:gd name="T1" fmla="*/ 144 h 144"/>
              <a:gd name="T2" fmla="*/ 0 w 114"/>
              <a:gd name="T3" fmla="*/ 0 h 144"/>
              <a:gd name="T4" fmla="*/ 28 w 114"/>
              <a:gd name="T5" fmla="*/ 0 h 144"/>
              <a:gd name="T6" fmla="*/ 86 w 114"/>
              <a:gd name="T7" fmla="*/ 96 h 144"/>
              <a:gd name="T8" fmla="*/ 86 w 114"/>
              <a:gd name="T9" fmla="*/ 0 h 144"/>
              <a:gd name="T10" fmla="*/ 114 w 114"/>
              <a:gd name="T11" fmla="*/ 0 h 144"/>
              <a:gd name="T12" fmla="*/ 114 w 114"/>
              <a:gd name="T13" fmla="*/ 144 h 144"/>
              <a:gd name="T14" fmla="*/ 84 w 114"/>
              <a:gd name="T15" fmla="*/ 144 h 144"/>
              <a:gd name="T16" fmla="*/ 26 w 114"/>
              <a:gd name="T17" fmla="*/ 48 h 144"/>
              <a:gd name="T18" fmla="*/ 26 w 114"/>
              <a:gd name="T19" fmla="*/ 144 h 144"/>
              <a:gd name="T20" fmla="*/ 0 w 114"/>
              <a:gd name="T21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144">
                <a:moveTo>
                  <a:pt x="0" y="144"/>
                </a:moveTo>
                <a:lnTo>
                  <a:pt x="0" y="0"/>
                </a:lnTo>
                <a:lnTo>
                  <a:pt x="28" y="0"/>
                </a:lnTo>
                <a:lnTo>
                  <a:pt x="86" y="96"/>
                </a:lnTo>
                <a:lnTo>
                  <a:pt x="86" y="0"/>
                </a:lnTo>
                <a:lnTo>
                  <a:pt x="114" y="0"/>
                </a:lnTo>
                <a:lnTo>
                  <a:pt x="114" y="144"/>
                </a:lnTo>
                <a:lnTo>
                  <a:pt x="84" y="144"/>
                </a:lnTo>
                <a:lnTo>
                  <a:pt x="26" y="48"/>
                </a:lnTo>
                <a:lnTo>
                  <a:pt x="26" y="144"/>
                </a:lnTo>
                <a:lnTo>
                  <a:pt x="0" y="144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Freeform 49"/>
          <p:cNvSpPr>
            <a:spLocks noChangeArrowheads="1"/>
          </p:cNvSpPr>
          <p:nvPr/>
        </p:nvSpPr>
        <p:spPr bwMode="auto">
          <a:xfrm>
            <a:off x="5751513" y="2514600"/>
            <a:ext cx="200025" cy="201613"/>
          </a:xfrm>
          <a:custGeom>
            <a:avLst/>
            <a:gdLst>
              <a:gd name="T0" fmla="*/ 36 w 98"/>
              <a:gd name="T1" fmla="*/ 100 h 100"/>
              <a:gd name="T2" fmla="*/ 36 w 98"/>
              <a:gd name="T3" fmla="*/ 62 h 100"/>
              <a:gd name="T4" fmla="*/ 0 w 98"/>
              <a:gd name="T5" fmla="*/ 62 h 100"/>
              <a:gd name="T6" fmla="*/ 0 w 98"/>
              <a:gd name="T7" fmla="*/ 38 h 100"/>
              <a:gd name="T8" fmla="*/ 36 w 98"/>
              <a:gd name="T9" fmla="*/ 38 h 100"/>
              <a:gd name="T10" fmla="*/ 36 w 98"/>
              <a:gd name="T11" fmla="*/ 0 h 100"/>
              <a:gd name="T12" fmla="*/ 62 w 98"/>
              <a:gd name="T13" fmla="*/ 0 h 100"/>
              <a:gd name="T14" fmla="*/ 62 w 98"/>
              <a:gd name="T15" fmla="*/ 38 h 100"/>
              <a:gd name="T16" fmla="*/ 98 w 98"/>
              <a:gd name="T17" fmla="*/ 38 h 100"/>
              <a:gd name="T18" fmla="*/ 98 w 98"/>
              <a:gd name="T19" fmla="*/ 62 h 100"/>
              <a:gd name="T20" fmla="*/ 62 w 98"/>
              <a:gd name="T21" fmla="*/ 62 h 100"/>
              <a:gd name="T22" fmla="*/ 62 w 98"/>
              <a:gd name="T23" fmla="*/ 100 h 100"/>
              <a:gd name="T24" fmla="*/ 36 w 98"/>
              <a:gd name="T2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" h="100">
                <a:moveTo>
                  <a:pt x="36" y="100"/>
                </a:moveTo>
                <a:lnTo>
                  <a:pt x="36" y="62"/>
                </a:lnTo>
                <a:lnTo>
                  <a:pt x="0" y="62"/>
                </a:lnTo>
                <a:lnTo>
                  <a:pt x="0" y="38"/>
                </a:lnTo>
                <a:lnTo>
                  <a:pt x="36" y="38"/>
                </a:lnTo>
                <a:lnTo>
                  <a:pt x="36" y="0"/>
                </a:lnTo>
                <a:lnTo>
                  <a:pt x="62" y="0"/>
                </a:lnTo>
                <a:lnTo>
                  <a:pt x="62" y="38"/>
                </a:lnTo>
                <a:lnTo>
                  <a:pt x="98" y="38"/>
                </a:lnTo>
                <a:lnTo>
                  <a:pt x="98" y="62"/>
                </a:lnTo>
                <a:lnTo>
                  <a:pt x="62" y="62"/>
                </a:lnTo>
                <a:lnTo>
                  <a:pt x="62" y="100"/>
                </a:lnTo>
                <a:lnTo>
                  <a:pt x="36" y="10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Freeform 50"/>
          <p:cNvSpPr>
            <a:spLocks noChangeArrowheads="1"/>
          </p:cNvSpPr>
          <p:nvPr/>
        </p:nvSpPr>
        <p:spPr bwMode="auto">
          <a:xfrm>
            <a:off x="5999163" y="2470150"/>
            <a:ext cx="223837" cy="292100"/>
          </a:xfrm>
          <a:custGeom>
            <a:avLst/>
            <a:gdLst>
              <a:gd name="T0" fmla="*/ 0 w 110"/>
              <a:gd name="T1" fmla="*/ 144 h 144"/>
              <a:gd name="T2" fmla="*/ 0 w 110"/>
              <a:gd name="T3" fmla="*/ 0 h 144"/>
              <a:gd name="T4" fmla="*/ 46 w 110"/>
              <a:gd name="T5" fmla="*/ 0 h 144"/>
              <a:gd name="T6" fmla="*/ 68 w 110"/>
              <a:gd name="T7" fmla="*/ 0 h 144"/>
              <a:gd name="T8" fmla="*/ 80 w 110"/>
              <a:gd name="T9" fmla="*/ 2 h 144"/>
              <a:gd name="T10" fmla="*/ 88 w 110"/>
              <a:gd name="T11" fmla="*/ 6 h 144"/>
              <a:gd name="T12" fmla="*/ 96 w 110"/>
              <a:gd name="T13" fmla="*/ 10 h 144"/>
              <a:gd name="T14" fmla="*/ 102 w 110"/>
              <a:gd name="T15" fmla="*/ 16 h 144"/>
              <a:gd name="T16" fmla="*/ 106 w 110"/>
              <a:gd name="T17" fmla="*/ 24 h 144"/>
              <a:gd name="T18" fmla="*/ 108 w 110"/>
              <a:gd name="T19" fmla="*/ 34 h 144"/>
              <a:gd name="T20" fmla="*/ 110 w 110"/>
              <a:gd name="T21" fmla="*/ 44 h 144"/>
              <a:gd name="T22" fmla="*/ 108 w 110"/>
              <a:gd name="T23" fmla="*/ 52 h 144"/>
              <a:gd name="T24" fmla="*/ 108 w 110"/>
              <a:gd name="T25" fmla="*/ 60 h 144"/>
              <a:gd name="T26" fmla="*/ 104 w 110"/>
              <a:gd name="T27" fmla="*/ 66 h 144"/>
              <a:gd name="T28" fmla="*/ 98 w 110"/>
              <a:gd name="T29" fmla="*/ 74 h 144"/>
              <a:gd name="T30" fmla="*/ 92 w 110"/>
              <a:gd name="T31" fmla="*/ 80 h 144"/>
              <a:gd name="T32" fmla="*/ 84 w 110"/>
              <a:gd name="T33" fmla="*/ 84 h 144"/>
              <a:gd name="T34" fmla="*/ 76 w 110"/>
              <a:gd name="T35" fmla="*/ 88 h 144"/>
              <a:gd name="T36" fmla="*/ 68 w 110"/>
              <a:gd name="T37" fmla="*/ 88 h 144"/>
              <a:gd name="T38" fmla="*/ 58 w 110"/>
              <a:gd name="T39" fmla="*/ 88 h 144"/>
              <a:gd name="T40" fmla="*/ 46 w 110"/>
              <a:gd name="T41" fmla="*/ 90 h 144"/>
              <a:gd name="T42" fmla="*/ 26 w 110"/>
              <a:gd name="T43" fmla="*/ 90 h 144"/>
              <a:gd name="T44" fmla="*/ 26 w 110"/>
              <a:gd name="T45" fmla="*/ 144 h 144"/>
              <a:gd name="T46" fmla="*/ 0 w 110"/>
              <a:gd name="T47" fmla="*/ 144 h 144"/>
              <a:gd name="T48" fmla="*/ 26 w 110"/>
              <a:gd name="T49" fmla="*/ 24 h 144"/>
              <a:gd name="T50" fmla="*/ 26 w 110"/>
              <a:gd name="T51" fmla="*/ 64 h 144"/>
              <a:gd name="T52" fmla="*/ 44 w 110"/>
              <a:gd name="T53" fmla="*/ 64 h 144"/>
              <a:gd name="T54" fmla="*/ 56 w 110"/>
              <a:gd name="T55" fmla="*/ 64 h 144"/>
              <a:gd name="T56" fmla="*/ 64 w 110"/>
              <a:gd name="T57" fmla="*/ 64 h 144"/>
              <a:gd name="T58" fmla="*/ 68 w 110"/>
              <a:gd name="T59" fmla="*/ 62 h 144"/>
              <a:gd name="T60" fmla="*/ 74 w 110"/>
              <a:gd name="T61" fmla="*/ 60 h 144"/>
              <a:gd name="T62" fmla="*/ 78 w 110"/>
              <a:gd name="T63" fmla="*/ 56 h 144"/>
              <a:gd name="T64" fmla="*/ 82 w 110"/>
              <a:gd name="T65" fmla="*/ 50 h 144"/>
              <a:gd name="T66" fmla="*/ 82 w 110"/>
              <a:gd name="T67" fmla="*/ 44 h 144"/>
              <a:gd name="T68" fmla="*/ 82 w 110"/>
              <a:gd name="T69" fmla="*/ 38 h 144"/>
              <a:gd name="T70" fmla="*/ 78 w 110"/>
              <a:gd name="T71" fmla="*/ 32 h 144"/>
              <a:gd name="T72" fmla="*/ 72 w 110"/>
              <a:gd name="T73" fmla="*/ 28 h 144"/>
              <a:gd name="T74" fmla="*/ 64 w 110"/>
              <a:gd name="T75" fmla="*/ 26 h 144"/>
              <a:gd name="T76" fmla="*/ 60 w 110"/>
              <a:gd name="T77" fmla="*/ 26 h 144"/>
              <a:gd name="T78" fmla="*/ 52 w 110"/>
              <a:gd name="T79" fmla="*/ 24 h 144"/>
              <a:gd name="T80" fmla="*/ 42 w 110"/>
              <a:gd name="T81" fmla="*/ 24 h 144"/>
              <a:gd name="T82" fmla="*/ 26 w 110"/>
              <a:gd name="T83" fmla="*/ 2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0" h="144">
                <a:moveTo>
                  <a:pt x="0" y="144"/>
                </a:moveTo>
                <a:lnTo>
                  <a:pt x="0" y="0"/>
                </a:lnTo>
                <a:lnTo>
                  <a:pt x="46" y="0"/>
                </a:lnTo>
                <a:lnTo>
                  <a:pt x="68" y="0"/>
                </a:lnTo>
                <a:lnTo>
                  <a:pt x="80" y="2"/>
                </a:lnTo>
                <a:lnTo>
                  <a:pt x="88" y="6"/>
                </a:lnTo>
                <a:lnTo>
                  <a:pt x="96" y="10"/>
                </a:lnTo>
                <a:lnTo>
                  <a:pt x="102" y="16"/>
                </a:lnTo>
                <a:lnTo>
                  <a:pt x="106" y="24"/>
                </a:lnTo>
                <a:lnTo>
                  <a:pt x="108" y="34"/>
                </a:lnTo>
                <a:lnTo>
                  <a:pt x="110" y="44"/>
                </a:lnTo>
                <a:lnTo>
                  <a:pt x="108" y="52"/>
                </a:lnTo>
                <a:lnTo>
                  <a:pt x="108" y="60"/>
                </a:lnTo>
                <a:lnTo>
                  <a:pt x="104" y="66"/>
                </a:lnTo>
                <a:lnTo>
                  <a:pt x="98" y="74"/>
                </a:lnTo>
                <a:lnTo>
                  <a:pt x="92" y="80"/>
                </a:lnTo>
                <a:lnTo>
                  <a:pt x="84" y="84"/>
                </a:lnTo>
                <a:lnTo>
                  <a:pt x="76" y="88"/>
                </a:lnTo>
                <a:lnTo>
                  <a:pt x="68" y="88"/>
                </a:lnTo>
                <a:lnTo>
                  <a:pt x="58" y="88"/>
                </a:lnTo>
                <a:lnTo>
                  <a:pt x="46" y="90"/>
                </a:lnTo>
                <a:lnTo>
                  <a:pt x="26" y="90"/>
                </a:lnTo>
                <a:lnTo>
                  <a:pt x="26" y="144"/>
                </a:lnTo>
                <a:lnTo>
                  <a:pt x="0" y="144"/>
                </a:lnTo>
                <a:close/>
                <a:moveTo>
                  <a:pt x="26" y="24"/>
                </a:moveTo>
                <a:lnTo>
                  <a:pt x="26" y="64"/>
                </a:lnTo>
                <a:lnTo>
                  <a:pt x="44" y="64"/>
                </a:lnTo>
                <a:lnTo>
                  <a:pt x="56" y="64"/>
                </a:lnTo>
                <a:lnTo>
                  <a:pt x="64" y="64"/>
                </a:lnTo>
                <a:lnTo>
                  <a:pt x="68" y="62"/>
                </a:lnTo>
                <a:lnTo>
                  <a:pt x="74" y="60"/>
                </a:lnTo>
                <a:lnTo>
                  <a:pt x="78" y="56"/>
                </a:lnTo>
                <a:lnTo>
                  <a:pt x="82" y="50"/>
                </a:lnTo>
                <a:lnTo>
                  <a:pt x="82" y="44"/>
                </a:lnTo>
                <a:lnTo>
                  <a:pt x="82" y="38"/>
                </a:lnTo>
                <a:lnTo>
                  <a:pt x="78" y="32"/>
                </a:lnTo>
                <a:lnTo>
                  <a:pt x="72" y="28"/>
                </a:lnTo>
                <a:lnTo>
                  <a:pt x="64" y="26"/>
                </a:lnTo>
                <a:lnTo>
                  <a:pt x="60" y="26"/>
                </a:lnTo>
                <a:lnTo>
                  <a:pt x="52" y="24"/>
                </a:lnTo>
                <a:lnTo>
                  <a:pt x="42" y="24"/>
                </a:lnTo>
                <a:lnTo>
                  <a:pt x="26" y="24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Freeform 51"/>
          <p:cNvSpPr>
            <a:spLocks noChangeArrowheads="1"/>
          </p:cNvSpPr>
          <p:nvPr/>
        </p:nvSpPr>
        <p:spPr bwMode="auto">
          <a:xfrm>
            <a:off x="6267450" y="2470150"/>
            <a:ext cx="206375" cy="292100"/>
          </a:xfrm>
          <a:custGeom>
            <a:avLst/>
            <a:gdLst>
              <a:gd name="T0" fmla="*/ 0 w 102"/>
              <a:gd name="T1" fmla="*/ 144 h 144"/>
              <a:gd name="T2" fmla="*/ 0 w 102"/>
              <a:gd name="T3" fmla="*/ 0 h 144"/>
              <a:gd name="T4" fmla="*/ 28 w 102"/>
              <a:gd name="T5" fmla="*/ 0 h 144"/>
              <a:gd name="T6" fmla="*/ 28 w 102"/>
              <a:gd name="T7" fmla="*/ 118 h 144"/>
              <a:gd name="T8" fmla="*/ 102 w 102"/>
              <a:gd name="T9" fmla="*/ 118 h 144"/>
              <a:gd name="T10" fmla="*/ 102 w 102"/>
              <a:gd name="T11" fmla="*/ 144 h 144"/>
              <a:gd name="T12" fmla="*/ 0 w 102"/>
              <a:gd name="T13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144">
                <a:moveTo>
                  <a:pt x="0" y="144"/>
                </a:moveTo>
                <a:lnTo>
                  <a:pt x="0" y="0"/>
                </a:lnTo>
                <a:lnTo>
                  <a:pt x="28" y="0"/>
                </a:lnTo>
                <a:lnTo>
                  <a:pt x="28" y="118"/>
                </a:lnTo>
                <a:lnTo>
                  <a:pt x="102" y="118"/>
                </a:lnTo>
                <a:lnTo>
                  <a:pt x="102" y="144"/>
                </a:lnTo>
                <a:lnTo>
                  <a:pt x="0" y="144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60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4267200" cy="3276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714500"/>
            <a:ext cx="3709987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833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2800" dirty="0"/>
              <a:t>Recognition is usually not quite what we need. </a:t>
            </a:r>
          </a:p>
          <a:p>
            <a:pPr marL="738188" lvl="1" indent="-280988">
              <a:buClr>
                <a:srgbClr val="3D3D3D"/>
              </a:buClr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2800" dirty="0"/>
              <a:t>Usually if we find some string in the language we need to find the structure in it (</a:t>
            </a:r>
            <a:r>
              <a:rPr lang="en-IN" altLang="en-US" sz="2800" dirty="0">
                <a:solidFill>
                  <a:srgbClr val="00CC00"/>
                </a:solidFill>
              </a:rPr>
              <a:t>parsing</a:t>
            </a:r>
            <a:r>
              <a:rPr lang="en-IN" altLang="en-US" sz="2800" dirty="0"/>
              <a:t>)</a:t>
            </a:r>
          </a:p>
          <a:p>
            <a:pPr marL="738188" lvl="1" indent="-280988">
              <a:buClr>
                <a:srgbClr val="3D3D3D"/>
              </a:buClr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2800" dirty="0"/>
              <a:t>Or we have some structure and we want to produce a surface form (</a:t>
            </a:r>
            <a:r>
              <a:rPr lang="en-IN" altLang="en-US" sz="2800" dirty="0">
                <a:solidFill>
                  <a:srgbClr val="00CC00"/>
                </a:solidFill>
              </a:rPr>
              <a:t>production/generation</a:t>
            </a:r>
            <a:r>
              <a:rPr lang="en-IN" altLang="en-US" sz="2800" dirty="0"/>
              <a:t>)</a:t>
            </a:r>
          </a:p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2800" dirty="0"/>
              <a:t>Example</a:t>
            </a:r>
          </a:p>
          <a:p>
            <a:pPr marL="738188" lvl="1" indent="-280988">
              <a:buClr>
                <a:srgbClr val="3D3D3D"/>
              </a:buClr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2800" dirty="0"/>
              <a:t>From “</a:t>
            </a:r>
            <a:r>
              <a:rPr lang="en-IN" altLang="en-US" sz="2800" dirty="0">
                <a:solidFill>
                  <a:srgbClr val="A50021"/>
                </a:solidFill>
                <a:latin typeface="Courier New" panose="02070309020205020404" pitchFamily="49" charset="0"/>
              </a:rPr>
              <a:t>cats”</a:t>
            </a:r>
            <a:r>
              <a:rPr lang="en-IN" altLang="en-US" sz="2800" dirty="0"/>
              <a:t> to “</a:t>
            </a:r>
            <a:r>
              <a:rPr lang="en-IN" altLang="en-US" sz="2800" dirty="0">
                <a:solidFill>
                  <a:srgbClr val="A50021"/>
                </a:solidFill>
                <a:latin typeface="Courier New" panose="02070309020205020404" pitchFamily="49" charset="0"/>
              </a:rPr>
              <a:t>cat +N +PL”</a:t>
            </a:r>
            <a:r>
              <a:rPr lang="en-IN" altLang="en-US" sz="2800" dirty="0">
                <a:latin typeface="Courier New" panose="02070309020205020404" pitchFamily="49" charset="0"/>
              </a:rPr>
              <a:t> </a:t>
            </a:r>
            <a:r>
              <a:rPr lang="en-IN" altLang="en-US" sz="2800" dirty="0"/>
              <a:t>and back</a:t>
            </a:r>
          </a:p>
          <a:p>
            <a:pPr marL="738188" lvl="1" indent="-280988"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en-IN" altLang="en-US" b="1" dirty="0">
              <a:solidFill>
                <a:srgbClr val="00CC00"/>
              </a:solidFill>
            </a:endParaRPr>
          </a:p>
          <a:p>
            <a:pPr marL="738188" lvl="1" indent="-280988">
              <a:spcBef>
                <a:spcPts val="900"/>
              </a:spcBef>
              <a:buClr>
                <a:srgbClr val="00CC00"/>
              </a:buClr>
              <a:buFont typeface="Wingdings" panose="05000000000000000000" pitchFamily="2" charset="2"/>
              <a:buChar char="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3600" b="1" dirty="0" smtClean="0">
                <a:solidFill>
                  <a:srgbClr val="00CC00"/>
                </a:solidFill>
              </a:rPr>
              <a:t>Morphological </a:t>
            </a:r>
            <a:r>
              <a:rPr lang="en-IN" altLang="en-US" sz="3600" b="1" dirty="0">
                <a:solidFill>
                  <a:srgbClr val="00CC00"/>
                </a:solidFill>
              </a:rPr>
              <a:t>analysis </a:t>
            </a:r>
          </a:p>
          <a:p>
            <a:pPr marL="738188" lvl="1" indent="-280988">
              <a:spcBef>
                <a:spcPts val="900"/>
              </a:spcBef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en-IN" altLang="en-US" sz="3600" b="1" dirty="0">
              <a:solidFill>
                <a:srgbClr val="00CC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IN" altLang="en-US"/>
              <a:t>CSC 9010- NLP - 3: Morphology, Finite State Transducers</a:t>
            </a: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350837"/>
            <a:ext cx="86868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3200" dirty="0"/>
              <a:t>Parsing/Generation </a:t>
            </a:r>
            <a:r>
              <a:rPr lang="en-IN" altLang="en-US" sz="3200" dirty="0" smtClean="0"/>
              <a:t>vs</a:t>
            </a:r>
            <a:r>
              <a:rPr lang="en-IN" altLang="en-US" sz="3200" dirty="0"/>
              <a:t>. Recognition</a:t>
            </a:r>
          </a:p>
        </p:txBody>
      </p:sp>
    </p:spTree>
    <p:extLst>
      <p:ext uri="{BB962C8B-B14F-4D97-AF65-F5344CB8AC3E}">
        <p14:creationId xmlns:p14="http://schemas.microsoft.com/office/powerpoint/2010/main" val="2484063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N" altLang="en-US"/>
              <a:t>CSC 9010- NLP - 3: Morphology, Finite State Transducers</a:t>
            </a:r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9993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dirty="0"/>
              <a:t>Stemming in IR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7772400" cy="4114800"/>
          </a:xfrm>
          <a:ln/>
        </p:spPr>
        <p:txBody>
          <a:bodyPr/>
          <a:lstStyle/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dirty="0"/>
              <a:t>Run a stemmer on the documents to be indexed</a:t>
            </a:r>
          </a:p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dirty="0"/>
              <a:t>Run a stemmer on users queries</a:t>
            </a:r>
          </a:p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dirty="0"/>
              <a:t>Match</a:t>
            </a:r>
          </a:p>
          <a:p>
            <a:pPr marL="738188" lvl="1" indent="-280988">
              <a:buClr>
                <a:srgbClr val="3D3D3D"/>
              </a:buClr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dirty="0"/>
              <a:t>This is basically a form of hashing</a:t>
            </a:r>
          </a:p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dirty="0" smtClean="0">
                <a:solidFill>
                  <a:srgbClr val="3333CC"/>
                </a:solidFill>
              </a:rPr>
              <a:t>Example</a:t>
            </a:r>
            <a:r>
              <a:rPr lang="en-US" altLang="en-US" dirty="0">
                <a:solidFill>
                  <a:srgbClr val="3333CC"/>
                </a:solidFill>
              </a:rPr>
              <a:t>:</a:t>
            </a:r>
            <a:r>
              <a:rPr lang="en-US" altLang="en-US" dirty="0">
                <a:solidFill>
                  <a:srgbClr val="00CC00"/>
                </a:solidFill>
              </a:rPr>
              <a:t> Computerization</a:t>
            </a:r>
          </a:p>
          <a:p>
            <a:pPr marL="738188" lvl="1" indent="-280988">
              <a:buClr>
                <a:srgbClr val="3D3D3D"/>
              </a:buClr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dirty="0" err="1"/>
              <a:t>ization</a:t>
            </a:r>
            <a:r>
              <a:rPr lang="en-US" altLang="en-US" dirty="0"/>
              <a:t> -&gt; -</a:t>
            </a:r>
            <a:r>
              <a:rPr lang="en-US" altLang="en-US" dirty="0" err="1"/>
              <a:t>ize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CC00"/>
                </a:solidFill>
              </a:rPr>
              <a:t>computerize</a:t>
            </a:r>
          </a:p>
          <a:p>
            <a:pPr marL="738188" lvl="1" indent="-280988">
              <a:buClr>
                <a:srgbClr val="3D3D3D"/>
              </a:buClr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dirty="0" err="1"/>
              <a:t>ize</a:t>
            </a:r>
            <a:r>
              <a:rPr lang="en-US" altLang="en-US" dirty="0"/>
              <a:t> -&gt; </a:t>
            </a:r>
            <a:r>
              <a:rPr lang="el-GR" altLang="en-US" dirty="0"/>
              <a:t>ε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rgbClr val="00CC00"/>
                </a:solidFill>
              </a:rPr>
              <a:t>computer</a:t>
            </a:r>
          </a:p>
          <a:p>
            <a:pPr marL="338138" indent="-338138"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en-US" altLang="en-US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24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Stemming: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There are mainly two errors in stemming – </a:t>
            </a:r>
            <a:br>
              <a:rPr lang="en-US" dirty="0"/>
            </a:br>
            <a:r>
              <a:rPr lang="en-US" dirty="0"/>
              <a:t> </a:t>
            </a:r>
          </a:p>
          <a:p>
            <a:r>
              <a:rPr lang="en-US" dirty="0"/>
              <a:t>over-stemming</a:t>
            </a:r>
          </a:p>
          <a:p>
            <a:r>
              <a:rPr lang="en-US" dirty="0"/>
              <a:t>under-stemming</a:t>
            </a:r>
          </a:p>
        </p:txBody>
      </p:sp>
    </p:spTree>
    <p:extLst>
      <p:ext uri="{BB962C8B-B14F-4D97-AF65-F5344CB8AC3E}">
        <p14:creationId xmlns:p14="http://schemas.microsoft.com/office/powerpoint/2010/main" val="21755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N" altLang="en-US"/>
              <a:t>CSC 9010- NLP - 3: Morphology, Finite State Transducers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dirty="0"/>
              <a:t>Porter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6030" y="1447800"/>
            <a:ext cx="7772400" cy="4114800"/>
          </a:xfrm>
          <a:ln/>
        </p:spPr>
        <p:txBody>
          <a:bodyPr/>
          <a:lstStyle/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dirty="0"/>
              <a:t>No lexicon needed</a:t>
            </a:r>
          </a:p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dirty="0"/>
              <a:t>Basically a set of staged sets of rewrite rules that strip suffixes</a:t>
            </a:r>
          </a:p>
          <a:p>
            <a:pPr marL="338138" indent="-338138"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dirty="0"/>
              <a:t>Handles both inflectional and derivational suffixes</a:t>
            </a:r>
          </a:p>
          <a:p>
            <a:pPr lvl="1" indent="-280988"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dirty="0" smtClean="0">
                <a:latin typeface="Wingdings" panose="05000000000000000000" pitchFamily="2" charset="2"/>
              </a:rPr>
              <a:t></a:t>
            </a:r>
            <a:r>
              <a:rPr lang="en-IN" altLang="en-US" dirty="0"/>
              <a:t>Doesn’t guarantee that the resulting stem is really a stem (see first bullet)</a:t>
            </a:r>
          </a:p>
          <a:p>
            <a:pPr lvl="1" indent="-280988"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dirty="0">
                <a:latin typeface="Wingdings" panose="05000000000000000000" pitchFamily="2" charset="2"/>
              </a:rPr>
              <a:t></a:t>
            </a:r>
            <a:r>
              <a:rPr lang="en-IN" altLang="en-US" dirty="0"/>
              <a:t>Lack of guarantee doesn’t matter for IR</a:t>
            </a:r>
          </a:p>
          <a:p>
            <a:pPr lvl="1" indent="-280988"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en-IN" altLang="en-US" dirty="0"/>
          </a:p>
          <a:p>
            <a:pPr marL="338138" indent="-338138"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443054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229600" cy="4525963"/>
          </a:xfrm>
          <a:ln/>
        </p:spPr>
        <p:txBody>
          <a:bodyPr/>
          <a:lstStyle/>
          <a:p>
            <a:pPr marL="338138" indent="-338138">
              <a:spcBef>
                <a:spcPts val="500"/>
              </a:spcBef>
              <a:buSzPct val="120000"/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b="1" dirty="0"/>
              <a:t>Errors of Omission</a:t>
            </a:r>
          </a:p>
          <a:p>
            <a:pPr marL="738188" lvl="1" indent="-280988">
              <a:spcBef>
                <a:spcPts val="450"/>
              </a:spcBef>
              <a:buClr>
                <a:srgbClr val="3D3D3D"/>
              </a:buClr>
              <a:buSzPct val="111000"/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2400" dirty="0"/>
              <a:t>European		Europe</a:t>
            </a:r>
          </a:p>
          <a:p>
            <a:pPr marL="738188" lvl="1" indent="-280988">
              <a:spcBef>
                <a:spcPts val="450"/>
              </a:spcBef>
              <a:buClr>
                <a:srgbClr val="3D3D3D"/>
              </a:buClr>
              <a:buSzPct val="111000"/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2400" dirty="0"/>
              <a:t>analysis		</a:t>
            </a:r>
            <a:r>
              <a:rPr lang="en-IN" altLang="en-US" sz="2400" dirty="0" err="1"/>
              <a:t>analyzes</a:t>
            </a:r>
            <a:endParaRPr lang="en-IN" altLang="en-US" sz="2400" dirty="0"/>
          </a:p>
          <a:p>
            <a:pPr marL="738188" lvl="1" indent="-280988">
              <a:spcBef>
                <a:spcPts val="450"/>
              </a:spcBef>
              <a:buClr>
                <a:srgbClr val="3D3D3D"/>
              </a:buClr>
              <a:buSzPct val="111000"/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2400" dirty="0"/>
              <a:t>matrices		matrix</a:t>
            </a:r>
          </a:p>
          <a:p>
            <a:pPr marL="738188" lvl="1" indent="-280988">
              <a:spcBef>
                <a:spcPts val="450"/>
              </a:spcBef>
              <a:buClr>
                <a:srgbClr val="3D3D3D"/>
              </a:buClr>
              <a:buSzPct val="111000"/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2400" dirty="0"/>
              <a:t>noise		</a:t>
            </a:r>
            <a:r>
              <a:rPr lang="en-IN" altLang="en-US" sz="2400" dirty="0" smtClean="0"/>
              <a:t>      noisy</a:t>
            </a:r>
            <a:endParaRPr lang="en-IN" altLang="en-US" sz="2400" dirty="0"/>
          </a:p>
          <a:p>
            <a:pPr marL="738188" lvl="1" indent="-280988">
              <a:spcBef>
                <a:spcPts val="450"/>
              </a:spcBef>
              <a:buClr>
                <a:srgbClr val="3D3D3D"/>
              </a:buClr>
              <a:buSzPct val="111000"/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2400" dirty="0"/>
              <a:t>explain		</a:t>
            </a:r>
            <a:r>
              <a:rPr lang="en-IN" altLang="en-US" sz="2400" dirty="0" smtClean="0"/>
              <a:t>	explanation</a:t>
            </a:r>
            <a:endParaRPr lang="en-IN" altLang="en-US" sz="2400" dirty="0"/>
          </a:p>
          <a:p>
            <a:pPr marL="338138" indent="-338138">
              <a:spcBef>
                <a:spcPts val="500"/>
              </a:spcBef>
              <a:buSzPct val="120000"/>
              <a:buFont typeface="Times New Roman" panose="02020603050405020304" pitchFamily="18" charset="0"/>
              <a:buBlip>
                <a:blip r:embed="rId3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b="1" dirty="0"/>
              <a:t>Errors of Commission</a:t>
            </a:r>
          </a:p>
          <a:p>
            <a:pPr marL="738188" lvl="1" indent="-280988">
              <a:spcBef>
                <a:spcPts val="450"/>
              </a:spcBef>
              <a:buClr>
                <a:srgbClr val="3D3D3D"/>
              </a:buClr>
              <a:buSzPct val="111000"/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2400" dirty="0"/>
              <a:t>organization	organ</a:t>
            </a:r>
          </a:p>
          <a:p>
            <a:pPr marL="738188" lvl="1" indent="-280988">
              <a:spcBef>
                <a:spcPts val="450"/>
              </a:spcBef>
              <a:buClr>
                <a:srgbClr val="3D3D3D"/>
              </a:buClr>
              <a:buSzPct val="111000"/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2400" dirty="0"/>
              <a:t>doing		doe</a:t>
            </a:r>
          </a:p>
          <a:p>
            <a:pPr marL="738188" lvl="1" indent="-280988">
              <a:spcBef>
                <a:spcPts val="450"/>
              </a:spcBef>
              <a:buClr>
                <a:srgbClr val="3D3D3D"/>
              </a:buClr>
              <a:buSzPct val="111000"/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2400" dirty="0"/>
              <a:t>generalization 	generic</a:t>
            </a:r>
          </a:p>
          <a:p>
            <a:pPr marL="738188" lvl="1" indent="-280988">
              <a:spcBef>
                <a:spcPts val="450"/>
              </a:spcBef>
              <a:buClr>
                <a:srgbClr val="3D3D3D"/>
              </a:buClr>
              <a:buSzPct val="111000"/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2400" dirty="0"/>
              <a:t>numerical 	numerous</a:t>
            </a:r>
          </a:p>
          <a:p>
            <a:pPr marL="738188" lvl="1" indent="-280988">
              <a:spcBef>
                <a:spcPts val="450"/>
              </a:spcBef>
              <a:buClr>
                <a:srgbClr val="3D3D3D"/>
              </a:buClr>
              <a:buSzPct val="111000"/>
              <a:buFont typeface="Times New Roman" panose="02020603050405020304" pitchFamily="18" charset="0"/>
              <a:buBlip>
                <a:blip r:embed="rId4"/>
              </a:buBlip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IN" altLang="en-US" sz="2400" dirty="0"/>
              <a:t>university	universe</a:t>
            </a:r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Porter Stemmer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88" y="180657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6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compute the syntactic structure ,must consider 2 things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Grammar</a:t>
            </a:r>
          </a:p>
          <a:p>
            <a:pPr marL="0" indent="0"/>
            <a:r>
              <a:rPr lang="en-US" dirty="0" smtClean="0"/>
              <a:t>A precise way to define and describe the structure of the sentence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Parsing</a:t>
            </a:r>
          </a:p>
          <a:p>
            <a:pPr marL="0" indent="0"/>
            <a:r>
              <a:rPr lang="en-US" dirty="0" smtClean="0"/>
              <a:t>The method of analyzing a sentence to determine its structure  according to the grammar.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How to compute the Sentence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13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74320" y="1600200"/>
            <a:ext cx="8641080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146685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904740" algn="l"/>
              </a:tabLst>
            </a:pPr>
            <a:r>
              <a:rPr lang="en-IN" sz="3200" dirty="0" smtClean="0"/>
              <a:t>Speech </a:t>
            </a:r>
            <a:r>
              <a:rPr lang="en-IN" sz="3200" dirty="0"/>
              <a:t>and Language processing: An introduction to Natural Language Processing, Computational Linguistics and speech Recognition by Daniel </a:t>
            </a:r>
            <a:r>
              <a:rPr lang="en-IN" sz="3200" dirty="0" err="1"/>
              <a:t>Jurafsky</a:t>
            </a:r>
            <a:r>
              <a:rPr lang="en-IN" sz="3200" dirty="0"/>
              <a:t> and James H. </a:t>
            </a:r>
            <a:r>
              <a:rPr lang="en-IN" sz="3200" dirty="0" smtClean="0"/>
              <a:t>Martin </a:t>
            </a:r>
          </a:p>
          <a:p>
            <a:pPr marL="285750" marR="146685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904740" algn="l"/>
              </a:tabLst>
            </a:pPr>
            <a:r>
              <a:rPr lang="en-IN" sz="3200" dirty="0" smtClean="0">
                <a:solidFill>
                  <a:schemeClr val="dk1"/>
                </a:solidFill>
              </a:rPr>
              <a:t>Natural </a:t>
            </a:r>
            <a:r>
              <a:rPr lang="en-IN" sz="3200" dirty="0">
                <a:solidFill>
                  <a:schemeClr val="dk1"/>
                </a:solidFill>
              </a:rPr>
              <a:t>language </a:t>
            </a:r>
            <a:r>
              <a:rPr lang="en-IN" sz="3200" dirty="0" smtClean="0">
                <a:solidFill>
                  <a:schemeClr val="dk1"/>
                </a:solidFill>
              </a:rPr>
              <a:t>understanding </a:t>
            </a:r>
            <a:r>
              <a:rPr lang="en-IN" sz="3200" dirty="0">
                <a:solidFill>
                  <a:schemeClr val="dk1"/>
                </a:solidFill>
              </a:rPr>
              <a:t>by James Allen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r>
              <a:rPr lang="en-IN" b="1" dirty="0" smtClean="0"/>
              <a:t>… </a:t>
            </a:r>
            <a:r>
              <a:rPr lang="en-IN" dirty="0" smtClean="0">
                <a:sym typeface="Wingdings" pitchFamily="2" charset="2"/>
              </a:rPr>
              <a:t>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Q&amp;A</a:t>
            </a:r>
          </a:p>
          <a:p>
            <a:r>
              <a:rPr lang="en-IN" dirty="0" smtClean="0"/>
              <a:t>Suggestions / Feedback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929480" y="30348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0120" y="294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2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languages and part of speech refers to the way words are arranged together but cannot support easily: Constituency, Grammatical relations and Subcategorization and dependency relations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can be modelled by </a:t>
            </a:r>
            <a:r>
              <a:rPr lang="en-US" dirty="0" smtClean="0"/>
              <a:t>grammars.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NLP needs </a:t>
            </a:r>
            <a:r>
              <a:rPr lang="en-US" dirty="0" smtClean="0"/>
              <a:t>grammars 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21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of current systems is often ungrammatical: Daniel </a:t>
            </a:r>
            <a:r>
              <a:rPr lang="en-US" dirty="0" err="1"/>
              <a:t>Tse</a:t>
            </a:r>
            <a:r>
              <a:rPr lang="en-US" dirty="0"/>
              <a:t>, a spokesman for the Executive Yuan said the referendum demonstrated for democracy and human rights, the President on behalf of the people of two. 3 million people for the national space right, it cannot say on the referendum, the legitimacy of Taiwan’s position full. (BBC Chinese news, translated by Google Chinese to </a:t>
            </a:r>
            <a:r>
              <a:rPr lang="en-US" dirty="0" smtClean="0"/>
              <a:t>E</a:t>
            </a:r>
          </a:p>
          <a:p>
            <a:r>
              <a:rPr lang="en-US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Correct </a:t>
            </a:r>
            <a:r>
              <a:rPr lang="en-US" b="1" dirty="0">
                <a:solidFill>
                  <a:srgbClr val="FF0000"/>
                </a:solidFill>
              </a:rPr>
              <a:t>translation requires grammatical knowledge: </a:t>
            </a:r>
            <a:r>
              <a:rPr lang="en-US" b="1" dirty="0" smtClean="0">
                <a:solidFill>
                  <a:srgbClr val="FF0000"/>
                </a:solidFill>
              </a:rPr>
              <a:t>English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Applications -Machine </a:t>
            </a:r>
            <a:r>
              <a:rPr lang="en-US" dirty="0"/>
              <a:t>translation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57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5259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This requires grammatical knowledge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..: </a:t>
            </a:r>
            <a:r>
              <a:rPr lang="en-US" dirty="0"/>
              <a:t>John persuaded/promised Mary to leave.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Who </a:t>
            </a:r>
            <a:r>
              <a:rPr lang="en-US" dirty="0"/>
              <a:t>left? </a:t>
            </a:r>
            <a:r>
              <a:rPr lang="en-US" dirty="0" smtClean="0"/>
              <a:t>...</a:t>
            </a:r>
          </a:p>
          <a:p>
            <a:pPr marL="0" indent="0"/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and inference: </a:t>
            </a:r>
            <a:r>
              <a:rPr lang="en-US" dirty="0"/>
              <a:t>John managed/failed to leave. - Did John leave? </a:t>
            </a:r>
            <a:endParaRPr lang="en-US" dirty="0" smtClean="0"/>
          </a:p>
          <a:p>
            <a:pPr marL="0" indent="0"/>
            <a:r>
              <a:rPr lang="en-US" dirty="0" smtClean="0"/>
              <a:t>John </a:t>
            </a:r>
            <a:r>
              <a:rPr lang="en-US" dirty="0"/>
              <a:t>and his parents visited Prague. </a:t>
            </a:r>
            <a:r>
              <a:rPr lang="en-US" dirty="0" smtClean="0"/>
              <a:t>They </a:t>
            </a:r>
            <a:r>
              <a:rPr lang="en-US" dirty="0"/>
              <a:t>went to the castle.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Was </a:t>
            </a:r>
            <a:r>
              <a:rPr lang="en-US" dirty="0"/>
              <a:t>John in Prague?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/>
              <a:t>Has John been to the Czech Republic?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/>
              <a:t>Has John’s dad ever seen a castle?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30201296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IS-ZC351-LEC-03</Template>
  <TotalTime>54933</TotalTime>
  <Words>1994</Words>
  <Application>Microsoft Office PowerPoint</Application>
  <PresentationFormat>On-screen Show (4:3)</PresentationFormat>
  <Paragraphs>314</Paragraphs>
  <Slides>61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Microsoft YaHei</vt:lpstr>
      <vt:lpstr>Arial</vt:lpstr>
      <vt:lpstr>Calibri</vt:lpstr>
      <vt:lpstr>Courier New</vt:lpstr>
      <vt:lpstr>Tahoma</vt:lpstr>
      <vt:lpstr>Times New Roman</vt:lpstr>
      <vt:lpstr>Trebuchet MS</vt:lpstr>
      <vt:lpstr>Wingdings</vt:lpstr>
      <vt:lpstr>1_Office Theme</vt:lpstr>
      <vt:lpstr>Office Theme</vt:lpstr>
      <vt:lpstr>2_Office Theme</vt:lpstr>
      <vt:lpstr>Natural Language Processing DSECL    ZG565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Categories of Phrases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Simple Top-Down Parsing Algorithm</vt:lpstr>
      <vt:lpstr>PowerPoint Presentation</vt:lpstr>
      <vt:lpstr>PowerPoint Presentation</vt:lpstr>
      <vt:lpstr>PowerPoint Presentation</vt:lpstr>
      <vt:lpstr>Example-   “The dogs cried”</vt:lpstr>
      <vt:lpstr>Example-“The old man cried”</vt:lpstr>
      <vt:lpstr>con’t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 of Morphological parsing</vt:lpstr>
      <vt:lpstr>PowerPoint Presentation</vt:lpstr>
      <vt:lpstr>Finite State Transducers</vt:lpstr>
      <vt:lpstr>FSTs</vt:lpstr>
      <vt:lpstr>PowerPoint Presentation</vt:lpstr>
      <vt:lpstr>Parsing/Generation vs. Recognition</vt:lpstr>
      <vt:lpstr>Stemming in IR</vt:lpstr>
      <vt:lpstr>Errors in Stemming: </vt:lpstr>
      <vt:lpstr>Porter</vt:lpstr>
      <vt:lpstr>Porter Stemmer</vt:lpstr>
      <vt:lpstr>PowerPoint Presentation</vt:lpstr>
      <vt:lpstr>Thank You… </vt:lpstr>
    </vt:vector>
  </TitlesOfParts>
  <Company>State  University of New York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</dc:creator>
  <cp:lastModifiedBy>HP</cp:lastModifiedBy>
  <cp:revision>828</cp:revision>
  <cp:lastPrinted>1601-01-01T00:00:00Z</cp:lastPrinted>
  <dcterms:created xsi:type="dcterms:W3CDTF">2001-10-10T03:11:58Z</dcterms:created>
  <dcterms:modified xsi:type="dcterms:W3CDTF">2020-10-04T01:34:09Z</dcterms:modified>
</cp:coreProperties>
</file>