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  <p:sldMasterId id="2147483808" r:id="rId2"/>
    <p:sldMasterId id="2147483820" r:id="rId3"/>
  </p:sldMasterIdLst>
  <p:notesMasterIdLst>
    <p:notesMasterId r:id="rId84"/>
  </p:notesMasterIdLst>
  <p:handoutMasterIdLst>
    <p:handoutMasterId r:id="rId85"/>
  </p:handoutMasterIdLst>
  <p:sldIdLst>
    <p:sldId id="878" r:id="rId4"/>
    <p:sldId id="277" r:id="rId5"/>
    <p:sldId id="573" r:id="rId6"/>
    <p:sldId id="881" r:id="rId7"/>
    <p:sldId id="882" r:id="rId8"/>
    <p:sldId id="782" r:id="rId9"/>
    <p:sldId id="783" r:id="rId10"/>
    <p:sldId id="784" r:id="rId11"/>
    <p:sldId id="785" r:id="rId12"/>
    <p:sldId id="786" r:id="rId13"/>
    <p:sldId id="787" r:id="rId14"/>
    <p:sldId id="788" r:id="rId15"/>
    <p:sldId id="790" r:id="rId16"/>
    <p:sldId id="866" r:id="rId17"/>
    <p:sldId id="791" r:id="rId18"/>
    <p:sldId id="792" r:id="rId19"/>
    <p:sldId id="793" r:id="rId20"/>
    <p:sldId id="797" r:id="rId21"/>
    <p:sldId id="798" r:id="rId22"/>
    <p:sldId id="799" r:id="rId23"/>
    <p:sldId id="800" r:id="rId24"/>
    <p:sldId id="801" r:id="rId25"/>
    <p:sldId id="802" r:id="rId26"/>
    <p:sldId id="803" r:id="rId27"/>
    <p:sldId id="804" r:id="rId28"/>
    <p:sldId id="805" r:id="rId29"/>
    <p:sldId id="806" r:id="rId30"/>
    <p:sldId id="807" r:id="rId31"/>
    <p:sldId id="808" r:id="rId32"/>
    <p:sldId id="809" r:id="rId33"/>
    <p:sldId id="810" r:id="rId34"/>
    <p:sldId id="879" r:id="rId35"/>
    <p:sldId id="880" r:id="rId36"/>
    <p:sldId id="843" r:id="rId37"/>
    <p:sldId id="812" r:id="rId38"/>
    <p:sldId id="845" r:id="rId39"/>
    <p:sldId id="888" r:id="rId40"/>
    <p:sldId id="846" r:id="rId41"/>
    <p:sldId id="890" r:id="rId42"/>
    <p:sldId id="891" r:id="rId43"/>
    <p:sldId id="892" r:id="rId44"/>
    <p:sldId id="893" r:id="rId45"/>
    <p:sldId id="884" r:id="rId46"/>
    <p:sldId id="850" r:id="rId47"/>
    <p:sldId id="851" r:id="rId48"/>
    <p:sldId id="865" r:id="rId49"/>
    <p:sldId id="868" r:id="rId50"/>
    <p:sldId id="855" r:id="rId51"/>
    <p:sldId id="854" r:id="rId52"/>
    <p:sldId id="856" r:id="rId53"/>
    <p:sldId id="857" r:id="rId54"/>
    <p:sldId id="858" r:id="rId55"/>
    <p:sldId id="859" r:id="rId56"/>
    <p:sldId id="818" r:id="rId57"/>
    <p:sldId id="819" r:id="rId58"/>
    <p:sldId id="820" r:id="rId59"/>
    <p:sldId id="821" r:id="rId60"/>
    <p:sldId id="822" r:id="rId61"/>
    <p:sldId id="830" r:id="rId62"/>
    <p:sldId id="831" r:id="rId63"/>
    <p:sldId id="832" r:id="rId64"/>
    <p:sldId id="833" r:id="rId65"/>
    <p:sldId id="834" r:id="rId66"/>
    <p:sldId id="835" r:id="rId67"/>
    <p:sldId id="836" r:id="rId68"/>
    <p:sldId id="837" r:id="rId69"/>
    <p:sldId id="838" r:id="rId70"/>
    <p:sldId id="839" r:id="rId71"/>
    <p:sldId id="840" r:id="rId72"/>
    <p:sldId id="841" r:id="rId73"/>
    <p:sldId id="842" r:id="rId74"/>
    <p:sldId id="779" r:id="rId75"/>
    <p:sldId id="872" r:id="rId76"/>
    <p:sldId id="873" r:id="rId77"/>
    <p:sldId id="874" r:id="rId78"/>
    <p:sldId id="875" r:id="rId79"/>
    <p:sldId id="876" r:id="rId80"/>
    <p:sldId id="877" r:id="rId81"/>
    <p:sldId id="894" r:id="rId82"/>
    <p:sldId id="706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0929"/>
  </p:normalViewPr>
  <p:slideViewPr>
    <p:cSldViewPr>
      <p:cViewPr varScale="1">
        <p:scale>
          <a:sx n="79" d="100"/>
          <a:sy n="79" d="100"/>
        </p:scale>
        <p:origin x="10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023B7232-710D-494E-88C7-F703C04F40C2}" type="datetimeFigureOut">
              <a:rPr lang="en-US" smtClean="0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96DCEF7-9E9F-4185-8062-A1F4E6576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97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0-02-01T09:59:22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13693 843 0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Lecture-1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1E8206-5749-452C-870E-52CFAFB5846C}" type="datetimeFigureOut">
              <a:rPr lang="en-US" smtClean="0"/>
              <a:pPr>
                <a:defRPr/>
              </a:pPr>
              <a:t>9/28/2020</a:t>
            </a:fld>
            <a:endParaRPr lang="en-US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29515144-DAD1-4D30-BCF8-73F71ACED8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95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222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Fall 2001</a:t>
            </a:r>
          </a:p>
        </p:txBody>
      </p:sp>
      <p:sp>
        <p:nvSpPr>
          <p:cNvPr id="3994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EE669 Notes</a:t>
            </a:r>
          </a:p>
        </p:txBody>
      </p:sp>
      <p:sp>
        <p:nvSpPr>
          <p:cNvPr id="399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50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Fall 2001</a:t>
            </a:r>
          </a:p>
        </p:txBody>
      </p:sp>
      <p:sp>
        <p:nvSpPr>
          <p:cNvPr id="41988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EE669 Notes</a:t>
            </a:r>
          </a:p>
        </p:txBody>
      </p:sp>
      <p:sp>
        <p:nvSpPr>
          <p:cNvPr id="419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39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Fall 2001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EE669 Notes</a:t>
            </a:r>
          </a:p>
        </p:txBody>
      </p:sp>
      <p:sp>
        <p:nvSpPr>
          <p:cNvPr id="430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146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Fall 2001</a:t>
            </a:r>
          </a:p>
        </p:txBody>
      </p:sp>
      <p:sp>
        <p:nvSpPr>
          <p:cNvPr id="44036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EE669 Notes</a:t>
            </a:r>
          </a:p>
        </p:txBody>
      </p:sp>
      <p:sp>
        <p:nvSpPr>
          <p:cNvPr id="440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298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Fall 2001</a:t>
            </a: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EE669 Notes</a:t>
            </a:r>
          </a:p>
        </p:txBody>
      </p:sp>
      <p:sp>
        <p:nvSpPr>
          <p:cNvPr id="450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734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81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Fall 2001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EE669 Notes</a:t>
            </a:r>
          </a:p>
        </p:txBody>
      </p:sp>
      <p:sp>
        <p:nvSpPr>
          <p:cNvPr id="276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86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Fall 2001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EE669 Notes</a:t>
            </a:r>
          </a:p>
        </p:txBody>
      </p:sp>
      <p:sp>
        <p:nvSpPr>
          <p:cNvPr id="307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7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Fall 2001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EE669 Notes</a:t>
            </a:r>
          </a:p>
        </p:txBody>
      </p:sp>
      <p:sp>
        <p:nvSpPr>
          <p:cNvPr id="327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93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Fall 2001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EE669 Notes</a:t>
            </a:r>
          </a:p>
        </p:txBody>
      </p:sp>
      <p:sp>
        <p:nvSpPr>
          <p:cNvPr id="317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439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Fall 2001</a:t>
            </a: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EE669 Notes</a:t>
            </a:r>
          </a:p>
        </p:txBody>
      </p:sp>
      <p:sp>
        <p:nvSpPr>
          <p:cNvPr id="358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62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328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Fall 2001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 baseline="0" smtClean="0">
                <a:solidFill>
                  <a:srgbClr val="000000"/>
                </a:solidFill>
                <a:cs typeface="Arial Unicode MS" panose="020B0604020202020204" pitchFamily="34" charset="-128"/>
              </a:rPr>
              <a:t>EE669 Notes</a:t>
            </a:r>
          </a:p>
        </p:txBody>
      </p:sp>
      <p:sp>
        <p:nvSpPr>
          <p:cNvPr id="409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92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/>
        </p:nvPicPr>
        <p:blipFill>
          <a:blip r:embed="rId2" cstate="print"/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96" b="0" i="0">
                <a:solidFill>
                  <a:srgbClr val="3333B2"/>
                </a:solidFill>
                <a:latin typeface="LM Sans 17"/>
                <a:cs typeface="LM Sans 17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3" b="0" i="0">
                <a:solidFill>
                  <a:schemeClr val="tx1"/>
                </a:solidFill>
                <a:latin typeface="LM Sans 12"/>
                <a:cs typeface="LM Sans 1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9399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67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3438" y="1752600"/>
            <a:ext cx="39243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66738" y="3962400"/>
            <a:ext cx="8001000" cy="2057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DA223F5F-AD7C-487C-ADD7-094724B471A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405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3C881754-E4B4-47B1-8EAE-96ED4533F56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54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745A4-A16C-4C30-ADA6-4580E701CF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445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981200" cy="476250"/>
          </a:xfrm>
        </p:spPr>
        <p:txBody>
          <a:bodyPr/>
          <a:lstStyle>
            <a:lvl1pPr>
              <a:defRPr/>
            </a:lvl1pPr>
          </a:lstStyle>
          <a:p>
            <a:fld id="{06239F9B-0E6A-4C61-A8CE-987C8FBD034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57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A75DA-8957-4839-B81C-40105ED718B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452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6" name="Picture 17" descr="BITS_university_logo_whitevert.png"/>
          <p:cNvPicPr>
            <a:picLocks noChangeAspect="1"/>
          </p:cNvPicPr>
          <p:nvPr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11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3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36">
              <a:lnSpc>
                <a:spcPts val="1048"/>
              </a:lnSpc>
            </a:pPr>
            <a:endParaRPr lang="en-US" spc="-2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8018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A1433-2BD6-474A-B042-E5F0856EF48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fld id="{78B23240-9A46-45DC-80D8-72E6138EF4CC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489-38BD-40B0-9083-7E99DA903139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8CB16-FC74-415F-A778-AFAE7BEAFAF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B1E71-4690-4FD4-BBCF-A3779CD52565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4774-6889-4F3F-87B3-82AF987C97C8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715D1-A74F-4481-8AFF-0CF19F1A422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936656-7811-4E10-ABA8-C743BA19F43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E505A-A9CD-4645-BB6F-663BC8294A5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21827-D599-4054-9CED-35F966873CD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72A46-881B-4CE5-A377-400F5AC5756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EFCE0F-DF2D-4465-B568-7505733AD93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195513" y="6237288"/>
            <a:ext cx="4392612" cy="365125"/>
          </a:xfrm>
          <a:prstGeom prst="rect">
            <a:avLst/>
          </a:prstGeom>
        </p:spPr>
        <p:txBody>
          <a:bodyPr/>
          <a:lstStyle>
            <a:lvl1pPr algn="ctr">
              <a:defRPr sz="1200" b="1" smtClean="0"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532813" y="6237288"/>
            <a:ext cx="611187" cy="293687"/>
          </a:xfrm>
          <a:prstGeom prst="rect">
            <a:avLst/>
          </a:prstGeom>
        </p:spPr>
        <p:txBody>
          <a:bodyPr/>
          <a:lstStyle>
            <a:lvl1pPr>
              <a:defRPr sz="1600" b="1" smtClean="0"/>
            </a:lvl1pPr>
          </a:lstStyle>
          <a:p>
            <a:pPr>
              <a:defRPr/>
            </a:pPr>
            <a:fld id="{578891D9-9DBF-4503-8954-7823A473F5F2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54B72-864B-4419-8417-A1CD80834F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CC4AA0-627E-417E-B63D-B3DF9B458D2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947CB-2DD6-480A-BB8A-9DB725A59BE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44F58-842A-4939-AD5D-04575B8B76C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B2FC-FC80-4EAE-B114-A316EDBA5B6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3D8C1-C48A-434B-B05D-32EFC992A06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C52F0-3AC6-4B70-9B7C-80128C5BC8D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4F594-7693-4705-8E88-CEADBE86DA53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06891-6D43-46F3-BFF0-1270190D4E6C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0DB935C-A2BB-404C-A6C5-67E9068028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907" r:id="rId14"/>
    <p:sldLayoutId id="2147483911" r:id="rId15"/>
    <p:sldLayoutId id="2147483915" r:id="rId16"/>
    <p:sldLayoutId id="2147483916" r:id="rId17"/>
    <p:sldLayoutId id="2147483918" r:id="rId18"/>
    <p:sldLayoutId id="2147483919" r:id="rId19"/>
    <p:sldLayoutId id="2147483920" r:id="rId20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3076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077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7" name="TextBox 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pic>
        <p:nvPicPr>
          <p:cNvPr id="4100" name="Picture 7" descr="Picture 7.png"/>
          <p:cNvPicPr>
            <a:picLocks noChangeAspect="1"/>
          </p:cNvPicPr>
          <p:nvPr/>
        </p:nvPicPr>
        <p:blipFill>
          <a:blip r:embed="rId13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4102" name="Group 12"/>
          <p:cNvGrpSpPr>
            <a:grpSpLocks/>
          </p:cNvGrpSpPr>
          <p:nvPr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lost-contact.mit.edu/afs/cs.pitt.edu/projects/nltk/docs/tutorial/pcfg/nochunks.html" TargetMode="External"/><Relationship Id="rId2" Type="http://schemas.openxmlformats.org/officeDocument/2006/relationships/hyperlink" Target="https://www.youtube.com/watch?v=Z6GsoBA-09k&amp;list=PLQiyVNMpDLKnZYBTUOlSI9mi9wAErFtFm&amp;index=62" TargetMode="Externa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>
            <a:spLocks noGrp="1"/>
          </p:cNvSpPr>
          <p:nvPr>
            <p:ph type="title"/>
          </p:nvPr>
        </p:nvSpPr>
        <p:spPr>
          <a:xfrm>
            <a:off x="2362200" y="3352800"/>
            <a:ext cx="6400800" cy="15240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FFFF66"/>
                </a:solidFill>
                <a:latin typeface="+mn-lt"/>
              </a:rPr>
              <a:t>Natural Language Processing</a:t>
            </a:r>
            <a:br>
              <a:rPr lang="en-US" dirty="0" smtClean="0">
                <a:solidFill>
                  <a:srgbClr val="FFFF66"/>
                </a:solidFill>
                <a:latin typeface="+mn-lt"/>
              </a:rPr>
            </a:br>
            <a:r>
              <a:rPr lang="en-US" dirty="0">
                <a:solidFill>
                  <a:srgbClr val="FFFF66"/>
                </a:solidFill>
                <a:latin typeface="+mn-lt"/>
              </a:rPr>
              <a:t>DSECL    ZG565</a:t>
            </a:r>
            <a:endParaRPr lang="en-US" dirty="0" smtClean="0">
              <a:solidFill>
                <a:srgbClr val="FFFF66"/>
              </a:solidFill>
              <a:latin typeface="+mn-lt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2690948" y="4926874"/>
            <a:ext cx="5943600" cy="11430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Prof.Vijayalakshmi</a:t>
            </a:r>
          </a:p>
          <a:p>
            <a:pPr marL="365760" indent="-256032" algn="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buNone/>
              <a:defRPr/>
            </a:pPr>
            <a:r>
              <a:rPr lang="en-US" sz="2800" dirty="0" smtClean="0">
                <a:solidFill>
                  <a:schemeClr val="bg1"/>
                </a:solidFill>
                <a:latin typeface="+mn-lt"/>
                <a:cs typeface="Courier New" pitchFamily="49" charset="0"/>
              </a:rPr>
              <a:t>BITS-Pilani</a:t>
            </a:r>
          </a:p>
        </p:txBody>
      </p:sp>
    </p:spTree>
    <p:extLst>
      <p:ext uri="{BB962C8B-B14F-4D97-AF65-F5344CB8AC3E}">
        <p14:creationId xmlns:p14="http://schemas.microsoft.com/office/powerpoint/2010/main" val="9086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53641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GB" sz="3000" dirty="0">
                <a:latin typeface="Arial" pitchFamily="34" charset="0"/>
                <a:cs typeface="Arial" pitchFamily="34" charset="0"/>
              </a:rPr>
              <a:t>Rules with a single non-terminal on the RHS (called unit productions)</a:t>
            </a:r>
          </a:p>
          <a:p>
            <a:pPr marL="788670" lvl="1" indent="-514350"/>
            <a:r>
              <a:rPr lang="en-GB" sz="2600" dirty="0" smtClean="0">
                <a:solidFill>
                  <a:srgbClr val="FF0000"/>
                </a:solidFill>
              </a:rPr>
              <a:t>E.g. NP </a:t>
            </a:r>
            <a:r>
              <a:rPr lang="en-GB" sz="2600" dirty="0" smtClean="0">
                <a:solidFill>
                  <a:srgbClr val="FF0000"/>
                </a:solidFill>
                <a:sym typeface="Wingdings" pitchFamily="2" charset="2"/>
              </a:rPr>
              <a:t> Nominal</a:t>
            </a:r>
          </a:p>
          <a:p>
            <a:pPr marL="788670" lvl="1" indent="-514350"/>
            <a:endParaRPr lang="en-GB" sz="2600" dirty="0" smtClean="0">
              <a:sym typeface="Wingdings" pitchFamily="2" charset="2"/>
            </a:endParaRPr>
          </a:p>
          <a:p>
            <a:pPr marL="788670" lvl="1" indent="-514350"/>
            <a:r>
              <a:rPr lang="en-GB" sz="2600" dirty="0" smtClean="0">
                <a:sym typeface="Wingdings" pitchFamily="2" charset="2"/>
              </a:rPr>
              <a:t>Solution:</a:t>
            </a:r>
          </a:p>
          <a:p>
            <a:pPr marL="1062990" lvl="2" indent="-514350"/>
            <a:r>
              <a:rPr lang="en-GB" sz="2600" dirty="0" smtClean="0">
                <a:sym typeface="Wingdings" pitchFamily="2" charset="2"/>
              </a:rPr>
              <a:t>Find all rules that have the form Nominal  ...</a:t>
            </a:r>
          </a:p>
          <a:p>
            <a:pPr marL="1337310" lvl="3" indent="-514350"/>
            <a:r>
              <a:rPr lang="en-GB" sz="2600" dirty="0" smtClean="0">
                <a:sym typeface="Wingdings" pitchFamily="2" charset="2"/>
              </a:rPr>
              <a:t>Nominal  Noun PP</a:t>
            </a:r>
          </a:p>
          <a:p>
            <a:pPr marL="1337310" lvl="3" indent="-514350"/>
            <a:r>
              <a:rPr lang="en-GB" sz="2600" dirty="0" smtClean="0">
                <a:sym typeface="Wingdings" pitchFamily="2" charset="2"/>
              </a:rPr>
              <a:t>Nominal  </a:t>
            </a:r>
            <a:r>
              <a:rPr lang="en-GB" sz="2600" dirty="0" err="1" smtClean="0">
                <a:sym typeface="Wingdings" pitchFamily="2" charset="2"/>
              </a:rPr>
              <a:t>Det</a:t>
            </a:r>
            <a:r>
              <a:rPr lang="en-GB" sz="2600" dirty="0" smtClean="0">
                <a:sym typeface="Wingdings" pitchFamily="2" charset="2"/>
              </a:rPr>
              <a:t> Noun</a:t>
            </a:r>
          </a:p>
          <a:p>
            <a:pPr marL="1062990" lvl="2" indent="-514350"/>
            <a:r>
              <a:rPr lang="en-GB" sz="2600" dirty="0" smtClean="0">
                <a:sym typeface="Wingdings" pitchFamily="2" charset="2"/>
              </a:rPr>
              <a:t>Re-write the above rule several times to eliminate the intermediate non-terminal:</a:t>
            </a:r>
          </a:p>
          <a:p>
            <a:pPr marL="1337310" lvl="3" indent="-514350"/>
            <a:r>
              <a:rPr lang="en-GB" sz="2600" dirty="0" smtClean="0">
                <a:sym typeface="Wingdings" pitchFamily="2" charset="2"/>
              </a:rPr>
              <a:t>NP  Noun PP</a:t>
            </a:r>
          </a:p>
          <a:p>
            <a:pPr marL="1337310" lvl="3" indent="-514350"/>
            <a:r>
              <a:rPr lang="en-GB" sz="2600" dirty="0" smtClean="0">
                <a:sym typeface="Wingdings" pitchFamily="2" charset="2"/>
              </a:rPr>
              <a:t>NP  </a:t>
            </a:r>
            <a:r>
              <a:rPr lang="en-GB" sz="2600" dirty="0" err="1" smtClean="0">
                <a:sym typeface="Wingdings" pitchFamily="2" charset="2"/>
              </a:rPr>
              <a:t>Det</a:t>
            </a:r>
            <a:r>
              <a:rPr lang="en-GB" sz="2600" dirty="0" smtClean="0">
                <a:sym typeface="Wingdings" pitchFamily="2" charset="2"/>
              </a:rPr>
              <a:t> Noun</a:t>
            </a:r>
          </a:p>
          <a:p>
            <a:pPr marL="1337310" lvl="3" indent="-514350"/>
            <a:endParaRPr lang="en-GB" sz="2600" dirty="0" smtClean="0">
              <a:sym typeface="Wingdings" pitchFamily="2" charset="2"/>
            </a:endParaRPr>
          </a:p>
          <a:p>
            <a:pPr marL="788670" lvl="1" indent="-514350"/>
            <a:r>
              <a:rPr lang="en-GB" sz="2600" dirty="0" smtClean="0">
                <a:sym typeface="Wingdings" pitchFamily="2" charset="2"/>
              </a:rPr>
              <a:t>Note that this makes our grammar “flatter”</a:t>
            </a:r>
            <a:endParaRPr lang="en-GB" sz="2600" dirty="0" smtClean="0"/>
          </a:p>
          <a:p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7475"/>
            <a:ext cx="82296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96" b="0" i="0" kern="1200" spc="-150">
                <a:solidFill>
                  <a:srgbClr val="3333B2"/>
                </a:solidFill>
                <a:latin typeface="LM Sans 17"/>
                <a:ea typeface="+mj-ea"/>
                <a:cs typeface="LM Sans 17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Converting a CFG to CNF</a:t>
            </a:r>
            <a:endParaRPr lang="en-GB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58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04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GB" sz="2600" dirty="0">
                <a:latin typeface="Arial" pitchFamily="34" charset="0"/>
                <a:cs typeface="Arial" pitchFamily="34" charset="0"/>
              </a:rPr>
              <a:t>Rules which have more than two items on the RHS</a:t>
            </a:r>
          </a:p>
          <a:p>
            <a:pPr marL="788670" lvl="1" indent="-514350"/>
            <a:r>
              <a:rPr lang="en-GB" sz="3200" dirty="0" smtClean="0">
                <a:solidFill>
                  <a:srgbClr val="FF0000"/>
                </a:solidFill>
              </a:rPr>
              <a:t>E.g. NP </a:t>
            </a:r>
            <a:r>
              <a:rPr lang="en-GB" sz="32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GB" sz="3200" dirty="0" err="1" smtClean="0">
                <a:solidFill>
                  <a:srgbClr val="FF0000"/>
                </a:solidFill>
                <a:sym typeface="Wingdings" pitchFamily="2" charset="2"/>
              </a:rPr>
              <a:t>Det</a:t>
            </a:r>
            <a:r>
              <a:rPr lang="en-GB" sz="3200" dirty="0" smtClean="0">
                <a:solidFill>
                  <a:srgbClr val="FF0000"/>
                </a:solidFill>
                <a:sym typeface="Wingdings" pitchFamily="2" charset="2"/>
              </a:rPr>
              <a:t> Noun PP</a:t>
            </a:r>
            <a:endParaRPr lang="en-GB" sz="3200" dirty="0" smtClean="0">
              <a:solidFill>
                <a:srgbClr val="FF0000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Solution:</a:t>
            </a:r>
          </a:p>
          <a:p>
            <a:pPr lvl="1"/>
            <a:r>
              <a:rPr lang="en-GB" sz="2000" dirty="0" smtClean="0"/>
              <a:t>Introduce new non-terminals to spread the sequence on the RHS over more than 1 rule.</a:t>
            </a:r>
          </a:p>
          <a:p>
            <a:pPr lvl="2"/>
            <a:r>
              <a:rPr lang="en-GB" dirty="0" smtClean="0"/>
              <a:t>Nominal </a:t>
            </a:r>
            <a:r>
              <a:rPr lang="en-GB" dirty="0" smtClean="0">
                <a:sym typeface="Wingdings" pitchFamily="2" charset="2"/>
              </a:rPr>
              <a:t> Noun PP</a:t>
            </a:r>
          </a:p>
          <a:p>
            <a:pPr lvl="2"/>
            <a:r>
              <a:rPr lang="en-GB" dirty="0" smtClean="0">
                <a:sym typeface="Wingdings" pitchFamily="2" charset="2"/>
              </a:rPr>
              <a:t>NP  </a:t>
            </a:r>
            <a:r>
              <a:rPr lang="en-GB" dirty="0" err="1" smtClean="0">
                <a:sym typeface="Wingdings" pitchFamily="2" charset="2"/>
              </a:rPr>
              <a:t>Det</a:t>
            </a:r>
            <a:r>
              <a:rPr lang="en-GB" dirty="0" smtClean="0">
                <a:sym typeface="Wingdings" pitchFamily="2" charset="2"/>
              </a:rPr>
              <a:t> Nominal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87180" y="22485"/>
            <a:ext cx="82296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96" b="0" i="0" kern="1200" spc="-150">
                <a:solidFill>
                  <a:srgbClr val="3333B2"/>
                </a:solidFill>
                <a:latin typeface="LM Sans 17"/>
                <a:ea typeface="+mj-ea"/>
                <a:cs typeface="LM Sans 17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Converting a CFG to CNF</a:t>
            </a:r>
            <a:endParaRPr lang="en-GB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4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If we parse a sentence with a CNF grammar, we know that:</a:t>
            </a:r>
          </a:p>
          <a:p>
            <a:pPr lvl="1"/>
            <a:r>
              <a:rPr lang="en-GB" sz="2800" dirty="0" smtClean="0"/>
              <a:t>Every phrase-level non-terminal (above the part of speech level) will have exactly 2 daughters.</a:t>
            </a:r>
          </a:p>
          <a:p>
            <a:pPr lvl="2"/>
            <a:r>
              <a:rPr lang="en-GB" sz="2800" dirty="0" smtClean="0"/>
              <a:t>NP </a:t>
            </a:r>
            <a:r>
              <a:rPr lang="en-GB" sz="2800" dirty="0" smtClean="0">
                <a:sym typeface="Wingdings" pitchFamily="2" charset="2"/>
              </a:rPr>
              <a:t> </a:t>
            </a:r>
            <a:r>
              <a:rPr lang="en-GB" sz="2800" dirty="0" err="1" smtClean="0">
                <a:sym typeface="Wingdings" pitchFamily="2" charset="2"/>
              </a:rPr>
              <a:t>Det</a:t>
            </a:r>
            <a:r>
              <a:rPr lang="en-GB" sz="2800" dirty="0" smtClean="0">
                <a:sym typeface="Wingdings" pitchFamily="2" charset="2"/>
              </a:rPr>
              <a:t> N</a:t>
            </a:r>
          </a:p>
          <a:p>
            <a:pPr lvl="1"/>
            <a:r>
              <a:rPr lang="en-GB" sz="2800" dirty="0" smtClean="0">
                <a:sym typeface="Wingdings" pitchFamily="2" charset="2"/>
              </a:rPr>
              <a:t>Every part-of-speech level non-terminal will have exactly 1 daughter, and that daughter is a terminal:</a:t>
            </a:r>
          </a:p>
          <a:p>
            <a:pPr lvl="2"/>
            <a:r>
              <a:rPr lang="en-GB" sz="2800" dirty="0" smtClean="0">
                <a:sym typeface="Wingdings" pitchFamily="2" charset="2"/>
              </a:rPr>
              <a:t>N  lady</a:t>
            </a:r>
            <a:endParaRPr lang="en-GB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CNF Grammar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788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sz="2200" dirty="0"/>
              <a:t>Example input: The flight includes a meal.</a:t>
            </a:r>
          </a:p>
          <a:p>
            <a:pPr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The CKY algorithm proceeds by</a:t>
            </a:r>
            <a:r>
              <a:rPr lang="en-GB" sz="2200" dirty="0" smtClean="0"/>
              <a:t>:</a:t>
            </a:r>
            <a:endParaRPr lang="en-GB" sz="2200" dirty="0"/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Splitting the input into words and indexing each position.</a:t>
            </a:r>
          </a:p>
          <a:p>
            <a:pPr marL="514350" lvl="2" indent="-51435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GB" sz="2200" dirty="0">
                <a:latin typeface="LM Sans 12"/>
                <a:cs typeface="LM Sans 12"/>
              </a:rPr>
              <a:t>		(0) the (1)  flight (2) includes (3) a (4) meal (5)</a:t>
            </a:r>
          </a:p>
          <a:p>
            <a:pPr marL="514350" indent="-514350">
              <a:buFont typeface="+mj-lt"/>
              <a:buAutoNum type="arabicPeriod"/>
            </a:pPr>
            <a:endParaRPr lang="en-GB" sz="2200" dirty="0"/>
          </a:p>
          <a:p>
            <a:pPr marL="514350" indent="-514350">
              <a:buFont typeface="+mj-lt"/>
              <a:buAutoNum type="arabicPeriod"/>
            </a:pPr>
            <a:r>
              <a:rPr lang="en-GB" sz="2200" dirty="0"/>
              <a:t>Setting up a table. For a sentence of length n, we need (n+1) rows and (n+1) columns.</a:t>
            </a:r>
          </a:p>
          <a:p>
            <a:pPr marL="788670" lvl="1" indent="-514350"/>
            <a:endParaRPr lang="en-GB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 smtClean="0"/>
              <a:t>Traversing the input sentence left-to-right</a:t>
            </a:r>
          </a:p>
          <a:p>
            <a:pPr marL="777240" lvl="1" indent="-457200">
              <a:lnSpc>
                <a:spcPct val="90000"/>
              </a:lnSpc>
              <a:buFont typeface="+mj-lt"/>
              <a:buAutoNum type="arabicPeriod"/>
            </a:pPr>
            <a:endParaRPr lang="en-GB" sz="2000" dirty="0" smtClean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GB" sz="2200" dirty="0" smtClean="0"/>
              <a:t>Use the table to store constituents and their span.</a:t>
            </a:r>
            <a:endParaRPr lang="en-GB" sz="2200" i="1" dirty="0" smtClean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Recognising strings with CKY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63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S </a:t>
            </a:r>
            <a:r>
              <a:rPr lang="en-GB" dirty="0">
                <a:sym typeface="Wingdings" pitchFamily="2" charset="2"/>
              </a:rPr>
              <a:t> NP VP </a:t>
            </a:r>
          </a:p>
          <a:p>
            <a:pPr>
              <a:lnSpc>
                <a:spcPct val="90000"/>
              </a:lnSpc>
            </a:pPr>
            <a:r>
              <a:rPr lang="en-GB" dirty="0">
                <a:sym typeface="Wingdings" pitchFamily="2" charset="2"/>
              </a:rPr>
              <a:t>NP  </a:t>
            </a:r>
            <a:r>
              <a:rPr lang="en-GB" dirty="0" err="1">
                <a:sym typeface="Wingdings" pitchFamily="2" charset="2"/>
              </a:rPr>
              <a:t>Det</a:t>
            </a:r>
            <a:r>
              <a:rPr lang="en-GB" dirty="0">
                <a:sym typeface="Wingdings" pitchFamily="2" charset="2"/>
              </a:rPr>
              <a:t> N </a:t>
            </a:r>
          </a:p>
          <a:p>
            <a:pPr>
              <a:lnSpc>
                <a:spcPct val="90000"/>
              </a:lnSpc>
            </a:pPr>
            <a:r>
              <a:rPr lang="en-GB" dirty="0">
                <a:sym typeface="Wingdings" pitchFamily="2" charset="2"/>
              </a:rPr>
              <a:t>VP  V NP </a:t>
            </a:r>
          </a:p>
          <a:p>
            <a:pPr>
              <a:lnSpc>
                <a:spcPct val="90000"/>
              </a:lnSpc>
            </a:pPr>
            <a:r>
              <a:rPr lang="en-GB" dirty="0">
                <a:sym typeface="Wingdings" pitchFamily="2" charset="2"/>
              </a:rPr>
              <a:t>V  includes 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ym typeface="Wingdings" pitchFamily="2" charset="2"/>
              </a:rPr>
              <a:t>Det</a:t>
            </a:r>
            <a:r>
              <a:rPr lang="en-GB" dirty="0">
                <a:sym typeface="Wingdings" pitchFamily="2" charset="2"/>
              </a:rPr>
              <a:t>  the </a:t>
            </a:r>
            <a:endParaRPr lang="en-GB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GB" dirty="0" err="1" smtClean="0">
                <a:sym typeface="Wingdings" pitchFamily="2" charset="2"/>
              </a:rPr>
              <a:t>Det</a:t>
            </a:r>
            <a:r>
              <a:rPr lang="en-GB" dirty="0" smtClean="0">
                <a:sym typeface="Wingdings" pitchFamily="2" charset="2"/>
              </a:rPr>
              <a:t> </a:t>
            </a:r>
            <a:r>
              <a:rPr lang="en-GB" dirty="0">
                <a:sym typeface="Wingdings" pitchFamily="2" charset="2"/>
              </a:rPr>
              <a:t> a </a:t>
            </a:r>
            <a:endParaRPr lang="en-GB" dirty="0" smtClean="0"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GB" dirty="0" smtClean="0">
                <a:sym typeface="Wingdings" pitchFamily="2" charset="2"/>
              </a:rPr>
              <a:t>N </a:t>
            </a:r>
            <a:r>
              <a:rPr lang="en-GB" dirty="0">
                <a:sym typeface="Wingdings" pitchFamily="2" charset="2"/>
              </a:rPr>
              <a:t> meal </a:t>
            </a:r>
          </a:p>
          <a:p>
            <a:pPr>
              <a:lnSpc>
                <a:spcPct val="90000"/>
              </a:lnSpc>
            </a:pPr>
            <a:r>
              <a:rPr lang="en-GB" dirty="0">
                <a:sym typeface="Wingdings" pitchFamily="2" charset="2"/>
              </a:rPr>
              <a:t>N  </a:t>
            </a:r>
            <a:r>
              <a:rPr lang="en-GB" dirty="0" smtClean="0">
                <a:sym typeface="Wingdings" pitchFamily="2" charset="2"/>
              </a:rPr>
              <a:t>flight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96" b="0" i="0" kern="1200" spc="-150">
                <a:solidFill>
                  <a:srgbClr val="3333B2"/>
                </a:solidFill>
                <a:latin typeface="LM Sans 17"/>
                <a:ea typeface="+mj-ea"/>
                <a:cs typeface="LM Sans 17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4000" b="1" dirty="0">
                <a:solidFill>
                  <a:schemeClr val="tx1"/>
                </a:solidFill>
              </a:rPr>
              <a:t>CKY example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18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293470"/>
              </p:ext>
            </p:extLst>
          </p:nvPr>
        </p:nvGraphicFramePr>
        <p:xfrm>
          <a:off x="762000" y="3958828"/>
          <a:ext cx="8229599" cy="2072640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1108830"/>
                <a:gridCol w="249486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CKY example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5000" y="603146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945431" y="60314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flight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603146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includes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240076" y="60314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35476" y="60314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meal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1943100" y="3162300"/>
            <a:ext cx="5334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2971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[0,1] for “the”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43400" y="2362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Rule: 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i="1" dirty="0" smtClean="0">
                <a:sym typeface="Wingdings" pitchFamily="2" charset="2"/>
              </a:rPr>
              <a:t>the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54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6820653"/>
              </p:ext>
            </p:extLst>
          </p:nvPr>
        </p:nvGraphicFramePr>
        <p:xfrm>
          <a:off x="902209" y="3956360"/>
          <a:ext cx="8229599" cy="2072640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1108830"/>
                <a:gridCol w="249486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905000" y="603146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945431" y="60314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flight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603146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includes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240076" y="60314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35476" y="60314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meal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1943100" y="3162300"/>
            <a:ext cx="5334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3048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[0,1] for “the”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16200000">
            <a:off x="3009900" y="3162300"/>
            <a:ext cx="5334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743200" y="3048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[1,2] for “flight”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2057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Rule1: 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i="1" dirty="0" smtClean="0">
                <a:sym typeface="Wingdings" pitchFamily="2" charset="2"/>
              </a:rPr>
              <a:t>the</a:t>
            </a:r>
          </a:p>
          <a:p>
            <a:r>
              <a:rPr lang="en-GB" dirty="0" smtClean="0">
                <a:sym typeface="Wingdings" pitchFamily="2" charset="2"/>
              </a:rPr>
              <a:t>Rule 2: N  flight</a:t>
            </a:r>
            <a:endParaRPr lang="en-GB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96" b="0" i="0" kern="1200" spc="-150">
                <a:solidFill>
                  <a:srgbClr val="3333B2"/>
                </a:solidFill>
                <a:latin typeface="LM Sans 17"/>
                <a:ea typeface="+mj-ea"/>
                <a:cs typeface="LM Sans 17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4000" b="1" dirty="0">
                <a:solidFill>
                  <a:schemeClr val="tx1"/>
                </a:solidFill>
              </a:rPr>
              <a:t>CKY example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592025"/>
              </p:ext>
            </p:extLst>
          </p:nvPr>
        </p:nvGraphicFramePr>
        <p:xfrm>
          <a:off x="990600" y="3968234"/>
          <a:ext cx="8077199" cy="1981200"/>
        </p:xfrm>
        <a:graphic>
          <a:graphicData uri="http://schemas.openxmlformats.org/drawingml/2006/table">
            <a:tbl>
              <a:tblPr/>
              <a:tblGrid>
                <a:gridCol w="731199"/>
                <a:gridCol w="1088296"/>
                <a:gridCol w="1496408"/>
                <a:gridCol w="1224333"/>
                <a:gridCol w="1088296"/>
                <a:gridCol w="244866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09728" marR="109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09728" marR="109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5000" y="6031468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945431" y="603146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flight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62400" y="6031468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includes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5240076" y="603146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535476" y="603146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meal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1943100" y="3162300"/>
            <a:ext cx="5334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31358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[0,1] for “the”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12" name="Right Brace 11"/>
          <p:cNvSpPr/>
          <p:nvPr/>
        </p:nvSpPr>
        <p:spPr>
          <a:xfrm rot="16200000">
            <a:off x="2628900" y="1562101"/>
            <a:ext cx="533400" cy="228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1981200" y="20574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B050"/>
                </a:solidFill>
              </a:rPr>
              <a:t>[0,2] for “the flight”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16200000">
            <a:off x="3009900" y="3162300"/>
            <a:ext cx="533400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2743200" y="30480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002060"/>
                </a:solidFill>
              </a:rPr>
              <a:t>[1,2] for “flight”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05400" y="2057400"/>
            <a:ext cx="266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Rule1: 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i="1" dirty="0" smtClean="0">
                <a:sym typeface="Wingdings" pitchFamily="2" charset="2"/>
              </a:rPr>
              <a:t>the</a:t>
            </a:r>
          </a:p>
          <a:p>
            <a:r>
              <a:rPr lang="en-GB" dirty="0" smtClean="0">
                <a:sym typeface="Wingdings" pitchFamily="2" charset="2"/>
              </a:rPr>
              <a:t>Rule 2: N  flight</a:t>
            </a:r>
          </a:p>
          <a:p>
            <a:r>
              <a:rPr lang="en-GB" dirty="0" smtClean="0">
                <a:sym typeface="Wingdings" pitchFamily="2" charset="2"/>
              </a:rPr>
              <a:t>Rule 3: NP  </a:t>
            </a:r>
            <a:r>
              <a:rPr lang="en-GB" dirty="0" err="1" smtClean="0">
                <a:sym typeface="Wingdings" pitchFamily="2" charset="2"/>
              </a:rPr>
              <a:t>Det</a:t>
            </a:r>
            <a:r>
              <a:rPr lang="en-GB" dirty="0" smtClean="0">
                <a:sym typeface="Wingdings" pitchFamily="2" charset="2"/>
              </a:rPr>
              <a:t> N</a:t>
            </a:r>
            <a:endParaRPr lang="en-GB" dirty="0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696" b="0" i="0" kern="1200" spc="-150">
                <a:solidFill>
                  <a:srgbClr val="3333B2"/>
                </a:solidFill>
                <a:latin typeface="LM Sans 17"/>
                <a:ea typeface="+mj-ea"/>
                <a:cs typeface="LM Sans 17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GB" sz="4000" b="1" dirty="0">
                <a:solidFill>
                  <a:schemeClr val="tx1"/>
                </a:solidFill>
              </a:rPr>
              <a:t>CKY example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2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617" name="Group 65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2164080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831623"/>
                <a:gridCol w="2772076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55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267200" y="4724400"/>
            <a:ext cx="6324600" cy="114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i="1" dirty="0">
                <a:solidFill>
                  <a:schemeClr val="accent2"/>
                </a:solidFill>
              </a:rPr>
              <a:t>The</a:t>
            </a:r>
            <a:r>
              <a:rPr lang="en-GB" sz="2600" i="1" dirty="0"/>
              <a:t> flight includes a meal.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 dirty="0" smtClean="0"/>
              <a:t>CKY: </a:t>
            </a:r>
            <a:r>
              <a:rPr lang="en-GB" dirty="0"/>
              <a:t>lexical </a:t>
            </a:r>
            <a:r>
              <a:rPr lang="en-GB" dirty="0" smtClean="0"/>
              <a:t>step (j = 1)</a:t>
            </a:r>
            <a:endParaRPr lang="en-GB" dirty="0"/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457200" y="4423621"/>
            <a:ext cx="29718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>
                <a:latin typeface="LM Sans 12"/>
                <a:cs typeface="LM Sans 12"/>
              </a:rPr>
              <a:t>Lexical lookup</a:t>
            </a:r>
          </a:p>
          <a:p>
            <a:pPr>
              <a:buFont typeface="Arial" pitchFamily="34" charset="0"/>
              <a:buChar char="•"/>
            </a:pPr>
            <a:r>
              <a:rPr lang="en-GB" sz="2200" dirty="0">
                <a:latin typeface="LM Sans 12"/>
                <a:cs typeface="LM Sans 12"/>
              </a:rPr>
              <a:t> Matches </a:t>
            </a:r>
            <a:r>
              <a:rPr lang="en-GB" sz="2200" dirty="0" err="1">
                <a:latin typeface="LM Sans 12"/>
                <a:cs typeface="LM Sans 12"/>
              </a:rPr>
              <a:t>Det</a:t>
            </a:r>
            <a:r>
              <a:rPr lang="en-GB" sz="2200" dirty="0">
                <a:latin typeface="LM Sans 12"/>
                <a:cs typeface="LM Sans 12"/>
              </a:rPr>
              <a:t> </a:t>
            </a:r>
            <a:r>
              <a:rPr lang="en-GB" sz="2200" dirty="0">
                <a:latin typeface="LM Sans 12"/>
                <a:cs typeface="LM Sans 12"/>
                <a:sym typeface="Wingdings" pitchFamily="2" charset="2"/>
              </a:rPr>
              <a:t> the</a:t>
            </a:r>
            <a:endParaRPr lang="en-GB" sz="2200" dirty="0">
              <a:latin typeface="LM Sans 12"/>
              <a:cs typeface="LM Sans 12"/>
            </a:endParaRP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  </a:t>
            </a: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6536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640" name="Group 64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2194560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831623"/>
                <a:gridCol w="2772076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57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581400" y="4572000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</a:t>
            </a:r>
            <a:r>
              <a:rPr lang="en-GB" sz="2600" i="1" dirty="0">
                <a:solidFill>
                  <a:schemeClr val="accent2"/>
                </a:solidFill>
              </a:rPr>
              <a:t>flight</a:t>
            </a:r>
            <a:r>
              <a:rPr lang="en-GB" sz="2600" i="1" dirty="0"/>
              <a:t> includes a meal.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 dirty="0" smtClean="0"/>
              <a:t>CKY: </a:t>
            </a:r>
            <a:r>
              <a:rPr lang="en-GB" dirty="0"/>
              <a:t>lexical </a:t>
            </a:r>
            <a:r>
              <a:rPr lang="en-GB" dirty="0" smtClean="0"/>
              <a:t>step (j = 2)</a:t>
            </a:r>
            <a:endParaRPr lang="en-GB" dirty="0"/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4651566"/>
            <a:ext cx="29718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>
                <a:latin typeface="LM Sans 12"/>
                <a:cs typeface="LM Sans 12"/>
              </a:rPr>
              <a:t>Lexical lookup</a:t>
            </a:r>
          </a:p>
          <a:p>
            <a:pPr>
              <a:buFont typeface="Arial" pitchFamily="34" charset="0"/>
              <a:buChar char="•"/>
            </a:pPr>
            <a:r>
              <a:rPr lang="en-GB" sz="2200" dirty="0">
                <a:latin typeface="LM Sans 12"/>
                <a:cs typeface="LM Sans 12"/>
              </a:rPr>
              <a:t> Matches N </a:t>
            </a:r>
            <a:r>
              <a:rPr lang="en-GB" sz="2200" dirty="0">
                <a:latin typeface="LM Sans 12"/>
                <a:cs typeface="LM Sans 12"/>
                <a:sym typeface="Wingdings" pitchFamily="2" charset="2"/>
              </a:rPr>
              <a:t> flight</a:t>
            </a:r>
            <a:endParaRPr lang="en-GB" sz="2200" dirty="0">
              <a:latin typeface="LM Sans 12"/>
              <a:cs typeface="LM Sans 12"/>
            </a:endParaRP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  </a:t>
            </a: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86075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419600"/>
            <a:ext cx="8458200" cy="2209800"/>
          </a:xfrm>
        </p:spPr>
        <p:txBody>
          <a:bodyPr rtlCol="0">
            <a:normAutofit fontScale="77500" lnSpcReduction="20000"/>
          </a:bodyPr>
          <a:lstStyle/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600" dirty="0" smtClean="0">
                <a:latin typeface="+mn-lt"/>
                <a:cs typeface="Courier New" pitchFamily="49" charset="0"/>
              </a:rPr>
              <a:t>Session 6 -</a:t>
            </a:r>
            <a:r>
              <a:rPr lang="en-US" sz="3200" dirty="0" smtClean="0"/>
              <a:t>Probabilistic Context Free Grammar</a:t>
            </a:r>
            <a:endParaRPr lang="en-US" sz="3600" dirty="0" smtClean="0">
              <a:latin typeface="+mn-lt"/>
              <a:cs typeface="Courier New" pitchFamily="49" charset="0"/>
            </a:endParaRP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600" dirty="0" smtClean="0">
                <a:latin typeface="+mn-lt"/>
                <a:cs typeface="Courier New" pitchFamily="49" charset="0"/>
              </a:rPr>
              <a:t>Date – 4th Oct2020</a:t>
            </a: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r>
              <a:rPr lang="en-US" sz="3600" dirty="0" smtClean="0">
                <a:latin typeface="+mn-lt"/>
                <a:cs typeface="Courier New" pitchFamily="49" charset="0"/>
              </a:rPr>
              <a:t>Time –  9 am to 11am</a:t>
            </a:r>
          </a:p>
          <a:p>
            <a:pPr marR="176530" lvl="0">
              <a:lnSpc>
                <a:spcPct val="120000"/>
              </a:lnSpc>
              <a:spcBef>
                <a:spcPts val="1170"/>
              </a:spcBef>
              <a:spcAft>
                <a:spcPts val="0"/>
              </a:spcAft>
            </a:pPr>
            <a:r>
              <a:rPr lang="en-US" sz="2600" b="0" dirty="0">
                <a:latin typeface="+mn-lt"/>
                <a:ea typeface="Trebuchet MS"/>
                <a:cs typeface="Trebuchet MS"/>
                <a:sym typeface="Trebuchet MS"/>
              </a:rPr>
              <a:t>These </a:t>
            </a:r>
            <a:r>
              <a:rPr lang="en-US" sz="2600" b="0" dirty="0" smtClean="0">
                <a:latin typeface="+mn-lt"/>
                <a:ea typeface="Trebuchet MS"/>
                <a:cs typeface="Trebuchet MS"/>
                <a:sym typeface="Trebuchet MS"/>
              </a:rPr>
              <a:t>slides are prepared </a:t>
            </a:r>
            <a:r>
              <a:rPr lang="en-US" sz="2600" b="0" dirty="0">
                <a:latin typeface="+mn-lt"/>
                <a:ea typeface="Trebuchet MS"/>
                <a:cs typeface="Trebuchet MS"/>
                <a:sym typeface="Trebuchet MS"/>
              </a:rPr>
              <a:t>by the instructor, with grateful acknowledgement </a:t>
            </a:r>
            <a:r>
              <a:rPr lang="en-US" sz="2600" b="0" dirty="0" smtClean="0">
                <a:latin typeface="+mn-lt"/>
                <a:ea typeface="Trebuchet MS"/>
                <a:cs typeface="Trebuchet MS"/>
                <a:sym typeface="Trebuchet MS"/>
              </a:rPr>
              <a:t>of Prof. </a:t>
            </a:r>
            <a:r>
              <a:rPr lang="en-US" sz="2600" b="0" dirty="0" err="1" smtClean="0">
                <a:latin typeface="+mn-lt"/>
                <a:ea typeface="Trebuchet MS"/>
                <a:cs typeface="Trebuchet MS"/>
                <a:sym typeface="Trebuchet MS"/>
              </a:rPr>
              <a:t>Jurafsky</a:t>
            </a:r>
            <a:r>
              <a:rPr lang="en-US" sz="2600" b="0" dirty="0" smtClean="0">
                <a:latin typeface="+mn-lt"/>
                <a:ea typeface="Trebuchet MS"/>
                <a:cs typeface="Trebuchet MS"/>
                <a:sym typeface="Trebuchet MS"/>
              </a:rPr>
              <a:t> and Prof. Martin and many </a:t>
            </a:r>
            <a:r>
              <a:rPr lang="en-US" sz="2600" b="0" dirty="0">
                <a:latin typeface="+mn-lt"/>
                <a:ea typeface="Trebuchet MS"/>
                <a:cs typeface="Trebuchet MS"/>
                <a:sym typeface="Trebuchet MS"/>
              </a:rPr>
              <a:t>others who made  their course materials freely available online.</a:t>
            </a:r>
          </a:p>
          <a:p>
            <a:pPr lvl="0">
              <a:lnSpc>
                <a:spcPct val="117083"/>
              </a:lnSpc>
              <a:spcAft>
                <a:spcPts val="0"/>
              </a:spcAft>
            </a:pPr>
            <a:endParaRPr lang="en-US" sz="3200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65760" indent="-256032" algn="ctr" fontAlgn="auto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SzPct val="68000"/>
              <a:defRPr/>
            </a:pPr>
            <a:endParaRPr lang="en-US" sz="3600" dirty="0" smtClean="0">
              <a:latin typeface="+mn-lt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6" name="Group 6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2194560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831623"/>
                <a:gridCol w="2772076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0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962400" y="4812467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>
                <a:solidFill>
                  <a:schemeClr val="accent2"/>
                </a:solidFill>
              </a:rPr>
              <a:t>The flight</a:t>
            </a:r>
            <a:r>
              <a:rPr lang="en-GB" sz="2600" i="1" dirty="0"/>
              <a:t> includes a meal.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 dirty="0" smtClean="0"/>
              <a:t>CKY: </a:t>
            </a:r>
            <a:r>
              <a:rPr lang="en-GB" dirty="0"/>
              <a:t>syntactic </a:t>
            </a:r>
            <a:r>
              <a:rPr lang="en-GB" dirty="0" smtClean="0"/>
              <a:t>step (j = 2)</a:t>
            </a:r>
            <a:endParaRPr lang="en-GB" dirty="0"/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64" name="Text Box 64"/>
          <p:cNvSpPr txBox="1">
            <a:spLocks noChangeArrowheads="1"/>
          </p:cNvSpPr>
          <p:nvPr/>
        </p:nvSpPr>
        <p:spPr bwMode="auto">
          <a:xfrm>
            <a:off x="222504" y="4170363"/>
            <a:ext cx="4343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sz="2200" dirty="0">
                <a:latin typeface="LM Sans 12"/>
                <a:cs typeface="LM Sans 12"/>
              </a:rPr>
              <a:t>Syntactic lookup:</a:t>
            </a:r>
          </a:p>
          <a:p>
            <a:pPr>
              <a:buFont typeface="Arial" pitchFamily="34" charset="0"/>
              <a:buChar char="•"/>
            </a:pPr>
            <a:r>
              <a:rPr lang="en-GB" sz="2200" dirty="0">
                <a:latin typeface="LM Sans 12"/>
                <a:cs typeface="LM Sans 12"/>
              </a:rPr>
              <a:t> look backwards and see if there is any rule that will cover what we’ve done so far.</a:t>
            </a:r>
          </a:p>
          <a:p>
            <a:endParaRPr lang="en-GB" sz="2200" dirty="0">
              <a:latin typeface="LM Sans 12"/>
              <a:cs typeface="LM Sans 12"/>
            </a:endParaRPr>
          </a:p>
        </p:txBody>
      </p:sp>
    </p:spTree>
    <p:extLst>
      <p:ext uri="{BB962C8B-B14F-4D97-AF65-F5344CB8AC3E}">
        <p14:creationId xmlns:p14="http://schemas.microsoft.com/office/powerpoint/2010/main" val="364133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89" name="Group 65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2225040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831623"/>
                <a:gridCol w="2772076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2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886200" y="4419600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flight </a:t>
            </a:r>
            <a:r>
              <a:rPr lang="en-GB" sz="2600" i="1" dirty="0">
                <a:solidFill>
                  <a:schemeClr val="accent2"/>
                </a:solidFill>
              </a:rPr>
              <a:t>includes</a:t>
            </a:r>
            <a:r>
              <a:rPr lang="en-GB" sz="2600" i="1" dirty="0"/>
              <a:t> a meal.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 dirty="0" smtClean="0"/>
              <a:t>CKY: </a:t>
            </a:r>
            <a:r>
              <a:rPr lang="en-GB" dirty="0"/>
              <a:t>lexical </a:t>
            </a:r>
            <a:r>
              <a:rPr lang="en-GB" dirty="0" smtClean="0"/>
              <a:t>step (j = 3)</a:t>
            </a:r>
            <a:endParaRPr lang="en-GB" dirty="0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33400" y="4152275"/>
            <a:ext cx="315163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>
                <a:latin typeface="LM Sans 12"/>
                <a:cs typeface="LM Sans 12"/>
              </a:rPr>
              <a:t>Lexical lookup</a:t>
            </a:r>
          </a:p>
          <a:p>
            <a:pPr>
              <a:buFont typeface="Arial" pitchFamily="34" charset="0"/>
              <a:buChar char="•"/>
            </a:pPr>
            <a:r>
              <a:rPr lang="en-GB" sz="2200" dirty="0">
                <a:latin typeface="LM Sans 12"/>
                <a:cs typeface="LM Sans 12"/>
              </a:rPr>
              <a:t> Matches V </a:t>
            </a:r>
            <a:r>
              <a:rPr lang="en-GB" sz="2200" dirty="0">
                <a:latin typeface="LM Sans 12"/>
                <a:cs typeface="LM Sans 12"/>
                <a:sym typeface="Wingdings" pitchFamily="2" charset="2"/>
              </a:rPr>
              <a:t> includes</a:t>
            </a:r>
            <a:endParaRPr lang="en-GB" sz="2200" dirty="0">
              <a:latin typeface="LM Sans 12"/>
              <a:cs typeface="LM Sans 12"/>
            </a:endParaRP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  </a:t>
            </a: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0402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89" name="Group 65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2225040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831623"/>
                <a:gridCol w="2772076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2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114800" y="5410200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flight </a:t>
            </a:r>
            <a:r>
              <a:rPr lang="en-GB" sz="2600" i="1" dirty="0">
                <a:solidFill>
                  <a:schemeClr val="accent2"/>
                </a:solidFill>
              </a:rPr>
              <a:t>includes</a:t>
            </a:r>
            <a:r>
              <a:rPr lang="en-GB" sz="2600" i="1" dirty="0"/>
              <a:t> a meal.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 dirty="0" smtClean="0"/>
              <a:t>CKY: </a:t>
            </a:r>
            <a:r>
              <a:rPr lang="en-GB" dirty="0"/>
              <a:t>lexical </a:t>
            </a:r>
            <a:r>
              <a:rPr lang="en-GB" dirty="0" smtClean="0"/>
              <a:t>step (j = 3)</a:t>
            </a:r>
            <a:endParaRPr lang="en-GB" dirty="0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4495800"/>
            <a:ext cx="3429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>
                <a:latin typeface="LM Sans 12"/>
                <a:cs typeface="LM Sans 12"/>
              </a:rPr>
              <a:t>Syntactic lookup</a:t>
            </a:r>
          </a:p>
          <a:p>
            <a:pPr>
              <a:buFont typeface="Arial" pitchFamily="34" charset="0"/>
              <a:buChar char="•"/>
            </a:pPr>
            <a:r>
              <a:rPr lang="en-GB" sz="2200" dirty="0">
                <a:latin typeface="LM Sans 12"/>
                <a:cs typeface="LM Sans 12"/>
              </a:rPr>
              <a:t> There are no rules in our grammar that will cover </a:t>
            </a:r>
            <a:r>
              <a:rPr lang="en-GB" sz="2200" dirty="0" err="1">
                <a:latin typeface="LM Sans 12"/>
                <a:cs typeface="LM Sans 12"/>
              </a:rPr>
              <a:t>Det</a:t>
            </a:r>
            <a:r>
              <a:rPr lang="en-GB" sz="2200" dirty="0">
                <a:latin typeface="LM Sans 12"/>
                <a:cs typeface="LM Sans 12"/>
              </a:rPr>
              <a:t>, NP, V</a:t>
            </a: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  </a:t>
            </a: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7365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715" name="Group 67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599" cy="2544128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1108830"/>
                <a:gridCol w="249486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5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200400" y="4864080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flight includes </a:t>
            </a:r>
            <a:r>
              <a:rPr lang="en-GB" sz="2600" i="1" dirty="0">
                <a:solidFill>
                  <a:schemeClr val="accent2"/>
                </a:solidFill>
              </a:rPr>
              <a:t>a</a:t>
            </a:r>
            <a:r>
              <a:rPr lang="en-GB" sz="2600" i="1" dirty="0"/>
              <a:t> meal.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 dirty="0" smtClean="0"/>
              <a:t>CKY: </a:t>
            </a:r>
            <a:r>
              <a:rPr lang="en-GB" dirty="0"/>
              <a:t>lexical </a:t>
            </a:r>
            <a:r>
              <a:rPr lang="en-GB" dirty="0" smtClean="0"/>
              <a:t>step (j = 4)</a:t>
            </a:r>
            <a:endParaRPr lang="en-GB" dirty="0"/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7200" y="4648200"/>
            <a:ext cx="29718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>
                <a:latin typeface="LM Sans 12"/>
                <a:cs typeface="LM Sans 12"/>
              </a:rPr>
              <a:t>Lexical</a:t>
            </a:r>
            <a:r>
              <a:rPr lang="en-GB" sz="2200" dirty="0" smtClean="0">
                <a:latin typeface="LM Sans 12"/>
                <a:cs typeface="LM Sans 12"/>
              </a:rPr>
              <a:t> lookup</a:t>
            </a:r>
          </a:p>
          <a:p>
            <a:pPr>
              <a:buFont typeface="Arial" pitchFamily="34" charset="0"/>
              <a:buChar char="•"/>
            </a:pPr>
            <a:r>
              <a:rPr lang="en-GB" sz="2200" dirty="0" smtClean="0">
                <a:latin typeface="LM Sans 12"/>
                <a:cs typeface="LM Sans 12"/>
              </a:rPr>
              <a:t> Matches </a:t>
            </a:r>
            <a:r>
              <a:rPr lang="en-GB" sz="2200" dirty="0" err="1" smtClean="0">
                <a:latin typeface="LM Sans 12"/>
                <a:cs typeface="LM Sans 12"/>
              </a:rPr>
              <a:t>Det</a:t>
            </a:r>
            <a:r>
              <a:rPr lang="en-GB" sz="2200" dirty="0" smtClean="0">
                <a:latin typeface="LM Sans 12"/>
                <a:cs typeface="LM Sans 12"/>
              </a:rPr>
              <a:t> </a:t>
            </a:r>
            <a:r>
              <a:rPr lang="en-GB" sz="2200" dirty="0" smtClean="0">
                <a:latin typeface="LM Sans 12"/>
                <a:cs typeface="LM Sans 12"/>
                <a:sym typeface="Wingdings" pitchFamily="2" charset="2"/>
              </a:rPr>
              <a:t> a</a:t>
            </a:r>
            <a:endParaRPr lang="en-GB" sz="2200" dirty="0" smtClean="0">
              <a:latin typeface="LM Sans 12"/>
              <a:cs typeface="LM Sans 12"/>
            </a:endParaRPr>
          </a:p>
          <a:p>
            <a:endParaRPr lang="en-GB" dirty="0" smtClean="0">
              <a:solidFill>
                <a:schemeClr val="accent2"/>
              </a:solidFill>
            </a:endParaRPr>
          </a:p>
          <a:p>
            <a:r>
              <a:rPr lang="en-GB" dirty="0" smtClean="0"/>
              <a:t>  </a:t>
            </a:r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53288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4" name="Group 6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599" cy="2269808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1108830"/>
                <a:gridCol w="249486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077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124200" y="4241991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flight includes a </a:t>
            </a:r>
            <a:r>
              <a:rPr lang="en-GB" sz="2600" i="1" dirty="0">
                <a:solidFill>
                  <a:schemeClr val="accent2"/>
                </a:solidFill>
              </a:rPr>
              <a:t>meal</a:t>
            </a:r>
            <a:r>
              <a:rPr lang="en-GB" sz="2600" i="1" dirty="0"/>
              <a:t>.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 dirty="0" smtClean="0"/>
              <a:t>CKY: lexical step (j = 5)</a:t>
            </a:r>
            <a:endParaRPr lang="en-GB" dirty="0"/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4800" y="4229799"/>
            <a:ext cx="297180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>
                <a:latin typeface="LM Sans 12"/>
                <a:cs typeface="LM Sans 12"/>
              </a:rPr>
              <a:t>Lexical lookup</a:t>
            </a:r>
          </a:p>
          <a:p>
            <a:pPr>
              <a:buFont typeface="Arial" pitchFamily="34" charset="0"/>
              <a:buChar char="•"/>
            </a:pPr>
            <a:r>
              <a:rPr lang="en-GB" sz="2200" dirty="0">
                <a:latin typeface="LM Sans 12"/>
                <a:cs typeface="LM Sans 12"/>
              </a:rPr>
              <a:t> Matches N </a:t>
            </a:r>
            <a:r>
              <a:rPr lang="en-GB" sz="2200" dirty="0">
                <a:latin typeface="LM Sans 12"/>
                <a:cs typeface="LM Sans 12"/>
                <a:sym typeface="Wingdings" pitchFamily="2" charset="2"/>
              </a:rPr>
              <a:t> meal</a:t>
            </a:r>
            <a:endParaRPr lang="en-GB" sz="2200" dirty="0">
              <a:latin typeface="LM Sans 12"/>
              <a:cs typeface="LM Sans 12"/>
            </a:endParaRP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  </a:t>
            </a: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7015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739" name="Group 67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599" cy="2269808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1108830"/>
                <a:gridCol w="249486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67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276600" y="4986212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flight includes </a:t>
            </a:r>
            <a:r>
              <a:rPr lang="en-GB" sz="2600" i="1" dirty="0">
                <a:solidFill>
                  <a:schemeClr val="accent2"/>
                </a:solidFill>
              </a:rPr>
              <a:t>a meal</a:t>
            </a:r>
            <a:r>
              <a:rPr lang="en-GB" sz="2600" i="1" dirty="0"/>
              <a:t>.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 dirty="0" smtClean="0"/>
              <a:t>CKY: </a:t>
            </a:r>
            <a:r>
              <a:rPr lang="en-GB" dirty="0"/>
              <a:t>syntactic </a:t>
            </a:r>
            <a:r>
              <a:rPr lang="en-GB" dirty="0" smtClean="0"/>
              <a:t>step (j = 5)</a:t>
            </a:r>
            <a:endParaRPr lang="en-GB" dirty="0"/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4800" y="4419600"/>
            <a:ext cx="29718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>
                <a:latin typeface="LM Sans 12"/>
                <a:cs typeface="LM Sans 12"/>
              </a:rPr>
              <a:t>Syntactic lookup</a:t>
            </a:r>
          </a:p>
          <a:p>
            <a:pPr>
              <a:buFont typeface="Arial" pitchFamily="34" charset="0"/>
              <a:buChar char="•"/>
            </a:pPr>
            <a:r>
              <a:rPr lang="en-GB" sz="2200" dirty="0">
                <a:latin typeface="LM Sans 12"/>
                <a:cs typeface="LM Sans 12"/>
              </a:rPr>
              <a:t> We find that we have NP </a:t>
            </a:r>
            <a:r>
              <a:rPr lang="en-GB" sz="2200" dirty="0">
                <a:latin typeface="LM Sans 12"/>
                <a:cs typeface="LM Sans 12"/>
                <a:sym typeface="Wingdings" pitchFamily="2" charset="2"/>
              </a:rPr>
              <a:t> </a:t>
            </a:r>
            <a:r>
              <a:rPr lang="en-GB" sz="2200" dirty="0" err="1">
                <a:latin typeface="LM Sans 12"/>
                <a:cs typeface="LM Sans 12"/>
                <a:sym typeface="Wingdings" pitchFamily="2" charset="2"/>
              </a:rPr>
              <a:t>Det</a:t>
            </a:r>
            <a:r>
              <a:rPr lang="en-GB" sz="2200" dirty="0">
                <a:latin typeface="LM Sans 12"/>
                <a:cs typeface="LM Sans 12"/>
                <a:sym typeface="Wingdings" pitchFamily="2" charset="2"/>
              </a:rPr>
              <a:t> N</a:t>
            </a:r>
            <a:endParaRPr lang="en-GB" sz="2200" dirty="0">
              <a:latin typeface="LM Sans 12"/>
              <a:cs typeface="LM Sans 12"/>
            </a:endParaRP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  </a:t>
            </a: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511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54" name="Group 58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599" cy="2269808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1108830"/>
                <a:gridCol w="249486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VP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69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2667000" y="4952684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flight </a:t>
            </a:r>
            <a:r>
              <a:rPr lang="en-GB" sz="2600" i="1" dirty="0">
                <a:solidFill>
                  <a:schemeClr val="accent2"/>
                </a:solidFill>
              </a:rPr>
              <a:t>includes a meal</a:t>
            </a:r>
            <a:r>
              <a:rPr lang="en-GB" sz="2600" i="1" dirty="0"/>
              <a:t>.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 dirty="0" smtClean="0"/>
              <a:t>CKY: </a:t>
            </a:r>
            <a:r>
              <a:rPr lang="en-GB" dirty="0"/>
              <a:t>syntactic </a:t>
            </a:r>
            <a:r>
              <a:rPr lang="en-GB" dirty="0" smtClean="0"/>
              <a:t>step (j = 5)</a:t>
            </a:r>
            <a:endParaRPr lang="en-GB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4800" y="3962400"/>
            <a:ext cx="29718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>
                <a:latin typeface="LM Sans 12"/>
                <a:cs typeface="LM Sans 12"/>
              </a:rPr>
              <a:t>Syntactic lookup</a:t>
            </a:r>
          </a:p>
          <a:p>
            <a:pPr>
              <a:buFont typeface="Arial" pitchFamily="34" charset="0"/>
              <a:buChar char="•"/>
            </a:pPr>
            <a:r>
              <a:rPr lang="en-GB" sz="2200" dirty="0">
                <a:latin typeface="LM Sans 12"/>
                <a:cs typeface="LM Sans 12"/>
              </a:rPr>
              <a:t> We find that we have VP </a:t>
            </a:r>
            <a:r>
              <a:rPr lang="en-GB" sz="2200" dirty="0">
                <a:latin typeface="LM Sans 12"/>
                <a:cs typeface="LM Sans 12"/>
                <a:sym typeface="Wingdings" pitchFamily="2" charset="2"/>
              </a:rPr>
              <a:t> V NP</a:t>
            </a:r>
            <a:endParaRPr lang="en-GB" sz="2200" dirty="0">
              <a:latin typeface="LM Sans 12"/>
              <a:cs typeface="LM Sans 12"/>
            </a:endParaRP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  </a:t>
            </a: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48912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77" name="Group 57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599" cy="2269808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1108830"/>
                <a:gridCol w="2494868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VP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72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1447800" y="4631134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>
                <a:solidFill>
                  <a:schemeClr val="accent2"/>
                </a:solidFill>
              </a:rPr>
              <a:t>The flight includes a meal</a:t>
            </a:r>
            <a:r>
              <a:rPr lang="en-GB" sz="2600" i="1" dirty="0"/>
              <a:t>.</a:t>
            </a:r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 dirty="0" smtClean="0"/>
              <a:t>CKY: </a:t>
            </a:r>
            <a:r>
              <a:rPr lang="en-GB" dirty="0"/>
              <a:t>syntactic </a:t>
            </a:r>
            <a:r>
              <a:rPr lang="en-GB" dirty="0" smtClean="0"/>
              <a:t>step (j = 5)</a:t>
            </a:r>
            <a:endParaRPr lang="en-GB" dirty="0"/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791200" y="3886200"/>
            <a:ext cx="2971800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2200" dirty="0">
                <a:latin typeface="LM Sans 12"/>
                <a:cs typeface="LM Sans 12"/>
              </a:rPr>
              <a:t>Syntactic lookup</a:t>
            </a:r>
          </a:p>
          <a:p>
            <a:pPr>
              <a:buFont typeface="Arial" pitchFamily="34" charset="0"/>
              <a:buChar char="•"/>
            </a:pPr>
            <a:r>
              <a:rPr lang="en-GB" sz="2200" dirty="0">
                <a:latin typeface="LM Sans 12"/>
                <a:cs typeface="LM Sans 12"/>
              </a:rPr>
              <a:t> We find that we have S </a:t>
            </a:r>
            <a:r>
              <a:rPr lang="en-GB" sz="2200" dirty="0">
                <a:latin typeface="LM Sans 12"/>
                <a:cs typeface="LM Sans 12"/>
                <a:sym typeface="Wingdings" pitchFamily="2" charset="2"/>
              </a:rPr>
              <a:t> NP VP</a:t>
            </a:r>
            <a:endParaRPr lang="en-GB" sz="2200" dirty="0">
              <a:latin typeface="LM Sans 12"/>
              <a:cs typeface="LM Sans 12"/>
            </a:endParaRPr>
          </a:p>
          <a:p>
            <a:r>
              <a:rPr lang="en-GB" dirty="0" smtClean="0">
                <a:solidFill>
                  <a:schemeClr val="accent2"/>
                </a:solidFill>
              </a:rPr>
              <a:t>                 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  </a:t>
            </a:r>
          </a:p>
          <a:p>
            <a:r>
              <a:rPr lang="en-GB" dirty="0">
                <a:solidFill>
                  <a:schemeClr val="accent2"/>
                </a:solidFill>
              </a:rPr>
              <a:t>  </a:t>
            </a:r>
            <a:r>
              <a:rPr lang="en-GB" dirty="0"/>
              <a:t> 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2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itchFamily="34" charset="0"/>
                <a:cs typeface="Arial" pitchFamily="34" charset="0"/>
              </a:rPr>
              <a:t>The procedure so far will recognise a string as a legal sentence in English.</a:t>
            </a:r>
          </a:p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But 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we’d like to get a parse tree back!</a:t>
            </a:r>
          </a:p>
          <a:p>
            <a:r>
              <a:rPr lang="en-GB" sz="2800" dirty="0" smtClean="0">
                <a:latin typeface="Arial" pitchFamily="34" charset="0"/>
                <a:cs typeface="Arial" pitchFamily="34" charset="0"/>
              </a:rPr>
              <a:t>Solution</a:t>
            </a:r>
            <a:r>
              <a:rPr lang="en-GB" sz="2800" dirty="0">
                <a:latin typeface="Arial" pitchFamily="34" charset="0"/>
                <a:cs typeface="Arial" pitchFamily="34" charset="0"/>
              </a:rPr>
              <a:t>:</a:t>
            </a:r>
          </a:p>
          <a:p>
            <a:pPr lvl="1"/>
            <a:r>
              <a:rPr lang="en-GB" sz="2400" dirty="0" smtClean="0"/>
              <a:t>We can work our way back through the table and collect all the partial solutions into one parse tree.</a:t>
            </a:r>
          </a:p>
          <a:p>
            <a:pPr lvl="1"/>
            <a:r>
              <a:rPr lang="en-GB" sz="2400" dirty="0" smtClean="0"/>
              <a:t>Cells will need to be augmented with “</a:t>
            </a:r>
            <a:r>
              <a:rPr lang="en-GB" sz="2400" dirty="0" err="1" smtClean="0"/>
              <a:t>backpointers</a:t>
            </a:r>
            <a:r>
              <a:rPr lang="en-GB" sz="2400" dirty="0" smtClean="0"/>
              <a:t>”, i.e. With a pointer to the cells that the current cell covers.</a:t>
            </a:r>
            <a:endParaRPr lang="en-GB" sz="2400" dirty="0"/>
          </a:p>
        </p:txBody>
      </p:sp>
      <p:sp>
        <p:nvSpPr>
          <p:cNvPr id="6" name="Title 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From recognition to parsing</a:t>
            </a:r>
            <a:endParaRPr lang="en-GB" sz="4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8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7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3124200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5"/>
                <a:gridCol w="1108830"/>
                <a:gridCol w="2494868"/>
              </a:tblGrid>
              <a:tr h="388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VP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5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itle 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From recognition to parsing</a:t>
            </a:r>
            <a:endParaRPr lang="en-GB" sz="4000" b="1" dirty="0">
              <a:solidFill>
                <a:schemeClr val="tx1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0800000">
            <a:off x="3581400" y="2116534"/>
            <a:ext cx="2514600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5400000">
            <a:off x="5830094" y="2645839"/>
            <a:ext cx="990600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6172994" y="3995134"/>
            <a:ext cx="152400" cy="1588"/>
          </a:xfrm>
          <a:prstGeom prst="curvedConnector3">
            <a:avLst>
              <a:gd name="adj1" fmla="val -78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>
            <a:off x="4227512" y="3342679"/>
            <a:ext cx="1600200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>
            <a:off x="5637212" y="3762374"/>
            <a:ext cx="381000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>
            <a:off x="6172994" y="3580606"/>
            <a:ext cx="152400" cy="1588"/>
          </a:xfrm>
          <a:prstGeom prst="curvedConnector3">
            <a:avLst>
              <a:gd name="adj1" fmla="val -78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>
            <a:off x="1752600" y="2116534"/>
            <a:ext cx="381000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>
            <a:off x="2286794" y="2361406"/>
            <a:ext cx="152400" cy="1588"/>
          </a:xfrm>
          <a:prstGeom prst="curvedConnector3">
            <a:avLst>
              <a:gd name="adj1" fmla="val -78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88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CKY Parsing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Probabilistic </a:t>
            </a:r>
            <a:r>
              <a:rPr lang="en-IN" sz="3200" dirty="0"/>
              <a:t>Context-Free </a:t>
            </a:r>
            <a:r>
              <a:rPr lang="en-IN" sz="3200" dirty="0" smtClean="0"/>
              <a:t>Grammars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PCFG for disambiguation 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Probabilistic </a:t>
            </a:r>
            <a:r>
              <a:rPr lang="en-IN" sz="3200" dirty="0"/>
              <a:t>CKY Parsing of PCFGs </a:t>
            </a:r>
            <a:endParaRPr lang="en-US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/>
              <a:t>Ways to Learn PCFG Rule Probabilities </a:t>
            </a:r>
            <a:endParaRPr lang="en-US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Probabilistic </a:t>
            </a:r>
            <a:r>
              <a:rPr lang="en-IN" sz="3200" dirty="0"/>
              <a:t>Lexicalized CFGs </a:t>
            </a:r>
            <a:endParaRPr lang="en-US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Evaluating </a:t>
            </a:r>
            <a:r>
              <a:rPr lang="en-IN" sz="3200" dirty="0"/>
              <a:t>Parsers</a:t>
            </a:r>
            <a:endParaRPr lang="en-US" sz="32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IN" sz="3200" dirty="0" smtClean="0"/>
              <a:t>Problems </a:t>
            </a:r>
            <a:r>
              <a:rPr lang="en-IN" sz="3200" dirty="0"/>
              <a:t>with PCFGs </a:t>
            </a:r>
            <a:endParaRPr lang="en-US" sz="3200" dirty="0"/>
          </a:p>
          <a:p>
            <a:pPr marL="0" indent="0"/>
            <a:endParaRPr lang="en-IN" sz="3200" dirty="0" smtClean="0"/>
          </a:p>
          <a:p>
            <a:endParaRPr lang="en-US" sz="3200" dirty="0"/>
          </a:p>
          <a:p>
            <a:r>
              <a:rPr lang="en-IN" sz="3200" dirty="0"/>
              <a:t>    </a:t>
            </a:r>
            <a:r>
              <a:rPr lang="en-IN" sz="3200" dirty="0" smtClean="0"/>
              <a:t>   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Content </a:t>
            </a:r>
          </a:p>
          <a:p>
            <a:r>
              <a:rPr lang="en-US" sz="2400" dirty="0"/>
              <a:t>(</a:t>
            </a:r>
            <a:r>
              <a:rPr lang="en-US" sz="2400" dirty="0" smtClean="0"/>
              <a:t>Ref: Chapter 14 </a:t>
            </a:r>
            <a:r>
              <a:rPr lang="en-US" sz="2400" dirty="0" err="1" smtClean="0"/>
              <a:t>Jurafsky</a:t>
            </a:r>
            <a:r>
              <a:rPr lang="en-US" sz="2400" dirty="0" smtClean="0"/>
              <a:t> and Martin)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155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57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3124200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5"/>
                <a:gridCol w="1108830"/>
                <a:gridCol w="2494868"/>
              </a:tblGrid>
              <a:tr h="388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7958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27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VP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27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  <a:endParaRPr kumimoji="0" lang="en-GB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6563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26609" marR="1266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</a:txBody>
                  <a:tcPr marL="126609" marR="1266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4" name="Title 5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 smtClean="0">
                <a:solidFill>
                  <a:schemeClr val="tx1"/>
                </a:solidFill>
              </a:rPr>
              <a:t>From recognition to parsing</a:t>
            </a:r>
            <a:endParaRPr lang="en-GB" sz="4000" b="1" dirty="0">
              <a:solidFill>
                <a:schemeClr val="tx1"/>
              </a:solidFill>
            </a:endParaRPr>
          </a:p>
        </p:txBody>
      </p:sp>
      <p:cxnSp>
        <p:nvCxnSpPr>
          <p:cNvPr id="6" name="Curved Connector 5"/>
          <p:cNvCxnSpPr/>
          <p:nvPr/>
        </p:nvCxnSpPr>
        <p:spPr>
          <a:xfrm rot="10800000">
            <a:off x="3352800" y="2116534"/>
            <a:ext cx="2514600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/>
          <p:nvPr/>
        </p:nvCxnSpPr>
        <p:spPr>
          <a:xfrm rot="5400000">
            <a:off x="5753894" y="2666206"/>
            <a:ext cx="990600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/>
          <p:nvPr/>
        </p:nvCxnSpPr>
        <p:spPr>
          <a:xfrm rot="5400000">
            <a:off x="6325394" y="3580606"/>
            <a:ext cx="152400" cy="1588"/>
          </a:xfrm>
          <a:prstGeom prst="curvedConnector3">
            <a:avLst>
              <a:gd name="adj1" fmla="val -78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/>
          <p:cNvCxnSpPr/>
          <p:nvPr/>
        </p:nvCxnSpPr>
        <p:spPr>
          <a:xfrm rot="10800000">
            <a:off x="4344082" y="3292158"/>
            <a:ext cx="1600200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>
            <a:off x="5575474" y="3788253"/>
            <a:ext cx="381000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>
            <a:off x="6163722" y="4037806"/>
            <a:ext cx="152400" cy="1588"/>
          </a:xfrm>
          <a:prstGeom prst="curvedConnector3">
            <a:avLst>
              <a:gd name="adj1" fmla="val -78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>
            <a:off x="1752600" y="2114946"/>
            <a:ext cx="381000" cy="1588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/>
          <p:nvPr/>
        </p:nvCxnSpPr>
        <p:spPr>
          <a:xfrm rot="5400000">
            <a:off x="2286794" y="2253202"/>
            <a:ext cx="152400" cy="1588"/>
          </a:xfrm>
          <a:prstGeom prst="curvedConnector3">
            <a:avLst>
              <a:gd name="adj1" fmla="val -7857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5715000"/>
            <a:ext cx="730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NB: This algorithm always fills the top “triangle” of the table!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3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itchFamily="34" charset="0"/>
                <a:cs typeface="Arial" pitchFamily="34" charset="0"/>
              </a:rPr>
              <a:t>The algorithm does not assume that there is only one parse tree for a sentence.</a:t>
            </a:r>
          </a:p>
          <a:p>
            <a:pPr lvl="1"/>
            <a:r>
              <a:rPr lang="en-GB" dirty="0" smtClean="0"/>
              <a:t>(Our simple grammar did not admit of any ambiguity, but this isn’t realistic of course).</a:t>
            </a:r>
          </a:p>
          <a:p>
            <a:endParaRPr lang="en-GB" dirty="0" smtClean="0"/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There is nothing to stop it returning several parse trees.</a:t>
            </a:r>
          </a:p>
          <a:p>
            <a:endParaRPr lang="en-GB" sz="2800" dirty="0">
              <a:latin typeface="Arial" pitchFamily="34" charset="0"/>
              <a:cs typeface="Arial" pitchFamily="34" charset="0"/>
            </a:endParaRPr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If there are multiple local solutions, then more than one non-terminal will be stored in a cell of the table.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What about ambiguity?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funny examples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457200" y="2133600"/>
            <a:ext cx="80318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– Policeman to </a:t>
            </a:r>
            <a:r>
              <a:rPr lang="en-US" sz="2800" dirty="0" err="1" smtClean="0"/>
              <a:t>littleboy</a:t>
            </a:r>
            <a:r>
              <a:rPr lang="en-US" sz="2800" dirty="0"/>
              <a:t>: “We are looking for a thief with a bicycle.” Little boy: “Wouldn’t you be better using your eyes.” </a:t>
            </a:r>
          </a:p>
          <a:p>
            <a:r>
              <a:rPr lang="en-US" sz="2800" dirty="0"/>
              <a:t>– Why is the teacher wearing sun-glasses. Because the class is so bright.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29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304800" y="1999456"/>
            <a:ext cx="8229600" cy="351472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Ambiguity is Explosive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67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7620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aseline="0">
                <a:solidFill>
                  <a:srgbClr val="000000"/>
                </a:solidFill>
                <a:latin typeface="Calibri" panose="020F0502020204030204" pitchFamily="34" charset="0"/>
              </a:rPr>
              <a:t>Motivation</a:t>
            </a: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609600" y="914400"/>
            <a:ext cx="8153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ts val="300"/>
              </a:spcBef>
              <a:buClrTx/>
              <a:buFontTx/>
              <a:buNone/>
            </a:pPr>
            <a:endParaRPr lang="en-US" altLang="en-US" sz="2400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Context-free grammars can be generalized to include probabilistic information by adding it to CFG rule</a:t>
            </a:r>
          </a:p>
          <a:p>
            <a:pPr eaLnBrk="1" hangingPunct="1">
              <a:lnSpc>
                <a:spcPct val="7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en-US" sz="3200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Probabilistic Context Free Grammars (PCFGs) are the simplest and most natural probabilistic model for tree structures and the algorithms for them are closely related to those for HMMs</a:t>
            </a:r>
            <a:r>
              <a:rPr lang="en-US" altLang="en-US" sz="32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eaLnBrk="1" hangingPunct="1">
              <a:lnSpc>
                <a:spcPct val="7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en-US" sz="3200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PCFG </a:t>
            </a:r>
            <a:r>
              <a:rPr lang="en-US" altLang="en-US" sz="32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are also known as Stochastic </a:t>
            </a: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Context-Free </a:t>
            </a:r>
            <a:r>
              <a:rPr lang="en-US" altLang="en-US" sz="32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Grammar (</a:t>
            </a: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SCFG</a:t>
            </a:r>
            <a:r>
              <a:rPr lang="en-US" altLang="en-US" sz="32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n-US" altLang="en-US" sz="3200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ts val="300"/>
              </a:spcBef>
              <a:buClrTx/>
              <a:buFontTx/>
              <a:buNone/>
            </a:pPr>
            <a:endParaRPr lang="en-US" altLang="en-US" sz="3200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Fall 2001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EE669: Natural Language Processing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6629400" y="6007735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242346F-3C5E-4A5B-B22B-C420BE754968}" type="slidenum">
              <a:rPr lang="en-US" altLang="en-US" sz="2000" b="1">
                <a:solidFill>
                  <a:schemeClr val="tx1"/>
                </a:solidFill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8121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dirty="0" smtClean="0"/>
              <a:t>A CFG is a 4-tuple: </a:t>
            </a:r>
            <a:r>
              <a:rPr lang="en-GB" dirty="0" smtClean="0">
                <a:solidFill>
                  <a:schemeClr val="accent2"/>
                </a:solidFill>
              </a:rPr>
              <a:t>(</a:t>
            </a:r>
            <a:r>
              <a:rPr lang="en-US" dirty="0" smtClean="0">
                <a:solidFill>
                  <a:schemeClr val="accent2"/>
                </a:solidFill>
              </a:rPr>
              <a:t>N,</a:t>
            </a:r>
            <a:r>
              <a:rPr lang="el-GR" dirty="0" smtClean="0">
                <a:solidFill>
                  <a:schemeClr val="accent2"/>
                </a:solidFill>
              </a:rPr>
              <a:t>Σ</a:t>
            </a:r>
            <a:r>
              <a:rPr lang="en-GB" dirty="0" smtClean="0">
                <a:solidFill>
                  <a:schemeClr val="accent2"/>
                </a:solidFill>
              </a:rPr>
              <a:t>,R,S)</a:t>
            </a:r>
            <a:r>
              <a:rPr lang="en-GB" dirty="0" smtClean="0"/>
              <a:t>:</a:t>
            </a:r>
          </a:p>
          <a:p>
            <a:pPr lvl="1">
              <a:lnSpc>
                <a:spcPct val="80000"/>
              </a:lnSpc>
            </a:pPr>
            <a:endParaRPr lang="en-GB" sz="2500" dirty="0" smtClean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sz="2500" dirty="0" smtClean="0">
                <a:solidFill>
                  <a:schemeClr val="accent2"/>
                </a:solidFill>
              </a:rPr>
              <a:t>N </a:t>
            </a:r>
            <a:r>
              <a:rPr lang="en-GB" sz="2500" dirty="0" smtClean="0"/>
              <a:t>= a set of non-terminal symbols (e.g. NP, VP)</a:t>
            </a:r>
          </a:p>
          <a:p>
            <a:pPr lvl="1">
              <a:lnSpc>
                <a:spcPct val="80000"/>
              </a:lnSpc>
            </a:pPr>
            <a:endParaRPr lang="en-GB" sz="2500" dirty="0" smtClean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l-GR" sz="2500" dirty="0" smtClean="0">
                <a:solidFill>
                  <a:schemeClr val="accent2"/>
                </a:solidFill>
              </a:rPr>
              <a:t>Σ</a:t>
            </a:r>
            <a:r>
              <a:rPr lang="en-GB" sz="2500" dirty="0" smtClean="0">
                <a:solidFill>
                  <a:schemeClr val="accent2"/>
                </a:solidFill>
              </a:rPr>
              <a:t> </a:t>
            </a:r>
            <a:r>
              <a:rPr lang="en-GB" sz="2500" dirty="0" smtClean="0"/>
              <a:t>= a set of terminals (e.g. words)</a:t>
            </a:r>
          </a:p>
          <a:p>
            <a:pPr lvl="2">
              <a:lnSpc>
                <a:spcPct val="80000"/>
              </a:lnSpc>
            </a:pPr>
            <a:r>
              <a:rPr lang="en-GB" sz="1800" dirty="0" smtClean="0">
                <a:solidFill>
                  <a:schemeClr val="accent2"/>
                </a:solidFill>
              </a:rPr>
              <a:t>N</a:t>
            </a:r>
            <a:r>
              <a:rPr lang="en-GB" sz="1800" dirty="0" smtClean="0"/>
              <a:t> and </a:t>
            </a:r>
            <a:r>
              <a:rPr lang="el-GR" sz="1800" dirty="0" smtClean="0">
                <a:solidFill>
                  <a:schemeClr val="accent2"/>
                </a:solidFill>
              </a:rPr>
              <a:t>Σ</a:t>
            </a:r>
            <a:r>
              <a:rPr lang="en-GB" sz="1800" dirty="0" smtClean="0"/>
              <a:t> are disjoint (no element of N is also an element of </a:t>
            </a:r>
            <a:r>
              <a:rPr lang="el-GR" sz="1800" dirty="0" smtClean="0"/>
              <a:t>Σ</a:t>
            </a:r>
            <a:r>
              <a:rPr lang="en-GB" sz="1800" dirty="0" smtClean="0"/>
              <a:t>)</a:t>
            </a:r>
          </a:p>
          <a:p>
            <a:pPr lvl="1">
              <a:lnSpc>
                <a:spcPct val="80000"/>
              </a:lnSpc>
            </a:pPr>
            <a:endParaRPr lang="en-GB" sz="2500" dirty="0" smtClean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sz="2500" dirty="0">
                <a:solidFill>
                  <a:schemeClr val="accent2"/>
                </a:solidFill>
              </a:rPr>
              <a:t>R</a:t>
            </a:r>
            <a:r>
              <a:rPr lang="en-GB" sz="2500" dirty="0" smtClean="0">
                <a:solidFill>
                  <a:schemeClr val="accent2"/>
                </a:solidFill>
              </a:rPr>
              <a:t> </a:t>
            </a:r>
            <a:r>
              <a:rPr lang="en-GB" sz="2500" dirty="0" smtClean="0"/>
              <a:t>= a set of rules of the form </a:t>
            </a:r>
            <a:r>
              <a:rPr lang="en-GB" sz="2500" dirty="0" smtClean="0">
                <a:solidFill>
                  <a:schemeClr val="accent2"/>
                </a:solidFill>
              </a:rPr>
              <a:t>A</a:t>
            </a:r>
            <a:r>
              <a:rPr lang="en-GB" sz="2500" dirty="0" smtClean="0">
                <a:solidFill>
                  <a:schemeClr val="accent2"/>
                </a:solidFill>
                <a:sym typeface="Wingdings" pitchFamily="2" charset="2"/>
              </a:rPr>
              <a:t></a:t>
            </a:r>
            <a:r>
              <a:rPr lang="el-GR" sz="2500" dirty="0" smtClean="0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β</a:t>
            </a:r>
            <a:r>
              <a:rPr lang="en-GB" sz="2500" dirty="0" smtClean="0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 </a:t>
            </a:r>
            <a:r>
              <a:rPr lang="en-GB" sz="2500" dirty="0" smtClean="0">
                <a:cs typeface="Times New Roman" pitchFamily="18" charset="0"/>
                <a:sym typeface="Wingdings" pitchFamily="2" charset="2"/>
              </a:rPr>
              <a:t>where:</a:t>
            </a:r>
          </a:p>
          <a:p>
            <a:pPr lvl="2">
              <a:lnSpc>
                <a:spcPct val="80000"/>
              </a:lnSpc>
            </a:pPr>
            <a:r>
              <a:rPr lang="en-GB" sz="1800" dirty="0" smtClean="0">
                <a:solidFill>
                  <a:schemeClr val="accent2"/>
                </a:solidFill>
                <a:sym typeface="Wingdings" pitchFamily="2" charset="2"/>
              </a:rPr>
              <a:t>A </a:t>
            </a:r>
            <a:r>
              <a:rPr lang="en-GB" sz="1800" dirty="0" smtClean="0">
                <a:sym typeface="Wingdings" pitchFamily="2" charset="2"/>
              </a:rPr>
              <a:t>is a non-terminal (a member of N)</a:t>
            </a:r>
          </a:p>
          <a:p>
            <a:pPr lvl="2">
              <a:lnSpc>
                <a:spcPct val="80000"/>
              </a:lnSpc>
            </a:pPr>
            <a:r>
              <a:rPr lang="el-GR" sz="1800" dirty="0" smtClean="0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β</a:t>
            </a:r>
            <a:r>
              <a:rPr lang="en-GB" sz="1800" dirty="0" smtClean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GB" sz="1800" dirty="0" smtClean="0">
                <a:solidFill>
                  <a:schemeClr val="accent2"/>
                </a:solidFill>
              </a:rPr>
              <a:t> </a:t>
            </a:r>
            <a:r>
              <a:rPr lang="en-GB" sz="1800" dirty="0" smtClean="0"/>
              <a:t>is any string of terminals and non-terminals</a:t>
            </a:r>
          </a:p>
          <a:p>
            <a:pPr lvl="1">
              <a:lnSpc>
                <a:spcPct val="80000"/>
              </a:lnSpc>
            </a:pPr>
            <a:endParaRPr lang="en-GB" sz="2500" dirty="0" smtClean="0">
              <a:solidFill>
                <a:schemeClr val="accent2"/>
              </a:solidFill>
              <a:sym typeface="Wingdings" pitchFamily="2" charset="2"/>
            </a:endParaRPr>
          </a:p>
          <a:p>
            <a:pPr lvl="1">
              <a:lnSpc>
                <a:spcPct val="80000"/>
              </a:lnSpc>
            </a:pPr>
            <a:r>
              <a:rPr lang="en-GB" sz="2500" dirty="0" smtClean="0">
                <a:solidFill>
                  <a:schemeClr val="accent2"/>
                </a:solidFill>
                <a:sym typeface="Wingdings" pitchFamily="2" charset="2"/>
              </a:rPr>
              <a:t>S </a:t>
            </a:r>
            <a:r>
              <a:rPr lang="en-GB" sz="2500" dirty="0" smtClean="0">
                <a:sym typeface="Wingdings" pitchFamily="2" charset="2"/>
              </a:rPr>
              <a:t>= a designated start symbol (usually, “sentence”)</a:t>
            </a:r>
            <a:endParaRPr lang="ru-RU" sz="2500" dirty="0" smtClean="0">
              <a:sym typeface="Wingdings" pitchFamily="2" charset="2"/>
            </a:endParaRPr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CFG definition (reminder)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94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aseline="0">
                <a:solidFill>
                  <a:srgbClr val="000000"/>
                </a:solidFill>
                <a:latin typeface="Calibri" panose="020F0502020204030204" pitchFamily="34" charset="0"/>
              </a:rPr>
              <a:t>Formal Definition of a PCFG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838200" y="1524000"/>
            <a:ext cx="7772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marL="741363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PCFG consists of:</a:t>
            </a:r>
          </a:p>
          <a:p>
            <a:pPr lvl="1" eaLnBrk="1" hangingPunct="1">
              <a:spcBef>
                <a:spcPts val="175"/>
              </a:spcBef>
              <a:spcAft>
                <a:spcPts val="175"/>
              </a:spcAft>
              <a:buFont typeface="Arial" panose="020B0604020202020204" pitchFamily="34" charset="0"/>
              <a:buChar char="–"/>
            </a:pPr>
            <a:r>
              <a:rPr lang="en-US" altLang="en-US" sz="28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set of terminals, {</a:t>
            </a:r>
            <a:r>
              <a:rPr lang="en-US" altLang="en-US" sz="2800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800" baseline="30000" dirty="0" err="1">
                <a:solidFill>
                  <a:srgbClr val="000000"/>
                </a:solidFill>
                <a:latin typeface="Calibri" panose="020F0502020204030204" pitchFamily="34" charset="0"/>
              </a:rPr>
              <a:t>k</a:t>
            </a:r>
            <a:r>
              <a:rPr lang="en-US" altLang="en-US" sz="28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}, k= 1,…,V</a:t>
            </a:r>
          </a:p>
          <a:p>
            <a:pPr lvl="1" eaLnBrk="1" hangingPunct="1">
              <a:spcBef>
                <a:spcPts val="175"/>
              </a:spcBef>
              <a:spcAft>
                <a:spcPts val="175"/>
              </a:spcAft>
              <a:buFont typeface="Arial" panose="020B0604020202020204" pitchFamily="34" charset="0"/>
              <a:buChar char="–"/>
            </a:pPr>
            <a:r>
              <a:rPr lang="en-US" altLang="en-US" sz="28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set of </a:t>
            </a:r>
            <a:r>
              <a:rPr lang="en-US" altLang="en-US" sz="2800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nonterminals</a:t>
            </a:r>
            <a:r>
              <a:rPr lang="en-US" altLang="en-US" sz="28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N</a:t>
            </a:r>
            <a:r>
              <a:rPr lang="en-US" altLang="en-US" sz="2800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28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altLang="en-US" sz="2800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28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= 1,…, n</a:t>
            </a:r>
          </a:p>
          <a:p>
            <a:pPr lvl="1" eaLnBrk="1" hangingPunct="1">
              <a:spcBef>
                <a:spcPts val="175"/>
              </a:spcBef>
              <a:spcAft>
                <a:spcPts val="175"/>
              </a:spcAft>
              <a:buFont typeface="Arial" panose="020B0604020202020204" pitchFamily="34" charset="0"/>
              <a:buChar char="–"/>
            </a:pPr>
            <a:r>
              <a:rPr lang="en-US" altLang="en-US" sz="28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designated start symbol N</a:t>
            </a:r>
            <a:r>
              <a:rPr lang="en-US" altLang="en-US" sz="2800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1</a:t>
            </a:r>
          </a:p>
          <a:p>
            <a:pPr lvl="1" eaLnBrk="1" hangingPunct="1">
              <a:spcBef>
                <a:spcPts val="175"/>
              </a:spcBef>
              <a:spcAft>
                <a:spcPts val="175"/>
              </a:spcAft>
              <a:buFont typeface="Arial" panose="020B0604020202020204" pitchFamily="34" charset="0"/>
              <a:buChar char="–"/>
            </a:pPr>
            <a:r>
              <a:rPr lang="en-US" altLang="en-US" sz="28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set of </a:t>
            </a:r>
            <a:r>
              <a:rPr lang="en-US" altLang="en-US" sz="28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rules, {N</a:t>
            </a:r>
            <a:r>
              <a:rPr lang="en-US" altLang="en-US" sz="2800" baseline="30000" dirty="0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28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800" baseline="0" dirty="0">
                <a:solidFill>
                  <a:srgbClr val="0000FF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28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800" baseline="0" dirty="0">
                <a:solidFill>
                  <a:srgbClr val="0000FF"/>
                </a:solidFill>
                <a:latin typeface="Symbol" panose="05050102010706020507" pitchFamily="18" charset="2"/>
              </a:rPr>
              <a:t></a:t>
            </a:r>
            <a:r>
              <a:rPr lang="en-US" altLang="en-US" sz="2800" baseline="30000" dirty="0">
                <a:solidFill>
                  <a:srgbClr val="0000FF"/>
                </a:solidFill>
                <a:latin typeface="Calibri" panose="020F0502020204030204" pitchFamily="34" charset="0"/>
              </a:rPr>
              <a:t>j</a:t>
            </a:r>
            <a:r>
              <a:rPr lang="en-US" altLang="en-US" sz="28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},</a:t>
            </a:r>
            <a:r>
              <a:rPr lang="en-US" altLang="en-US" sz="28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(where </a:t>
            </a:r>
            <a:r>
              <a:rPr lang="en-US" altLang="en-US" sz="2800" baseline="0" dirty="0">
                <a:solidFill>
                  <a:srgbClr val="000000"/>
                </a:solidFill>
                <a:latin typeface="Symbol" panose="05050102010706020507" pitchFamily="18" charset="2"/>
              </a:rPr>
              <a:t></a:t>
            </a:r>
            <a:r>
              <a:rPr lang="en-US" altLang="en-US" sz="2800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j</a:t>
            </a:r>
            <a:r>
              <a:rPr lang="en-US" altLang="en-US" sz="28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is a sequence of terminals and </a:t>
            </a:r>
            <a:r>
              <a:rPr lang="en-US" altLang="en-US" sz="2800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nonterminals</a:t>
            </a:r>
            <a:r>
              <a:rPr lang="en-US" altLang="en-US" sz="28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spcBef>
                <a:spcPts val="175"/>
              </a:spcBef>
              <a:spcAft>
                <a:spcPts val="175"/>
              </a:spcAft>
              <a:buFont typeface="Arial" panose="020B0604020202020204" pitchFamily="34" charset="0"/>
              <a:buChar char="–"/>
            </a:pPr>
            <a:r>
              <a:rPr lang="en-US" altLang="en-US" sz="28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corresponding set of </a:t>
            </a:r>
            <a:r>
              <a:rPr lang="en-US" altLang="en-US" sz="2800" baseline="0" dirty="0">
                <a:solidFill>
                  <a:srgbClr val="FF8840"/>
                </a:solidFill>
                <a:latin typeface="Calibri" panose="020F0502020204030204" pitchFamily="34" charset="0"/>
              </a:rPr>
              <a:t>probabilities on rules </a:t>
            </a:r>
            <a:r>
              <a:rPr lang="en-US" altLang="en-US" sz="28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such that:   </a:t>
            </a:r>
            <a:r>
              <a:rPr lang="en-US" altLang="en-US" sz="2800" baseline="0" dirty="0">
                <a:solidFill>
                  <a:srgbClr val="FF8840"/>
                </a:solidFill>
                <a:latin typeface="Symbol" panose="05050102010706020507" pitchFamily="18" charset="2"/>
              </a:rPr>
              <a:t></a:t>
            </a:r>
            <a:r>
              <a:rPr lang="en-US" altLang="en-US" sz="2800" baseline="0" dirty="0" err="1">
                <a:solidFill>
                  <a:srgbClr val="FF8840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2800" baseline="0" dirty="0">
                <a:solidFill>
                  <a:srgbClr val="FF8840"/>
                </a:solidFill>
                <a:latin typeface="Calibri" panose="020F0502020204030204" pitchFamily="34" charset="0"/>
              </a:rPr>
              <a:t>   </a:t>
            </a:r>
            <a:r>
              <a:rPr lang="en-US" altLang="en-US" sz="2800" baseline="0" dirty="0">
                <a:solidFill>
                  <a:srgbClr val="FF8840"/>
                </a:solidFill>
                <a:latin typeface="Symbol" panose="05050102010706020507" pitchFamily="18" charset="2"/>
              </a:rPr>
              <a:t></a:t>
            </a:r>
            <a:r>
              <a:rPr lang="en-US" altLang="en-US" sz="2800" dirty="0">
                <a:solidFill>
                  <a:srgbClr val="FF8840"/>
                </a:solidFill>
                <a:latin typeface="Calibri" panose="020F0502020204030204" pitchFamily="34" charset="0"/>
              </a:rPr>
              <a:t>j</a:t>
            </a:r>
            <a:r>
              <a:rPr lang="en-US" altLang="en-US" sz="2800" baseline="0" dirty="0">
                <a:solidFill>
                  <a:srgbClr val="FF8840"/>
                </a:solidFill>
                <a:latin typeface="Calibri" panose="020F0502020204030204" pitchFamily="34" charset="0"/>
              </a:rPr>
              <a:t> P(N</a:t>
            </a:r>
            <a:r>
              <a:rPr lang="en-US" altLang="en-US" sz="2800" baseline="30000" dirty="0">
                <a:solidFill>
                  <a:srgbClr val="FF8840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2800" baseline="0" dirty="0">
                <a:solidFill>
                  <a:srgbClr val="FF884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800" baseline="0" dirty="0">
                <a:solidFill>
                  <a:srgbClr val="FF8840"/>
                </a:solidFill>
                <a:latin typeface="Symbol" panose="05050102010706020507" pitchFamily="18" charset="2"/>
              </a:rPr>
              <a:t></a:t>
            </a:r>
            <a:r>
              <a:rPr lang="en-US" altLang="en-US" sz="2800" baseline="0" dirty="0">
                <a:solidFill>
                  <a:srgbClr val="FF8840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2800" baseline="0" dirty="0">
                <a:solidFill>
                  <a:srgbClr val="FF8840"/>
                </a:solidFill>
                <a:latin typeface="Symbol" panose="05050102010706020507" pitchFamily="18" charset="2"/>
              </a:rPr>
              <a:t></a:t>
            </a:r>
            <a:r>
              <a:rPr lang="en-US" altLang="en-US" sz="2800" baseline="30000" dirty="0">
                <a:solidFill>
                  <a:srgbClr val="FF8840"/>
                </a:solidFill>
                <a:latin typeface="Calibri" panose="020F0502020204030204" pitchFamily="34" charset="0"/>
              </a:rPr>
              <a:t>j</a:t>
            </a:r>
            <a:r>
              <a:rPr lang="en-US" altLang="en-US" sz="2800" baseline="0" dirty="0">
                <a:solidFill>
                  <a:srgbClr val="FF8840"/>
                </a:solidFill>
                <a:latin typeface="Calibri" panose="020F0502020204030204" pitchFamily="34" charset="0"/>
              </a:rPr>
              <a:t>) = 1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Fall 2001</a:t>
            </a: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EE669: Natural Language Processing</a:t>
            </a:r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B2F1A36-5827-49D0-AF59-8EB3CA1065DF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6176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684213" y="176213"/>
            <a:ext cx="7772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Example: Probability of a Derivation Tree</a:t>
            </a:r>
          </a:p>
        </p:txBody>
      </p:sp>
      <p:grpSp>
        <p:nvGrpSpPr>
          <p:cNvPr id="10243" name="Group 2"/>
          <p:cNvGrpSpPr>
            <a:grpSpLocks/>
          </p:cNvGrpSpPr>
          <p:nvPr/>
        </p:nvGrpSpPr>
        <p:grpSpPr bwMode="auto">
          <a:xfrm>
            <a:off x="457200" y="3297238"/>
            <a:ext cx="4037013" cy="1130300"/>
            <a:chOff x="288" y="2077"/>
            <a:chExt cx="2543" cy="712"/>
          </a:xfrm>
        </p:grpSpPr>
        <p:pic>
          <p:nvPicPr>
            <p:cNvPr id="1025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077"/>
              <a:ext cx="2543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254" name="Text Box 4"/>
            <p:cNvSpPr txBox="1">
              <a:spLocks noChangeArrowheads="1"/>
            </p:cNvSpPr>
            <p:nvPr/>
          </p:nvSpPr>
          <p:spPr bwMode="auto">
            <a:xfrm>
              <a:off x="288" y="2077"/>
              <a:ext cx="2543" cy="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grpSp>
        <p:nvGrpSpPr>
          <p:cNvPr id="10244" name="Group 5"/>
          <p:cNvGrpSpPr>
            <a:grpSpLocks/>
          </p:cNvGrpSpPr>
          <p:nvPr/>
        </p:nvGrpSpPr>
        <p:grpSpPr bwMode="auto">
          <a:xfrm>
            <a:off x="5987321" y="1270000"/>
            <a:ext cx="3103563" cy="2027238"/>
            <a:chOff x="3881" y="1389"/>
            <a:chExt cx="1674" cy="1088"/>
          </a:xfrm>
        </p:grpSpPr>
        <p:pic>
          <p:nvPicPr>
            <p:cNvPr id="1025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1" y="1389"/>
              <a:ext cx="1674" cy="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252" name="Text Box 7"/>
            <p:cNvSpPr txBox="1">
              <a:spLocks noChangeArrowheads="1"/>
            </p:cNvSpPr>
            <p:nvPr/>
          </p:nvSpPr>
          <p:spPr bwMode="auto">
            <a:xfrm>
              <a:off x="3881" y="1389"/>
              <a:ext cx="1674" cy="1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0245" name="Text Box 8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Fall 2001</a:t>
            </a:r>
          </a:p>
        </p:txBody>
      </p:sp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EE669: Natural Language Processing</a:t>
            </a:r>
          </a:p>
        </p:txBody>
      </p:sp>
      <p:sp>
        <p:nvSpPr>
          <p:cNvPr id="10247" name="Text Box 10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8C9F9ED-B684-4070-963F-DE6482F07797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10248" name="Group 11"/>
          <p:cNvGrpSpPr>
            <a:grpSpLocks/>
          </p:cNvGrpSpPr>
          <p:nvPr/>
        </p:nvGrpSpPr>
        <p:grpSpPr bwMode="auto">
          <a:xfrm>
            <a:off x="-363473" y="1475360"/>
            <a:ext cx="6161088" cy="4162425"/>
            <a:chOff x="0" y="1026"/>
            <a:chExt cx="3470" cy="2149"/>
          </a:xfrm>
        </p:grpSpPr>
        <p:pic>
          <p:nvPicPr>
            <p:cNvPr id="10249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26"/>
              <a:ext cx="3470" cy="2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250" name="Text Box 13"/>
            <p:cNvSpPr txBox="1">
              <a:spLocks noChangeArrowheads="1"/>
            </p:cNvSpPr>
            <p:nvPr/>
          </p:nvSpPr>
          <p:spPr bwMode="auto">
            <a:xfrm>
              <a:off x="0" y="1026"/>
              <a:ext cx="3470" cy="21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94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609600" y="144463"/>
            <a:ext cx="7772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 baseline="0">
                <a:solidFill>
                  <a:srgbClr val="000000"/>
                </a:solidFill>
                <a:latin typeface="Calibri" panose="020F0502020204030204" pitchFamily="34" charset="0"/>
              </a:rPr>
              <a:t>Probability of a Derivation Tree and a String</a:t>
            </a: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685800" y="1524000"/>
            <a:ext cx="77724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indent="-2270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ts val="188"/>
              </a:spcBef>
              <a:spcAft>
                <a:spcPts val="188"/>
              </a:spcAft>
              <a:buFont typeface="Arial" panose="020B0604020202020204" pitchFamily="34" charset="0"/>
              <a:buChar char="•"/>
            </a:pPr>
            <a:r>
              <a:rPr lang="en-US" altLang="en-US" sz="30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probability of a </a:t>
            </a:r>
            <a:r>
              <a:rPr lang="en-US" altLang="en-US" sz="3000" baseline="0" dirty="0">
                <a:solidFill>
                  <a:srgbClr val="FF8840"/>
                </a:solidFill>
                <a:latin typeface="Calibri" panose="020F0502020204030204" pitchFamily="34" charset="0"/>
              </a:rPr>
              <a:t>derivation (i.e. parse) tree</a:t>
            </a:r>
            <a:r>
              <a:rPr lang="en-US" altLang="en-US" sz="30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lvl="1" eaLnBrk="1" hangingPunct="1">
              <a:lnSpc>
                <a:spcPct val="95000"/>
              </a:lnSpc>
              <a:spcBef>
                <a:spcPts val="163"/>
              </a:spcBef>
              <a:spcAft>
                <a:spcPts val="163"/>
              </a:spcAft>
              <a:buClrTx/>
              <a:buFontTx/>
              <a:buNone/>
            </a:pPr>
            <a:r>
              <a:rPr lang="en-US" altLang="en-US" sz="26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                 </a:t>
            </a:r>
            <a:r>
              <a:rPr lang="en-US" altLang="en-US" sz="26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P(T) = </a:t>
            </a:r>
            <a:r>
              <a:rPr lang="en-US" altLang="en-US" sz="2600" baseline="0" dirty="0">
                <a:solidFill>
                  <a:srgbClr val="0000FF"/>
                </a:solidFill>
                <a:latin typeface="Symbol" panose="05050102010706020507" pitchFamily="18" charset="2"/>
              </a:rPr>
              <a:t></a:t>
            </a:r>
            <a:r>
              <a:rPr lang="en-US" altLang="en-US" sz="2600" dirty="0" err="1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=1..k</a:t>
            </a:r>
            <a:r>
              <a:rPr lang="en-US" altLang="en-US" sz="26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 p(r(</a:t>
            </a:r>
            <a:r>
              <a:rPr lang="en-US" altLang="en-US" sz="2600" baseline="0" dirty="0" err="1">
                <a:solidFill>
                  <a:srgbClr val="0000FF"/>
                </a:solidFill>
                <a:latin typeface="Calibri" panose="020F0502020204030204" pitchFamily="34" charset="0"/>
              </a:rPr>
              <a:t>i</a:t>
            </a:r>
            <a:r>
              <a:rPr lang="en-US" altLang="en-US" sz="26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))</a:t>
            </a:r>
          </a:p>
          <a:p>
            <a:pPr eaLnBrk="1" hangingPunct="1">
              <a:lnSpc>
                <a:spcPct val="95000"/>
              </a:lnSpc>
              <a:spcBef>
                <a:spcPts val="188"/>
              </a:spcBef>
              <a:spcAft>
                <a:spcPts val="188"/>
              </a:spcAft>
              <a:buClrTx/>
              <a:buFontTx/>
              <a:buNone/>
            </a:pPr>
            <a:r>
              <a:rPr lang="en-US" altLang="en-US" sz="30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	where r(1), …, r(k) are the rules of the CFG used to generate the sentence </a:t>
            </a:r>
            <a:r>
              <a:rPr lang="en-US" altLang="en-US" sz="3000" b="1" baseline="0" dirty="0">
                <a:solidFill>
                  <a:srgbClr val="000000"/>
                </a:solidFill>
                <a:latin typeface="Calibri" panose="020F0502020204030204" pitchFamily="34" charset="0"/>
              </a:rPr>
              <a:t>w</a:t>
            </a:r>
            <a:r>
              <a:rPr lang="en-US" altLang="en-US" sz="2700" b="1" dirty="0">
                <a:solidFill>
                  <a:srgbClr val="000000"/>
                </a:solidFill>
                <a:latin typeface="Calibri" panose="020F0502020204030204" pitchFamily="34" charset="0"/>
              </a:rPr>
              <a:t>1m</a:t>
            </a:r>
            <a:r>
              <a:rPr lang="en-US" altLang="en-US" sz="30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of which T is a parse.</a:t>
            </a:r>
          </a:p>
          <a:p>
            <a:pPr eaLnBrk="1" hangingPunct="1">
              <a:lnSpc>
                <a:spcPct val="95000"/>
              </a:lnSpc>
              <a:spcBef>
                <a:spcPts val="188"/>
              </a:spcBef>
              <a:spcAft>
                <a:spcPts val="188"/>
              </a:spcAft>
              <a:buFont typeface="Arial" panose="020B0604020202020204" pitchFamily="34" charset="0"/>
              <a:buChar char="•"/>
            </a:pPr>
            <a:r>
              <a:rPr lang="en-US" altLang="en-US" sz="30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probability of a sentence (according to grammar G) is given by: </a:t>
            </a:r>
          </a:p>
          <a:p>
            <a:pPr eaLnBrk="1" hangingPunct="1">
              <a:lnSpc>
                <a:spcPct val="95000"/>
              </a:lnSpc>
              <a:spcBef>
                <a:spcPts val="188"/>
              </a:spcBef>
              <a:spcAft>
                <a:spcPts val="188"/>
              </a:spcAft>
              <a:buClrTx/>
              <a:buFontTx/>
              <a:buNone/>
            </a:pPr>
            <a:r>
              <a:rPr lang="en-US" altLang="en-US" sz="30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  <a:r>
              <a:rPr lang="en-US" altLang="en-US" sz="30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P(w</a:t>
            </a:r>
            <a:r>
              <a:rPr lang="en-US" altLang="en-US" sz="2700" dirty="0">
                <a:solidFill>
                  <a:srgbClr val="0000FF"/>
                </a:solidFill>
                <a:latin typeface="Calibri" panose="020F0502020204030204" pitchFamily="34" charset="0"/>
              </a:rPr>
              <a:t>1m</a:t>
            </a:r>
            <a:r>
              <a:rPr lang="en-US" altLang="en-US" sz="30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) = </a:t>
            </a:r>
            <a:r>
              <a:rPr lang="en-US" altLang="en-US" sz="3000" baseline="0" dirty="0">
                <a:solidFill>
                  <a:srgbClr val="0000FF"/>
                </a:solidFill>
                <a:latin typeface="Symbol" panose="05050102010706020507" pitchFamily="18" charset="2"/>
              </a:rPr>
              <a:t></a:t>
            </a:r>
            <a:r>
              <a:rPr lang="en-US" altLang="en-US" sz="2700" dirty="0">
                <a:solidFill>
                  <a:srgbClr val="0000FF"/>
                </a:solidFill>
                <a:latin typeface="Calibri" panose="020F0502020204030204" pitchFamily="34" charset="0"/>
              </a:rPr>
              <a:t>t</a:t>
            </a:r>
            <a:r>
              <a:rPr lang="en-US" altLang="en-US" sz="30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 P(w</a:t>
            </a:r>
            <a:r>
              <a:rPr lang="en-US" altLang="en-US" sz="2700" dirty="0">
                <a:solidFill>
                  <a:srgbClr val="0000FF"/>
                </a:solidFill>
                <a:latin typeface="Calibri" panose="020F0502020204030204" pitchFamily="34" charset="0"/>
              </a:rPr>
              <a:t>1m</a:t>
            </a:r>
            <a:r>
              <a:rPr lang="en-US" altLang="en-US" sz="30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,t) = </a:t>
            </a:r>
            <a:r>
              <a:rPr lang="en-US" altLang="en-US" sz="3000" baseline="0" dirty="0">
                <a:solidFill>
                  <a:srgbClr val="0000FF"/>
                </a:solidFill>
                <a:latin typeface="Symbol" panose="05050102010706020507" pitchFamily="18" charset="2"/>
              </a:rPr>
              <a:t></a:t>
            </a:r>
            <a:r>
              <a:rPr lang="en-US" altLang="en-US" sz="2700" dirty="0">
                <a:solidFill>
                  <a:srgbClr val="0000FF"/>
                </a:solidFill>
                <a:latin typeface="Calibri" panose="020F0502020204030204" pitchFamily="34" charset="0"/>
              </a:rPr>
              <a:t>{t: yield(t)=w</a:t>
            </a:r>
            <a:r>
              <a:rPr lang="en-US" altLang="en-US" sz="2700" baseline="-48000" dirty="0">
                <a:solidFill>
                  <a:srgbClr val="0000FF"/>
                </a:solidFill>
                <a:latin typeface="Calibri" panose="020F0502020204030204" pitchFamily="34" charset="0"/>
              </a:rPr>
              <a:t>1m</a:t>
            </a:r>
            <a:r>
              <a:rPr lang="en-US" altLang="en-US" sz="2700" dirty="0">
                <a:solidFill>
                  <a:srgbClr val="0000FF"/>
                </a:solidFill>
                <a:latin typeface="Calibri" panose="020F0502020204030204" pitchFamily="34" charset="0"/>
              </a:rPr>
              <a:t>}</a:t>
            </a:r>
            <a:r>
              <a:rPr lang="en-US" altLang="en-US" sz="30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 P(t)</a:t>
            </a:r>
          </a:p>
          <a:p>
            <a:pPr eaLnBrk="1" hangingPunct="1">
              <a:lnSpc>
                <a:spcPct val="95000"/>
              </a:lnSpc>
              <a:spcBef>
                <a:spcPts val="188"/>
              </a:spcBef>
              <a:spcAft>
                <a:spcPts val="188"/>
              </a:spcAft>
              <a:buClrTx/>
              <a:buFontTx/>
              <a:buNone/>
            </a:pPr>
            <a:r>
              <a:rPr lang="en-US" altLang="en-US" sz="30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	where t is a parse tree of the sentence.  </a:t>
            </a:r>
            <a:r>
              <a:rPr lang="en-US" altLang="en-US" sz="3000" baseline="0" dirty="0">
                <a:solidFill>
                  <a:srgbClr val="4F81BD"/>
                </a:solidFill>
                <a:latin typeface="Calibri" panose="020F0502020204030204" pitchFamily="34" charset="0"/>
              </a:rPr>
              <a:t>Need dynamic programming to make this efficient!</a:t>
            </a:r>
          </a:p>
          <a:p>
            <a:pPr lvl="2" eaLnBrk="1" hangingPunct="1">
              <a:lnSpc>
                <a:spcPct val="95000"/>
              </a:lnSpc>
              <a:spcBef>
                <a:spcPts val="188"/>
              </a:spcBef>
              <a:spcAft>
                <a:spcPts val="188"/>
              </a:spcAft>
              <a:buClrTx/>
              <a:buFontTx/>
              <a:buNone/>
            </a:pPr>
            <a:endParaRPr lang="en-US" altLang="en-US" sz="3000" baseline="0" dirty="0">
              <a:solidFill>
                <a:srgbClr val="4F81BD"/>
              </a:solidFill>
              <a:latin typeface="Calibri" panose="020F0502020204030204" pitchFamily="34" charset="0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Fall 2001</a:t>
            </a:r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EE669: Natural Language Processing</a:t>
            </a:r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6858000" y="6141529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B6B7155-7F60-4BC3-901C-4BFC1E1E6A25}" type="slidenum">
              <a:rPr lang="en-US" altLang="en-US" sz="2000" b="1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altLang="en-US" sz="2000" b="1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83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304801" y="381000"/>
            <a:ext cx="8839200" cy="690563"/>
          </a:xfrm>
          <a:prstGeom prst="rect">
            <a:avLst/>
          </a:prstGeom>
        </p:spPr>
        <p:txBody>
          <a:bodyPr vert="horz" wrap="square" lIns="0" tIns="12099" rIns="0" bIns="0" rtlCol="0" anchor="ctr">
            <a:spAutoFit/>
          </a:bodyPr>
          <a:lstStyle/>
          <a:p>
            <a:pPr marL="12736">
              <a:spcBef>
                <a:spcPts val="95"/>
              </a:spcBef>
            </a:pPr>
            <a:r>
              <a:rPr sz="4412" spc="-135" dirty="0">
                <a:solidFill>
                  <a:schemeClr val="tx1"/>
                </a:solidFill>
              </a:rPr>
              <a:t>Example</a:t>
            </a:r>
            <a:endParaRPr sz="4412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03489" y="1629889"/>
            <a:ext cx="6869196" cy="2179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4"/>
          </a:p>
        </p:txBody>
      </p:sp>
      <p:sp>
        <p:nvSpPr>
          <p:cNvPr id="4" name="object 4"/>
          <p:cNvSpPr txBox="1"/>
          <p:nvPr/>
        </p:nvSpPr>
        <p:spPr>
          <a:xfrm>
            <a:off x="601872" y="4358428"/>
            <a:ext cx="2239417" cy="566215"/>
          </a:xfrm>
          <a:prstGeom prst="rect">
            <a:avLst/>
          </a:prstGeom>
        </p:spPr>
        <p:txBody>
          <a:bodyPr vert="horz" wrap="square" lIns="0" tIns="12099" rIns="0" bIns="0" rtlCol="0">
            <a:spAutoFit/>
          </a:bodyPr>
          <a:lstStyle/>
          <a:p>
            <a:pPr marL="355959" indent="-343860">
              <a:spcBef>
                <a:spcPts val="95"/>
              </a:spcBef>
              <a:buChar char="•"/>
              <a:tabLst>
                <a:tab pos="355959" algn="l"/>
                <a:tab pos="356596" algn="l"/>
              </a:tabLst>
            </a:pPr>
            <a:r>
              <a:rPr sz="3600" spc="-95" dirty="0">
                <a:latin typeface="+mj-lt"/>
                <a:cs typeface="Trebuchet MS"/>
              </a:rPr>
              <a:t>Terminals</a:t>
            </a:r>
            <a:endParaRPr sz="3600" dirty="0">
              <a:latin typeface="+mj-lt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2903" y="4358428"/>
            <a:ext cx="5782498" cy="1857659"/>
          </a:xfrm>
          <a:prstGeom prst="rect">
            <a:avLst/>
          </a:prstGeom>
        </p:spPr>
        <p:txBody>
          <a:bodyPr vert="horz" wrap="square" lIns="0" tIns="12099" rIns="0" bIns="0" rtlCol="0">
            <a:spAutoFit/>
          </a:bodyPr>
          <a:lstStyle/>
          <a:p>
            <a:pPr marL="13372" marR="5094" indent="-1274">
              <a:spcBef>
                <a:spcPts val="95"/>
              </a:spcBef>
            </a:pPr>
            <a:r>
              <a:rPr sz="2607" spc="-140" dirty="0">
                <a:latin typeface="+mj-lt"/>
                <a:cs typeface="Trebuchet MS"/>
              </a:rPr>
              <a:t>with, </a:t>
            </a:r>
            <a:r>
              <a:rPr sz="2607" spc="-120" dirty="0">
                <a:latin typeface="+mj-lt"/>
                <a:cs typeface="Trebuchet MS"/>
              </a:rPr>
              <a:t>saw, </a:t>
            </a:r>
            <a:r>
              <a:rPr sz="2607" spc="-85" dirty="0">
                <a:latin typeface="+mj-lt"/>
                <a:cs typeface="Trebuchet MS"/>
              </a:rPr>
              <a:t>astronomers,</a:t>
            </a:r>
            <a:r>
              <a:rPr sz="2607" spc="-627" dirty="0">
                <a:latin typeface="+mj-lt"/>
                <a:cs typeface="Trebuchet MS"/>
              </a:rPr>
              <a:t> </a:t>
            </a:r>
            <a:r>
              <a:rPr sz="2607" spc="-130" dirty="0">
                <a:latin typeface="+mj-lt"/>
                <a:cs typeface="Trebuchet MS"/>
              </a:rPr>
              <a:t>ears, </a:t>
            </a:r>
            <a:r>
              <a:rPr sz="2607" spc="-110" dirty="0">
                <a:latin typeface="+mj-lt"/>
                <a:cs typeface="Trebuchet MS"/>
              </a:rPr>
              <a:t>stars,  </a:t>
            </a:r>
            <a:r>
              <a:rPr sz="2607" spc="-100" dirty="0">
                <a:latin typeface="+mj-lt"/>
                <a:cs typeface="Trebuchet MS"/>
              </a:rPr>
              <a:t>telescopes</a:t>
            </a:r>
            <a:endParaRPr sz="2607" dirty="0">
              <a:latin typeface="+mj-lt"/>
              <a:cs typeface="Trebuchet MS"/>
            </a:endParaRPr>
          </a:p>
          <a:p>
            <a:pPr marL="12736" marR="2272024" indent="-637">
              <a:lnSpc>
                <a:spcPct val="120200"/>
              </a:lnSpc>
              <a:spcBef>
                <a:spcPts val="5"/>
              </a:spcBef>
            </a:pPr>
            <a:endParaRPr lang="en-US" sz="2607" spc="-45" dirty="0" smtClean="0">
              <a:latin typeface="+mj-lt"/>
              <a:cs typeface="Trebuchet MS"/>
            </a:endParaRPr>
          </a:p>
          <a:p>
            <a:pPr marL="12736" marR="2272024" indent="-637">
              <a:lnSpc>
                <a:spcPct val="120200"/>
              </a:lnSpc>
              <a:spcBef>
                <a:spcPts val="5"/>
              </a:spcBef>
            </a:pPr>
            <a:r>
              <a:rPr sz="2607" spc="-45" dirty="0" smtClean="0">
                <a:latin typeface="+mj-lt"/>
                <a:cs typeface="Trebuchet MS"/>
              </a:rPr>
              <a:t>S,</a:t>
            </a:r>
            <a:r>
              <a:rPr sz="2607" spc="-261" dirty="0" smtClean="0">
                <a:latin typeface="+mj-lt"/>
                <a:cs typeface="Trebuchet MS"/>
              </a:rPr>
              <a:t> </a:t>
            </a:r>
            <a:r>
              <a:rPr sz="2607" spc="-70" dirty="0" smtClean="0">
                <a:latin typeface="+mj-lt"/>
                <a:cs typeface="Trebuchet MS"/>
              </a:rPr>
              <a:t>PP,</a:t>
            </a:r>
            <a:r>
              <a:rPr sz="2607" spc="-266" dirty="0" smtClean="0">
                <a:latin typeface="+mj-lt"/>
                <a:cs typeface="Trebuchet MS"/>
              </a:rPr>
              <a:t> </a:t>
            </a:r>
            <a:r>
              <a:rPr sz="2607" spc="-120" dirty="0" smtClean="0">
                <a:latin typeface="+mj-lt"/>
                <a:cs typeface="Trebuchet MS"/>
              </a:rPr>
              <a:t>P,</a:t>
            </a:r>
            <a:r>
              <a:rPr sz="2607" spc="-276" dirty="0" smtClean="0">
                <a:latin typeface="+mj-lt"/>
                <a:cs typeface="Trebuchet MS"/>
              </a:rPr>
              <a:t> </a:t>
            </a:r>
            <a:r>
              <a:rPr sz="2607" spc="-30" dirty="0" smtClean="0">
                <a:latin typeface="+mj-lt"/>
                <a:cs typeface="Trebuchet MS"/>
              </a:rPr>
              <a:t>NP,</a:t>
            </a:r>
            <a:r>
              <a:rPr sz="2607" spc="-276" dirty="0" smtClean="0">
                <a:latin typeface="+mj-lt"/>
                <a:cs typeface="Trebuchet MS"/>
              </a:rPr>
              <a:t> </a:t>
            </a:r>
            <a:r>
              <a:rPr sz="2607" spc="-65" dirty="0" smtClean="0">
                <a:latin typeface="+mj-lt"/>
                <a:cs typeface="Trebuchet MS"/>
              </a:rPr>
              <a:t>VP,</a:t>
            </a:r>
            <a:r>
              <a:rPr sz="2607" spc="-276" dirty="0" smtClean="0">
                <a:latin typeface="+mj-lt"/>
                <a:cs typeface="Trebuchet MS"/>
              </a:rPr>
              <a:t> </a:t>
            </a:r>
            <a:r>
              <a:rPr sz="2607" spc="45" dirty="0" smtClean="0">
                <a:latin typeface="+mj-lt"/>
                <a:cs typeface="Trebuchet MS"/>
              </a:rPr>
              <a:t>V  </a:t>
            </a:r>
            <a:endParaRPr lang="en-US" sz="2607" spc="45" dirty="0" smtClean="0">
              <a:latin typeface="+mj-lt"/>
              <a:cs typeface="Trebuchet MS"/>
            </a:endParaRPr>
          </a:p>
          <a:p>
            <a:pPr marL="12736" marR="2272024" indent="-637">
              <a:lnSpc>
                <a:spcPct val="120200"/>
              </a:lnSpc>
              <a:spcBef>
                <a:spcPts val="5"/>
              </a:spcBef>
            </a:pPr>
            <a:r>
              <a:rPr sz="2607" spc="181" dirty="0" smtClean="0">
                <a:latin typeface="+mj-lt"/>
                <a:cs typeface="Trebuchet MS"/>
              </a:rPr>
              <a:t>S</a:t>
            </a:r>
            <a:endParaRPr sz="2607" dirty="0">
              <a:latin typeface="+mj-lt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774" y="5153573"/>
            <a:ext cx="2239516" cy="980624"/>
          </a:xfrm>
          <a:prstGeom prst="rect">
            <a:avLst/>
          </a:prstGeom>
        </p:spPr>
        <p:txBody>
          <a:bodyPr vert="horz" wrap="square" lIns="0" tIns="92968" rIns="0" bIns="0" rtlCol="0">
            <a:spAutoFit/>
          </a:bodyPr>
          <a:lstStyle/>
          <a:p>
            <a:pPr marL="356596" indent="-344497">
              <a:spcBef>
                <a:spcPts val="732"/>
              </a:spcBef>
              <a:buChar char="•"/>
              <a:tabLst>
                <a:tab pos="355959" algn="l"/>
                <a:tab pos="357232" algn="l"/>
              </a:tabLst>
            </a:pPr>
            <a:r>
              <a:rPr sz="2607" spc="145" dirty="0">
                <a:latin typeface="+mj-lt"/>
                <a:cs typeface="Trebuchet MS"/>
              </a:rPr>
              <a:t>N</a:t>
            </a:r>
            <a:r>
              <a:rPr sz="2607" spc="-85" dirty="0">
                <a:latin typeface="+mj-lt"/>
                <a:cs typeface="Trebuchet MS"/>
              </a:rPr>
              <a:t>onterminals</a:t>
            </a:r>
            <a:endParaRPr sz="2607" dirty="0">
              <a:latin typeface="+mj-lt"/>
              <a:cs typeface="Trebuchet MS"/>
            </a:endParaRPr>
          </a:p>
          <a:p>
            <a:pPr marL="355959" indent="-343860">
              <a:spcBef>
                <a:spcPts val="632"/>
              </a:spcBef>
              <a:buChar char="•"/>
              <a:tabLst>
                <a:tab pos="355959" algn="l"/>
                <a:tab pos="356596" algn="l"/>
              </a:tabLst>
            </a:pPr>
            <a:r>
              <a:rPr sz="2607" spc="-65" dirty="0">
                <a:latin typeface="+mj-lt"/>
                <a:cs typeface="Trebuchet MS"/>
              </a:rPr>
              <a:t>Start</a:t>
            </a:r>
            <a:r>
              <a:rPr sz="2607" spc="-281" dirty="0">
                <a:latin typeface="+mj-lt"/>
                <a:cs typeface="Trebuchet MS"/>
              </a:rPr>
              <a:t> </a:t>
            </a:r>
            <a:r>
              <a:rPr sz="2607" spc="-55" dirty="0">
                <a:latin typeface="+mj-lt"/>
                <a:cs typeface="Trebuchet MS"/>
              </a:rPr>
              <a:t>symbol</a:t>
            </a:r>
            <a:endParaRPr sz="2607" dirty="0">
              <a:latin typeface="+mj-lt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11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93837"/>
            <a:ext cx="8001000" cy="52117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Top-down vs. bottom-up</a:t>
            </a:r>
            <a:r>
              <a:rPr lang="en-IN" dirty="0" smtClean="0"/>
              <a:t>:</a:t>
            </a:r>
          </a:p>
          <a:p>
            <a:pPr marL="0" indent="0"/>
            <a:r>
              <a:rPr lang="en-IN" dirty="0" smtClean="0"/>
              <a:t>        Top-down</a:t>
            </a:r>
            <a:r>
              <a:rPr lang="en-IN" dirty="0"/>
              <a:t>: (goal-driven): from the start symbol down. </a:t>
            </a:r>
            <a:endParaRPr lang="en-IN" dirty="0" smtClean="0"/>
          </a:p>
          <a:p>
            <a:pPr marL="0" indent="0"/>
            <a:r>
              <a:rPr lang="en-IN" dirty="0" smtClean="0"/>
              <a:t>        Bottom-up</a:t>
            </a:r>
            <a:r>
              <a:rPr lang="en-IN" dirty="0"/>
              <a:t>: (data-driven): from the symbols up. 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Naive </a:t>
            </a:r>
            <a:r>
              <a:rPr lang="en-IN" b="1" dirty="0"/>
              <a:t>vs. dynamic programming: </a:t>
            </a:r>
            <a:endParaRPr lang="en-IN" b="1" dirty="0" smtClean="0"/>
          </a:p>
          <a:p>
            <a:pPr marL="0" indent="0"/>
            <a:r>
              <a:rPr lang="en-IN" dirty="0" smtClean="0"/>
              <a:t>Naive</a:t>
            </a:r>
            <a:r>
              <a:rPr lang="en-IN" dirty="0"/>
              <a:t>: enumerate everything. </a:t>
            </a:r>
            <a:endParaRPr lang="en-IN" dirty="0" smtClean="0"/>
          </a:p>
          <a:p>
            <a:pPr marL="0" indent="0"/>
            <a:r>
              <a:rPr lang="en-IN" dirty="0" smtClean="0"/>
              <a:t>Backtracking</a:t>
            </a:r>
            <a:r>
              <a:rPr lang="en-IN" dirty="0"/>
              <a:t>: try something, discard partial solutions. </a:t>
            </a:r>
            <a:endParaRPr lang="en-IN" dirty="0" smtClean="0"/>
          </a:p>
          <a:p>
            <a:pPr marL="0" indent="0"/>
            <a:r>
              <a:rPr lang="en-IN" dirty="0" smtClean="0"/>
              <a:t>Dynamic </a:t>
            </a:r>
            <a:r>
              <a:rPr lang="en-IN" dirty="0"/>
              <a:t>programming: save partial solutions in a table. 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Examples</a:t>
            </a:r>
            <a:r>
              <a:rPr lang="en-IN" b="1" dirty="0"/>
              <a:t>: </a:t>
            </a:r>
            <a:endParaRPr lang="en-IN" b="1" dirty="0" smtClean="0"/>
          </a:p>
          <a:p>
            <a:pPr marL="0" indent="0"/>
            <a:r>
              <a:rPr lang="en-IN" dirty="0" smtClean="0"/>
              <a:t>CKY</a:t>
            </a:r>
            <a:r>
              <a:rPr lang="en-IN" dirty="0"/>
              <a:t>: bottom-up dynamic programming. </a:t>
            </a:r>
            <a:endParaRPr lang="en-IN" dirty="0" smtClean="0"/>
          </a:p>
          <a:p>
            <a:pPr marL="0" indent="0"/>
            <a:r>
              <a:rPr lang="en-IN" dirty="0" err="1" smtClean="0"/>
              <a:t>Earley</a:t>
            </a:r>
            <a:r>
              <a:rPr lang="en-IN" dirty="0" smtClean="0"/>
              <a:t> </a:t>
            </a:r>
            <a:r>
              <a:rPr lang="en-IN" dirty="0"/>
              <a:t>parsing: top-down dynamic programming</a:t>
            </a:r>
            <a:r>
              <a:rPr lang="en-IN" dirty="0" smtClean="0"/>
              <a:t>.</a:t>
            </a:r>
          </a:p>
          <a:p>
            <a:pPr marL="0" indent="0"/>
            <a:r>
              <a:rPr lang="en-US" dirty="0" smtClean="0"/>
              <a:t>Chart parsing –bottom up chart parsing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Parsing algorithm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30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522288"/>
            <a:ext cx="6061075" cy="576262"/>
          </a:xfrm>
          <a:prstGeom prst="rect">
            <a:avLst/>
          </a:prstGeom>
        </p:spPr>
        <p:txBody>
          <a:bodyPr vert="horz" wrap="square" lIns="0" tIns="12735" rIns="0" bIns="0" rtlCol="0" anchor="ctr">
            <a:spAutoFit/>
          </a:bodyPr>
          <a:lstStyle/>
          <a:p>
            <a:pPr marL="12736">
              <a:spcBef>
                <a:spcPts val="100"/>
              </a:spcBef>
            </a:pPr>
            <a:r>
              <a:rPr sz="3610" spc="-90" dirty="0"/>
              <a:t>astronomers</a:t>
            </a:r>
            <a:r>
              <a:rPr sz="3610" spc="-396" dirty="0"/>
              <a:t> </a:t>
            </a:r>
            <a:r>
              <a:rPr sz="3610" spc="-90" dirty="0"/>
              <a:t>saw</a:t>
            </a:r>
            <a:r>
              <a:rPr sz="3610" spc="-381" dirty="0"/>
              <a:t> </a:t>
            </a:r>
            <a:r>
              <a:rPr sz="3610" spc="-105" dirty="0"/>
              <a:t>stars</a:t>
            </a:r>
            <a:r>
              <a:rPr sz="3610" spc="-381" dirty="0"/>
              <a:t> </a:t>
            </a:r>
            <a:r>
              <a:rPr sz="3610" spc="-135" dirty="0"/>
              <a:t>with</a:t>
            </a:r>
            <a:r>
              <a:rPr sz="3610" spc="-386" dirty="0"/>
              <a:t> </a:t>
            </a:r>
            <a:r>
              <a:rPr sz="3610" spc="-130" dirty="0"/>
              <a:t>ears</a:t>
            </a:r>
            <a:endParaRPr sz="3610"/>
          </a:p>
        </p:txBody>
      </p:sp>
      <p:sp>
        <p:nvSpPr>
          <p:cNvPr id="3" name="object 3"/>
          <p:cNvSpPr/>
          <p:nvPr/>
        </p:nvSpPr>
        <p:spPr>
          <a:xfrm>
            <a:off x="1558481" y="1925254"/>
            <a:ext cx="5666163" cy="4189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4"/>
          </a:p>
        </p:txBody>
      </p:sp>
    </p:spTree>
    <p:extLst>
      <p:ext uri="{BB962C8B-B14F-4D97-AF65-F5344CB8AC3E}">
        <p14:creationId xmlns:p14="http://schemas.microsoft.com/office/powerpoint/2010/main" val="3860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522288"/>
            <a:ext cx="6061075" cy="576262"/>
          </a:xfrm>
          <a:prstGeom prst="rect">
            <a:avLst/>
          </a:prstGeom>
        </p:spPr>
        <p:txBody>
          <a:bodyPr vert="horz" wrap="square" lIns="0" tIns="12735" rIns="0" bIns="0" rtlCol="0" anchor="ctr">
            <a:spAutoFit/>
          </a:bodyPr>
          <a:lstStyle/>
          <a:p>
            <a:pPr marL="12736">
              <a:spcBef>
                <a:spcPts val="100"/>
              </a:spcBef>
            </a:pPr>
            <a:r>
              <a:rPr sz="3610" spc="-90" dirty="0"/>
              <a:t>astronomers</a:t>
            </a:r>
            <a:r>
              <a:rPr sz="3610" spc="-396" dirty="0"/>
              <a:t> </a:t>
            </a:r>
            <a:r>
              <a:rPr sz="3610" spc="-90" dirty="0"/>
              <a:t>saw</a:t>
            </a:r>
            <a:r>
              <a:rPr sz="3610" spc="-381" dirty="0"/>
              <a:t> </a:t>
            </a:r>
            <a:r>
              <a:rPr sz="3610" spc="-105" dirty="0"/>
              <a:t>stars</a:t>
            </a:r>
            <a:r>
              <a:rPr sz="3610" spc="-381" dirty="0"/>
              <a:t> </a:t>
            </a:r>
            <a:r>
              <a:rPr sz="3610" spc="-135" dirty="0"/>
              <a:t>with</a:t>
            </a:r>
            <a:r>
              <a:rPr sz="3610" spc="-386" dirty="0"/>
              <a:t> </a:t>
            </a:r>
            <a:r>
              <a:rPr sz="3610" spc="-130" dirty="0"/>
              <a:t>ears</a:t>
            </a:r>
            <a:endParaRPr sz="3610" dirty="0"/>
          </a:p>
        </p:txBody>
      </p:sp>
      <p:sp>
        <p:nvSpPr>
          <p:cNvPr id="3" name="object 3"/>
          <p:cNvSpPr/>
          <p:nvPr/>
        </p:nvSpPr>
        <p:spPr>
          <a:xfrm>
            <a:off x="2034109" y="2151841"/>
            <a:ext cx="5170768" cy="3020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4"/>
          </a:p>
        </p:txBody>
      </p:sp>
    </p:spTree>
    <p:extLst>
      <p:ext uri="{BB962C8B-B14F-4D97-AF65-F5344CB8AC3E}">
        <p14:creationId xmlns:p14="http://schemas.microsoft.com/office/powerpoint/2010/main" val="380689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75927" y="144528"/>
            <a:ext cx="4267200" cy="696913"/>
          </a:xfrm>
          <a:prstGeom prst="rect">
            <a:avLst/>
          </a:prstGeom>
        </p:spPr>
        <p:txBody>
          <a:bodyPr vert="horz" wrap="square" lIns="0" tIns="12099" rIns="0" bIns="0" rtlCol="0" anchor="ctr">
            <a:spAutoFit/>
          </a:bodyPr>
          <a:lstStyle/>
          <a:p>
            <a:pPr marL="12736">
              <a:spcBef>
                <a:spcPts val="95"/>
              </a:spcBef>
            </a:pPr>
            <a:r>
              <a:rPr sz="4412" spc="-155" dirty="0"/>
              <a:t>Probabilities</a:t>
            </a:r>
            <a:endParaRPr sz="4412" dirty="0"/>
          </a:p>
        </p:txBody>
      </p:sp>
      <p:sp>
        <p:nvSpPr>
          <p:cNvPr id="3" name="object 3"/>
          <p:cNvSpPr txBox="1"/>
          <p:nvPr/>
        </p:nvSpPr>
        <p:spPr>
          <a:xfrm>
            <a:off x="4073028" y="2280378"/>
            <a:ext cx="720186" cy="352770"/>
          </a:xfrm>
          <a:prstGeom prst="rect">
            <a:avLst/>
          </a:prstGeom>
        </p:spPr>
        <p:txBody>
          <a:bodyPr vert="horz" wrap="square" lIns="0" tIns="17830" rIns="0" bIns="0" rtlCol="0">
            <a:spAutoFit/>
          </a:bodyPr>
          <a:lstStyle/>
          <a:p>
            <a:pPr marL="38207">
              <a:spcBef>
                <a:spcPts val="140"/>
              </a:spcBef>
            </a:pPr>
            <a:r>
              <a:rPr sz="2106" i="1" spc="90" dirty="0">
                <a:latin typeface="Times New Roman"/>
                <a:cs typeface="Times New Roman"/>
              </a:rPr>
              <a:t>P</a:t>
            </a:r>
            <a:r>
              <a:rPr sz="2106" i="1" spc="-251" dirty="0">
                <a:latin typeface="Times New Roman"/>
                <a:cs typeface="Times New Roman"/>
              </a:rPr>
              <a:t> </a:t>
            </a:r>
            <a:r>
              <a:rPr sz="2106" spc="80" dirty="0">
                <a:latin typeface="Georgia"/>
                <a:cs typeface="Georgia"/>
              </a:rPr>
              <a:t>(</a:t>
            </a:r>
            <a:r>
              <a:rPr sz="2106" i="1" spc="80" dirty="0">
                <a:latin typeface="Times New Roman"/>
                <a:cs typeface="Times New Roman"/>
              </a:rPr>
              <a:t>t</a:t>
            </a:r>
            <a:r>
              <a:rPr sz="2256" spc="120" baseline="-11111" dirty="0">
                <a:latin typeface="LM Roman 7"/>
                <a:cs typeface="LM Roman 7"/>
              </a:rPr>
              <a:t>1</a:t>
            </a:r>
            <a:r>
              <a:rPr sz="2106" spc="80" dirty="0">
                <a:latin typeface="Georgia"/>
                <a:cs typeface="Georgia"/>
              </a:rPr>
              <a:t>)</a:t>
            </a:r>
            <a:endParaRPr sz="2106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7460" y="2199195"/>
            <a:ext cx="3794505" cy="2914533"/>
          </a:xfrm>
          <a:prstGeom prst="rect">
            <a:avLst/>
          </a:prstGeom>
        </p:spPr>
        <p:txBody>
          <a:bodyPr vert="horz" wrap="square" lIns="0" tIns="98699" rIns="0" bIns="0" rtlCol="0">
            <a:spAutoFit/>
          </a:bodyPr>
          <a:lstStyle/>
          <a:p>
            <a:pPr marL="63678">
              <a:spcBef>
                <a:spcPts val="777"/>
              </a:spcBef>
              <a:tabLst>
                <a:tab pos="549539" algn="l"/>
              </a:tabLst>
            </a:pPr>
            <a:r>
              <a:rPr sz="2106" spc="311" dirty="0">
                <a:latin typeface="Georgia"/>
                <a:cs typeface="Georgia"/>
              </a:rPr>
              <a:t>=	</a:t>
            </a:r>
            <a:r>
              <a:rPr sz="2106" spc="15" dirty="0">
                <a:latin typeface="Georgia"/>
                <a:cs typeface="Georgia"/>
              </a:rPr>
              <a:t>1</a:t>
            </a:r>
            <a:r>
              <a:rPr sz="2106" i="1" spc="15" dirty="0">
                <a:latin typeface="Times New Roman"/>
                <a:cs typeface="Times New Roman"/>
              </a:rPr>
              <a:t>.</a:t>
            </a:r>
            <a:r>
              <a:rPr sz="2106" spc="15" dirty="0">
                <a:latin typeface="Georgia"/>
                <a:cs typeface="Georgia"/>
              </a:rPr>
              <a:t>0</a:t>
            </a:r>
            <a:r>
              <a:rPr sz="2106" spc="-95" dirty="0">
                <a:latin typeface="Georgia"/>
                <a:cs typeface="Georgia"/>
              </a:rPr>
              <a:t>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90" dirty="0">
                <a:latin typeface="DejaVu Sans Condensed"/>
                <a:cs typeface="DejaVu Sans Condensed"/>
              </a:rPr>
              <a:t> </a:t>
            </a:r>
            <a:r>
              <a:rPr sz="2106" spc="20" dirty="0">
                <a:latin typeface="Georgia"/>
                <a:cs typeface="Georgia"/>
              </a:rPr>
              <a:t>0</a:t>
            </a:r>
            <a:r>
              <a:rPr sz="2106" i="1" spc="20" dirty="0">
                <a:latin typeface="Times New Roman"/>
                <a:cs typeface="Times New Roman"/>
              </a:rPr>
              <a:t>.</a:t>
            </a:r>
            <a:r>
              <a:rPr sz="2106" spc="20" dirty="0">
                <a:latin typeface="Georgia"/>
                <a:cs typeface="Georgia"/>
              </a:rPr>
              <a:t>1</a:t>
            </a:r>
            <a:r>
              <a:rPr sz="2106" spc="-85" dirty="0">
                <a:latin typeface="Georgia"/>
                <a:cs typeface="Georgia"/>
              </a:rPr>
              <a:t>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145" dirty="0">
                <a:latin typeface="DejaVu Sans Condensed"/>
                <a:cs typeface="DejaVu Sans Condensed"/>
              </a:rPr>
              <a:t> </a:t>
            </a:r>
            <a:r>
              <a:rPr sz="2106" spc="-35" dirty="0">
                <a:latin typeface="Georgia"/>
                <a:cs typeface="Georgia"/>
              </a:rPr>
              <a:t>0</a:t>
            </a:r>
            <a:r>
              <a:rPr sz="2106" i="1" spc="-35" dirty="0">
                <a:latin typeface="Times New Roman"/>
                <a:cs typeface="Times New Roman"/>
              </a:rPr>
              <a:t>.</a:t>
            </a:r>
            <a:r>
              <a:rPr sz="2106" spc="-35" dirty="0">
                <a:latin typeface="Georgia"/>
                <a:cs typeface="Georgia"/>
              </a:rPr>
              <a:t>7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145" dirty="0">
                <a:latin typeface="DejaVu Sans Condensed"/>
                <a:cs typeface="DejaVu Sans Condensed"/>
              </a:rPr>
              <a:t> </a:t>
            </a:r>
            <a:r>
              <a:rPr sz="2106" spc="20" dirty="0">
                <a:latin typeface="Georgia"/>
                <a:cs typeface="Georgia"/>
              </a:rPr>
              <a:t>1</a:t>
            </a:r>
            <a:r>
              <a:rPr sz="2106" i="1" spc="20" dirty="0">
                <a:latin typeface="Times New Roman"/>
                <a:cs typeface="Times New Roman"/>
              </a:rPr>
              <a:t>.</a:t>
            </a:r>
            <a:r>
              <a:rPr sz="2106" spc="20" dirty="0">
                <a:latin typeface="Georgia"/>
                <a:cs typeface="Georgia"/>
              </a:rPr>
              <a:t>0</a:t>
            </a:r>
            <a:r>
              <a:rPr sz="2106" spc="-85" dirty="0">
                <a:latin typeface="Georgia"/>
                <a:cs typeface="Georgia"/>
              </a:rPr>
              <a:t>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90" dirty="0">
                <a:latin typeface="DejaVu Sans Condensed"/>
                <a:cs typeface="DejaVu Sans Condensed"/>
              </a:rPr>
              <a:t> </a:t>
            </a:r>
            <a:r>
              <a:rPr sz="2106" spc="-80" dirty="0">
                <a:latin typeface="Georgia"/>
                <a:cs typeface="Georgia"/>
              </a:rPr>
              <a:t>0</a:t>
            </a:r>
            <a:r>
              <a:rPr sz="2106" i="1" spc="-80" dirty="0">
                <a:latin typeface="Times New Roman"/>
                <a:cs typeface="Times New Roman"/>
              </a:rPr>
              <a:t>.</a:t>
            </a:r>
            <a:r>
              <a:rPr sz="2106" spc="-80" dirty="0">
                <a:latin typeface="Georgia"/>
                <a:cs typeface="Georgia"/>
              </a:rPr>
              <a:t>4</a:t>
            </a:r>
            <a:endParaRPr sz="2106">
              <a:latin typeface="Georgia"/>
              <a:cs typeface="Georgia"/>
            </a:endParaRPr>
          </a:p>
          <a:p>
            <a:pPr marL="196764" algn="ctr">
              <a:spcBef>
                <a:spcPts val="687"/>
              </a:spcBef>
            </a:pPr>
            <a:r>
              <a:rPr sz="2106" spc="-10" dirty="0">
                <a:latin typeface="DejaVu Sans Condensed"/>
                <a:cs typeface="DejaVu Sans Condensed"/>
              </a:rPr>
              <a:t>×</a:t>
            </a:r>
            <a:r>
              <a:rPr sz="2106" spc="-10" dirty="0">
                <a:latin typeface="Georgia"/>
                <a:cs typeface="Georgia"/>
              </a:rPr>
              <a:t>0</a:t>
            </a:r>
            <a:r>
              <a:rPr sz="2106" i="1" spc="-10" dirty="0">
                <a:latin typeface="Times New Roman"/>
                <a:cs typeface="Times New Roman"/>
              </a:rPr>
              <a:t>.</a:t>
            </a:r>
            <a:r>
              <a:rPr sz="2106" spc="-10" dirty="0">
                <a:latin typeface="Georgia"/>
                <a:cs typeface="Georgia"/>
              </a:rPr>
              <a:t>18</a:t>
            </a:r>
            <a:r>
              <a:rPr sz="2106" spc="-90" dirty="0">
                <a:latin typeface="Georgia"/>
                <a:cs typeface="Georgia"/>
              </a:rPr>
              <a:t>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90" dirty="0">
                <a:latin typeface="DejaVu Sans Condensed"/>
                <a:cs typeface="DejaVu Sans Condensed"/>
              </a:rPr>
              <a:t> </a:t>
            </a:r>
            <a:r>
              <a:rPr sz="2106" spc="15" dirty="0">
                <a:latin typeface="Georgia"/>
                <a:cs typeface="Georgia"/>
              </a:rPr>
              <a:t>1</a:t>
            </a:r>
            <a:r>
              <a:rPr sz="2106" i="1" spc="15" dirty="0">
                <a:latin typeface="Times New Roman"/>
                <a:cs typeface="Times New Roman"/>
              </a:rPr>
              <a:t>.</a:t>
            </a:r>
            <a:r>
              <a:rPr sz="2106" spc="15" dirty="0">
                <a:latin typeface="Georgia"/>
                <a:cs typeface="Georgia"/>
              </a:rPr>
              <a:t>0</a:t>
            </a:r>
            <a:r>
              <a:rPr sz="2106" spc="-75" dirty="0">
                <a:latin typeface="Georgia"/>
                <a:cs typeface="Georgia"/>
              </a:rPr>
              <a:t>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140" dirty="0">
                <a:latin typeface="DejaVu Sans Condensed"/>
                <a:cs typeface="DejaVu Sans Condensed"/>
              </a:rPr>
              <a:t> </a:t>
            </a:r>
            <a:r>
              <a:rPr sz="2106" spc="15" dirty="0">
                <a:latin typeface="Georgia"/>
                <a:cs typeface="Georgia"/>
              </a:rPr>
              <a:t>1</a:t>
            </a:r>
            <a:r>
              <a:rPr sz="2106" i="1" spc="15" dirty="0">
                <a:latin typeface="Times New Roman"/>
                <a:cs typeface="Times New Roman"/>
              </a:rPr>
              <a:t>.</a:t>
            </a:r>
            <a:r>
              <a:rPr sz="2106" spc="15" dirty="0">
                <a:latin typeface="Georgia"/>
                <a:cs typeface="Georgia"/>
              </a:rPr>
              <a:t>0</a:t>
            </a:r>
            <a:r>
              <a:rPr sz="2106" spc="-35" dirty="0">
                <a:latin typeface="Georgia"/>
                <a:cs typeface="Georgia"/>
              </a:rPr>
              <a:t>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140" dirty="0">
                <a:latin typeface="DejaVu Sans Condensed"/>
                <a:cs typeface="DejaVu Sans Condensed"/>
              </a:rPr>
              <a:t> </a:t>
            </a:r>
            <a:r>
              <a:rPr sz="2106" spc="-30" dirty="0">
                <a:latin typeface="Georgia"/>
                <a:cs typeface="Georgia"/>
              </a:rPr>
              <a:t>0</a:t>
            </a:r>
            <a:r>
              <a:rPr sz="2106" i="1" spc="-30" dirty="0">
                <a:latin typeface="Times New Roman"/>
                <a:cs typeface="Times New Roman"/>
              </a:rPr>
              <a:t>.</a:t>
            </a:r>
            <a:r>
              <a:rPr sz="2106" spc="-30" dirty="0">
                <a:latin typeface="Georgia"/>
                <a:cs typeface="Georgia"/>
              </a:rPr>
              <a:t>18</a:t>
            </a:r>
            <a:endParaRPr sz="2106">
              <a:latin typeface="Georgia"/>
              <a:cs typeface="Georgia"/>
            </a:endParaRPr>
          </a:p>
          <a:p>
            <a:pPr marL="63041">
              <a:spcBef>
                <a:spcPts val="687"/>
              </a:spcBef>
              <a:tabLst>
                <a:tab pos="548903" algn="l"/>
              </a:tabLst>
            </a:pPr>
            <a:r>
              <a:rPr sz="2106" spc="311" dirty="0">
                <a:latin typeface="Georgia"/>
                <a:cs typeface="Georgia"/>
              </a:rPr>
              <a:t>=	</a:t>
            </a:r>
            <a:r>
              <a:rPr sz="2106" spc="-125" dirty="0">
                <a:latin typeface="Georgia"/>
                <a:cs typeface="Georgia"/>
              </a:rPr>
              <a:t>0</a:t>
            </a:r>
            <a:r>
              <a:rPr sz="2106" i="1" spc="-125" dirty="0">
                <a:latin typeface="Times New Roman"/>
                <a:cs typeface="Times New Roman"/>
              </a:rPr>
              <a:t>.</a:t>
            </a:r>
            <a:r>
              <a:rPr sz="2106" spc="-125" dirty="0">
                <a:latin typeface="Georgia"/>
                <a:cs typeface="Georgia"/>
              </a:rPr>
              <a:t>0009072</a:t>
            </a:r>
            <a:endParaRPr sz="2106">
              <a:latin typeface="Georgia"/>
              <a:cs typeface="Georgia"/>
            </a:endParaRPr>
          </a:p>
          <a:p>
            <a:pPr marL="63678">
              <a:spcBef>
                <a:spcPts val="727"/>
              </a:spcBef>
              <a:tabLst>
                <a:tab pos="549539" algn="l"/>
              </a:tabLst>
            </a:pPr>
            <a:r>
              <a:rPr sz="2106" spc="311" dirty="0">
                <a:latin typeface="Georgia"/>
                <a:cs typeface="Georgia"/>
              </a:rPr>
              <a:t>=	</a:t>
            </a:r>
            <a:r>
              <a:rPr sz="2106" spc="15" dirty="0">
                <a:latin typeface="Georgia"/>
                <a:cs typeface="Georgia"/>
              </a:rPr>
              <a:t>1</a:t>
            </a:r>
            <a:r>
              <a:rPr sz="2106" i="1" spc="15" dirty="0">
                <a:latin typeface="Times New Roman"/>
                <a:cs typeface="Times New Roman"/>
              </a:rPr>
              <a:t>.</a:t>
            </a:r>
            <a:r>
              <a:rPr sz="2106" spc="15" dirty="0">
                <a:latin typeface="Georgia"/>
                <a:cs typeface="Georgia"/>
              </a:rPr>
              <a:t>0</a:t>
            </a:r>
            <a:r>
              <a:rPr sz="2106" spc="-90" dirty="0">
                <a:latin typeface="Georgia"/>
                <a:cs typeface="Georgia"/>
              </a:rPr>
              <a:t>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90" dirty="0">
                <a:latin typeface="DejaVu Sans Condensed"/>
                <a:cs typeface="DejaVu Sans Condensed"/>
              </a:rPr>
              <a:t> </a:t>
            </a:r>
            <a:r>
              <a:rPr sz="2106" spc="20" dirty="0">
                <a:latin typeface="Georgia"/>
                <a:cs typeface="Georgia"/>
              </a:rPr>
              <a:t>0</a:t>
            </a:r>
            <a:r>
              <a:rPr sz="2106" i="1" spc="20" dirty="0">
                <a:latin typeface="Times New Roman"/>
                <a:cs typeface="Times New Roman"/>
              </a:rPr>
              <a:t>.</a:t>
            </a:r>
            <a:r>
              <a:rPr sz="2106" spc="20" dirty="0">
                <a:latin typeface="Georgia"/>
                <a:cs typeface="Georgia"/>
              </a:rPr>
              <a:t>1</a:t>
            </a:r>
            <a:r>
              <a:rPr sz="2106" spc="-85" dirty="0">
                <a:latin typeface="Georgia"/>
                <a:cs typeface="Georgia"/>
              </a:rPr>
              <a:t>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145" dirty="0">
                <a:latin typeface="DejaVu Sans Condensed"/>
                <a:cs typeface="DejaVu Sans Condensed"/>
              </a:rPr>
              <a:t> </a:t>
            </a:r>
            <a:r>
              <a:rPr sz="2106" spc="-70" dirty="0">
                <a:latin typeface="Georgia"/>
                <a:cs typeface="Georgia"/>
              </a:rPr>
              <a:t>0</a:t>
            </a:r>
            <a:r>
              <a:rPr sz="2106" i="1" spc="-70" dirty="0">
                <a:latin typeface="Times New Roman"/>
                <a:cs typeface="Times New Roman"/>
              </a:rPr>
              <a:t>.</a:t>
            </a:r>
            <a:r>
              <a:rPr sz="2106" spc="-70" dirty="0">
                <a:latin typeface="Georgia"/>
                <a:cs typeface="Georgia"/>
              </a:rPr>
              <a:t>3</a:t>
            </a:r>
            <a:r>
              <a:rPr sz="2106" spc="-35" dirty="0">
                <a:latin typeface="Georgia"/>
                <a:cs typeface="Georgia"/>
              </a:rPr>
              <a:t>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145" dirty="0">
                <a:latin typeface="DejaVu Sans Condensed"/>
                <a:cs typeface="DejaVu Sans Condensed"/>
              </a:rPr>
              <a:t> </a:t>
            </a:r>
            <a:r>
              <a:rPr sz="2106" spc="-35" dirty="0">
                <a:latin typeface="Georgia"/>
                <a:cs typeface="Georgia"/>
              </a:rPr>
              <a:t>0</a:t>
            </a:r>
            <a:r>
              <a:rPr sz="2106" i="1" spc="-35" dirty="0">
                <a:latin typeface="Times New Roman"/>
                <a:cs typeface="Times New Roman"/>
              </a:rPr>
              <a:t>.</a:t>
            </a:r>
            <a:r>
              <a:rPr sz="2106" spc="-35" dirty="0">
                <a:latin typeface="Georgia"/>
                <a:cs typeface="Georgia"/>
              </a:rPr>
              <a:t>7</a:t>
            </a:r>
            <a:r>
              <a:rPr sz="2106" spc="-85" dirty="0">
                <a:latin typeface="Georgia"/>
                <a:cs typeface="Georgia"/>
              </a:rPr>
              <a:t>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90" dirty="0">
                <a:latin typeface="DejaVu Sans Condensed"/>
                <a:cs typeface="DejaVu Sans Condensed"/>
              </a:rPr>
              <a:t> </a:t>
            </a:r>
            <a:r>
              <a:rPr sz="2106" spc="15" dirty="0">
                <a:latin typeface="Georgia"/>
                <a:cs typeface="Georgia"/>
              </a:rPr>
              <a:t>1</a:t>
            </a:r>
            <a:r>
              <a:rPr sz="2106" i="1" spc="15" dirty="0">
                <a:latin typeface="Times New Roman"/>
                <a:cs typeface="Times New Roman"/>
              </a:rPr>
              <a:t>.</a:t>
            </a:r>
            <a:r>
              <a:rPr sz="2106" spc="15" dirty="0">
                <a:latin typeface="Georgia"/>
                <a:cs typeface="Georgia"/>
              </a:rPr>
              <a:t>0</a:t>
            </a:r>
            <a:endParaRPr sz="2106">
              <a:latin typeface="Georgia"/>
              <a:cs typeface="Georgia"/>
            </a:endParaRPr>
          </a:p>
          <a:p>
            <a:pPr marL="196764" algn="ctr">
              <a:spcBef>
                <a:spcPts val="687"/>
              </a:spcBef>
            </a:pPr>
            <a:r>
              <a:rPr sz="2106" spc="-10" dirty="0">
                <a:latin typeface="DejaVu Sans Condensed"/>
                <a:cs typeface="DejaVu Sans Condensed"/>
              </a:rPr>
              <a:t>×</a:t>
            </a:r>
            <a:r>
              <a:rPr sz="2106" spc="-10" dirty="0">
                <a:latin typeface="Georgia"/>
                <a:cs typeface="Georgia"/>
              </a:rPr>
              <a:t>0</a:t>
            </a:r>
            <a:r>
              <a:rPr sz="2106" i="1" spc="-10" dirty="0">
                <a:latin typeface="Times New Roman"/>
                <a:cs typeface="Times New Roman"/>
              </a:rPr>
              <a:t>.</a:t>
            </a:r>
            <a:r>
              <a:rPr sz="2106" spc="-10" dirty="0">
                <a:latin typeface="Georgia"/>
                <a:cs typeface="Georgia"/>
              </a:rPr>
              <a:t>18</a:t>
            </a:r>
            <a:r>
              <a:rPr sz="2106" spc="-90" dirty="0">
                <a:latin typeface="Georgia"/>
                <a:cs typeface="Georgia"/>
              </a:rPr>
              <a:t>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90" dirty="0">
                <a:latin typeface="DejaVu Sans Condensed"/>
                <a:cs typeface="DejaVu Sans Condensed"/>
              </a:rPr>
              <a:t> </a:t>
            </a:r>
            <a:r>
              <a:rPr sz="2106" spc="15" dirty="0">
                <a:latin typeface="Georgia"/>
                <a:cs typeface="Georgia"/>
              </a:rPr>
              <a:t>1</a:t>
            </a:r>
            <a:r>
              <a:rPr sz="2106" i="1" spc="15" dirty="0">
                <a:latin typeface="Times New Roman"/>
                <a:cs typeface="Times New Roman"/>
              </a:rPr>
              <a:t>.</a:t>
            </a:r>
            <a:r>
              <a:rPr sz="2106" spc="15" dirty="0">
                <a:latin typeface="Georgia"/>
                <a:cs typeface="Georgia"/>
              </a:rPr>
              <a:t>0</a:t>
            </a:r>
            <a:r>
              <a:rPr sz="2106" spc="-75" dirty="0">
                <a:latin typeface="Georgia"/>
                <a:cs typeface="Georgia"/>
              </a:rPr>
              <a:t>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140" dirty="0">
                <a:latin typeface="DejaVu Sans Condensed"/>
                <a:cs typeface="DejaVu Sans Condensed"/>
              </a:rPr>
              <a:t> </a:t>
            </a:r>
            <a:r>
              <a:rPr sz="2106" spc="15" dirty="0">
                <a:latin typeface="Georgia"/>
                <a:cs typeface="Georgia"/>
              </a:rPr>
              <a:t>1</a:t>
            </a:r>
            <a:r>
              <a:rPr sz="2106" i="1" spc="15" dirty="0">
                <a:latin typeface="Times New Roman"/>
                <a:cs typeface="Times New Roman"/>
              </a:rPr>
              <a:t>.</a:t>
            </a:r>
            <a:r>
              <a:rPr sz="2106" spc="15" dirty="0">
                <a:latin typeface="Georgia"/>
                <a:cs typeface="Georgia"/>
              </a:rPr>
              <a:t>0</a:t>
            </a:r>
            <a:r>
              <a:rPr sz="2106" spc="-35" dirty="0">
                <a:latin typeface="Georgia"/>
                <a:cs typeface="Georgia"/>
              </a:rPr>
              <a:t> </a:t>
            </a:r>
            <a:r>
              <a:rPr sz="2106" spc="75" dirty="0">
                <a:latin typeface="DejaVu Sans Condensed"/>
                <a:cs typeface="DejaVu Sans Condensed"/>
              </a:rPr>
              <a:t>×</a:t>
            </a:r>
            <a:r>
              <a:rPr sz="2106" spc="-140" dirty="0">
                <a:latin typeface="DejaVu Sans Condensed"/>
                <a:cs typeface="DejaVu Sans Condensed"/>
              </a:rPr>
              <a:t> </a:t>
            </a:r>
            <a:r>
              <a:rPr sz="2106" spc="-30" dirty="0">
                <a:latin typeface="Georgia"/>
                <a:cs typeface="Georgia"/>
              </a:rPr>
              <a:t>0</a:t>
            </a:r>
            <a:r>
              <a:rPr sz="2106" i="1" spc="-30" dirty="0">
                <a:latin typeface="Times New Roman"/>
                <a:cs typeface="Times New Roman"/>
              </a:rPr>
              <a:t>.</a:t>
            </a:r>
            <a:r>
              <a:rPr sz="2106" spc="-30" dirty="0">
                <a:latin typeface="Georgia"/>
                <a:cs typeface="Georgia"/>
              </a:rPr>
              <a:t>18</a:t>
            </a:r>
            <a:endParaRPr sz="2106">
              <a:latin typeface="Georgia"/>
              <a:cs typeface="Georgia"/>
            </a:endParaRPr>
          </a:p>
          <a:p>
            <a:pPr marL="63041">
              <a:spcBef>
                <a:spcPts val="672"/>
              </a:spcBef>
              <a:tabLst>
                <a:tab pos="548903" algn="l"/>
              </a:tabLst>
            </a:pPr>
            <a:r>
              <a:rPr sz="2106" spc="311" dirty="0">
                <a:latin typeface="Georgia"/>
                <a:cs typeface="Georgia"/>
              </a:rPr>
              <a:t>=	</a:t>
            </a:r>
            <a:r>
              <a:rPr sz="2106" spc="-150" dirty="0">
                <a:latin typeface="Georgia"/>
                <a:cs typeface="Georgia"/>
              </a:rPr>
              <a:t>0</a:t>
            </a:r>
            <a:r>
              <a:rPr sz="2106" i="1" spc="-150" dirty="0">
                <a:latin typeface="Times New Roman"/>
                <a:cs typeface="Times New Roman"/>
              </a:rPr>
              <a:t>.</a:t>
            </a:r>
            <a:r>
              <a:rPr sz="2106" spc="-150" dirty="0">
                <a:latin typeface="Georgia"/>
                <a:cs typeface="Georgia"/>
              </a:rPr>
              <a:t>0006804</a:t>
            </a:r>
            <a:endParaRPr sz="2106">
              <a:latin typeface="Georgia"/>
              <a:cs typeface="Georgia"/>
            </a:endParaRPr>
          </a:p>
          <a:p>
            <a:pPr marL="63678">
              <a:spcBef>
                <a:spcPts val="687"/>
              </a:spcBef>
              <a:tabLst>
                <a:tab pos="549539" algn="l"/>
              </a:tabLst>
            </a:pPr>
            <a:r>
              <a:rPr sz="2106" spc="311" dirty="0">
                <a:latin typeface="Georgia"/>
                <a:cs typeface="Georgia"/>
              </a:rPr>
              <a:t>=	</a:t>
            </a:r>
            <a:r>
              <a:rPr sz="2106" i="1" spc="90" dirty="0">
                <a:latin typeface="Times New Roman"/>
                <a:cs typeface="Times New Roman"/>
              </a:rPr>
              <a:t>P</a:t>
            </a:r>
            <a:r>
              <a:rPr sz="2106" i="1" spc="-211" dirty="0">
                <a:latin typeface="Times New Roman"/>
                <a:cs typeface="Times New Roman"/>
              </a:rPr>
              <a:t> </a:t>
            </a:r>
            <a:r>
              <a:rPr sz="2106" spc="221" dirty="0">
                <a:latin typeface="Georgia"/>
                <a:cs typeface="Georgia"/>
              </a:rPr>
              <a:t>(</a:t>
            </a:r>
            <a:r>
              <a:rPr sz="2106" i="1" spc="221" dirty="0">
                <a:latin typeface="Times New Roman"/>
                <a:cs typeface="Times New Roman"/>
              </a:rPr>
              <a:t>t</a:t>
            </a:r>
            <a:r>
              <a:rPr sz="2256" spc="331" baseline="-11111" dirty="0">
                <a:latin typeface="LM Roman 7"/>
                <a:cs typeface="LM Roman 7"/>
              </a:rPr>
              <a:t>1</a:t>
            </a:r>
            <a:r>
              <a:rPr sz="2106" spc="221" dirty="0">
                <a:latin typeface="Georgia"/>
                <a:cs typeface="Georgia"/>
              </a:rPr>
              <a:t>)+</a:t>
            </a:r>
            <a:r>
              <a:rPr sz="2106" spc="-10" dirty="0">
                <a:latin typeface="Georgia"/>
                <a:cs typeface="Georgia"/>
              </a:rPr>
              <a:t> </a:t>
            </a:r>
            <a:r>
              <a:rPr sz="2106" i="1" spc="90" dirty="0">
                <a:latin typeface="Times New Roman"/>
                <a:cs typeface="Times New Roman"/>
              </a:rPr>
              <a:t>P</a:t>
            </a:r>
            <a:r>
              <a:rPr sz="2106" i="1" spc="-211" dirty="0">
                <a:latin typeface="Times New Roman"/>
                <a:cs typeface="Times New Roman"/>
              </a:rPr>
              <a:t> </a:t>
            </a:r>
            <a:r>
              <a:rPr sz="2106" spc="85" dirty="0">
                <a:latin typeface="Georgia"/>
                <a:cs typeface="Georgia"/>
              </a:rPr>
              <a:t>(</a:t>
            </a:r>
            <a:r>
              <a:rPr sz="2106" i="1" spc="85" dirty="0">
                <a:latin typeface="Times New Roman"/>
                <a:cs typeface="Times New Roman"/>
              </a:rPr>
              <a:t>t</a:t>
            </a:r>
            <a:r>
              <a:rPr sz="2256" spc="127" baseline="-11111" dirty="0">
                <a:latin typeface="LM Roman 7"/>
                <a:cs typeface="LM Roman 7"/>
              </a:rPr>
              <a:t>2</a:t>
            </a:r>
            <a:r>
              <a:rPr sz="2106" spc="85" dirty="0">
                <a:latin typeface="Georgia"/>
                <a:cs typeface="Georgia"/>
              </a:rPr>
              <a:t>) </a:t>
            </a:r>
            <a:r>
              <a:rPr sz="2106" spc="311" dirty="0">
                <a:latin typeface="Georgia"/>
                <a:cs typeface="Georgia"/>
              </a:rPr>
              <a:t>=</a:t>
            </a:r>
            <a:r>
              <a:rPr sz="2106" spc="30" dirty="0">
                <a:latin typeface="Georgia"/>
                <a:cs typeface="Georgia"/>
              </a:rPr>
              <a:t> </a:t>
            </a:r>
            <a:r>
              <a:rPr sz="2106" spc="-70" dirty="0">
                <a:latin typeface="Georgia"/>
                <a:cs typeface="Georgia"/>
              </a:rPr>
              <a:t>0</a:t>
            </a:r>
            <a:r>
              <a:rPr sz="2106" i="1" spc="-70" dirty="0">
                <a:latin typeface="Times New Roman"/>
                <a:cs typeface="Times New Roman"/>
              </a:rPr>
              <a:t>.</a:t>
            </a:r>
            <a:r>
              <a:rPr sz="2106" spc="-70" dirty="0">
                <a:latin typeface="Georgia"/>
                <a:cs typeface="Georgia"/>
              </a:rPr>
              <a:t>0015876</a:t>
            </a:r>
            <a:endParaRPr sz="2106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72482" y="3509844"/>
            <a:ext cx="720822" cy="352770"/>
          </a:xfrm>
          <a:prstGeom prst="rect">
            <a:avLst/>
          </a:prstGeom>
        </p:spPr>
        <p:txBody>
          <a:bodyPr vert="horz" wrap="square" lIns="0" tIns="17830" rIns="0" bIns="0" rtlCol="0">
            <a:spAutoFit/>
          </a:bodyPr>
          <a:lstStyle/>
          <a:p>
            <a:pPr marL="38207">
              <a:spcBef>
                <a:spcPts val="140"/>
              </a:spcBef>
            </a:pPr>
            <a:r>
              <a:rPr sz="2106" i="1" spc="90" dirty="0">
                <a:latin typeface="Times New Roman"/>
                <a:cs typeface="Times New Roman"/>
              </a:rPr>
              <a:t>P</a:t>
            </a:r>
            <a:r>
              <a:rPr sz="2106" i="1" spc="-255" dirty="0">
                <a:latin typeface="Times New Roman"/>
                <a:cs typeface="Times New Roman"/>
              </a:rPr>
              <a:t> </a:t>
            </a:r>
            <a:r>
              <a:rPr sz="2106" spc="85" dirty="0">
                <a:latin typeface="Georgia"/>
                <a:cs typeface="Georgia"/>
              </a:rPr>
              <a:t>(</a:t>
            </a:r>
            <a:r>
              <a:rPr sz="2106" i="1" spc="85" dirty="0">
                <a:latin typeface="Times New Roman"/>
                <a:cs typeface="Times New Roman"/>
              </a:rPr>
              <a:t>t</a:t>
            </a:r>
            <a:r>
              <a:rPr sz="2256" spc="127" baseline="-11111" dirty="0">
                <a:latin typeface="LM Roman 7"/>
                <a:cs typeface="LM Roman 7"/>
              </a:rPr>
              <a:t>2</a:t>
            </a:r>
            <a:r>
              <a:rPr sz="2106" spc="85" dirty="0">
                <a:latin typeface="Georgia"/>
                <a:cs typeface="Georgia"/>
              </a:rPr>
              <a:t>)</a:t>
            </a:r>
            <a:endParaRPr sz="2106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8642" y="4732506"/>
            <a:ext cx="924587" cy="352770"/>
          </a:xfrm>
          <a:prstGeom prst="rect">
            <a:avLst/>
          </a:prstGeom>
        </p:spPr>
        <p:txBody>
          <a:bodyPr vert="horz" wrap="square" lIns="0" tIns="17830" rIns="0" bIns="0" rtlCol="0">
            <a:spAutoFit/>
          </a:bodyPr>
          <a:lstStyle/>
          <a:p>
            <a:pPr marL="38207">
              <a:spcBef>
                <a:spcPts val="140"/>
              </a:spcBef>
            </a:pPr>
            <a:r>
              <a:rPr sz="2106" i="1" spc="90" dirty="0">
                <a:latin typeface="Times New Roman"/>
                <a:cs typeface="Times New Roman"/>
              </a:rPr>
              <a:t>P</a:t>
            </a:r>
            <a:r>
              <a:rPr sz="2106" i="1" spc="-251" dirty="0">
                <a:latin typeface="Times New Roman"/>
                <a:cs typeface="Times New Roman"/>
              </a:rPr>
              <a:t> </a:t>
            </a:r>
            <a:r>
              <a:rPr sz="2106" spc="50" dirty="0">
                <a:latin typeface="Georgia"/>
                <a:cs typeface="Georgia"/>
              </a:rPr>
              <a:t>(</a:t>
            </a:r>
            <a:r>
              <a:rPr sz="2106" i="1" spc="50" dirty="0">
                <a:latin typeface="Times New Roman"/>
                <a:cs typeface="Times New Roman"/>
              </a:rPr>
              <a:t>w</a:t>
            </a:r>
            <a:r>
              <a:rPr sz="2256" spc="75" baseline="-11111" dirty="0">
                <a:latin typeface="LM Roman 7"/>
                <a:cs typeface="LM Roman 7"/>
              </a:rPr>
              <a:t>15</a:t>
            </a:r>
            <a:r>
              <a:rPr sz="2106" spc="50" dirty="0">
                <a:latin typeface="Georgia"/>
                <a:cs typeface="Georgia"/>
              </a:rPr>
              <a:t>)</a:t>
            </a:r>
            <a:endParaRPr sz="2106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7482" y="1672449"/>
            <a:ext cx="2973965" cy="2201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4"/>
          </a:p>
        </p:txBody>
      </p:sp>
      <p:sp>
        <p:nvSpPr>
          <p:cNvPr id="8" name="object 8"/>
          <p:cNvSpPr/>
          <p:nvPr/>
        </p:nvSpPr>
        <p:spPr>
          <a:xfrm>
            <a:off x="323573" y="4052497"/>
            <a:ext cx="2931023" cy="1713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604"/>
          </a:p>
        </p:txBody>
      </p:sp>
    </p:spTree>
    <p:extLst>
      <p:ext uri="{BB962C8B-B14F-4D97-AF65-F5344CB8AC3E}">
        <p14:creationId xmlns:p14="http://schemas.microsoft.com/office/powerpoint/2010/main" val="221031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7" name="Picture 5" descr="fig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71600"/>
            <a:ext cx="5156200" cy="4470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8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803275"/>
          </a:xfrm>
        </p:spPr>
        <p:txBody>
          <a:bodyPr/>
          <a:lstStyle/>
          <a:p>
            <a:r>
              <a:rPr lang="en-US" altLang="en-US" dirty="0" smtClean="0"/>
              <a:t>Example2</a:t>
            </a:r>
            <a:endParaRPr lang="en-US" altLang="en-US" dirty="0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775325" y="1866900"/>
            <a:ext cx="250666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P(TL)	= 1.5 x 10</a:t>
            </a:r>
            <a:r>
              <a:rPr lang="en-US" altLang="en-US" baseline="30000"/>
              <a:t>-6</a:t>
            </a:r>
          </a:p>
          <a:p>
            <a:endParaRPr lang="en-US" altLang="en-US" baseline="30000"/>
          </a:p>
          <a:p>
            <a:r>
              <a:rPr lang="en-US" altLang="en-US"/>
              <a:t>P(TR)	= 1.7 x 10</a:t>
            </a:r>
            <a:r>
              <a:rPr lang="en-US" altLang="en-US" baseline="30000"/>
              <a:t>-6</a:t>
            </a:r>
          </a:p>
          <a:p>
            <a:endParaRPr lang="en-US" altLang="en-US"/>
          </a:p>
          <a:p>
            <a:r>
              <a:rPr lang="en-US" altLang="en-US"/>
              <a:t>P(S) 	= 3.2 x 10</a:t>
            </a:r>
            <a:r>
              <a:rPr lang="en-US" altLang="en-US" baseline="30000"/>
              <a:t>-6</a:t>
            </a:r>
          </a:p>
          <a:p>
            <a:endParaRPr lang="en-US" altLang="en-US" baseline="30000"/>
          </a:p>
        </p:txBody>
      </p:sp>
      <p:sp>
        <p:nvSpPr>
          <p:cNvPr id="7" name="TextBox 6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2930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685800" y="3048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aseline="0">
                <a:solidFill>
                  <a:srgbClr val="000000"/>
                </a:solidFill>
                <a:latin typeface="Calibri" panose="020F0502020204030204" pitchFamily="34" charset="0"/>
              </a:rPr>
              <a:t>Some Features of PCFGs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381000" y="1219200"/>
            <a:ext cx="8382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PCFG gives some idea of the plausibility of different parses; however, the probabilities are based on </a:t>
            </a:r>
            <a:r>
              <a:rPr lang="en-US" altLang="en-US" sz="32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structural factors</a:t>
            </a: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and </a:t>
            </a:r>
            <a:r>
              <a:rPr lang="en-US" altLang="en-US" sz="32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not lexical ones</a:t>
            </a:r>
            <a:r>
              <a:rPr lang="en-US" altLang="en-US" sz="32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altLang="en-US" sz="3200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PCFGs are good for grammar induction</a:t>
            </a:r>
            <a:r>
              <a:rPr lang="en-US" altLang="en-US" sz="32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altLang="en-US" sz="3200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PCFGs are robust. </a:t>
            </a:r>
          </a:p>
          <a:p>
            <a:pPr eaLnBrk="1" hangingPunct="1">
              <a:lnSpc>
                <a:spcPct val="8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PCFGs give a </a:t>
            </a:r>
            <a:r>
              <a:rPr lang="en-US" altLang="en-US" sz="3200" baseline="0" dirty="0">
                <a:solidFill>
                  <a:srgbClr val="0000FF"/>
                </a:solidFill>
                <a:latin typeface="Calibri" panose="020F0502020204030204" pitchFamily="34" charset="0"/>
              </a:rPr>
              <a:t>probabilistic language model</a:t>
            </a: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 for English.</a:t>
            </a:r>
          </a:p>
          <a:p>
            <a:pPr eaLnBrk="1" hangingPunct="1">
              <a:lnSpc>
                <a:spcPct val="8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predictive power of a PCFG tends to be greater than for an HMM. </a:t>
            </a:r>
          </a:p>
          <a:p>
            <a:pPr eaLnBrk="1" hangingPunct="1">
              <a:lnSpc>
                <a:spcPct val="8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PCFGs are not good models alone but they can be combined with a trigram model</a:t>
            </a:r>
            <a:r>
              <a:rPr lang="en-US" altLang="en-US" sz="24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Fall 2001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EE669: Natural Language Processing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EFDDE94-D77E-43DC-A289-D11D019388D9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910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295400" y="372855"/>
            <a:ext cx="5792788" cy="639763"/>
          </a:xfrm>
          <a:prstGeom prst="rect">
            <a:avLst/>
          </a:prstGeom>
        </p:spPr>
        <p:txBody>
          <a:bodyPr vert="horz" wrap="square" lIns="0" tIns="24169" rIns="0" bIns="0" rtlCol="0" anchor="ctr">
            <a:spAutoFit/>
          </a:bodyPr>
          <a:lstStyle/>
          <a:p>
            <a:pPr marL="20141">
              <a:spcBef>
                <a:spcPts val="190"/>
              </a:spcBef>
            </a:pPr>
            <a:r>
              <a:rPr sz="4000" b="1" spc="16" dirty="0">
                <a:solidFill>
                  <a:schemeClr val="tx1"/>
                </a:solidFill>
              </a:rPr>
              <a:t>Properties </a:t>
            </a:r>
            <a:r>
              <a:rPr sz="4000" b="1" spc="8" dirty="0">
                <a:solidFill>
                  <a:schemeClr val="tx1"/>
                </a:solidFill>
              </a:rPr>
              <a:t>of</a:t>
            </a:r>
            <a:r>
              <a:rPr sz="4000" b="1" spc="-111" dirty="0">
                <a:solidFill>
                  <a:schemeClr val="tx1"/>
                </a:solidFill>
              </a:rPr>
              <a:t> </a:t>
            </a:r>
            <a:r>
              <a:rPr sz="4000" b="1" dirty="0">
                <a:solidFill>
                  <a:schemeClr val="tx1"/>
                </a:solidFill>
              </a:rPr>
              <a:t>PCFGs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9294" y="1743360"/>
            <a:ext cx="7795106" cy="4163477"/>
          </a:xfrm>
          <a:prstGeom prst="rect">
            <a:avLst/>
          </a:prstGeom>
        </p:spPr>
        <p:txBody>
          <a:bodyPr vert="horz" wrap="square" lIns="0" tIns="11078" rIns="0" bIns="0" rtlCol="0">
            <a:spAutoFit/>
          </a:bodyPr>
          <a:lstStyle/>
          <a:p>
            <a:pPr marL="303121" marR="250755" indent="-243705">
              <a:lnSpc>
                <a:spcPct val="102600"/>
              </a:lnSpc>
              <a:spcBef>
                <a:spcPts val="87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04128" algn="l"/>
              </a:tabLst>
            </a:pPr>
            <a:r>
              <a:rPr sz="2400" spc="-8" dirty="0">
                <a:latin typeface="LM Sans 10"/>
                <a:cs typeface="LM Sans 10"/>
              </a:rPr>
              <a:t>Assigns </a:t>
            </a:r>
            <a:r>
              <a:rPr sz="2400" spc="-16" dirty="0">
                <a:latin typeface="LM Sans 10"/>
                <a:cs typeface="LM Sans 10"/>
              </a:rPr>
              <a:t>a probability </a:t>
            </a:r>
            <a:r>
              <a:rPr sz="2400" spc="-8" dirty="0">
                <a:latin typeface="LM Sans 10"/>
                <a:cs typeface="LM Sans 10"/>
              </a:rPr>
              <a:t>to each </a:t>
            </a:r>
            <a:r>
              <a:rPr sz="2400" i="1" spc="-8" dirty="0">
                <a:latin typeface="LM Sans 10"/>
                <a:cs typeface="LM Sans 10"/>
              </a:rPr>
              <a:t>left-most </a:t>
            </a:r>
            <a:r>
              <a:rPr sz="2400" i="1" spc="-16" dirty="0">
                <a:latin typeface="LM Sans 10"/>
                <a:cs typeface="LM Sans 10"/>
              </a:rPr>
              <a:t>derivation</a:t>
            </a:r>
            <a:r>
              <a:rPr sz="2400" spc="-16" dirty="0">
                <a:latin typeface="LM Sans 10"/>
                <a:cs typeface="LM Sans 10"/>
              </a:rPr>
              <a:t>, </a:t>
            </a:r>
            <a:r>
              <a:rPr sz="2400" spc="-40" dirty="0">
                <a:latin typeface="LM Sans 10"/>
                <a:cs typeface="LM Sans 10"/>
              </a:rPr>
              <a:t>or </a:t>
            </a:r>
            <a:r>
              <a:rPr sz="2400" spc="-16" dirty="0">
                <a:latin typeface="LM Sans 10"/>
                <a:cs typeface="LM Sans 10"/>
              </a:rPr>
              <a:t>parse-tree,  </a:t>
            </a:r>
            <a:r>
              <a:rPr sz="2400" spc="-24" dirty="0">
                <a:latin typeface="LM Sans 10"/>
                <a:cs typeface="LM Sans 10"/>
              </a:rPr>
              <a:t>allowed </a:t>
            </a:r>
            <a:r>
              <a:rPr sz="2400" spc="-32" dirty="0">
                <a:latin typeface="LM Sans 10"/>
                <a:cs typeface="LM Sans 10"/>
              </a:rPr>
              <a:t>by </a:t>
            </a:r>
            <a:r>
              <a:rPr sz="2400" spc="-8" dirty="0">
                <a:latin typeface="LM Sans 10"/>
                <a:cs typeface="LM Sans 10"/>
              </a:rPr>
              <a:t>the underlying</a:t>
            </a:r>
            <a:r>
              <a:rPr sz="2400" spc="16" dirty="0">
                <a:latin typeface="LM Sans 10"/>
                <a:cs typeface="LM Sans 10"/>
              </a:rPr>
              <a:t> </a:t>
            </a:r>
            <a:r>
              <a:rPr sz="2400" spc="-32" dirty="0">
                <a:latin typeface="LM Sans 10"/>
                <a:cs typeface="LM Sans 10"/>
              </a:rPr>
              <a:t>CFG</a:t>
            </a:r>
            <a:endParaRPr sz="2400" dirty="0">
              <a:latin typeface="LM Sans 10"/>
              <a:cs typeface="LM Sans 10"/>
            </a:endParaRPr>
          </a:p>
          <a:p>
            <a:pPr marL="303121" marR="48338" indent="-243705">
              <a:lnSpc>
                <a:spcPct val="102600"/>
              </a:lnSpc>
              <a:spcBef>
                <a:spcPts val="111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04128" algn="l"/>
              </a:tabLst>
            </a:pPr>
            <a:r>
              <a:rPr sz="2400" spc="-32" dirty="0">
                <a:latin typeface="LM Sans 10"/>
                <a:cs typeface="LM Sans 10"/>
              </a:rPr>
              <a:t>Say </a:t>
            </a:r>
            <a:r>
              <a:rPr sz="2400" spc="-40" dirty="0">
                <a:latin typeface="LM Sans 10"/>
                <a:cs typeface="LM Sans 10"/>
              </a:rPr>
              <a:t>we </a:t>
            </a:r>
            <a:r>
              <a:rPr sz="2400" spc="-8" dirty="0">
                <a:latin typeface="LM Sans 10"/>
                <a:cs typeface="LM Sans 10"/>
              </a:rPr>
              <a:t>have </a:t>
            </a:r>
            <a:r>
              <a:rPr sz="2400" spc="-16" dirty="0">
                <a:latin typeface="LM Sans 10"/>
                <a:cs typeface="LM Sans 10"/>
              </a:rPr>
              <a:t>a </a:t>
            </a:r>
            <a:r>
              <a:rPr sz="2400" spc="-8" dirty="0">
                <a:latin typeface="LM Sans 10"/>
                <a:cs typeface="LM Sans 10"/>
              </a:rPr>
              <a:t>sentence </a:t>
            </a:r>
            <a:r>
              <a:rPr sz="2400" i="1" spc="24" dirty="0">
                <a:latin typeface="Georgia"/>
                <a:cs typeface="Georgia"/>
              </a:rPr>
              <a:t>s</a:t>
            </a:r>
            <a:r>
              <a:rPr sz="2400" spc="24" dirty="0">
                <a:latin typeface="LM Sans 10"/>
                <a:cs typeface="LM Sans 10"/>
              </a:rPr>
              <a:t>, </a:t>
            </a:r>
            <a:r>
              <a:rPr sz="2400" spc="-8" dirty="0">
                <a:latin typeface="LM Sans 10"/>
                <a:cs typeface="LM Sans 10"/>
              </a:rPr>
              <a:t>set of derivations </a:t>
            </a:r>
            <a:r>
              <a:rPr sz="2400" spc="-24" dirty="0">
                <a:latin typeface="LM Sans 10"/>
                <a:cs typeface="LM Sans 10"/>
              </a:rPr>
              <a:t>for </a:t>
            </a:r>
            <a:r>
              <a:rPr sz="2400" spc="-8" dirty="0">
                <a:latin typeface="LM Sans 10"/>
                <a:cs typeface="LM Sans 10"/>
              </a:rPr>
              <a:t>that sentence is  </a:t>
            </a:r>
            <a:r>
              <a:rPr sz="2400" i="1" spc="-24" dirty="0">
                <a:latin typeface="DejaVu Sans Condensed"/>
                <a:cs typeface="DejaVu Sans Condensed"/>
              </a:rPr>
              <a:t>T </a:t>
            </a:r>
            <a:r>
              <a:rPr sz="2400" spc="8" dirty="0">
                <a:latin typeface="Latin Modern Math"/>
                <a:cs typeface="Latin Modern Math"/>
              </a:rPr>
              <a:t>(</a:t>
            </a:r>
            <a:r>
              <a:rPr sz="2400" i="1" spc="8" dirty="0">
                <a:latin typeface="Georgia"/>
                <a:cs typeface="Georgia"/>
              </a:rPr>
              <a:t>s</a:t>
            </a:r>
            <a:r>
              <a:rPr sz="2400" spc="8" dirty="0">
                <a:latin typeface="Latin Modern Math"/>
                <a:cs typeface="Latin Modern Math"/>
              </a:rPr>
              <a:t>)</a:t>
            </a:r>
            <a:r>
              <a:rPr sz="2400" spc="8" dirty="0">
                <a:latin typeface="LM Sans 10"/>
                <a:cs typeface="LM Sans 10"/>
              </a:rPr>
              <a:t>. </a:t>
            </a:r>
            <a:r>
              <a:rPr sz="2400" spc="-16" dirty="0">
                <a:latin typeface="LM Sans 10"/>
                <a:cs typeface="LM Sans 10"/>
              </a:rPr>
              <a:t>Then a </a:t>
            </a:r>
            <a:r>
              <a:rPr sz="2400" spc="-24" dirty="0">
                <a:latin typeface="LM Sans 10"/>
                <a:cs typeface="LM Sans 10"/>
              </a:rPr>
              <a:t>PCFG </a:t>
            </a:r>
            <a:r>
              <a:rPr sz="2400" spc="-8" dirty="0">
                <a:latin typeface="LM Sans 10"/>
                <a:cs typeface="LM Sans 10"/>
              </a:rPr>
              <a:t>assigns </a:t>
            </a:r>
            <a:r>
              <a:rPr sz="2400" spc="-16" dirty="0">
                <a:latin typeface="LM Sans 10"/>
                <a:cs typeface="LM Sans 10"/>
              </a:rPr>
              <a:t>a probability </a:t>
            </a:r>
            <a:r>
              <a:rPr sz="2400" i="1" spc="-40" dirty="0">
                <a:latin typeface="Georgia"/>
                <a:cs typeface="Georgia"/>
              </a:rPr>
              <a:t>p</a:t>
            </a:r>
            <a:r>
              <a:rPr sz="2400" spc="-40" dirty="0">
                <a:latin typeface="Latin Modern Math"/>
                <a:cs typeface="Latin Modern Math"/>
              </a:rPr>
              <a:t>(</a:t>
            </a:r>
            <a:r>
              <a:rPr sz="2400" i="1" spc="-40" dirty="0">
                <a:latin typeface="Georgia"/>
                <a:cs typeface="Georgia"/>
              </a:rPr>
              <a:t>t</a:t>
            </a:r>
            <a:r>
              <a:rPr sz="2400" spc="-40" dirty="0">
                <a:latin typeface="Latin Modern Math"/>
                <a:cs typeface="Latin Modern Math"/>
              </a:rPr>
              <a:t>) </a:t>
            </a:r>
            <a:r>
              <a:rPr sz="2400" spc="-8" dirty="0">
                <a:latin typeface="LM Sans 10"/>
                <a:cs typeface="LM Sans 10"/>
              </a:rPr>
              <a:t>to each member of  </a:t>
            </a:r>
            <a:r>
              <a:rPr sz="2400" i="1" spc="-24" dirty="0">
                <a:latin typeface="DejaVu Sans Condensed"/>
                <a:cs typeface="DejaVu Sans Condensed"/>
              </a:rPr>
              <a:t>T </a:t>
            </a:r>
            <a:r>
              <a:rPr sz="2400" spc="8" dirty="0">
                <a:latin typeface="Latin Modern Math"/>
                <a:cs typeface="Latin Modern Math"/>
              </a:rPr>
              <a:t>(</a:t>
            </a:r>
            <a:r>
              <a:rPr sz="2400" i="1" spc="8" dirty="0">
                <a:latin typeface="Georgia"/>
                <a:cs typeface="Georgia"/>
              </a:rPr>
              <a:t>s</a:t>
            </a:r>
            <a:r>
              <a:rPr sz="2400" spc="8" dirty="0">
                <a:latin typeface="Latin Modern Math"/>
                <a:cs typeface="Latin Modern Math"/>
              </a:rPr>
              <a:t>)</a:t>
            </a:r>
            <a:r>
              <a:rPr sz="2400" spc="8" dirty="0">
                <a:latin typeface="LM Sans 10"/>
                <a:cs typeface="LM Sans 10"/>
              </a:rPr>
              <a:t>. </a:t>
            </a:r>
            <a:r>
              <a:rPr sz="2400" spc="-8" dirty="0">
                <a:latin typeface="LM Sans 10"/>
                <a:cs typeface="LM Sans 10"/>
              </a:rPr>
              <a:t>i.e., </a:t>
            </a:r>
            <a:r>
              <a:rPr sz="2400" i="1" spc="-40" dirty="0">
                <a:latin typeface="LM Sans 10"/>
                <a:cs typeface="LM Sans 10"/>
              </a:rPr>
              <a:t>we </a:t>
            </a:r>
            <a:r>
              <a:rPr sz="2400" i="1" spc="-32" dirty="0">
                <a:latin typeface="LM Sans 10"/>
                <a:cs typeface="LM Sans 10"/>
              </a:rPr>
              <a:t>now </a:t>
            </a:r>
            <a:r>
              <a:rPr sz="2400" i="1" spc="-8" dirty="0">
                <a:latin typeface="LM Sans 10"/>
                <a:cs typeface="LM Sans 10"/>
              </a:rPr>
              <a:t>have </a:t>
            </a:r>
            <a:r>
              <a:rPr sz="2400" i="1" spc="-16" dirty="0">
                <a:latin typeface="LM Sans 10"/>
                <a:cs typeface="LM Sans 10"/>
              </a:rPr>
              <a:t>a </a:t>
            </a:r>
            <a:r>
              <a:rPr sz="2400" i="1" spc="-8" dirty="0">
                <a:latin typeface="LM Sans 10"/>
                <a:cs typeface="LM Sans 10"/>
              </a:rPr>
              <a:t>ranking in </a:t>
            </a:r>
            <a:r>
              <a:rPr sz="2400" i="1" spc="-24" dirty="0">
                <a:latin typeface="LM Sans 10"/>
                <a:cs typeface="LM Sans 10"/>
              </a:rPr>
              <a:t>order </a:t>
            </a:r>
            <a:r>
              <a:rPr sz="2400" i="1" spc="-8" dirty="0">
                <a:latin typeface="LM Sans 10"/>
                <a:cs typeface="LM Sans 10"/>
              </a:rPr>
              <a:t>of</a:t>
            </a:r>
            <a:r>
              <a:rPr sz="2400" i="1" spc="174" dirty="0">
                <a:latin typeface="LM Sans 10"/>
                <a:cs typeface="LM Sans 10"/>
              </a:rPr>
              <a:t> </a:t>
            </a:r>
            <a:r>
              <a:rPr sz="2400" i="1" spc="-16" dirty="0">
                <a:latin typeface="LM Sans 10"/>
                <a:cs typeface="LM Sans 10"/>
              </a:rPr>
              <a:t>probability</a:t>
            </a:r>
            <a:r>
              <a:rPr sz="2400" spc="-16" dirty="0">
                <a:latin typeface="LM Sans 10"/>
                <a:cs typeface="LM Sans 10"/>
              </a:rPr>
              <a:t>.</a:t>
            </a:r>
            <a:endParaRPr sz="2400" dirty="0">
              <a:latin typeface="LM Sans 10"/>
              <a:cs typeface="LM Sans 10"/>
            </a:endParaRPr>
          </a:p>
          <a:p>
            <a:pPr marL="303121" indent="-243705">
              <a:spcBef>
                <a:spcPts val="1158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304128" algn="l"/>
              </a:tabLst>
            </a:pPr>
            <a:r>
              <a:rPr sz="2400" spc="-16" dirty="0">
                <a:latin typeface="LM Sans 10"/>
                <a:cs typeface="LM Sans 10"/>
              </a:rPr>
              <a:t>The </a:t>
            </a:r>
            <a:r>
              <a:rPr sz="2400" spc="-8" dirty="0">
                <a:latin typeface="LM Sans 10"/>
                <a:cs typeface="LM Sans 10"/>
              </a:rPr>
              <a:t>most </a:t>
            </a:r>
            <a:r>
              <a:rPr sz="2400" spc="-16" dirty="0">
                <a:latin typeface="LM Sans 10"/>
                <a:cs typeface="LM Sans 10"/>
              </a:rPr>
              <a:t>likely </a:t>
            </a:r>
            <a:r>
              <a:rPr sz="2400" spc="-24" dirty="0">
                <a:latin typeface="LM Sans 10"/>
                <a:cs typeface="LM Sans 10"/>
              </a:rPr>
              <a:t>parse </a:t>
            </a:r>
            <a:r>
              <a:rPr sz="2400" spc="-8" dirty="0">
                <a:latin typeface="LM Sans 10"/>
                <a:cs typeface="LM Sans 10"/>
              </a:rPr>
              <a:t>tree </a:t>
            </a:r>
            <a:r>
              <a:rPr sz="2400" spc="-24" dirty="0">
                <a:latin typeface="LM Sans 10"/>
                <a:cs typeface="LM Sans 10"/>
              </a:rPr>
              <a:t>for </a:t>
            </a:r>
            <a:r>
              <a:rPr sz="2400" spc="-16" dirty="0">
                <a:latin typeface="LM Sans 10"/>
                <a:cs typeface="LM Sans 10"/>
              </a:rPr>
              <a:t>a </a:t>
            </a:r>
            <a:r>
              <a:rPr sz="2400" spc="-8" dirty="0">
                <a:latin typeface="LM Sans 10"/>
                <a:cs typeface="LM Sans 10"/>
              </a:rPr>
              <a:t>sentence </a:t>
            </a:r>
            <a:r>
              <a:rPr sz="2400" i="1" spc="56" dirty="0">
                <a:latin typeface="Georgia"/>
                <a:cs typeface="Georgia"/>
              </a:rPr>
              <a:t>s</a:t>
            </a:r>
            <a:r>
              <a:rPr sz="2400" i="1" spc="190" dirty="0">
                <a:latin typeface="Georgia"/>
                <a:cs typeface="Georgia"/>
              </a:rPr>
              <a:t> </a:t>
            </a:r>
            <a:r>
              <a:rPr sz="2400" spc="-8" dirty="0">
                <a:latin typeface="LM Sans 10"/>
                <a:cs typeface="LM Sans 10"/>
              </a:rPr>
              <a:t>is</a:t>
            </a:r>
            <a:endParaRPr sz="2400" dirty="0">
              <a:latin typeface="LM Sans 10"/>
              <a:cs typeface="LM Sans 10"/>
            </a:endParaRPr>
          </a:p>
          <a:p>
            <a:pPr marL="252769" algn="ctr">
              <a:lnSpc>
                <a:spcPts val="1903"/>
              </a:lnSpc>
              <a:spcBef>
                <a:spcPts val="848"/>
              </a:spcBef>
            </a:pPr>
            <a:endParaRPr lang="en-US" sz="2400" spc="-8" dirty="0" smtClean="0">
              <a:latin typeface="Latin Modern Math"/>
              <a:cs typeface="Latin Modern Math"/>
            </a:endParaRPr>
          </a:p>
          <a:p>
            <a:pPr marL="252769" algn="ctr">
              <a:lnSpc>
                <a:spcPts val="1903"/>
              </a:lnSpc>
              <a:spcBef>
                <a:spcPts val="848"/>
              </a:spcBef>
            </a:pPr>
            <a:r>
              <a:rPr sz="2400" spc="-8" dirty="0" err="1" smtClean="0">
                <a:latin typeface="Latin Modern Math"/>
                <a:cs typeface="Latin Modern Math"/>
              </a:rPr>
              <a:t>arg</a:t>
            </a:r>
            <a:r>
              <a:rPr sz="2400" spc="-8" dirty="0" smtClean="0">
                <a:latin typeface="Latin Modern Math"/>
                <a:cs typeface="Latin Modern Math"/>
              </a:rPr>
              <a:t> </a:t>
            </a:r>
            <a:r>
              <a:rPr sz="2400" spc="-16" dirty="0">
                <a:latin typeface="Latin Modern Math"/>
                <a:cs typeface="Latin Modern Math"/>
              </a:rPr>
              <a:t>max</a:t>
            </a:r>
            <a:r>
              <a:rPr sz="2400" spc="324" dirty="0">
                <a:latin typeface="Latin Modern Math"/>
                <a:cs typeface="Latin Modern Math"/>
              </a:rPr>
              <a:t> </a:t>
            </a:r>
            <a:r>
              <a:rPr sz="2400" i="1" spc="-40" dirty="0">
                <a:latin typeface="Georgia"/>
                <a:cs typeface="Georgia"/>
              </a:rPr>
              <a:t>p</a:t>
            </a:r>
            <a:r>
              <a:rPr sz="2400" spc="-40" dirty="0">
                <a:latin typeface="Latin Modern Math"/>
                <a:cs typeface="Latin Modern Math"/>
              </a:rPr>
              <a:t>(</a:t>
            </a:r>
            <a:r>
              <a:rPr sz="2400" i="1" spc="-40" dirty="0">
                <a:latin typeface="Georgia"/>
                <a:cs typeface="Georgia"/>
              </a:rPr>
              <a:t>t</a:t>
            </a:r>
            <a:r>
              <a:rPr sz="2400" spc="-40" dirty="0" smtClean="0">
                <a:latin typeface="Latin Modern Math"/>
                <a:cs typeface="Latin Modern Math"/>
              </a:rPr>
              <a:t>)</a:t>
            </a:r>
            <a:endParaRPr lang="en-US" sz="2400" spc="-40" dirty="0" smtClean="0">
              <a:latin typeface="Latin Modern Math"/>
              <a:cs typeface="Latin Modern Math"/>
            </a:endParaRPr>
          </a:p>
          <a:p>
            <a:pPr marL="252769" algn="ctr">
              <a:lnSpc>
                <a:spcPts val="1903"/>
              </a:lnSpc>
              <a:spcBef>
                <a:spcPts val="848"/>
              </a:spcBef>
            </a:pPr>
            <a:endParaRPr sz="2400" dirty="0">
              <a:latin typeface="Latin Modern Math"/>
              <a:cs typeface="Latin Modern Math"/>
            </a:endParaRPr>
          </a:p>
          <a:p>
            <a:pPr marL="201409" algn="ctr">
              <a:lnSpc>
                <a:spcPts val="1332"/>
              </a:lnSpc>
            </a:pPr>
            <a:r>
              <a:rPr sz="2400" i="1" spc="24" dirty="0">
                <a:latin typeface="Arial"/>
                <a:cs typeface="Arial"/>
              </a:rPr>
              <a:t>t</a:t>
            </a:r>
            <a:r>
              <a:rPr sz="2400" i="1" spc="24" dirty="0">
                <a:latin typeface="DejaVu Sans Condensed"/>
                <a:cs typeface="DejaVu Sans Condensed"/>
              </a:rPr>
              <a:t>∈T</a:t>
            </a:r>
            <a:r>
              <a:rPr sz="2400" i="1" spc="-48" dirty="0">
                <a:latin typeface="DejaVu Sans Condensed"/>
                <a:cs typeface="DejaVu Sans Condensed"/>
              </a:rPr>
              <a:t> </a:t>
            </a:r>
            <a:r>
              <a:rPr sz="2400" spc="-8" dirty="0">
                <a:latin typeface="LM Roman 8"/>
                <a:cs typeface="LM Roman 8"/>
              </a:rPr>
              <a:t>(</a:t>
            </a:r>
            <a:r>
              <a:rPr sz="2400" i="1" spc="-8" dirty="0">
                <a:latin typeface="Arial"/>
                <a:cs typeface="Arial"/>
              </a:rPr>
              <a:t>s</a:t>
            </a:r>
            <a:r>
              <a:rPr sz="2400" spc="-8" dirty="0">
                <a:latin typeface="LM Roman 8"/>
                <a:cs typeface="LM Roman 8"/>
              </a:rPr>
              <a:t>)</a:t>
            </a:r>
            <a:endParaRPr sz="2400" dirty="0">
              <a:latin typeface="LM Roman 8"/>
              <a:cs typeface="LM Roman 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47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964567"/>
            <a:ext cx="7058025" cy="455292"/>
          </a:xfrm>
          <a:prstGeom prst="rect">
            <a:avLst/>
          </a:prstGeom>
        </p:spPr>
        <p:txBody>
          <a:bodyPr vert="horz" wrap="square" lIns="0" tIns="24169" rIns="0" bIns="0" rtlCol="0" anchor="ctr">
            <a:spAutoFit/>
          </a:bodyPr>
          <a:lstStyle/>
          <a:p>
            <a:pPr marL="20141">
              <a:spcBef>
                <a:spcPts val="190"/>
              </a:spcBef>
            </a:pPr>
            <a:r>
              <a:rPr sz="2800" spc="8" dirty="0"/>
              <a:t>Data </a:t>
            </a:r>
            <a:r>
              <a:rPr sz="2800" spc="-16" dirty="0"/>
              <a:t>for </a:t>
            </a:r>
            <a:r>
              <a:rPr sz="2800" spc="-8" dirty="0"/>
              <a:t>Parsing </a:t>
            </a:r>
            <a:r>
              <a:rPr sz="2800" spc="16" dirty="0"/>
              <a:t>Experiments:</a:t>
            </a:r>
            <a:r>
              <a:rPr sz="2800" spc="278" dirty="0"/>
              <a:t> </a:t>
            </a:r>
            <a:r>
              <a:rPr sz="2800" spc="-16" dirty="0"/>
              <a:t>Treebanks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1335" y="1730989"/>
            <a:ext cx="6840051" cy="1232675"/>
          </a:xfrm>
          <a:prstGeom prst="rect">
            <a:avLst/>
          </a:prstGeom>
        </p:spPr>
        <p:txBody>
          <a:bodyPr vert="horz" wrap="square" lIns="0" tIns="18127" rIns="0" bIns="0" rtlCol="0">
            <a:spAutoFit/>
          </a:bodyPr>
          <a:lstStyle/>
          <a:p>
            <a:pPr marL="511580" indent="-243705">
              <a:spcBef>
                <a:spcPts val="143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512587" algn="l"/>
              </a:tabLst>
            </a:pPr>
            <a:r>
              <a:rPr sz="1744" spc="-24" dirty="0">
                <a:latin typeface="LM Sans 10"/>
                <a:cs typeface="LM Sans 10"/>
              </a:rPr>
              <a:t>Penn </a:t>
            </a:r>
            <a:r>
              <a:rPr sz="1744" spc="-16" dirty="0">
                <a:latin typeface="LM Sans 10"/>
                <a:cs typeface="LM Sans 10"/>
              </a:rPr>
              <a:t>WSJ </a:t>
            </a:r>
            <a:r>
              <a:rPr sz="1744" spc="-32" dirty="0">
                <a:latin typeface="LM Sans 10"/>
                <a:cs typeface="LM Sans 10"/>
              </a:rPr>
              <a:t>Treebank </a:t>
            </a:r>
            <a:r>
              <a:rPr sz="1744" spc="-16" dirty="0">
                <a:latin typeface="LM Sans 10"/>
                <a:cs typeface="LM Sans 10"/>
              </a:rPr>
              <a:t>= </a:t>
            </a:r>
            <a:r>
              <a:rPr sz="1744" spc="-8" dirty="0">
                <a:latin typeface="LM Sans 10"/>
                <a:cs typeface="LM Sans 10"/>
              </a:rPr>
              <a:t>50,000 sentences with associated</a:t>
            </a:r>
            <a:r>
              <a:rPr sz="1744" spc="40" dirty="0">
                <a:latin typeface="LM Sans 10"/>
                <a:cs typeface="LM Sans 10"/>
              </a:rPr>
              <a:t> </a:t>
            </a:r>
            <a:r>
              <a:rPr sz="1744" spc="-8" dirty="0">
                <a:latin typeface="LM Sans 10"/>
                <a:cs typeface="LM Sans 10"/>
              </a:rPr>
              <a:t>trees</a:t>
            </a:r>
            <a:endParaRPr sz="1744" dirty="0">
              <a:latin typeface="LM Sans 10"/>
              <a:cs typeface="LM Sans 10"/>
            </a:endParaRPr>
          </a:p>
          <a:p>
            <a:pPr marL="511580" indent="-243705">
              <a:spcBef>
                <a:spcPts val="1610"/>
              </a:spcBef>
              <a:buClr>
                <a:srgbClr val="3333B2"/>
              </a:buClr>
              <a:buSzPct val="72727"/>
              <a:buFont typeface="Arial"/>
              <a:buChar char="►"/>
              <a:tabLst>
                <a:tab pos="512587" algn="l"/>
              </a:tabLst>
            </a:pPr>
            <a:r>
              <a:rPr sz="1744" spc="-16" dirty="0">
                <a:latin typeface="LM Sans 10"/>
                <a:cs typeface="LM Sans 10"/>
              </a:rPr>
              <a:t>Usual </a:t>
            </a:r>
            <a:r>
              <a:rPr sz="1744" spc="-8" dirty="0">
                <a:latin typeface="LM Sans 10"/>
                <a:cs typeface="LM Sans 10"/>
              </a:rPr>
              <a:t>set-up: 40,000 training sentences, 2400 test</a:t>
            </a:r>
            <a:r>
              <a:rPr sz="1744" spc="143" dirty="0">
                <a:latin typeface="LM Sans 10"/>
                <a:cs typeface="LM Sans 10"/>
              </a:rPr>
              <a:t> </a:t>
            </a:r>
            <a:r>
              <a:rPr sz="1744" spc="-8" dirty="0">
                <a:latin typeface="LM Sans 10"/>
                <a:cs typeface="LM Sans 10"/>
              </a:rPr>
              <a:t>sentences</a:t>
            </a:r>
            <a:endParaRPr sz="1744" dirty="0">
              <a:latin typeface="LM Sans 10"/>
              <a:cs typeface="LM Sans 10"/>
            </a:endParaRPr>
          </a:p>
          <a:p>
            <a:pPr marL="40282">
              <a:spcBef>
                <a:spcPts val="1378"/>
              </a:spcBef>
            </a:pPr>
            <a:r>
              <a:rPr sz="1903" b="1" spc="-8" dirty="0">
                <a:latin typeface="LM Sans 10"/>
                <a:cs typeface="LM Sans 10"/>
              </a:rPr>
              <a:t>An example</a:t>
            </a:r>
            <a:r>
              <a:rPr sz="1903" b="1" spc="-16" dirty="0">
                <a:latin typeface="LM Sans 10"/>
                <a:cs typeface="LM Sans 10"/>
              </a:rPr>
              <a:t> </a:t>
            </a:r>
            <a:r>
              <a:rPr sz="1903" b="1" spc="-8" dirty="0">
                <a:latin typeface="LM Sans 10"/>
                <a:cs typeface="LM Sans 10"/>
              </a:rPr>
              <a:t>tree:</a:t>
            </a:r>
            <a:endParaRPr sz="1903" dirty="0">
              <a:latin typeface="LM Sans 10"/>
              <a:cs typeface="LM Sans 1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5655" y="3864249"/>
            <a:ext cx="267875" cy="1729102"/>
          </a:xfrm>
          <a:custGeom>
            <a:avLst/>
            <a:gdLst/>
            <a:ahLst/>
            <a:cxnLst/>
            <a:rect l="l" t="t" r="r" b="b"/>
            <a:pathLst>
              <a:path w="168909" h="1090295">
                <a:moveTo>
                  <a:pt x="0" y="0"/>
                </a:moveTo>
                <a:lnTo>
                  <a:pt x="0" y="1089675"/>
                </a:lnTo>
              </a:path>
              <a:path w="168909" h="1090295">
                <a:moveTo>
                  <a:pt x="168735" y="0"/>
                </a:moveTo>
                <a:lnTo>
                  <a:pt x="168735" y="10896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5" name="object 5"/>
          <p:cNvSpPr txBox="1"/>
          <p:nvPr/>
        </p:nvSpPr>
        <p:spPr>
          <a:xfrm>
            <a:off x="797401" y="3621415"/>
            <a:ext cx="121853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NP</a:t>
            </a:r>
            <a:endParaRPr sz="396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5655" y="3703042"/>
            <a:ext cx="267875" cy="116818"/>
          </a:xfrm>
          <a:custGeom>
            <a:avLst/>
            <a:gdLst/>
            <a:ahLst/>
            <a:cxnLst/>
            <a:rect l="l" t="t" r="r" b="b"/>
            <a:pathLst>
              <a:path w="168909" h="73660">
                <a:moveTo>
                  <a:pt x="83350" y="0"/>
                </a:moveTo>
                <a:lnTo>
                  <a:pt x="0" y="73186"/>
                </a:lnTo>
              </a:path>
              <a:path w="168909" h="73660">
                <a:moveTo>
                  <a:pt x="83350" y="0"/>
                </a:moveTo>
                <a:lnTo>
                  <a:pt x="168735" y="731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7" name="object 7"/>
          <p:cNvSpPr txBox="1"/>
          <p:nvPr/>
        </p:nvSpPr>
        <p:spPr>
          <a:xfrm>
            <a:off x="644262" y="3782613"/>
            <a:ext cx="688821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NNP NNPS</a:t>
            </a:r>
            <a:r>
              <a:rPr sz="396" b="1" spc="167" dirty="0">
                <a:latin typeface="Arial"/>
                <a:cs typeface="Arial"/>
              </a:rPr>
              <a:t> </a:t>
            </a:r>
            <a:r>
              <a:rPr sz="396" b="1" spc="40" dirty="0">
                <a:latin typeface="Arial"/>
                <a:cs typeface="Arial"/>
              </a:rPr>
              <a:t>VBD</a:t>
            </a:r>
            <a:endParaRPr sz="396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51182" y="3864249"/>
            <a:ext cx="481369" cy="1729102"/>
          </a:xfrm>
          <a:custGeom>
            <a:avLst/>
            <a:gdLst/>
            <a:ahLst/>
            <a:cxnLst/>
            <a:rect l="l" t="t" r="r" b="b"/>
            <a:pathLst>
              <a:path w="303530" h="1090295">
                <a:moveTo>
                  <a:pt x="0" y="0"/>
                </a:moveTo>
                <a:lnTo>
                  <a:pt x="0" y="1089675"/>
                </a:lnTo>
              </a:path>
              <a:path w="303530" h="1090295">
                <a:moveTo>
                  <a:pt x="150441" y="203298"/>
                </a:moveTo>
                <a:lnTo>
                  <a:pt x="150441" y="1089675"/>
                </a:lnTo>
              </a:path>
              <a:path w="303530" h="1090295">
                <a:moveTo>
                  <a:pt x="302912" y="203298"/>
                </a:moveTo>
                <a:lnTo>
                  <a:pt x="302912" y="108967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9" name="object 9"/>
          <p:cNvSpPr txBox="1"/>
          <p:nvPr/>
        </p:nvSpPr>
        <p:spPr>
          <a:xfrm>
            <a:off x="1548619" y="3943823"/>
            <a:ext cx="121853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NP</a:t>
            </a:r>
            <a:endParaRPr sz="396" dirty="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89769" y="4025453"/>
            <a:ext cx="242699" cy="116818"/>
          </a:xfrm>
          <a:custGeom>
            <a:avLst/>
            <a:gdLst/>
            <a:ahLst/>
            <a:cxnLst/>
            <a:rect l="l" t="t" r="r" b="b"/>
            <a:pathLst>
              <a:path w="153034" h="73660">
                <a:moveTo>
                  <a:pt x="75217" y="0"/>
                </a:moveTo>
                <a:lnTo>
                  <a:pt x="0" y="73187"/>
                </a:lnTo>
              </a:path>
              <a:path w="153034" h="73660">
                <a:moveTo>
                  <a:pt x="75217" y="0"/>
                </a:moveTo>
                <a:lnTo>
                  <a:pt x="152471" y="731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11" name="object 11"/>
          <p:cNvSpPr txBox="1"/>
          <p:nvPr/>
        </p:nvSpPr>
        <p:spPr>
          <a:xfrm>
            <a:off x="1427731" y="4105024"/>
            <a:ext cx="556898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CD NN</a:t>
            </a:r>
            <a:r>
              <a:rPr sz="396" b="1" spc="103" dirty="0">
                <a:latin typeface="Arial"/>
                <a:cs typeface="Arial"/>
              </a:rPr>
              <a:t> </a:t>
            </a:r>
            <a:r>
              <a:rPr sz="396" b="1" spc="24" dirty="0">
                <a:latin typeface="Arial"/>
                <a:cs typeface="Arial"/>
              </a:rPr>
              <a:t>IN</a:t>
            </a:r>
            <a:endParaRPr sz="396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34695" y="4186660"/>
            <a:ext cx="570996" cy="1405840"/>
          </a:xfrm>
          <a:custGeom>
            <a:avLst/>
            <a:gdLst/>
            <a:ahLst/>
            <a:cxnLst/>
            <a:rect l="l" t="t" r="r" b="b"/>
            <a:pathLst>
              <a:path w="360044" h="886460">
                <a:moveTo>
                  <a:pt x="0" y="0"/>
                </a:moveTo>
                <a:lnTo>
                  <a:pt x="0" y="886376"/>
                </a:lnTo>
              </a:path>
              <a:path w="360044" h="886460">
                <a:moveTo>
                  <a:pt x="111813" y="203294"/>
                </a:moveTo>
                <a:lnTo>
                  <a:pt x="111813" y="886376"/>
                </a:lnTo>
              </a:path>
              <a:path w="360044" h="886460">
                <a:moveTo>
                  <a:pt x="221598" y="203294"/>
                </a:moveTo>
                <a:lnTo>
                  <a:pt x="221598" y="886376"/>
                </a:lnTo>
              </a:path>
              <a:path w="360044" h="886460">
                <a:moveTo>
                  <a:pt x="359835" y="203294"/>
                </a:moveTo>
                <a:lnTo>
                  <a:pt x="359835" y="8863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13" name="object 13"/>
          <p:cNvSpPr txBox="1"/>
          <p:nvPr/>
        </p:nvSpPr>
        <p:spPr>
          <a:xfrm>
            <a:off x="615239" y="5555870"/>
            <a:ext cx="2087611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32" dirty="0">
                <a:latin typeface="Arial"/>
                <a:cs typeface="Arial"/>
              </a:rPr>
              <a:t>Canadian </a:t>
            </a:r>
            <a:r>
              <a:rPr sz="396" b="1" spc="24" dirty="0">
                <a:latin typeface="Arial"/>
                <a:cs typeface="Arial"/>
              </a:rPr>
              <a:t>Utilities </a:t>
            </a:r>
            <a:r>
              <a:rPr sz="396" b="1" spc="32" dirty="0">
                <a:latin typeface="Arial"/>
                <a:cs typeface="Arial"/>
              </a:rPr>
              <a:t>had 1988 revenue </a:t>
            </a:r>
            <a:r>
              <a:rPr sz="396" b="1" spc="24" dirty="0">
                <a:latin typeface="Arial"/>
                <a:cs typeface="Arial"/>
              </a:rPr>
              <a:t>of </a:t>
            </a:r>
            <a:r>
              <a:rPr sz="396" b="1" spc="32" dirty="0">
                <a:latin typeface="Arial"/>
                <a:cs typeface="Arial"/>
              </a:rPr>
              <a:t>C$ </a:t>
            </a:r>
            <a:r>
              <a:rPr sz="396" b="1" spc="24" dirty="0">
                <a:latin typeface="Arial"/>
                <a:cs typeface="Arial"/>
              </a:rPr>
              <a:t>1.16 billion</a:t>
            </a:r>
            <a:r>
              <a:rPr sz="396" b="1" spc="16" dirty="0">
                <a:latin typeface="Arial"/>
                <a:cs typeface="Arial"/>
              </a:rPr>
              <a:t> ,</a:t>
            </a:r>
            <a:endParaRPr sz="39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75751" y="4427433"/>
            <a:ext cx="710975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32" dirty="0">
                <a:latin typeface="Arial"/>
                <a:cs typeface="Arial"/>
              </a:rPr>
              <a:t>$</a:t>
            </a:r>
            <a:r>
              <a:rPr sz="396" b="1" spc="167" dirty="0">
                <a:latin typeface="Arial"/>
                <a:cs typeface="Arial"/>
              </a:rPr>
              <a:t> </a:t>
            </a:r>
            <a:r>
              <a:rPr sz="396" b="1" spc="40" dirty="0">
                <a:latin typeface="Arial"/>
                <a:cs typeface="Arial"/>
              </a:rPr>
              <a:t>CD CD</a:t>
            </a:r>
            <a:r>
              <a:rPr sz="396" b="1" spc="167" dirty="0">
                <a:latin typeface="Arial"/>
                <a:cs typeface="Arial"/>
              </a:rPr>
              <a:t> </a:t>
            </a:r>
            <a:r>
              <a:rPr sz="396" b="1" spc="32" dirty="0">
                <a:latin typeface="Arial"/>
                <a:cs typeface="Arial"/>
              </a:rPr>
              <a:t>PUNC,</a:t>
            </a:r>
            <a:endParaRPr sz="396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76237" y="4509065"/>
            <a:ext cx="0" cy="1083584"/>
          </a:xfrm>
          <a:custGeom>
            <a:avLst/>
            <a:gdLst/>
            <a:ahLst/>
            <a:cxnLst/>
            <a:rect l="l" t="t" r="r" b="b"/>
            <a:pathLst>
              <a:path h="683260">
                <a:moveTo>
                  <a:pt x="0" y="0"/>
                </a:moveTo>
                <a:lnTo>
                  <a:pt x="0" y="68308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16" name="object 16"/>
          <p:cNvSpPr txBox="1"/>
          <p:nvPr/>
        </p:nvSpPr>
        <p:spPr>
          <a:xfrm>
            <a:off x="2330448" y="4266239"/>
            <a:ext cx="124874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QP</a:t>
            </a:r>
            <a:endParaRPr sz="396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12019" y="4347870"/>
            <a:ext cx="564954" cy="116818"/>
          </a:xfrm>
          <a:custGeom>
            <a:avLst/>
            <a:gdLst/>
            <a:ahLst/>
            <a:cxnLst/>
            <a:rect l="l" t="t" r="r" b="b"/>
            <a:pathLst>
              <a:path w="356235" h="73660">
                <a:moveTo>
                  <a:pt x="176867" y="0"/>
                </a:moveTo>
                <a:lnTo>
                  <a:pt x="0" y="73183"/>
                </a:lnTo>
              </a:path>
              <a:path w="356235" h="73660">
                <a:moveTo>
                  <a:pt x="176867" y="0"/>
                </a:moveTo>
                <a:lnTo>
                  <a:pt x="109784" y="73183"/>
                </a:lnTo>
              </a:path>
              <a:path w="356235" h="73660">
                <a:moveTo>
                  <a:pt x="176867" y="0"/>
                </a:moveTo>
                <a:lnTo>
                  <a:pt x="248021" y="73183"/>
                </a:lnTo>
              </a:path>
              <a:path w="356235" h="73660">
                <a:moveTo>
                  <a:pt x="176867" y="0"/>
                </a:moveTo>
                <a:lnTo>
                  <a:pt x="355770" y="731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18" name="object 18"/>
          <p:cNvSpPr txBox="1"/>
          <p:nvPr/>
        </p:nvSpPr>
        <p:spPr>
          <a:xfrm>
            <a:off x="2332078" y="4105029"/>
            <a:ext cx="121853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NP</a:t>
            </a:r>
            <a:endParaRPr sz="396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92514" y="4186660"/>
            <a:ext cx="0" cy="116818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20" name="object 20"/>
          <p:cNvSpPr txBox="1"/>
          <p:nvPr/>
        </p:nvSpPr>
        <p:spPr>
          <a:xfrm>
            <a:off x="2104762" y="3943823"/>
            <a:ext cx="117825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PP</a:t>
            </a:r>
            <a:endParaRPr sz="396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34695" y="4025453"/>
            <a:ext cx="458207" cy="116818"/>
          </a:xfrm>
          <a:custGeom>
            <a:avLst/>
            <a:gdLst/>
            <a:ahLst/>
            <a:cxnLst/>
            <a:rect l="l" t="t" r="r" b="b"/>
            <a:pathLst>
              <a:path w="288925" h="73660">
                <a:moveTo>
                  <a:pt x="144343" y="0"/>
                </a:moveTo>
                <a:lnTo>
                  <a:pt x="0" y="73187"/>
                </a:lnTo>
              </a:path>
              <a:path w="288925" h="73660">
                <a:moveTo>
                  <a:pt x="144343" y="0"/>
                </a:moveTo>
                <a:lnTo>
                  <a:pt x="288681" y="731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22" name="object 22"/>
          <p:cNvSpPr txBox="1"/>
          <p:nvPr/>
        </p:nvSpPr>
        <p:spPr>
          <a:xfrm>
            <a:off x="1825886" y="3782618"/>
            <a:ext cx="121853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NP</a:t>
            </a:r>
            <a:endParaRPr sz="396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609056" y="3864248"/>
            <a:ext cx="554884" cy="116818"/>
          </a:xfrm>
          <a:custGeom>
            <a:avLst/>
            <a:gdLst/>
            <a:ahLst/>
            <a:cxnLst/>
            <a:rect l="l" t="t" r="r" b="b"/>
            <a:pathLst>
              <a:path w="349884" h="73660">
                <a:moveTo>
                  <a:pt x="174838" y="0"/>
                </a:moveTo>
                <a:lnTo>
                  <a:pt x="0" y="73187"/>
                </a:lnTo>
              </a:path>
              <a:path w="349884" h="73660">
                <a:moveTo>
                  <a:pt x="174838" y="0"/>
                </a:moveTo>
                <a:lnTo>
                  <a:pt x="349676" y="731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24" name="object 24"/>
          <p:cNvSpPr txBox="1"/>
          <p:nvPr/>
        </p:nvSpPr>
        <p:spPr>
          <a:xfrm>
            <a:off x="2910811" y="4105024"/>
            <a:ext cx="124874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RB</a:t>
            </a:r>
            <a:endParaRPr sz="396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972853" y="4186660"/>
            <a:ext cx="0" cy="1405840"/>
          </a:xfrm>
          <a:custGeom>
            <a:avLst/>
            <a:gdLst/>
            <a:ahLst/>
            <a:cxnLst/>
            <a:rect l="l" t="t" r="r" b="b"/>
            <a:pathLst>
              <a:path h="886460">
                <a:moveTo>
                  <a:pt x="0" y="0"/>
                </a:moveTo>
                <a:lnTo>
                  <a:pt x="0" y="8863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26" name="object 26"/>
          <p:cNvSpPr txBox="1"/>
          <p:nvPr/>
        </p:nvSpPr>
        <p:spPr>
          <a:xfrm>
            <a:off x="2872109" y="3943823"/>
            <a:ext cx="202417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ADVP</a:t>
            </a:r>
            <a:endParaRPr sz="396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72853" y="4025453"/>
            <a:ext cx="0" cy="116818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28" name="object 28"/>
          <p:cNvSpPr txBox="1"/>
          <p:nvPr/>
        </p:nvSpPr>
        <p:spPr>
          <a:xfrm>
            <a:off x="3184855" y="3943818"/>
            <a:ext cx="98691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24" dirty="0">
                <a:latin typeface="Arial"/>
                <a:cs typeface="Arial"/>
              </a:rPr>
              <a:t>IN</a:t>
            </a:r>
            <a:endParaRPr sz="396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34008" y="4025454"/>
            <a:ext cx="0" cy="1566967"/>
          </a:xfrm>
          <a:custGeom>
            <a:avLst/>
            <a:gdLst/>
            <a:ahLst/>
            <a:cxnLst/>
            <a:rect l="l" t="t" r="r" b="b"/>
            <a:pathLst>
              <a:path h="988060">
                <a:moveTo>
                  <a:pt x="0" y="0"/>
                </a:moveTo>
                <a:lnTo>
                  <a:pt x="0" y="98802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30" name="object 30"/>
          <p:cNvSpPr txBox="1"/>
          <p:nvPr/>
        </p:nvSpPr>
        <p:spPr>
          <a:xfrm>
            <a:off x="2885002" y="5555870"/>
            <a:ext cx="586102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32" dirty="0">
                <a:latin typeface="Arial"/>
                <a:cs typeface="Arial"/>
              </a:rPr>
              <a:t>mainly from</a:t>
            </a:r>
            <a:r>
              <a:rPr sz="396" b="1" spc="63" dirty="0">
                <a:latin typeface="Arial"/>
                <a:cs typeface="Arial"/>
              </a:rPr>
              <a:t> </a:t>
            </a:r>
            <a:r>
              <a:rPr sz="396" b="1" spc="16" dirty="0">
                <a:latin typeface="Arial"/>
                <a:cs typeface="Arial"/>
              </a:rPr>
              <a:t>its</a:t>
            </a:r>
            <a:endParaRPr sz="396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15403" y="4266229"/>
            <a:ext cx="192346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32" dirty="0">
                <a:latin typeface="Arial"/>
                <a:cs typeface="Arial"/>
              </a:rPr>
              <a:t>PRP$</a:t>
            </a:r>
            <a:endParaRPr sz="396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11335" y="4347871"/>
            <a:ext cx="487411" cy="1244712"/>
          </a:xfrm>
          <a:custGeom>
            <a:avLst/>
            <a:gdLst/>
            <a:ahLst/>
            <a:cxnLst/>
            <a:rect l="l" t="t" r="r" b="b"/>
            <a:pathLst>
              <a:path w="307339" h="784860">
                <a:moveTo>
                  <a:pt x="0" y="0"/>
                </a:moveTo>
                <a:lnTo>
                  <a:pt x="0" y="784725"/>
                </a:lnTo>
              </a:path>
              <a:path w="307339" h="784860">
                <a:moveTo>
                  <a:pt x="176867" y="0"/>
                </a:moveTo>
                <a:lnTo>
                  <a:pt x="176867" y="784725"/>
                </a:lnTo>
              </a:path>
              <a:path w="307339" h="784860">
                <a:moveTo>
                  <a:pt x="306981" y="0"/>
                </a:moveTo>
                <a:lnTo>
                  <a:pt x="306981" y="7847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33" name="object 33"/>
          <p:cNvSpPr txBox="1"/>
          <p:nvPr/>
        </p:nvSpPr>
        <p:spPr>
          <a:xfrm>
            <a:off x="3639426" y="4266229"/>
            <a:ext cx="524672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32" dirty="0">
                <a:latin typeface="Arial"/>
                <a:cs typeface="Arial"/>
              </a:rPr>
              <a:t>JJ </a:t>
            </a:r>
            <a:r>
              <a:rPr sz="396" b="1" spc="40" dirty="0">
                <a:latin typeface="Arial"/>
                <a:cs typeface="Arial"/>
              </a:rPr>
              <a:t>NN</a:t>
            </a:r>
            <a:r>
              <a:rPr sz="396" b="1" spc="143" dirty="0">
                <a:latin typeface="Arial"/>
                <a:cs typeface="Arial"/>
              </a:rPr>
              <a:t> </a:t>
            </a:r>
            <a:r>
              <a:rPr sz="396" b="1" spc="40" dirty="0">
                <a:latin typeface="Arial"/>
                <a:cs typeface="Arial"/>
              </a:rPr>
              <a:t>CC</a:t>
            </a:r>
            <a:endParaRPr sz="396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101288" y="4347871"/>
            <a:ext cx="739174" cy="1244712"/>
          </a:xfrm>
          <a:custGeom>
            <a:avLst/>
            <a:gdLst/>
            <a:ahLst/>
            <a:cxnLst/>
            <a:rect l="l" t="t" r="r" b="b"/>
            <a:pathLst>
              <a:path w="466089" h="784860">
                <a:moveTo>
                  <a:pt x="0" y="0"/>
                </a:moveTo>
                <a:lnTo>
                  <a:pt x="0" y="784725"/>
                </a:lnTo>
              </a:path>
              <a:path w="466089" h="784860">
                <a:moveTo>
                  <a:pt x="146379" y="0"/>
                </a:moveTo>
                <a:lnTo>
                  <a:pt x="146379" y="784725"/>
                </a:lnTo>
              </a:path>
              <a:path w="466089" h="784860">
                <a:moveTo>
                  <a:pt x="292752" y="0"/>
                </a:moveTo>
                <a:lnTo>
                  <a:pt x="292752" y="784725"/>
                </a:lnTo>
              </a:path>
              <a:path w="466089" h="784860">
                <a:moveTo>
                  <a:pt x="465555" y="0"/>
                </a:moveTo>
                <a:lnTo>
                  <a:pt x="465555" y="7847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35" name="object 35"/>
          <p:cNvSpPr txBox="1"/>
          <p:nvPr/>
        </p:nvSpPr>
        <p:spPr>
          <a:xfrm>
            <a:off x="4063419" y="4105029"/>
            <a:ext cx="121853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NP</a:t>
            </a:r>
            <a:endParaRPr sz="396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411335" y="4186660"/>
            <a:ext cx="1429002" cy="116818"/>
          </a:xfrm>
          <a:custGeom>
            <a:avLst/>
            <a:gdLst/>
            <a:ahLst/>
            <a:cxnLst/>
            <a:rect l="l" t="t" r="r" b="b"/>
            <a:pathLst>
              <a:path w="901064" h="73660">
                <a:moveTo>
                  <a:pt x="449284" y="0"/>
                </a:moveTo>
                <a:lnTo>
                  <a:pt x="0" y="73186"/>
                </a:lnTo>
              </a:path>
              <a:path w="901064" h="73660">
                <a:moveTo>
                  <a:pt x="449284" y="0"/>
                </a:moveTo>
                <a:lnTo>
                  <a:pt x="176867" y="73186"/>
                </a:lnTo>
              </a:path>
              <a:path w="901064" h="73660">
                <a:moveTo>
                  <a:pt x="449284" y="0"/>
                </a:moveTo>
                <a:lnTo>
                  <a:pt x="306981" y="73186"/>
                </a:lnTo>
              </a:path>
              <a:path w="901064" h="73660">
                <a:moveTo>
                  <a:pt x="449284" y="0"/>
                </a:moveTo>
                <a:lnTo>
                  <a:pt x="435054" y="73186"/>
                </a:lnTo>
              </a:path>
              <a:path w="901064" h="73660">
                <a:moveTo>
                  <a:pt x="449284" y="0"/>
                </a:moveTo>
                <a:lnTo>
                  <a:pt x="581433" y="73186"/>
                </a:lnTo>
              </a:path>
              <a:path w="901064" h="73660">
                <a:moveTo>
                  <a:pt x="449284" y="0"/>
                </a:moveTo>
                <a:lnTo>
                  <a:pt x="727806" y="73186"/>
                </a:lnTo>
              </a:path>
              <a:path w="901064" h="73660">
                <a:moveTo>
                  <a:pt x="449284" y="0"/>
                </a:moveTo>
                <a:lnTo>
                  <a:pt x="900609" y="731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37" name="object 37"/>
          <p:cNvSpPr txBox="1"/>
          <p:nvPr/>
        </p:nvSpPr>
        <p:spPr>
          <a:xfrm>
            <a:off x="4281026" y="4266229"/>
            <a:ext cx="836857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32" dirty="0">
                <a:latin typeface="Arial"/>
                <a:cs typeface="Arial"/>
              </a:rPr>
              <a:t>JJ </a:t>
            </a:r>
            <a:r>
              <a:rPr sz="396" b="1" spc="40" dirty="0">
                <a:latin typeface="Arial"/>
                <a:cs typeface="Arial"/>
              </a:rPr>
              <a:t>NN NNS</a:t>
            </a:r>
            <a:r>
              <a:rPr sz="396" b="1" spc="63" dirty="0">
                <a:latin typeface="Arial"/>
                <a:cs typeface="Arial"/>
              </a:rPr>
              <a:t> </a:t>
            </a:r>
            <a:r>
              <a:rPr sz="396" b="1" spc="24" dirty="0">
                <a:latin typeface="Arial"/>
                <a:cs typeface="Arial"/>
              </a:rPr>
              <a:t>IN</a:t>
            </a:r>
            <a:endParaRPr sz="396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68520" y="4347871"/>
            <a:ext cx="419939" cy="1244712"/>
          </a:xfrm>
          <a:custGeom>
            <a:avLst/>
            <a:gdLst/>
            <a:ahLst/>
            <a:cxnLst/>
            <a:rect l="l" t="t" r="r" b="b"/>
            <a:pathLst>
              <a:path w="264795" h="784860">
                <a:moveTo>
                  <a:pt x="0" y="0"/>
                </a:moveTo>
                <a:lnTo>
                  <a:pt x="0" y="784725"/>
                </a:lnTo>
              </a:path>
              <a:path w="264795" h="784860">
                <a:moveTo>
                  <a:pt x="138243" y="203291"/>
                </a:moveTo>
                <a:lnTo>
                  <a:pt x="138243" y="784725"/>
                </a:lnTo>
              </a:path>
              <a:path w="264795" h="784860">
                <a:moveTo>
                  <a:pt x="264286" y="203291"/>
                </a:moveTo>
                <a:lnTo>
                  <a:pt x="264286" y="78472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39" name="object 39"/>
          <p:cNvSpPr txBox="1"/>
          <p:nvPr/>
        </p:nvSpPr>
        <p:spPr>
          <a:xfrm>
            <a:off x="5327265" y="4427444"/>
            <a:ext cx="121853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NP</a:t>
            </a:r>
            <a:endParaRPr sz="396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287761" y="4509065"/>
            <a:ext cx="200401" cy="116818"/>
          </a:xfrm>
          <a:custGeom>
            <a:avLst/>
            <a:gdLst/>
            <a:ahLst/>
            <a:cxnLst/>
            <a:rect l="l" t="t" r="r" b="b"/>
            <a:pathLst>
              <a:path w="126364" h="73660">
                <a:moveTo>
                  <a:pt x="63024" y="0"/>
                </a:moveTo>
                <a:lnTo>
                  <a:pt x="0" y="73189"/>
                </a:lnTo>
              </a:path>
              <a:path w="126364" h="73660">
                <a:moveTo>
                  <a:pt x="63024" y="0"/>
                </a:moveTo>
                <a:lnTo>
                  <a:pt x="126043" y="73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41" name="object 41"/>
          <p:cNvSpPr txBox="1"/>
          <p:nvPr/>
        </p:nvSpPr>
        <p:spPr>
          <a:xfrm>
            <a:off x="3600761" y="5555870"/>
            <a:ext cx="2304127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  <a:tabLst>
                <a:tab pos="2114798" algn="l"/>
              </a:tabLst>
            </a:pPr>
            <a:r>
              <a:rPr sz="396" b="1" spc="24" dirty="0">
                <a:latin typeface="Arial"/>
                <a:cs typeface="Arial"/>
              </a:rPr>
              <a:t>natural   </a:t>
            </a:r>
            <a:r>
              <a:rPr sz="396" b="1" spc="32" dirty="0">
                <a:latin typeface="Arial"/>
                <a:cs typeface="Arial"/>
              </a:rPr>
              <a:t>gas</a:t>
            </a:r>
            <a:r>
              <a:rPr sz="396" b="1" dirty="0">
                <a:latin typeface="Arial"/>
                <a:cs typeface="Arial"/>
              </a:rPr>
              <a:t>      </a:t>
            </a:r>
            <a:r>
              <a:rPr sz="396" b="1" spc="40" dirty="0">
                <a:latin typeface="Arial"/>
                <a:cs typeface="Arial"/>
              </a:rPr>
              <a:t> </a:t>
            </a:r>
            <a:r>
              <a:rPr sz="396" b="1" spc="32" dirty="0">
                <a:latin typeface="Arial"/>
                <a:cs typeface="Arial"/>
              </a:rPr>
              <a:t>and</a:t>
            </a:r>
            <a:r>
              <a:rPr sz="396" b="1" dirty="0">
                <a:latin typeface="Arial"/>
                <a:cs typeface="Arial"/>
              </a:rPr>
              <a:t>      </a:t>
            </a:r>
            <a:r>
              <a:rPr sz="396" b="1" spc="-40" dirty="0">
                <a:latin typeface="Arial"/>
                <a:cs typeface="Arial"/>
              </a:rPr>
              <a:t> </a:t>
            </a:r>
            <a:r>
              <a:rPr sz="396" b="1" spc="24" dirty="0">
                <a:latin typeface="Arial"/>
                <a:cs typeface="Arial"/>
              </a:rPr>
              <a:t>electric</a:t>
            </a:r>
            <a:r>
              <a:rPr sz="396" b="1" dirty="0">
                <a:latin typeface="Arial"/>
                <a:cs typeface="Arial"/>
              </a:rPr>
              <a:t>  </a:t>
            </a:r>
            <a:r>
              <a:rPr sz="396" b="1" spc="24" dirty="0">
                <a:latin typeface="Arial"/>
                <a:cs typeface="Arial"/>
              </a:rPr>
              <a:t> </a:t>
            </a:r>
            <a:r>
              <a:rPr sz="396" b="1" spc="16" dirty="0">
                <a:latin typeface="Arial"/>
                <a:cs typeface="Arial"/>
              </a:rPr>
              <a:t>utility</a:t>
            </a:r>
            <a:r>
              <a:rPr sz="396" b="1" dirty="0">
                <a:latin typeface="Arial"/>
                <a:cs typeface="Arial"/>
              </a:rPr>
              <a:t>    </a:t>
            </a:r>
            <a:r>
              <a:rPr sz="396" b="1" spc="-24" dirty="0">
                <a:latin typeface="Arial"/>
                <a:cs typeface="Arial"/>
              </a:rPr>
              <a:t> </a:t>
            </a:r>
            <a:r>
              <a:rPr sz="396" b="1" spc="32" dirty="0">
                <a:latin typeface="Arial"/>
                <a:cs typeface="Arial"/>
              </a:rPr>
              <a:t>businesse</a:t>
            </a:r>
            <a:r>
              <a:rPr sz="396" b="1" spc="56" dirty="0">
                <a:latin typeface="Arial"/>
                <a:cs typeface="Arial"/>
              </a:rPr>
              <a:t>s</a:t>
            </a:r>
            <a:r>
              <a:rPr sz="396" b="1" spc="24" dirty="0">
                <a:latin typeface="Arial"/>
                <a:cs typeface="Arial"/>
              </a:rPr>
              <a:t>in</a:t>
            </a:r>
            <a:r>
              <a:rPr sz="396" b="1" dirty="0">
                <a:latin typeface="Arial"/>
                <a:cs typeface="Arial"/>
              </a:rPr>
              <a:t>       </a:t>
            </a:r>
            <a:r>
              <a:rPr sz="396" b="1" spc="32" dirty="0">
                <a:latin typeface="Arial"/>
                <a:cs typeface="Arial"/>
              </a:rPr>
              <a:t> </a:t>
            </a:r>
            <a:r>
              <a:rPr sz="396" b="1" spc="24" dirty="0">
                <a:latin typeface="Arial"/>
                <a:cs typeface="Arial"/>
              </a:rPr>
              <a:t>Alberta</a:t>
            </a:r>
            <a:r>
              <a:rPr sz="396" b="1" dirty="0">
                <a:latin typeface="Arial"/>
                <a:cs typeface="Arial"/>
              </a:rPr>
              <a:t>   </a:t>
            </a:r>
            <a:r>
              <a:rPr sz="396" b="1" spc="40" dirty="0">
                <a:latin typeface="Arial"/>
                <a:cs typeface="Arial"/>
              </a:rPr>
              <a:t> </a:t>
            </a:r>
            <a:r>
              <a:rPr sz="396" b="1" spc="16" dirty="0">
                <a:latin typeface="Arial"/>
                <a:cs typeface="Arial"/>
              </a:rPr>
              <a:t>,</a:t>
            </a:r>
            <a:r>
              <a:rPr sz="396" b="1" dirty="0">
                <a:latin typeface="Arial"/>
                <a:cs typeface="Arial"/>
              </a:rPr>
              <a:t>	</a:t>
            </a:r>
            <a:r>
              <a:rPr sz="396" b="1" spc="32" dirty="0">
                <a:latin typeface="Arial"/>
                <a:cs typeface="Arial"/>
              </a:rPr>
              <a:t>where</a:t>
            </a:r>
            <a:endParaRPr sz="396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691624" y="4749844"/>
            <a:ext cx="179255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8" dirty="0">
                <a:latin typeface="Arial"/>
                <a:cs typeface="Arial"/>
              </a:rPr>
              <a:t>WRB</a:t>
            </a:r>
            <a:endParaRPr sz="396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781051" y="4831477"/>
            <a:ext cx="0" cy="761327"/>
          </a:xfrm>
          <a:custGeom>
            <a:avLst/>
            <a:gdLst/>
            <a:ahLst/>
            <a:cxnLst/>
            <a:rect l="l" t="t" r="r" b="b"/>
            <a:pathLst>
              <a:path h="480060">
                <a:moveTo>
                  <a:pt x="0" y="0"/>
                </a:moveTo>
                <a:lnTo>
                  <a:pt x="0" y="47978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44" name="object 44"/>
          <p:cNvSpPr txBox="1"/>
          <p:nvPr/>
        </p:nvSpPr>
        <p:spPr>
          <a:xfrm>
            <a:off x="5206371" y="4588639"/>
            <a:ext cx="724068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NNP </a:t>
            </a:r>
            <a:r>
              <a:rPr sz="396" b="1" spc="32" dirty="0">
                <a:latin typeface="Arial"/>
                <a:cs typeface="Arial"/>
              </a:rPr>
              <a:t>PUNC,</a:t>
            </a:r>
            <a:r>
              <a:rPr sz="396" b="1" spc="48" dirty="0">
                <a:latin typeface="Arial"/>
                <a:cs typeface="Arial"/>
              </a:rPr>
              <a:t> </a:t>
            </a:r>
            <a:r>
              <a:rPr sz="396" b="1" spc="40" dirty="0">
                <a:latin typeface="Arial"/>
                <a:cs typeface="Arial"/>
              </a:rPr>
              <a:t>WHADVP</a:t>
            </a:r>
            <a:endParaRPr sz="396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781051" y="4670271"/>
            <a:ext cx="310171" cy="922456"/>
          </a:xfrm>
          <a:custGeom>
            <a:avLst/>
            <a:gdLst/>
            <a:ahLst/>
            <a:cxnLst/>
            <a:rect l="l" t="t" r="r" b="b"/>
            <a:pathLst>
              <a:path w="195579" h="581660">
                <a:moveTo>
                  <a:pt x="0" y="0"/>
                </a:moveTo>
                <a:lnTo>
                  <a:pt x="0" y="73189"/>
                </a:lnTo>
              </a:path>
              <a:path w="195579" h="581660">
                <a:moveTo>
                  <a:pt x="195162" y="203303"/>
                </a:moveTo>
                <a:lnTo>
                  <a:pt x="195162" y="58143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46" name="object 46"/>
          <p:cNvSpPr txBox="1"/>
          <p:nvPr/>
        </p:nvSpPr>
        <p:spPr>
          <a:xfrm>
            <a:off x="6031748" y="4911051"/>
            <a:ext cx="372608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DT</a:t>
            </a:r>
            <a:r>
              <a:rPr sz="396" b="1" spc="48" dirty="0">
                <a:latin typeface="Arial"/>
                <a:cs typeface="Arial"/>
              </a:rPr>
              <a:t> </a:t>
            </a:r>
            <a:r>
              <a:rPr sz="396" b="1" spc="40" dirty="0">
                <a:latin typeface="Arial"/>
                <a:cs typeface="Arial"/>
              </a:rPr>
              <a:t>NN</a:t>
            </a:r>
            <a:endParaRPr sz="396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342041" y="4992691"/>
            <a:ext cx="0" cy="600201"/>
          </a:xfrm>
          <a:custGeom>
            <a:avLst/>
            <a:gdLst/>
            <a:ahLst/>
            <a:cxnLst/>
            <a:rect l="l" t="t" r="r" b="b"/>
            <a:pathLst>
              <a:path h="378460">
                <a:moveTo>
                  <a:pt x="0" y="0"/>
                </a:moveTo>
                <a:lnTo>
                  <a:pt x="0" y="3781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48" name="object 48"/>
          <p:cNvSpPr txBox="1"/>
          <p:nvPr/>
        </p:nvSpPr>
        <p:spPr>
          <a:xfrm>
            <a:off x="6155858" y="4749844"/>
            <a:ext cx="121853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NP</a:t>
            </a:r>
            <a:endParaRPr sz="396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090559" y="4831476"/>
            <a:ext cx="251762" cy="116818"/>
          </a:xfrm>
          <a:custGeom>
            <a:avLst/>
            <a:gdLst/>
            <a:ahLst/>
            <a:cxnLst/>
            <a:rect l="l" t="t" r="r" b="b"/>
            <a:pathLst>
              <a:path w="158750" h="73660">
                <a:moveTo>
                  <a:pt x="79289" y="0"/>
                </a:moveTo>
                <a:lnTo>
                  <a:pt x="0" y="73189"/>
                </a:lnTo>
              </a:path>
              <a:path w="158750" h="73660">
                <a:moveTo>
                  <a:pt x="79289" y="0"/>
                </a:moveTo>
                <a:lnTo>
                  <a:pt x="158573" y="73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50" name="object 50"/>
          <p:cNvSpPr txBox="1"/>
          <p:nvPr/>
        </p:nvSpPr>
        <p:spPr>
          <a:xfrm>
            <a:off x="6525019" y="4911051"/>
            <a:ext cx="157100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VBZ</a:t>
            </a:r>
            <a:endParaRPr sz="396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603198" y="4992691"/>
            <a:ext cx="242699" cy="600201"/>
          </a:xfrm>
          <a:custGeom>
            <a:avLst/>
            <a:gdLst/>
            <a:ahLst/>
            <a:cxnLst/>
            <a:rect l="l" t="t" r="r" b="b"/>
            <a:pathLst>
              <a:path w="153035" h="378460">
                <a:moveTo>
                  <a:pt x="0" y="0"/>
                </a:moveTo>
                <a:lnTo>
                  <a:pt x="0" y="378129"/>
                </a:lnTo>
              </a:path>
              <a:path w="153035" h="378460">
                <a:moveTo>
                  <a:pt x="152473" y="203291"/>
                </a:moveTo>
                <a:lnTo>
                  <a:pt x="152473" y="37812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52" name="object 52"/>
          <p:cNvSpPr txBox="1"/>
          <p:nvPr/>
        </p:nvSpPr>
        <p:spPr>
          <a:xfrm>
            <a:off x="6782964" y="5233462"/>
            <a:ext cx="366566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RB</a:t>
            </a:r>
            <a:r>
              <a:rPr sz="396" b="1" spc="103" dirty="0">
                <a:latin typeface="Arial"/>
                <a:cs typeface="Arial"/>
              </a:rPr>
              <a:t> </a:t>
            </a:r>
            <a:r>
              <a:rPr sz="396" b="1" spc="40" dirty="0">
                <a:latin typeface="Arial"/>
                <a:cs typeface="Arial"/>
              </a:rPr>
              <a:t>CD</a:t>
            </a:r>
            <a:endParaRPr sz="396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086813" y="5315091"/>
            <a:ext cx="0" cy="277945"/>
          </a:xfrm>
          <a:custGeom>
            <a:avLst/>
            <a:gdLst/>
            <a:ahLst/>
            <a:cxnLst/>
            <a:rect l="l" t="t" r="r" b="b"/>
            <a:pathLst>
              <a:path h="175260">
                <a:moveTo>
                  <a:pt x="0" y="0"/>
                </a:moveTo>
                <a:lnTo>
                  <a:pt x="0" y="17483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54" name="object 54"/>
          <p:cNvSpPr txBox="1"/>
          <p:nvPr/>
        </p:nvSpPr>
        <p:spPr>
          <a:xfrm>
            <a:off x="6902228" y="5072264"/>
            <a:ext cx="124874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QP</a:t>
            </a:r>
            <a:endParaRPr sz="396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845005" y="5153896"/>
            <a:ext cx="525679" cy="439073"/>
          </a:xfrm>
          <a:custGeom>
            <a:avLst/>
            <a:gdLst/>
            <a:ahLst/>
            <a:cxnLst/>
            <a:rect l="l" t="t" r="r" b="b"/>
            <a:pathLst>
              <a:path w="331470" h="276860">
                <a:moveTo>
                  <a:pt x="75218" y="0"/>
                </a:moveTo>
                <a:lnTo>
                  <a:pt x="0" y="73183"/>
                </a:lnTo>
              </a:path>
              <a:path w="331470" h="276860">
                <a:moveTo>
                  <a:pt x="75218" y="0"/>
                </a:moveTo>
                <a:lnTo>
                  <a:pt x="152473" y="73183"/>
                </a:lnTo>
              </a:path>
              <a:path w="331470" h="276860">
                <a:moveTo>
                  <a:pt x="331376" y="0"/>
                </a:moveTo>
                <a:lnTo>
                  <a:pt x="331376" y="2764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56" name="object 56"/>
          <p:cNvSpPr txBox="1"/>
          <p:nvPr/>
        </p:nvSpPr>
        <p:spPr>
          <a:xfrm>
            <a:off x="6034959" y="5555870"/>
            <a:ext cx="1575024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24" dirty="0">
                <a:latin typeface="Arial"/>
                <a:cs typeface="Arial"/>
              </a:rPr>
              <a:t>the </a:t>
            </a:r>
            <a:r>
              <a:rPr sz="396" b="1" spc="32" dirty="0">
                <a:latin typeface="Arial"/>
                <a:cs typeface="Arial"/>
              </a:rPr>
              <a:t>company serves about </a:t>
            </a:r>
            <a:r>
              <a:rPr sz="396" b="1" spc="24" dirty="0">
                <a:latin typeface="Arial"/>
                <a:cs typeface="Arial"/>
              </a:rPr>
              <a:t>800,000 </a:t>
            </a:r>
            <a:r>
              <a:rPr sz="396" b="1" spc="32" dirty="0">
                <a:latin typeface="Arial"/>
                <a:cs typeface="Arial"/>
              </a:rPr>
              <a:t>customers</a:t>
            </a:r>
            <a:r>
              <a:rPr sz="396" b="1" spc="-32" dirty="0">
                <a:latin typeface="Arial"/>
                <a:cs typeface="Arial"/>
              </a:rPr>
              <a:t> </a:t>
            </a:r>
            <a:r>
              <a:rPr sz="396" b="1" spc="16" dirty="0">
                <a:latin typeface="Arial"/>
                <a:cs typeface="Arial"/>
              </a:rPr>
              <a:t>.</a:t>
            </a:r>
            <a:endParaRPr sz="396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89144" y="5072257"/>
            <a:ext cx="404833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NNS</a:t>
            </a:r>
            <a:r>
              <a:rPr sz="396" b="1" spc="127" dirty="0">
                <a:latin typeface="Arial"/>
                <a:cs typeface="Arial"/>
              </a:rPr>
              <a:t> </a:t>
            </a:r>
            <a:r>
              <a:rPr sz="396" b="1" spc="32" dirty="0">
                <a:latin typeface="Arial"/>
                <a:cs typeface="Arial"/>
              </a:rPr>
              <a:t>PUNC.</a:t>
            </a:r>
            <a:endParaRPr sz="396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583321" y="5153896"/>
            <a:ext cx="0" cy="439073"/>
          </a:xfrm>
          <a:custGeom>
            <a:avLst/>
            <a:gdLst/>
            <a:ahLst/>
            <a:cxnLst/>
            <a:rect l="l" t="t" r="r" b="b"/>
            <a:pathLst>
              <a:path h="276860">
                <a:moveTo>
                  <a:pt x="0" y="0"/>
                </a:moveTo>
                <a:lnTo>
                  <a:pt x="0" y="2764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59" name="object 59"/>
          <p:cNvSpPr txBox="1"/>
          <p:nvPr/>
        </p:nvSpPr>
        <p:spPr>
          <a:xfrm>
            <a:off x="7213365" y="4911059"/>
            <a:ext cx="121853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NP</a:t>
            </a:r>
            <a:endParaRPr sz="396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964294" y="4992691"/>
            <a:ext cx="619335" cy="116818"/>
          </a:xfrm>
          <a:custGeom>
            <a:avLst/>
            <a:gdLst/>
            <a:ahLst/>
            <a:cxnLst/>
            <a:rect l="l" t="t" r="r" b="b"/>
            <a:pathLst>
              <a:path w="390525" h="73660">
                <a:moveTo>
                  <a:pt x="195162" y="0"/>
                </a:moveTo>
                <a:lnTo>
                  <a:pt x="0" y="73183"/>
                </a:lnTo>
              </a:path>
              <a:path w="390525" h="73660">
                <a:moveTo>
                  <a:pt x="195162" y="0"/>
                </a:moveTo>
                <a:lnTo>
                  <a:pt x="256157" y="73183"/>
                </a:lnTo>
              </a:path>
              <a:path w="390525" h="73660">
                <a:moveTo>
                  <a:pt x="195162" y="0"/>
                </a:moveTo>
                <a:lnTo>
                  <a:pt x="390330" y="731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61" name="object 61"/>
          <p:cNvSpPr txBox="1"/>
          <p:nvPr/>
        </p:nvSpPr>
        <p:spPr>
          <a:xfrm>
            <a:off x="6879653" y="4749844"/>
            <a:ext cx="117825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VP</a:t>
            </a:r>
            <a:endParaRPr sz="396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603198" y="4831476"/>
            <a:ext cx="670693" cy="116818"/>
          </a:xfrm>
          <a:custGeom>
            <a:avLst/>
            <a:gdLst/>
            <a:ahLst/>
            <a:cxnLst/>
            <a:rect l="l" t="t" r="r" b="b"/>
            <a:pathLst>
              <a:path w="422910" h="73660">
                <a:moveTo>
                  <a:pt x="211427" y="0"/>
                </a:moveTo>
                <a:lnTo>
                  <a:pt x="0" y="73189"/>
                </a:lnTo>
              </a:path>
              <a:path w="422910" h="73660">
                <a:moveTo>
                  <a:pt x="211427" y="0"/>
                </a:moveTo>
                <a:lnTo>
                  <a:pt x="422854" y="73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63" name="object 63"/>
          <p:cNvSpPr txBox="1"/>
          <p:nvPr/>
        </p:nvSpPr>
        <p:spPr>
          <a:xfrm>
            <a:off x="6537913" y="4588639"/>
            <a:ext cx="79557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S</a:t>
            </a:r>
            <a:endParaRPr sz="396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216304" y="4670270"/>
            <a:ext cx="723061" cy="116818"/>
          </a:xfrm>
          <a:custGeom>
            <a:avLst/>
            <a:gdLst/>
            <a:ahLst/>
            <a:cxnLst/>
            <a:rect l="l" t="t" r="r" b="b"/>
            <a:pathLst>
              <a:path w="455929" h="73660">
                <a:moveTo>
                  <a:pt x="227692" y="0"/>
                </a:moveTo>
                <a:lnTo>
                  <a:pt x="0" y="73189"/>
                </a:lnTo>
              </a:path>
              <a:path w="455929" h="73660">
                <a:moveTo>
                  <a:pt x="227692" y="0"/>
                </a:moveTo>
                <a:lnTo>
                  <a:pt x="455384" y="73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65" name="object 65"/>
          <p:cNvSpPr txBox="1"/>
          <p:nvPr/>
        </p:nvSpPr>
        <p:spPr>
          <a:xfrm>
            <a:off x="6075275" y="4427444"/>
            <a:ext cx="205436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SBAR</a:t>
            </a:r>
            <a:endParaRPr sz="396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81051" y="4509065"/>
            <a:ext cx="796574" cy="116818"/>
          </a:xfrm>
          <a:custGeom>
            <a:avLst/>
            <a:gdLst/>
            <a:ahLst/>
            <a:cxnLst/>
            <a:rect l="l" t="t" r="r" b="b"/>
            <a:pathLst>
              <a:path w="502285" h="73660">
                <a:moveTo>
                  <a:pt x="250057" y="0"/>
                </a:moveTo>
                <a:lnTo>
                  <a:pt x="0" y="73189"/>
                </a:lnTo>
              </a:path>
              <a:path w="502285" h="73660">
                <a:moveTo>
                  <a:pt x="250057" y="0"/>
                </a:moveTo>
                <a:lnTo>
                  <a:pt x="502143" y="731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67" name="object 67"/>
          <p:cNvSpPr txBox="1"/>
          <p:nvPr/>
        </p:nvSpPr>
        <p:spPr>
          <a:xfrm>
            <a:off x="5720604" y="4266239"/>
            <a:ext cx="121853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NP</a:t>
            </a:r>
            <a:endParaRPr sz="396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387712" y="4347870"/>
            <a:ext cx="790533" cy="116818"/>
          </a:xfrm>
          <a:custGeom>
            <a:avLst/>
            <a:gdLst/>
            <a:ahLst/>
            <a:cxnLst/>
            <a:rect l="l" t="t" r="r" b="b"/>
            <a:pathLst>
              <a:path w="498475" h="73660">
                <a:moveTo>
                  <a:pt x="248021" y="0"/>
                </a:moveTo>
                <a:lnTo>
                  <a:pt x="0" y="73183"/>
                </a:lnTo>
              </a:path>
              <a:path w="498475" h="73660">
                <a:moveTo>
                  <a:pt x="248021" y="0"/>
                </a:moveTo>
                <a:lnTo>
                  <a:pt x="498079" y="731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69" name="object 69"/>
          <p:cNvSpPr txBox="1"/>
          <p:nvPr/>
        </p:nvSpPr>
        <p:spPr>
          <a:xfrm>
            <a:off x="5364324" y="4105029"/>
            <a:ext cx="117825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PP</a:t>
            </a:r>
            <a:endParaRPr sz="396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5068519" y="4186660"/>
            <a:ext cx="712990" cy="116818"/>
          </a:xfrm>
          <a:custGeom>
            <a:avLst/>
            <a:gdLst/>
            <a:ahLst/>
            <a:cxnLst/>
            <a:rect l="l" t="t" r="r" b="b"/>
            <a:pathLst>
              <a:path w="449579" h="73660">
                <a:moveTo>
                  <a:pt x="223627" y="0"/>
                </a:moveTo>
                <a:lnTo>
                  <a:pt x="0" y="73186"/>
                </a:lnTo>
              </a:path>
              <a:path w="449579" h="73660">
                <a:moveTo>
                  <a:pt x="223627" y="0"/>
                </a:moveTo>
                <a:lnTo>
                  <a:pt x="449290" y="7318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71" name="object 71"/>
          <p:cNvSpPr txBox="1"/>
          <p:nvPr/>
        </p:nvSpPr>
        <p:spPr>
          <a:xfrm>
            <a:off x="4711459" y="3943823"/>
            <a:ext cx="121853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NP</a:t>
            </a:r>
            <a:endParaRPr sz="396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123856" y="4025453"/>
            <a:ext cx="1300100" cy="116818"/>
          </a:xfrm>
          <a:custGeom>
            <a:avLst/>
            <a:gdLst/>
            <a:ahLst/>
            <a:cxnLst/>
            <a:rect l="l" t="t" r="r" b="b"/>
            <a:pathLst>
              <a:path w="819785" h="73660">
                <a:moveTo>
                  <a:pt x="408630" y="0"/>
                </a:moveTo>
                <a:lnTo>
                  <a:pt x="0" y="73187"/>
                </a:lnTo>
              </a:path>
              <a:path w="819785" h="73660">
                <a:moveTo>
                  <a:pt x="408630" y="0"/>
                </a:moveTo>
                <a:lnTo>
                  <a:pt x="819290" y="731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73" name="object 73"/>
          <p:cNvSpPr txBox="1"/>
          <p:nvPr/>
        </p:nvSpPr>
        <p:spPr>
          <a:xfrm>
            <a:off x="3813536" y="3782618"/>
            <a:ext cx="117825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PP</a:t>
            </a:r>
            <a:endParaRPr sz="396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972854" y="3864248"/>
            <a:ext cx="1799596" cy="116818"/>
          </a:xfrm>
          <a:custGeom>
            <a:avLst/>
            <a:gdLst/>
            <a:ahLst/>
            <a:cxnLst/>
            <a:rect l="l" t="t" r="r" b="b"/>
            <a:pathLst>
              <a:path w="1134745" h="73660">
                <a:moveTo>
                  <a:pt x="567203" y="0"/>
                </a:moveTo>
                <a:lnTo>
                  <a:pt x="0" y="73187"/>
                </a:lnTo>
              </a:path>
              <a:path w="1134745" h="73660">
                <a:moveTo>
                  <a:pt x="567203" y="0"/>
                </a:moveTo>
                <a:lnTo>
                  <a:pt x="164673" y="73187"/>
                </a:lnTo>
              </a:path>
              <a:path w="1134745" h="73660">
                <a:moveTo>
                  <a:pt x="567203" y="0"/>
                </a:moveTo>
                <a:lnTo>
                  <a:pt x="1134401" y="731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75" name="object 75"/>
          <p:cNvSpPr txBox="1"/>
          <p:nvPr/>
        </p:nvSpPr>
        <p:spPr>
          <a:xfrm>
            <a:off x="2501319" y="3621415"/>
            <a:ext cx="117825" cy="88370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marL="20141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VP</a:t>
            </a:r>
            <a:endParaRPr sz="396">
              <a:latin typeface="Arial"/>
              <a:cs typeface="Arial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857843" y="3541840"/>
            <a:ext cx="3015101" cy="277945"/>
          </a:xfrm>
          <a:custGeom>
            <a:avLst/>
            <a:gdLst/>
            <a:ahLst/>
            <a:cxnLst/>
            <a:rect l="l" t="t" r="r" b="b"/>
            <a:pathLst>
              <a:path w="1901189" h="175260">
                <a:moveTo>
                  <a:pt x="1073409" y="101646"/>
                </a:moveTo>
                <a:lnTo>
                  <a:pt x="248023" y="174833"/>
                </a:lnTo>
              </a:path>
              <a:path w="1901189" h="175260">
                <a:moveTo>
                  <a:pt x="1073409" y="101646"/>
                </a:moveTo>
                <a:lnTo>
                  <a:pt x="648519" y="174833"/>
                </a:lnTo>
              </a:path>
              <a:path w="1901189" h="175260">
                <a:moveTo>
                  <a:pt x="1073409" y="101646"/>
                </a:moveTo>
                <a:lnTo>
                  <a:pt x="1900835" y="174833"/>
                </a:lnTo>
              </a:path>
              <a:path w="1901189" h="175260">
                <a:moveTo>
                  <a:pt x="536706" y="0"/>
                </a:moveTo>
                <a:lnTo>
                  <a:pt x="0" y="73187"/>
                </a:lnTo>
              </a:path>
              <a:path w="1901189" h="175260">
                <a:moveTo>
                  <a:pt x="536706" y="0"/>
                </a:moveTo>
                <a:lnTo>
                  <a:pt x="1073409" y="731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77" name="object 77"/>
          <p:cNvSpPr txBox="1"/>
          <p:nvPr/>
        </p:nvSpPr>
        <p:spPr>
          <a:xfrm>
            <a:off x="1629212" y="3299002"/>
            <a:ext cx="160121" cy="259699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algn="ctr">
              <a:spcBef>
                <a:spcPts val="214"/>
              </a:spcBef>
            </a:pPr>
            <a:r>
              <a:rPr sz="396" b="1" spc="40" dirty="0">
                <a:latin typeface="Arial"/>
                <a:cs typeface="Arial"/>
              </a:rPr>
              <a:t>TOP</a:t>
            </a:r>
            <a:endParaRPr sz="396">
              <a:latin typeface="Arial"/>
              <a:cs typeface="Arial"/>
            </a:endParaRPr>
          </a:p>
          <a:p>
            <a:pPr>
              <a:spcBef>
                <a:spcPts val="63"/>
              </a:spcBef>
            </a:pPr>
            <a:endParaRPr sz="634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96" b="1" spc="40" dirty="0">
                <a:latin typeface="Arial"/>
                <a:cs typeface="Arial"/>
              </a:rPr>
              <a:t>S</a:t>
            </a:r>
            <a:endParaRPr sz="396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709006" y="3380635"/>
            <a:ext cx="0" cy="116818"/>
          </a:xfrm>
          <a:custGeom>
            <a:avLst/>
            <a:gdLst/>
            <a:ahLst/>
            <a:cxnLst/>
            <a:rect l="l" t="t" r="r" b="b"/>
            <a:pathLst>
              <a:path h="73660">
                <a:moveTo>
                  <a:pt x="0" y="0"/>
                </a:moveTo>
                <a:lnTo>
                  <a:pt x="0" y="7318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537"/>
          </a:p>
        </p:txBody>
      </p:sp>
      <p:sp>
        <p:nvSpPr>
          <p:cNvPr id="81" name="TextBox 80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6418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/>
              <a:t>Example tree</a:t>
            </a:r>
          </a:p>
        </p:txBody>
      </p:sp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05000"/>
            <a:ext cx="7391400" cy="400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26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aseline="0">
                <a:solidFill>
                  <a:srgbClr val="000000"/>
                </a:solidFill>
                <a:latin typeface="Calibri" panose="020F0502020204030204" pitchFamily="34" charset="0"/>
              </a:rPr>
              <a:t>Word/Tag Counts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Fall 2001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EE669: Natural Language Processing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47FAE2-72C0-4159-BF7A-C9653161E43B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624012"/>
            <a:ext cx="7600950" cy="477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5179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609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aseline="0">
                <a:solidFill>
                  <a:srgbClr val="000000"/>
                </a:solidFill>
                <a:latin typeface="Calibri" panose="020F0502020204030204" pitchFamily="34" charset="0"/>
              </a:rPr>
              <a:t>Lexical Probability Estimates</a:t>
            </a:r>
          </a:p>
        </p:txBody>
      </p:sp>
      <p:grpSp>
        <p:nvGrpSpPr>
          <p:cNvPr id="17411" name="Group 2"/>
          <p:cNvGrpSpPr>
            <a:grpSpLocks/>
          </p:cNvGrpSpPr>
          <p:nvPr/>
        </p:nvGrpSpPr>
        <p:grpSpPr bwMode="auto">
          <a:xfrm>
            <a:off x="609600" y="1846263"/>
            <a:ext cx="7772400" cy="3563937"/>
            <a:chOff x="384" y="1163"/>
            <a:chExt cx="4598" cy="2040"/>
          </a:xfrm>
        </p:grpSpPr>
        <p:pic>
          <p:nvPicPr>
            <p:cNvPr id="17416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632"/>
              <a:ext cx="4502" cy="1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7417" name="Text Box 4"/>
            <p:cNvSpPr txBox="1">
              <a:spLocks noChangeArrowheads="1"/>
            </p:cNvSpPr>
            <p:nvPr/>
          </p:nvSpPr>
          <p:spPr bwMode="auto">
            <a:xfrm>
              <a:off x="384" y="1163"/>
              <a:ext cx="4598" cy="20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altLang="en-US"/>
            </a:p>
          </p:txBody>
        </p:sp>
      </p:grp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EE669: Natural Language Processing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CF2F39C-0634-4812-AE0A-8AF793260C04}" type="slidenum">
              <a:rPr lang="en-US" altLang="en-US" sz="1200">
                <a:solidFill>
                  <a:srgbClr val="898989"/>
                </a:solidFill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415" name="Text Box 8"/>
          <p:cNvSpPr txBox="1">
            <a:spLocks noChangeArrowheads="1"/>
          </p:cNvSpPr>
          <p:nvPr/>
        </p:nvSpPr>
        <p:spPr bwMode="auto">
          <a:xfrm>
            <a:off x="760413" y="1371600"/>
            <a:ext cx="7778750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800" baseline="0">
                <a:solidFill>
                  <a:srgbClr val="FFFFFF"/>
                </a:solidFill>
              </a:rPr>
              <a:t>The table below gives the lexical probabilities which </a:t>
            </a:r>
          </a:p>
          <a:p>
            <a:pPr eaLnBrk="1" hangingPunct="1">
              <a:buClrTx/>
              <a:buFontTx/>
              <a:buNone/>
            </a:pPr>
            <a:r>
              <a:rPr lang="en-US" altLang="en-US" sz="2800" baseline="0">
                <a:solidFill>
                  <a:srgbClr val="FFFFFF"/>
                </a:solidFill>
              </a:rPr>
              <a:t>are needed for our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6955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Issues with top down and Bottom up parsing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8305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construction on other branch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Top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down and bottom –up parsing both lead to repeated substructures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Globally bad parses can construct good subtrees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but overall parse will fail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tatic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backtracking strategy can avoid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 parsing techniques require storage of shared substructure 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Typically with dynamic programming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Several implementations</a:t>
            </a:r>
          </a:p>
          <a:p>
            <a:r>
              <a:rPr lang="en-US" sz="2400" dirty="0"/>
              <a:t>CKY algorithm </a:t>
            </a:r>
          </a:p>
          <a:p>
            <a:r>
              <a:rPr lang="en-US" sz="2400" dirty="0" smtClean="0"/>
              <a:t>Early </a:t>
            </a:r>
            <a:r>
              <a:rPr lang="en-US" sz="2400" dirty="0"/>
              <a:t>algorithm </a:t>
            </a:r>
          </a:p>
          <a:p>
            <a:r>
              <a:rPr lang="en-US" sz="2400" dirty="0"/>
              <a:t>Chart parsing algorithm </a:t>
            </a:r>
          </a:p>
          <a:p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5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aseline="0">
                <a:solidFill>
                  <a:srgbClr val="000000"/>
                </a:solidFill>
                <a:latin typeface="Calibri" panose="020F0502020204030204" pitchFamily="34" charset="0"/>
              </a:rPr>
              <a:t>The PCFG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685800" y="10668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Below is a probabilistic CFG (PCFG) with probabilities derived from analyzing a parsed version of Allen's corpus. 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Fall 2001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EE669: Natural Language Processing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553200" y="6141529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r" eaLnBrk="1" hangingPunct="1">
              <a:buClrTx/>
              <a:buFontTx/>
              <a:buNone/>
            </a:pPr>
            <a:r>
              <a:rPr lang="en-US" altLang="en-US" sz="2000" b="1" dirty="0" smtClean="0">
                <a:solidFill>
                  <a:schemeClr val="tx1"/>
                </a:solidFill>
              </a:rPr>
              <a:t>50</a:t>
            </a:r>
            <a:endParaRPr lang="en-US" alt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" y="2546478"/>
            <a:ext cx="7893050" cy="339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62158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aseline="0">
                <a:solidFill>
                  <a:srgbClr val="000000"/>
                </a:solidFill>
                <a:latin typeface="Calibri" panose="020F0502020204030204" pitchFamily="34" charset="0"/>
              </a:rPr>
              <a:t>Parsing with a PCFG</a:t>
            </a: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altLang="en-US" sz="3200" baseline="0">
                <a:solidFill>
                  <a:srgbClr val="000000"/>
                </a:solidFill>
                <a:latin typeface="Calibri" panose="020F0502020204030204" pitchFamily="34" charset="0"/>
              </a:rPr>
              <a:t>Using the lexical probabilities, we can derive probabilities that the constituent NP generates a sequence like </a:t>
            </a:r>
            <a:r>
              <a:rPr lang="en-US" altLang="en-US" sz="3200" i="1" baseline="0">
                <a:solidFill>
                  <a:srgbClr val="000000"/>
                </a:solidFill>
                <a:latin typeface="Calibri" panose="020F0502020204030204" pitchFamily="34" charset="0"/>
              </a:rPr>
              <a:t>a flower</a:t>
            </a:r>
            <a:r>
              <a:rPr lang="en-US" altLang="en-US" sz="3200" baseline="0">
                <a:solidFill>
                  <a:srgbClr val="000000"/>
                </a:solidFill>
                <a:latin typeface="Calibri" panose="020F0502020204030204" pitchFamily="34" charset="0"/>
              </a:rPr>
              <a:t>.  Two rules could generate the string of words: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Fall 2001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EE669: Natural Language Processing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553200" y="6078537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CB61C0F-0E01-411D-83FD-7260EEDF9E37}" type="slidenum">
              <a:rPr lang="en-US" altLang="en-US" sz="2000" b="1">
                <a:solidFill>
                  <a:schemeClr val="tx1"/>
                </a:solidFill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altLang="en-US" sz="2000" b="1" dirty="0">
              <a:solidFill>
                <a:schemeClr val="tx1"/>
              </a:solidFill>
            </a:endParaRP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2614613" y="27479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20488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352800"/>
            <a:ext cx="6781800" cy="236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1739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aseline="0">
                <a:solidFill>
                  <a:srgbClr val="000000"/>
                </a:solidFill>
                <a:latin typeface="Calibri" panose="020F0502020204030204" pitchFamily="34" charset="0"/>
              </a:rPr>
              <a:t>Three Possible Trees for an 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Fall 2001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EE669: Natural Language Processing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522720" y="6157912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AE2862-7365-4712-B93B-455CCACE26FC}" type="slidenum">
              <a:rPr lang="en-US" altLang="en-US" sz="2000" b="1">
                <a:solidFill>
                  <a:schemeClr val="tx1"/>
                </a:solidFill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altLang="en-US" sz="2000" b="1" dirty="0">
              <a:solidFill>
                <a:schemeClr val="tx1"/>
              </a:solidFill>
            </a:endParaRP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1276350" y="1714500"/>
            <a:ext cx="9144000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pic>
        <p:nvPicPr>
          <p:cNvPr id="21511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810500" cy="40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84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400" baseline="0">
                <a:solidFill>
                  <a:srgbClr val="000000"/>
                </a:solidFill>
                <a:latin typeface="Calibri" panose="020F0502020204030204" pitchFamily="34" charset="0"/>
              </a:rPr>
              <a:t>Parsing with a PCFG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600200"/>
            <a:ext cx="8229600" cy="459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The probability of a sentence generating </a:t>
            </a:r>
            <a:r>
              <a:rPr lang="en-US" altLang="en-US" sz="3000" i="1" baseline="0" dirty="0">
                <a:solidFill>
                  <a:srgbClr val="000000"/>
                </a:solidFill>
                <a:latin typeface="Calibri" panose="020F0502020204030204" pitchFamily="34" charset="0"/>
              </a:rPr>
              <a:t>A flower wilted</a:t>
            </a:r>
            <a:r>
              <a:rPr lang="en-US" altLang="en-US" sz="30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altLang="en-US" sz="2600" baseline="0" dirty="0">
                <a:solidFill>
                  <a:srgbClr val="31859C"/>
                </a:solidFill>
                <a:latin typeface="Calibri" panose="020F0502020204030204" pitchFamily="34" charset="0"/>
              </a:rPr>
              <a:t>P(</a:t>
            </a:r>
            <a:r>
              <a:rPr lang="en-US" altLang="en-US" sz="2600" i="1" baseline="0" dirty="0">
                <a:solidFill>
                  <a:srgbClr val="31859C"/>
                </a:solidFill>
                <a:latin typeface="Calibri" panose="020F0502020204030204" pitchFamily="34" charset="0"/>
              </a:rPr>
              <a:t>a flower </a:t>
            </a:r>
            <a:r>
              <a:rPr lang="en-US" altLang="en-US" sz="2600" i="1" baseline="0" dirty="0" err="1">
                <a:solidFill>
                  <a:srgbClr val="31859C"/>
                </a:solidFill>
                <a:latin typeface="Calibri" panose="020F0502020204030204" pitchFamily="34" charset="0"/>
              </a:rPr>
              <a:t>wilted</a:t>
            </a:r>
            <a:r>
              <a:rPr lang="en-US" altLang="en-US" sz="2600" baseline="0" dirty="0" err="1">
                <a:solidFill>
                  <a:srgbClr val="31859C"/>
                </a:solidFill>
                <a:latin typeface="Calibri" panose="020F0502020204030204" pitchFamily="34" charset="0"/>
              </a:rPr>
              <a:t>|S</a:t>
            </a:r>
            <a:r>
              <a:rPr lang="en-US" altLang="en-US" sz="2600" baseline="0" dirty="0">
                <a:solidFill>
                  <a:srgbClr val="31859C"/>
                </a:solidFill>
                <a:latin typeface="Calibri" panose="020F0502020204030204" pitchFamily="34" charset="0"/>
              </a:rPr>
              <a:t>) = P(R</a:t>
            </a:r>
            <a:r>
              <a:rPr lang="en-US" altLang="en-US" sz="2600" dirty="0">
                <a:solidFill>
                  <a:srgbClr val="31859C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600" baseline="0" dirty="0">
                <a:solidFill>
                  <a:srgbClr val="31859C"/>
                </a:solidFill>
                <a:latin typeface="Calibri" panose="020F0502020204030204" pitchFamily="34" charset="0"/>
              </a:rPr>
              <a:t>|S) × P(</a:t>
            </a:r>
            <a:r>
              <a:rPr lang="en-US" altLang="en-US" sz="2600" i="1" baseline="0" dirty="0">
                <a:solidFill>
                  <a:srgbClr val="31859C"/>
                </a:solidFill>
                <a:latin typeface="Calibri" panose="020F0502020204030204" pitchFamily="34" charset="0"/>
              </a:rPr>
              <a:t>a </a:t>
            </a:r>
            <a:r>
              <a:rPr lang="en-US" altLang="en-US" sz="2600" i="1" baseline="0" dirty="0" err="1">
                <a:solidFill>
                  <a:srgbClr val="31859C"/>
                </a:solidFill>
                <a:latin typeface="Calibri" panose="020F0502020204030204" pitchFamily="34" charset="0"/>
              </a:rPr>
              <a:t>flower</a:t>
            </a:r>
            <a:r>
              <a:rPr lang="en-US" altLang="en-US" sz="2600" baseline="0" dirty="0" err="1">
                <a:solidFill>
                  <a:srgbClr val="31859C"/>
                </a:solidFill>
                <a:latin typeface="Calibri" panose="020F0502020204030204" pitchFamily="34" charset="0"/>
              </a:rPr>
              <a:t>|NP</a:t>
            </a:r>
            <a:r>
              <a:rPr lang="en-US" altLang="en-US" sz="2600" baseline="0" dirty="0">
                <a:solidFill>
                  <a:srgbClr val="31859C"/>
                </a:solidFill>
                <a:latin typeface="Calibri" panose="020F0502020204030204" pitchFamily="34" charset="0"/>
              </a:rPr>
              <a:t>) × P(</a:t>
            </a:r>
            <a:r>
              <a:rPr lang="en-US" altLang="en-US" sz="2600" i="1" baseline="0" dirty="0" err="1">
                <a:solidFill>
                  <a:srgbClr val="31859C"/>
                </a:solidFill>
                <a:latin typeface="Calibri" panose="020F0502020204030204" pitchFamily="34" charset="0"/>
              </a:rPr>
              <a:t>wilted</a:t>
            </a:r>
            <a:r>
              <a:rPr lang="en-US" altLang="en-US" sz="2600" baseline="0" dirty="0" err="1">
                <a:solidFill>
                  <a:srgbClr val="31859C"/>
                </a:solidFill>
                <a:latin typeface="Calibri" panose="020F0502020204030204" pitchFamily="34" charset="0"/>
              </a:rPr>
              <a:t>|VP</a:t>
            </a:r>
            <a:r>
              <a:rPr lang="en-US" altLang="en-US" sz="2600" baseline="0" dirty="0">
                <a:solidFill>
                  <a:srgbClr val="31859C"/>
                </a:solidFill>
                <a:latin typeface="Calibri" panose="020F0502020204030204" pitchFamily="34" charset="0"/>
              </a:rPr>
              <a:t>) + P(R</a:t>
            </a:r>
            <a:r>
              <a:rPr lang="en-US" altLang="en-US" sz="2600" dirty="0">
                <a:solidFill>
                  <a:srgbClr val="31859C"/>
                </a:solidFill>
                <a:latin typeface="Calibri" panose="020F0502020204030204" pitchFamily="34" charset="0"/>
              </a:rPr>
              <a:t>1</a:t>
            </a:r>
            <a:r>
              <a:rPr lang="en-US" altLang="en-US" sz="2600" baseline="0" dirty="0">
                <a:solidFill>
                  <a:srgbClr val="31859C"/>
                </a:solidFill>
                <a:latin typeface="Calibri" panose="020F0502020204030204" pitchFamily="34" charset="0"/>
              </a:rPr>
              <a:t>|S) × P(</a:t>
            </a:r>
            <a:r>
              <a:rPr lang="en-US" altLang="en-US" sz="2600" i="1" baseline="0" dirty="0" err="1">
                <a:solidFill>
                  <a:srgbClr val="31859C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2600" baseline="0" dirty="0" err="1">
                <a:solidFill>
                  <a:srgbClr val="31859C"/>
                </a:solidFill>
                <a:latin typeface="Calibri" panose="020F0502020204030204" pitchFamily="34" charset="0"/>
              </a:rPr>
              <a:t>|NP</a:t>
            </a:r>
            <a:r>
              <a:rPr lang="en-US" altLang="en-US" sz="2600" baseline="0" dirty="0">
                <a:solidFill>
                  <a:srgbClr val="31859C"/>
                </a:solidFill>
                <a:latin typeface="Calibri" panose="020F0502020204030204" pitchFamily="34" charset="0"/>
              </a:rPr>
              <a:t>) × P(</a:t>
            </a:r>
            <a:r>
              <a:rPr lang="en-US" altLang="en-US" sz="2600" i="1" baseline="0" dirty="0">
                <a:solidFill>
                  <a:srgbClr val="31859C"/>
                </a:solidFill>
                <a:latin typeface="Calibri" panose="020F0502020204030204" pitchFamily="34" charset="0"/>
              </a:rPr>
              <a:t>flower </a:t>
            </a:r>
            <a:r>
              <a:rPr lang="en-US" altLang="en-US" sz="2600" i="1" baseline="0" dirty="0" err="1" smtClean="0">
                <a:solidFill>
                  <a:srgbClr val="31859C"/>
                </a:solidFill>
                <a:latin typeface="Calibri" panose="020F0502020204030204" pitchFamily="34" charset="0"/>
              </a:rPr>
              <a:t>wilted</a:t>
            </a:r>
            <a:r>
              <a:rPr lang="en-US" altLang="en-US" sz="2600" baseline="0" dirty="0" err="1" smtClean="0">
                <a:solidFill>
                  <a:srgbClr val="31859C"/>
                </a:solidFill>
                <a:latin typeface="Calibri" panose="020F0502020204030204" pitchFamily="34" charset="0"/>
              </a:rPr>
              <a:t>|VP</a:t>
            </a:r>
            <a:r>
              <a:rPr lang="en-US" altLang="en-US" sz="2600" baseline="0" dirty="0" smtClean="0">
                <a:solidFill>
                  <a:srgbClr val="31859C"/>
                </a:solidFill>
                <a:latin typeface="Calibri" panose="020F0502020204030204" pitchFamily="34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altLang="en-US" sz="30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Using </a:t>
            </a:r>
            <a:r>
              <a:rPr lang="en-US" altLang="en-US" sz="30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this approach, the probability that a given sentence will be generated by the grammar can be efficiently computed. </a:t>
            </a:r>
            <a:endParaRPr lang="en-US" altLang="en-US" sz="3000" baseline="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8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altLang="en-US" sz="3000" baseline="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It </a:t>
            </a:r>
            <a:r>
              <a:rPr lang="en-US" altLang="en-US" sz="3000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only requires some way of recording the value of each constituent between each two possible positions.  The requirement can be filled by a packed chart structure. 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Fall 2001</a:t>
            </a:r>
          </a:p>
        </p:txBody>
      </p:sp>
      <p:sp>
        <p:nvSpPr>
          <p:cNvPr id="22533" name="Text Box 4"/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EE669: Natural Language Processing</a:t>
            </a:r>
          </a:p>
        </p:txBody>
      </p:sp>
      <p:sp>
        <p:nvSpPr>
          <p:cNvPr id="22534" name="Text Box 5"/>
          <p:cNvSpPr txBox="1">
            <a:spLocks noChangeArrowheads="1"/>
          </p:cNvSpPr>
          <p:nvPr/>
        </p:nvSpPr>
        <p:spPr bwMode="auto">
          <a:xfrm>
            <a:off x="6553200" y="6049169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600" baseline="-2500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6" charset="-12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C370AE-D4B8-4545-9BC6-9CEB7522EBE6}" type="slidenum">
              <a:rPr lang="en-US" altLang="en-US" sz="2000" b="1">
                <a:solidFill>
                  <a:schemeClr val="tx1"/>
                </a:solidFill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938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93254"/>
            <a:ext cx="8077200" cy="39925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solidFill>
                  <a:schemeClr val="accent2"/>
                </a:solidFill>
              </a:rPr>
              <a:t>Disambiguation:</a:t>
            </a:r>
            <a:r>
              <a:rPr lang="en-GB" sz="2000" dirty="0"/>
              <a:t> given </a:t>
            </a:r>
            <a:r>
              <a:rPr lang="en-GB" sz="2000" i="1" dirty="0"/>
              <a:t>n</a:t>
            </a:r>
            <a:r>
              <a:rPr lang="en-GB" sz="2000" dirty="0"/>
              <a:t> legal parses of a string, which is the most likely?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e.g. PP-attachment ambiguity can be resolved this way</a:t>
            </a:r>
          </a:p>
          <a:p>
            <a:pPr>
              <a:lnSpc>
                <a:spcPct val="80000"/>
              </a:lnSpc>
            </a:pPr>
            <a:endParaRPr lang="en-GB" sz="2000" dirty="0" smtClean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GB" sz="2000" dirty="0" smtClean="0">
                <a:solidFill>
                  <a:schemeClr val="accent2"/>
                </a:solidFill>
              </a:rPr>
              <a:t>Speed:</a:t>
            </a:r>
            <a:r>
              <a:rPr lang="en-GB" sz="2000" dirty="0" smtClean="0"/>
              <a:t> we’ve defined parsing as </a:t>
            </a:r>
            <a:r>
              <a:rPr lang="en-GB" sz="2000" dirty="0"/>
              <a:t>a search problem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search through space of possible applicable derivations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search space can be pruned by focusing on the most likely sub-parses of a parse</a:t>
            </a:r>
          </a:p>
          <a:p>
            <a:pPr>
              <a:lnSpc>
                <a:spcPct val="80000"/>
              </a:lnSpc>
            </a:pPr>
            <a:endParaRPr lang="en-GB" sz="2000" dirty="0" smtClean="0"/>
          </a:p>
          <a:p>
            <a:pPr>
              <a:lnSpc>
                <a:spcPct val="80000"/>
              </a:lnSpc>
            </a:pPr>
            <a:r>
              <a:rPr lang="en-GB" sz="2000" dirty="0"/>
              <a:t>P</a:t>
            </a:r>
            <a:r>
              <a:rPr lang="en-GB" sz="2000" dirty="0" smtClean="0"/>
              <a:t>arser </a:t>
            </a:r>
            <a:r>
              <a:rPr lang="en-GB" sz="2000" dirty="0"/>
              <a:t>can be used as a model to determine the probability of a sentence, given a parse</a:t>
            </a:r>
          </a:p>
          <a:p>
            <a:pPr lvl="1">
              <a:lnSpc>
                <a:spcPct val="80000"/>
              </a:lnSpc>
            </a:pPr>
            <a:r>
              <a:rPr lang="en-GB" sz="2000" dirty="0"/>
              <a:t>typical use in speech recognition, where input utterance can be “heard” as several possible sentences</a:t>
            </a:r>
            <a:endParaRPr lang="en-GB" sz="2000" dirty="0">
              <a:solidFill>
                <a:schemeClr val="accent2"/>
              </a:solidFill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Uses of probabilities in parsing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6096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85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/>
              <a:t>PCFG assigns a probability to every parse-tree t of a string W</a:t>
            </a:r>
          </a:p>
          <a:p>
            <a:pPr lvl="1"/>
            <a:r>
              <a:rPr lang="en-GB" sz="2200" dirty="0"/>
              <a:t>e.g. every possible parse (derivation) of a sentence recognised by the grammar</a:t>
            </a:r>
          </a:p>
          <a:p>
            <a:endParaRPr lang="en-GB" sz="2600" dirty="0" smtClean="0"/>
          </a:p>
          <a:p>
            <a:r>
              <a:rPr lang="en-GB" sz="2600" dirty="0" smtClean="0"/>
              <a:t>Notation</a:t>
            </a:r>
            <a:r>
              <a:rPr lang="en-GB" sz="2600" dirty="0"/>
              <a:t>:</a:t>
            </a:r>
          </a:p>
          <a:p>
            <a:pPr lvl="1"/>
            <a:r>
              <a:rPr lang="en-GB" sz="2200" dirty="0"/>
              <a:t>G = a PCFG</a:t>
            </a:r>
          </a:p>
          <a:p>
            <a:pPr lvl="1"/>
            <a:r>
              <a:rPr lang="en-GB" sz="2200" dirty="0"/>
              <a:t>s = a sentence</a:t>
            </a:r>
          </a:p>
          <a:p>
            <a:pPr lvl="1"/>
            <a:r>
              <a:rPr lang="en-GB" sz="2200" dirty="0"/>
              <a:t>t = a particular tree under our grammar</a:t>
            </a:r>
          </a:p>
          <a:p>
            <a:pPr lvl="2"/>
            <a:r>
              <a:rPr lang="en-GB" sz="2100" dirty="0"/>
              <a:t>t consists of several nodes </a:t>
            </a:r>
            <a:r>
              <a:rPr lang="en-GB" sz="2100" i="1" dirty="0"/>
              <a:t>n</a:t>
            </a:r>
            <a:endParaRPr lang="en-GB" sz="2100" dirty="0"/>
          </a:p>
          <a:p>
            <a:pPr lvl="2"/>
            <a:r>
              <a:rPr lang="en-GB" sz="2100" dirty="0"/>
              <a:t>each node is generated by applying some rule </a:t>
            </a:r>
            <a:r>
              <a:rPr lang="en-GB" sz="2100" i="1" dirty="0"/>
              <a:t>r</a:t>
            </a:r>
            <a:endParaRPr lang="en-GB" sz="2100" dirty="0"/>
          </a:p>
          <a:p>
            <a:pPr lvl="1">
              <a:buFont typeface="Wingdings" pitchFamily="2" charset="2"/>
              <a:buNone/>
            </a:pPr>
            <a:endParaRPr lang="en-GB" sz="2200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pPr algn="ctr"/>
            <a:r>
              <a:rPr lang="en-GB" dirty="0"/>
              <a:t>Using PCFG probabilities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8430114" y="6019800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74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GB" dirty="0"/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We work out the probability of a parse tree t by multiplying the probability of every rule (node) that gives rise to t (i.e. the derivation of t).</a:t>
            </a:r>
          </a:p>
          <a:p>
            <a:endParaRPr lang="en-GB" sz="2800" dirty="0">
              <a:latin typeface="Arial" pitchFamily="34" charset="0"/>
              <a:cs typeface="Arial" pitchFamily="34" charset="0"/>
            </a:endParaRPr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Note that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 tree can have multiple derivations </a:t>
            </a:r>
          </a:p>
          <a:p>
            <a:pPr lvl="2"/>
            <a:r>
              <a:rPr lang="en-GB" dirty="0" smtClean="0"/>
              <a:t>(different sequences of rule applications could give rise to the same tree)</a:t>
            </a:r>
          </a:p>
          <a:p>
            <a:pPr lvl="1"/>
            <a:r>
              <a:rPr lang="en-GB" dirty="0" smtClean="0"/>
              <a:t>But the probability of the tree remains the same </a:t>
            </a:r>
          </a:p>
          <a:p>
            <a:pPr lvl="2"/>
            <a:r>
              <a:rPr lang="en-GB" dirty="0" smtClean="0"/>
              <a:t>(it’s the same probabilities being multiplied)</a:t>
            </a:r>
          </a:p>
          <a:p>
            <a:pPr lvl="1"/>
            <a:r>
              <a:rPr lang="en-GB" dirty="0" smtClean="0"/>
              <a:t>We usually speak as if a tree has only one derivation, called the </a:t>
            </a:r>
            <a:r>
              <a:rPr lang="en-GB" b="1" dirty="0" smtClean="0">
                <a:solidFill>
                  <a:schemeClr val="accent1"/>
                </a:solidFill>
              </a:rPr>
              <a:t>canonical derivation</a:t>
            </a:r>
          </a:p>
          <a:p>
            <a:endParaRPr lang="en-GB" dirty="0" smtClean="0"/>
          </a:p>
          <a:p>
            <a:pPr>
              <a:buNone/>
            </a:pPr>
            <a:endParaRPr lang="en-GB" dirty="0"/>
          </a:p>
          <a:p>
            <a:pPr lvl="1">
              <a:buFont typeface="Wingdings" pitchFamily="2" charset="2"/>
              <a:buNone/>
            </a:pPr>
            <a:endParaRPr lang="en-GB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algn="ctr"/>
            <a:r>
              <a:rPr lang="en-GB" sz="3400" b="1" dirty="0">
                <a:solidFill>
                  <a:schemeClr val="tx1"/>
                </a:solidFill>
              </a:rPr>
              <a:t>Probability of a tree vs. a sentence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5794" y="6172200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31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/>
              <a:t>A sentence will usually have several parses</a:t>
            </a:r>
          </a:p>
          <a:p>
            <a:pPr lvl="1"/>
            <a:r>
              <a:rPr lang="en-GB" sz="2200" dirty="0"/>
              <a:t>we usually want them ranked, or only want the </a:t>
            </a:r>
            <a:r>
              <a:rPr lang="en-GB" sz="2200" i="1" dirty="0"/>
              <a:t>n</a:t>
            </a:r>
            <a:r>
              <a:rPr lang="en-GB" sz="2200" dirty="0"/>
              <a:t> best parses</a:t>
            </a:r>
          </a:p>
          <a:p>
            <a:pPr lvl="1"/>
            <a:r>
              <a:rPr lang="en-GB" sz="2200" dirty="0"/>
              <a:t>we need to focus on </a:t>
            </a:r>
            <a:r>
              <a:rPr lang="en-GB" sz="2200" dirty="0">
                <a:solidFill>
                  <a:schemeClr val="accent2"/>
                </a:solidFill>
              </a:rPr>
              <a:t>P(</a:t>
            </a:r>
            <a:r>
              <a:rPr lang="en-GB" sz="2200" dirty="0" err="1">
                <a:solidFill>
                  <a:schemeClr val="accent2"/>
                </a:solidFill>
              </a:rPr>
              <a:t>t|s,G</a:t>
            </a:r>
            <a:r>
              <a:rPr lang="en-GB" sz="2200" dirty="0">
                <a:solidFill>
                  <a:schemeClr val="accent2"/>
                </a:solidFill>
              </a:rPr>
              <a:t>)</a:t>
            </a:r>
          </a:p>
          <a:p>
            <a:pPr lvl="2"/>
            <a:r>
              <a:rPr lang="en-GB" sz="2100" dirty="0"/>
              <a:t>probability of a parse, given our sentence and our grammar</a:t>
            </a:r>
          </a:p>
          <a:p>
            <a:pPr lvl="1"/>
            <a:endParaRPr lang="en-GB" sz="2200" dirty="0" smtClean="0"/>
          </a:p>
          <a:p>
            <a:pPr lvl="1"/>
            <a:r>
              <a:rPr lang="en-GB" sz="2200" dirty="0" smtClean="0"/>
              <a:t>definition </a:t>
            </a:r>
            <a:r>
              <a:rPr lang="en-GB" sz="2200" dirty="0"/>
              <a:t>of the best parse for </a:t>
            </a:r>
            <a:r>
              <a:rPr lang="en-GB" sz="2200" dirty="0" smtClean="0"/>
              <a:t>s:</a:t>
            </a:r>
          </a:p>
          <a:p>
            <a:pPr lvl="2"/>
            <a:r>
              <a:rPr lang="en-GB" sz="1800" dirty="0" smtClean="0"/>
              <a:t>The tree for which P(</a:t>
            </a:r>
            <a:r>
              <a:rPr lang="en-GB" sz="1800" dirty="0" err="1" smtClean="0"/>
              <a:t>t|s,G</a:t>
            </a:r>
            <a:r>
              <a:rPr lang="en-GB" sz="1800" dirty="0" smtClean="0"/>
              <a:t>) is highest</a:t>
            </a:r>
          </a:p>
          <a:p>
            <a:pPr lvl="2"/>
            <a:endParaRPr lang="en-GB" sz="1800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Picking the best parse in a PCFG</a:t>
            </a:r>
          </a:p>
        </p:txBody>
      </p:sp>
      <p:sp>
        <p:nvSpPr>
          <p:cNvPr id="3" name="Rectangle 2"/>
          <p:cNvSpPr/>
          <p:nvPr/>
        </p:nvSpPr>
        <p:spPr>
          <a:xfrm>
            <a:off x="8534400" y="6172200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313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229600" cy="42211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Given a probabilistic context-free grammar G, we can the probability of a sentence (as opposed to a tree).</a:t>
            </a:r>
            <a:endParaRPr lang="en-GB" sz="2600" dirty="0"/>
          </a:p>
          <a:p>
            <a:pPr lvl="1"/>
            <a:endParaRPr lang="en-GB" sz="2200" dirty="0" smtClean="0"/>
          </a:p>
          <a:p>
            <a:r>
              <a:rPr lang="en-GB" dirty="0" smtClean="0"/>
              <a:t>Observe that:</a:t>
            </a:r>
          </a:p>
          <a:p>
            <a:pPr lvl="1"/>
            <a:r>
              <a:rPr lang="en-GB" sz="2000" dirty="0" smtClean="0"/>
              <a:t>As far as our grammar is concerned, a sentence is only a sentence if it can be recognised by the grammar (it is “legal”)</a:t>
            </a:r>
          </a:p>
          <a:p>
            <a:pPr lvl="1"/>
            <a:r>
              <a:rPr lang="en-GB" sz="2000" dirty="0" smtClean="0"/>
              <a:t>There can be multiple parse trees for a sentence.</a:t>
            </a:r>
          </a:p>
          <a:p>
            <a:pPr lvl="2"/>
            <a:r>
              <a:rPr lang="en-GB" sz="2000" dirty="0" smtClean="0"/>
              <a:t>Many trees whose </a:t>
            </a:r>
            <a:r>
              <a:rPr lang="en-GB" sz="2000" b="1" dirty="0" smtClean="0">
                <a:solidFill>
                  <a:schemeClr val="accent1"/>
                </a:solidFill>
              </a:rPr>
              <a:t>yield</a:t>
            </a:r>
            <a:r>
              <a:rPr lang="en-GB" sz="2000" dirty="0" smtClean="0"/>
              <a:t> is the sentence</a:t>
            </a:r>
          </a:p>
          <a:p>
            <a:pPr lvl="1"/>
            <a:r>
              <a:rPr lang="en-GB" sz="2000" dirty="0" smtClean="0"/>
              <a:t>The probability of the sentence is the sum of all the probabilities of the various trees that yield the sentence.</a:t>
            </a:r>
          </a:p>
          <a:p>
            <a:pPr>
              <a:buFont typeface="Wingdings" pitchFamily="2" charset="2"/>
              <a:buNone/>
            </a:pPr>
            <a:endParaRPr lang="en-GB" sz="2000" dirty="0"/>
          </a:p>
          <a:p>
            <a:pPr>
              <a:buFont typeface="Wingdings" pitchFamily="2" charset="2"/>
              <a:buNone/>
            </a:pPr>
            <a:r>
              <a:rPr lang="en-GB" sz="2600" dirty="0" smtClean="0"/>
              <a:t>          </a:t>
            </a:r>
            <a:endParaRPr lang="en-GB" sz="2600" dirty="0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pPr algn="ctr"/>
            <a:r>
              <a:rPr lang="en-GB" dirty="0"/>
              <a:t>Probability of a sentence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8329857" y="6096000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31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z="2800" dirty="0" smtClean="0"/>
              <a:t>The basic CKY algorithm remains unchanged.</a:t>
            </a:r>
          </a:p>
          <a:p>
            <a:endParaRPr lang="en-GB" sz="2800" dirty="0" smtClean="0"/>
          </a:p>
          <a:p>
            <a:r>
              <a:rPr lang="en-GB" sz="2800" dirty="0" smtClean="0"/>
              <a:t>However, rather than only keeping partial solutions in our table cells (i.e. The rules that match some input), we also keep their probabilities.</a:t>
            </a:r>
            <a:endParaRPr lang="en-GB" sz="2800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3400" b="1" dirty="0">
                <a:solidFill>
                  <a:schemeClr val="tx1"/>
                </a:solidFill>
              </a:rPr>
              <a:t>Using CKY to parse with a PCFG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0" y="6004560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59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00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3124200"/>
            <a:ext cx="8458200" cy="1143000"/>
          </a:xfrm>
        </p:spPr>
        <p:txBody>
          <a:bodyPr>
            <a:normAutofit fontScale="25000" lnSpcReduction="20000"/>
          </a:bodyPr>
          <a:lstStyle/>
          <a:p>
            <a:endParaRPr lang="en-GB" sz="8000" b="0" dirty="0" smtClean="0"/>
          </a:p>
          <a:p>
            <a:endParaRPr lang="en-GB" sz="8000" b="0" dirty="0"/>
          </a:p>
          <a:p>
            <a:r>
              <a:rPr lang="en-GB" sz="8000" b="0" dirty="0" smtClean="0"/>
              <a:t>C</a:t>
            </a:r>
            <a:r>
              <a:rPr lang="en-GB" sz="9600" b="0" dirty="0" smtClean="0"/>
              <a:t>lassic</a:t>
            </a:r>
            <a:r>
              <a:rPr lang="en-GB" sz="9600" b="0" dirty="0"/>
              <a:t>, bottom-up dynamic programming algorithm (</a:t>
            </a:r>
            <a:r>
              <a:rPr lang="en-GB" sz="9600" b="0" dirty="0" err="1"/>
              <a:t>Cocke</a:t>
            </a:r>
            <a:r>
              <a:rPr lang="en-GB" sz="9600" b="0" dirty="0"/>
              <a:t>-</a:t>
            </a:r>
            <a:r>
              <a:rPr lang="en-GB" sz="9600" b="0" dirty="0" err="1"/>
              <a:t>Kasami</a:t>
            </a:r>
            <a:r>
              <a:rPr lang="en-GB" sz="9600" b="0" dirty="0"/>
              <a:t>-Younger).</a:t>
            </a:r>
          </a:p>
          <a:p>
            <a:r>
              <a:rPr lang="en-GB" sz="9600" b="0" dirty="0" smtClean="0"/>
              <a:t>Requires  </a:t>
            </a:r>
            <a:r>
              <a:rPr lang="en-GB" sz="9600" b="0" dirty="0"/>
              <a:t>input grammar based on Chomsky Normal Form</a:t>
            </a:r>
          </a:p>
          <a:p>
            <a:pPr lvl="1"/>
            <a:r>
              <a:rPr lang="en-GB" sz="9600" spc="-150" dirty="0"/>
              <a:t>A CNF grammar is a Context-Free Grammar in which:</a:t>
            </a:r>
          </a:p>
          <a:p>
            <a:pPr lvl="2"/>
            <a:r>
              <a:rPr lang="en-GB" sz="9600" spc="-150" dirty="0"/>
              <a:t>Every rule LHS is a non-terminal</a:t>
            </a:r>
          </a:p>
          <a:p>
            <a:pPr lvl="2"/>
            <a:r>
              <a:rPr lang="en-GB" sz="9600" spc="-150" dirty="0"/>
              <a:t>Every rule RHS consists of either a single terminal or two non-terminals.</a:t>
            </a:r>
          </a:p>
          <a:p>
            <a:pPr lvl="2"/>
            <a:r>
              <a:rPr lang="en-GB" sz="9600" spc="-150" dirty="0"/>
              <a:t>Examples:</a:t>
            </a:r>
          </a:p>
          <a:p>
            <a:pPr lvl="3">
              <a:lnSpc>
                <a:spcPct val="90000"/>
              </a:lnSpc>
            </a:pPr>
            <a:r>
              <a:rPr lang="en-GB" sz="9600" spc="-150" dirty="0"/>
              <a:t>A </a:t>
            </a:r>
            <a:r>
              <a:rPr lang="en-GB" sz="9600" spc="-150" dirty="0">
                <a:sym typeface="Wingdings" pitchFamily="2" charset="2"/>
              </a:rPr>
              <a:t> BC</a:t>
            </a:r>
          </a:p>
          <a:p>
            <a:pPr lvl="3">
              <a:lnSpc>
                <a:spcPct val="90000"/>
              </a:lnSpc>
            </a:pPr>
            <a:r>
              <a:rPr lang="en-GB" sz="9600" spc="-150" dirty="0">
                <a:sym typeface="Wingdings" pitchFamily="2" charset="2"/>
              </a:rPr>
              <a:t>NP  </a:t>
            </a:r>
            <a:r>
              <a:rPr lang="en-GB" sz="9600" spc="-150" dirty="0" smtClean="0">
                <a:sym typeface="Wingdings" pitchFamily="2" charset="2"/>
              </a:rPr>
              <a:t>N PP</a:t>
            </a:r>
            <a:endParaRPr lang="en-GB" sz="9600" spc="-150" dirty="0">
              <a:sym typeface="Wingdings" pitchFamily="2" charset="2"/>
            </a:endParaRPr>
          </a:p>
          <a:p>
            <a:pPr lvl="3">
              <a:lnSpc>
                <a:spcPct val="90000"/>
              </a:lnSpc>
            </a:pPr>
            <a:r>
              <a:rPr lang="en-GB" sz="9600" spc="-150" dirty="0"/>
              <a:t>A </a:t>
            </a:r>
            <a:r>
              <a:rPr lang="en-GB" sz="9600" spc="-150" dirty="0">
                <a:sym typeface="Wingdings" pitchFamily="2" charset="2"/>
              </a:rPr>
              <a:t> a</a:t>
            </a:r>
          </a:p>
          <a:p>
            <a:pPr lvl="3">
              <a:lnSpc>
                <a:spcPct val="90000"/>
              </a:lnSpc>
            </a:pPr>
            <a:r>
              <a:rPr lang="en-GB" sz="9600" spc="-150" dirty="0">
                <a:sym typeface="Wingdings" pitchFamily="2" charset="2"/>
              </a:rPr>
              <a:t>Noun  man</a:t>
            </a:r>
          </a:p>
          <a:p>
            <a:pPr lvl="2">
              <a:lnSpc>
                <a:spcPct val="90000"/>
              </a:lnSpc>
            </a:pPr>
            <a:r>
              <a:rPr lang="en-GB" sz="9600" spc="-150" dirty="0">
                <a:sym typeface="Wingdings" pitchFamily="2" charset="2"/>
              </a:rPr>
              <a:t>But not:</a:t>
            </a:r>
          </a:p>
          <a:p>
            <a:pPr lvl="3">
              <a:lnSpc>
                <a:spcPct val="90000"/>
              </a:lnSpc>
            </a:pPr>
            <a:r>
              <a:rPr lang="en-GB" sz="9600" spc="-150" dirty="0">
                <a:sym typeface="Wingdings" pitchFamily="2" charset="2"/>
              </a:rPr>
              <a:t>NP  the </a:t>
            </a:r>
            <a:r>
              <a:rPr lang="en-GB" sz="9600" spc="-150" dirty="0" smtClean="0">
                <a:sym typeface="Wingdings" pitchFamily="2" charset="2"/>
              </a:rPr>
              <a:t>N</a:t>
            </a:r>
            <a:endParaRPr lang="en-GB" sz="9600" spc="-150" dirty="0">
              <a:sym typeface="Wingdings" pitchFamily="2" charset="2"/>
            </a:endParaRPr>
          </a:p>
          <a:p>
            <a:pPr lvl="3">
              <a:lnSpc>
                <a:spcPct val="90000"/>
              </a:lnSpc>
            </a:pPr>
            <a:r>
              <a:rPr lang="en-GB" sz="8000" spc="-150" dirty="0">
                <a:sym typeface="Wingdings" pitchFamily="2" charset="2"/>
              </a:rPr>
              <a:t>S VP</a:t>
            </a:r>
            <a:endParaRPr lang="en-GB" sz="8000" spc="-150" dirty="0"/>
          </a:p>
          <a:p>
            <a:pPr lvl="1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838200"/>
          </a:xfrm>
        </p:spPr>
        <p:txBody>
          <a:bodyPr/>
          <a:lstStyle/>
          <a:p>
            <a:r>
              <a:rPr lang="en-GB" dirty="0" smtClean="0"/>
              <a:t>CKY </a:t>
            </a:r>
            <a:r>
              <a:rPr lang="en-GB" dirty="0" smtClean="0"/>
              <a:t>parsing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11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 smtClean="0"/>
          </a:p>
          <a:p>
            <a:pPr>
              <a:lnSpc>
                <a:spcPct val="90000"/>
              </a:lnSpc>
            </a:pPr>
            <a:r>
              <a:rPr lang="en-GB" dirty="0" smtClean="0"/>
              <a:t>S </a:t>
            </a:r>
            <a:r>
              <a:rPr lang="en-GB" dirty="0" smtClean="0">
                <a:sym typeface="Wingdings" pitchFamily="2" charset="2"/>
              </a:rPr>
              <a:t> NP VP [.80]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ym typeface="Wingdings" pitchFamily="2" charset="2"/>
              </a:rPr>
              <a:t>NP  </a:t>
            </a:r>
            <a:r>
              <a:rPr lang="en-GB" dirty="0" err="1" smtClean="0">
                <a:sym typeface="Wingdings" pitchFamily="2" charset="2"/>
              </a:rPr>
              <a:t>Det</a:t>
            </a:r>
            <a:r>
              <a:rPr lang="en-GB" dirty="0" smtClean="0">
                <a:sym typeface="Wingdings" pitchFamily="2" charset="2"/>
              </a:rPr>
              <a:t> N [.30]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ym typeface="Wingdings" pitchFamily="2" charset="2"/>
              </a:rPr>
              <a:t>VP  V NP [.20]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ym typeface="Wingdings" pitchFamily="2" charset="2"/>
              </a:rPr>
              <a:t>V  includes [.05]</a:t>
            </a:r>
          </a:p>
          <a:p>
            <a:pPr>
              <a:lnSpc>
                <a:spcPct val="90000"/>
              </a:lnSpc>
            </a:pPr>
            <a:r>
              <a:rPr lang="en-GB" dirty="0" err="1" smtClean="0">
                <a:sym typeface="Wingdings" pitchFamily="2" charset="2"/>
              </a:rPr>
              <a:t>Det</a:t>
            </a:r>
            <a:r>
              <a:rPr lang="en-GB" dirty="0" smtClean="0">
                <a:sym typeface="Wingdings" pitchFamily="2" charset="2"/>
              </a:rPr>
              <a:t>  the [.4]</a:t>
            </a:r>
          </a:p>
          <a:p>
            <a:pPr>
              <a:lnSpc>
                <a:spcPct val="90000"/>
              </a:lnSpc>
            </a:pPr>
            <a:r>
              <a:rPr lang="en-GB" dirty="0" err="1" smtClean="0">
                <a:sym typeface="Wingdings" pitchFamily="2" charset="2"/>
              </a:rPr>
              <a:t>Det</a:t>
            </a:r>
            <a:r>
              <a:rPr lang="en-GB" dirty="0" smtClean="0">
                <a:sym typeface="Wingdings" pitchFamily="2" charset="2"/>
              </a:rPr>
              <a:t>  a [.4]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ym typeface="Wingdings" pitchFamily="2" charset="2"/>
              </a:rPr>
              <a:t>N  meal [.01]</a:t>
            </a:r>
          </a:p>
          <a:p>
            <a:pPr>
              <a:lnSpc>
                <a:spcPct val="90000"/>
              </a:lnSpc>
            </a:pPr>
            <a:r>
              <a:rPr lang="en-GB" dirty="0" smtClean="0">
                <a:sym typeface="Wingdings" pitchFamily="2" charset="2"/>
              </a:rPr>
              <a:t>N  flight [.02]</a:t>
            </a:r>
            <a:endParaRPr lang="en-GB" dirty="0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Probabilistic </a:t>
            </a:r>
            <a:r>
              <a:rPr lang="en-GB" sz="3600" b="1" dirty="0" smtClean="0">
                <a:solidFill>
                  <a:schemeClr val="tx1"/>
                </a:solidFill>
              </a:rPr>
              <a:t>CKY: </a:t>
            </a:r>
            <a:r>
              <a:rPr lang="en-GB" sz="3600" b="1" dirty="0">
                <a:solidFill>
                  <a:schemeClr val="tx1"/>
                </a:solidFill>
              </a:rPr>
              <a:t>example PCFG</a:t>
            </a:r>
          </a:p>
        </p:txBody>
      </p:sp>
      <p:sp>
        <p:nvSpPr>
          <p:cNvPr id="3" name="Rectangle 2"/>
          <p:cNvSpPr/>
          <p:nvPr/>
        </p:nvSpPr>
        <p:spPr>
          <a:xfrm>
            <a:off x="8734914" y="5681246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73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604" name="Group 76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2133600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831623"/>
                <a:gridCol w="2772076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sz="quarter" idx="10"/>
          </p:nvPr>
        </p:nvSpPr>
        <p:spPr>
          <a:xfrm rot="10800000" flipV="1">
            <a:off x="4495800" y="2864644"/>
            <a:ext cx="441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flight includes a meal.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/>
              <a:t>Probabilistic CYK: initialisation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3810000"/>
            <a:ext cx="2819400" cy="25908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NP VP [.80]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NP 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N [.30]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VP  V NP [.20]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  includes [.05]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the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a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meal [.01]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flight [.02]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06314" y="6047006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1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617" name="Group 65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2456688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831623"/>
                <a:gridCol w="2772076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(.4)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55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4343400" y="4604163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>
                <a:solidFill>
                  <a:schemeClr val="accent2"/>
                </a:solidFill>
              </a:rPr>
              <a:t>The</a:t>
            </a:r>
            <a:r>
              <a:rPr lang="en-GB" sz="2600" i="1" dirty="0"/>
              <a:t> flight includes a meal.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/>
              <a:t>Probabilistic CYK: lexical step</a:t>
            </a:r>
          </a:p>
        </p:txBody>
      </p:sp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38200" y="4114800"/>
            <a:ext cx="2743200" cy="2286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NP VP [.80]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NP 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N [.30]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VP  V NP [.20]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  includes [.05]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the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a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meal [.01]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flight [.02]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29857" y="6062246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30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640" name="Group 64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2779776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831623"/>
                <a:gridCol w="2772076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(.4)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.02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57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810000" y="4991100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</a:t>
            </a:r>
            <a:r>
              <a:rPr lang="en-GB" sz="2600" i="1" dirty="0">
                <a:solidFill>
                  <a:schemeClr val="accent2"/>
                </a:solidFill>
              </a:rPr>
              <a:t>flight</a:t>
            </a:r>
            <a:r>
              <a:rPr lang="en-GB" sz="2600" i="1" dirty="0"/>
              <a:t> includes a meal.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/>
              <a:t>Probabilistic CYK: lexical step</a:t>
            </a:r>
          </a:p>
        </p:txBody>
      </p:sp>
      <p:sp>
        <p:nvSpPr>
          <p:cNvPr id="152580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22376" y="4419600"/>
            <a:ext cx="2819400" cy="2286001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NP VP [.80]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NP 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N [.30]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VP  V NP [.20]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  includes [.05]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the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a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meal [.01]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flight [.02]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29600" y="5964823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14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06" name="Group 6"/>
          <p:cNvGraphicFramePr>
            <a:graphicFrameLocks noGrp="1"/>
          </p:cNvGraphicFramePr>
          <p:nvPr>
            <p:ph idx="1"/>
          </p:nvPr>
        </p:nvGraphicFramePr>
        <p:xfrm>
          <a:off x="304800" y="1493838"/>
          <a:ext cx="8229600" cy="2779776"/>
        </p:xfrm>
        <a:graphic>
          <a:graphicData uri="http://schemas.openxmlformats.org/drawingml/2006/table">
            <a:tbl>
              <a:tblPr/>
              <a:tblGrid>
                <a:gridCol w="744995"/>
                <a:gridCol w="1108830"/>
                <a:gridCol w="1524642"/>
                <a:gridCol w="1247434"/>
                <a:gridCol w="831623"/>
                <a:gridCol w="2772076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(.4)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.0024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0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429000" y="4419600"/>
            <a:ext cx="6324600" cy="114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600" i="1" dirty="0">
                <a:solidFill>
                  <a:schemeClr val="accent2"/>
                </a:solidFill>
              </a:rPr>
              <a:t>The flight</a:t>
            </a:r>
            <a:r>
              <a:rPr lang="en-GB" sz="2600" i="1" dirty="0"/>
              <a:t> includes a meal.</a:t>
            </a: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/>
              <a:t>Probabilistic CYK: syntactic step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85800" y="4472052"/>
            <a:ext cx="2362200" cy="2004948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NP VP [.80]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NP 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N [.30]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VP  V NP [.20]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  includes [.05]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the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a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meal [.01]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flight [.02]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5562600"/>
            <a:ext cx="4428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Note: probability of NP in [0,2]</a:t>
            </a:r>
          </a:p>
          <a:p>
            <a:r>
              <a:rPr lang="en-GB" dirty="0" smtClean="0"/>
              <a:t>P(</a:t>
            </a:r>
            <a:r>
              <a:rPr lang="en-GB" dirty="0" err="1" smtClean="0"/>
              <a:t>Det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 the) * P(N  </a:t>
            </a:r>
            <a:r>
              <a:rPr lang="en-GB" dirty="0" smtClean="0">
                <a:sym typeface="Wingdings" pitchFamily="2" charset="2"/>
              </a:rPr>
              <a:t>flight) </a:t>
            </a:r>
            <a:r>
              <a:rPr lang="en-GB" dirty="0" smtClean="0">
                <a:sym typeface="Wingdings" pitchFamily="2" charset="2"/>
              </a:rPr>
              <a:t>* P(NP  </a:t>
            </a:r>
            <a:r>
              <a:rPr lang="en-GB" dirty="0" err="1" smtClean="0">
                <a:sym typeface="Wingdings" pitchFamily="2" charset="2"/>
              </a:rPr>
              <a:t>Det</a:t>
            </a:r>
            <a:r>
              <a:rPr lang="en-GB" dirty="0" smtClean="0">
                <a:sym typeface="Wingdings" pitchFamily="2" charset="2"/>
              </a:rPr>
              <a:t> N)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8472417" y="5978098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64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983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689" name="Group 6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18946"/>
              </p:ext>
            </p:extLst>
          </p:nvPr>
        </p:nvGraphicFramePr>
        <p:xfrm>
          <a:off x="3581400" y="1493838"/>
          <a:ext cx="5105399" cy="3590544"/>
        </p:xfrm>
        <a:graphic>
          <a:graphicData uri="http://schemas.openxmlformats.org/drawingml/2006/table">
            <a:tbl>
              <a:tblPr/>
              <a:tblGrid>
                <a:gridCol w="462173"/>
                <a:gridCol w="687885"/>
                <a:gridCol w="945841"/>
                <a:gridCol w="773872"/>
                <a:gridCol w="515915"/>
                <a:gridCol w="171971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(.4)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.0024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.05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627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581400" y="5483352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flight </a:t>
            </a:r>
            <a:r>
              <a:rPr lang="en-GB" sz="2600" i="1" dirty="0">
                <a:solidFill>
                  <a:schemeClr val="accent2"/>
                </a:solidFill>
              </a:rPr>
              <a:t>includes</a:t>
            </a:r>
            <a:r>
              <a:rPr lang="en-GB" sz="2600" i="1" dirty="0"/>
              <a:t> a meal.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/>
              <a:t>Probabilistic CYK: lexical step</a:t>
            </a:r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467612"/>
            <a:ext cx="29718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NP VP [.80]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NP 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N [.30]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VP  V NP [.20]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  includes [.05]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the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a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meal [.01]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flight [.02]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1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715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39530"/>
              </p:ext>
            </p:extLst>
          </p:nvPr>
        </p:nvGraphicFramePr>
        <p:xfrm>
          <a:off x="3681985" y="1673225"/>
          <a:ext cx="5233415" cy="3669792"/>
        </p:xfrm>
        <a:graphic>
          <a:graphicData uri="http://schemas.openxmlformats.org/drawingml/2006/table">
            <a:tbl>
              <a:tblPr/>
              <a:tblGrid>
                <a:gridCol w="473761"/>
                <a:gridCol w="705134"/>
                <a:gridCol w="969559"/>
                <a:gridCol w="793276"/>
                <a:gridCol w="705134"/>
                <a:gridCol w="1586551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(.4)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.0024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.05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.4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51" name="Rectangle 3"/>
          <p:cNvSpPr>
            <a:spLocks noGrp="1" noChangeArrowheads="1"/>
          </p:cNvSpPr>
          <p:nvPr>
            <p:ph sz="quarter" idx="10"/>
          </p:nvPr>
        </p:nvSpPr>
        <p:spPr>
          <a:xfrm rot="10800000" flipV="1">
            <a:off x="4343400" y="3414205"/>
            <a:ext cx="4419600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flight includes </a:t>
            </a:r>
            <a:r>
              <a:rPr lang="en-GB" sz="2600" i="1" dirty="0">
                <a:solidFill>
                  <a:schemeClr val="accent2"/>
                </a:solidFill>
              </a:rPr>
              <a:t>a</a:t>
            </a:r>
            <a:r>
              <a:rPr lang="en-GB" sz="2600" i="1" dirty="0"/>
              <a:t> meal.</a:t>
            </a: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/>
              <a:t>Probabilistic CYK: lexical step</a:t>
            </a: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09600" y="1828800"/>
            <a:ext cx="29718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NP VP [.80]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NP 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N [.30]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VP  V NP [.20]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  includes [.05]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the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a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meal [.01]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flight [.02]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48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774" name="Group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874844"/>
              </p:ext>
            </p:extLst>
          </p:nvPr>
        </p:nvGraphicFramePr>
        <p:xfrm>
          <a:off x="3505200" y="1493838"/>
          <a:ext cx="5638799" cy="3444240"/>
        </p:xfrm>
        <a:graphic>
          <a:graphicData uri="http://schemas.openxmlformats.org/drawingml/2006/table">
            <a:tbl>
              <a:tblPr/>
              <a:tblGrid>
                <a:gridCol w="510458"/>
                <a:gridCol w="759755"/>
                <a:gridCol w="1044661"/>
                <a:gridCol w="854723"/>
                <a:gridCol w="759755"/>
                <a:gridCol w="170944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(.4)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.0024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.05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.01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0771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505200" y="5181600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flight includes a </a:t>
            </a:r>
            <a:r>
              <a:rPr lang="en-GB" sz="2600" i="1" dirty="0">
                <a:solidFill>
                  <a:schemeClr val="accent2"/>
                </a:solidFill>
              </a:rPr>
              <a:t>meal</a:t>
            </a:r>
            <a:r>
              <a:rPr lang="en-GB" sz="2600" i="1" dirty="0"/>
              <a:t>.</a:t>
            </a: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/>
              <a:t>Probabilistic CYK: syntactic step</a:t>
            </a:r>
          </a:p>
        </p:txBody>
      </p:sp>
      <p:sp>
        <p:nvSpPr>
          <p:cNvPr id="160772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520825"/>
            <a:ext cx="29718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NP VP [.80]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NP 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N [.30]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VP  V NP [.20]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  includes [.05]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the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a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meal [.01]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flight [.02]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74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739" name="Group 6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003905"/>
              </p:ext>
            </p:extLst>
          </p:nvPr>
        </p:nvGraphicFramePr>
        <p:xfrm>
          <a:off x="3300980" y="1493838"/>
          <a:ext cx="5538219" cy="3444240"/>
        </p:xfrm>
        <a:graphic>
          <a:graphicData uri="http://schemas.openxmlformats.org/drawingml/2006/table">
            <a:tbl>
              <a:tblPr/>
              <a:tblGrid>
                <a:gridCol w="501355"/>
                <a:gridCol w="746202"/>
                <a:gridCol w="1026028"/>
                <a:gridCol w="839477"/>
                <a:gridCol w="746202"/>
                <a:gridCol w="167895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(.4)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.0024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.05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.001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675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797808" y="5003864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flight includes </a:t>
            </a:r>
            <a:r>
              <a:rPr lang="en-GB" sz="2600" i="1" dirty="0">
                <a:solidFill>
                  <a:schemeClr val="accent2"/>
                </a:solidFill>
              </a:rPr>
              <a:t>a meal</a:t>
            </a:r>
            <a:r>
              <a:rPr lang="en-GB" sz="2600" i="1" dirty="0"/>
              <a:t>.</a:t>
            </a: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/>
              <a:t>Probabilistic CYK: syntactic step</a:t>
            </a:r>
          </a:p>
        </p:txBody>
      </p:sp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-12191" y="1493838"/>
            <a:ext cx="2615181" cy="4572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NP VP [.80]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NP 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N [.30]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VP  V NP [.20]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  includes [.05]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the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a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meal [.01]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flight [.02]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8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54" name="Group 5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373379"/>
              </p:ext>
            </p:extLst>
          </p:nvPr>
        </p:nvGraphicFramePr>
        <p:xfrm>
          <a:off x="3200400" y="1493838"/>
          <a:ext cx="5638799" cy="3444240"/>
        </p:xfrm>
        <a:graphic>
          <a:graphicData uri="http://schemas.openxmlformats.org/drawingml/2006/table">
            <a:tbl>
              <a:tblPr/>
              <a:tblGrid>
                <a:gridCol w="510458"/>
                <a:gridCol w="759754"/>
                <a:gridCol w="1044662"/>
                <a:gridCol w="854724"/>
                <a:gridCol w="759754"/>
                <a:gridCol w="1709447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(.4)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.0024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.05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VP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.00001</a:t>
                      </a:r>
                      <a:endParaRPr kumimoji="0" lang="en-GB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.001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699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048000" y="5257800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/>
              <a:t>The flight </a:t>
            </a:r>
            <a:r>
              <a:rPr lang="en-GB" sz="2600" i="1" dirty="0">
                <a:solidFill>
                  <a:schemeClr val="accent2"/>
                </a:solidFill>
              </a:rPr>
              <a:t>includes a meal</a:t>
            </a:r>
            <a:r>
              <a:rPr lang="en-GB" sz="2600" i="1" dirty="0"/>
              <a:t>.</a:t>
            </a: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001000" cy="1216025"/>
          </a:xfrm>
        </p:spPr>
        <p:txBody>
          <a:bodyPr/>
          <a:lstStyle/>
          <a:p>
            <a:r>
              <a:rPr lang="en-GB" dirty="0"/>
              <a:t>Probabilistic CYK: syntactic step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6200" y="1539558"/>
            <a:ext cx="2667000" cy="4572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NP VP [.80]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NP 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N [.30]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VP  V NP [.20]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  includes [.05]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the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a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meal [.01]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flight [.02]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0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Any CFG can be re-written in CNF, without any loss of expressiveness</a:t>
            </a:r>
            <a:r>
              <a:rPr lang="en-GB" dirty="0" smtClean="0"/>
              <a:t>. </a:t>
            </a:r>
          </a:p>
          <a:p>
            <a:endParaRPr lang="en-GB" dirty="0" smtClean="0"/>
          </a:p>
          <a:p>
            <a:pPr lvl="1"/>
            <a:r>
              <a:rPr lang="en-GB" sz="2800" dirty="0" smtClean="0"/>
              <a:t>That is, for any CFG, there is a corresponding CNF grammar which accepts exactly the same set of strings as the original CFG.</a:t>
            </a:r>
          </a:p>
          <a:p>
            <a:endParaRPr lang="en-GB" sz="2800" dirty="0" smtClean="0"/>
          </a:p>
          <a:p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smtClean="0">
                <a:solidFill>
                  <a:schemeClr val="tx1"/>
                </a:solidFill>
              </a:rPr>
              <a:t>Chomsky Normal Form</a:t>
            </a: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56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777" name="Group 5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179009"/>
              </p:ext>
            </p:extLst>
          </p:nvPr>
        </p:nvGraphicFramePr>
        <p:xfrm>
          <a:off x="2971800" y="1447800"/>
          <a:ext cx="6019799" cy="3490278"/>
        </p:xfrm>
        <a:graphic>
          <a:graphicData uri="http://schemas.openxmlformats.org/drawingml/2006/table">
            <a:tbl>
              <a:tblPr/>
              <a:tblGrid>
                <a:gridCol w="563773"/>
                <a:gridCol w="808300"/>
                <a:gridCol w="1111413"/>
                <a:gridCol w="909339"/>
                <a:gridCol w="808300"/>
                <a:gridCol w="1818674"/>
              </a:tblGrid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5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0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(.4)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.0024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Verdana" pitchFamily="34" charset="0"/>
                        </a:rPr>
                        <a:t>.0000000192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1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.02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2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.05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VP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.00001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3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Det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.4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.001</a:t>
                      </a:r>
                      <a:endParaRPr kumimoji="0" lang="en-GB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4</a:t>
                      </a:r>
                    </a:p>
                  </a:txBody>
                  <a:tcPr marL="166325" marR="1663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.01</a:t>
                      </a:r>
                    </a:p>
                  </a:txBody>
                  <a:tcPr marL="166325" marR="1663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723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3505200" y="5294694"/>
            <a:ext cx="63246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600" i="1" dirty="0">
                <a:solidFill>
                  <a:schemeClr val="accent2"/>
                </a:solidFill>
              </a:rPr>
              <a:t>The flight includes a meal</a:t>
            </a:r>
            <a:r>
              <a:rPr lang="en-GB" sz="2600" i="1" dirty="0"/>
              <a:t>.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685800" y="2681288"/>
            <a:ext cx="4038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1475232"/>
            <a:ext cx="2743200" cy="45720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NP VP [.80]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NP  </a:t>
            </a: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N [.30]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VP  V NP [.20]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V  includes [.05]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the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Det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  a [.4]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meal [.01]</a:t>
            </a:r>
          </a:p>
          <a:p>
            <a:pPr marL="274320" marR="0" lvl="0" indent="-274320" algn="l" defTabSz="914400" rtl="0" eaLnBrk="1" fontAlgn="auto" latinLnBrk="0" hangingPunct="1">
              <a:lnSpc>
                <a:spcPct val="9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N  flight [.02]</a:t>
            </a: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738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itchFamily="34" charset="0"/>
                <a:cs typeface="Arial" pitchFamily="34" charset="0"/>
              </a:rPr>
              <a:t>Cells in chart hold probabilities</a:t>
            </a:r>
          </a:p>
          <a:p>
            <a:endParaRPr lang="en-GB" sz="2800" dirty="0">
              <a:latin typeface="Arial" pitchFamily="34" charset="0"/>
              <a:cs typeface="Arial" pitchFamily="34" charset="0"/>
            </a:endParaRPr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Bottom-up procedure computes probability of a parse incrementally.</a:t>
            </a:r>
          </a:p>
          <a:p>
            <a:endParaRPr lang="en-GB" sz="2800" dirty="0">
              <a:latin typeface="Arial" pitchFamily="34" charset="0"/>
              <a:cs typeface="Arial" pitchFamily="34" charset="0"/>
            </a:endParaRPr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To obtain parse trees, we traverse the table “backwards” as before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Cells </a:t>
            </a:r>
            <a:r>
              <a:rPr lang="en-GB" dirty="0"/>
              <a:t>need to be augmented with </a:t>
            </a:r>
            <a:r>
              <a:rPr lang="en-GB" dirty="0" err="1"/>
              <a:t>backpointers</a:t>
            </a:r>
            <a:r>
              <a:rPr lang="en-GB" dirty="0"/>
              <a:t>.</a:t>
            </a: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Probabilistic CYK: 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8537448" y="6044184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14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427038"/>
            <a:ext cx="6553200" cy="750887"/>
          </a:xfrm>
          <a:prstGeom prst="rect">
            <a:avLst/>
          </a:prstGeom>
        </p:spPr>
        <p:txBody>
          <a:bodyPr vert="horz" wrap="square" lIns="0" tIns="12099" rIns="0" bIns="0" rtlCol="0" anchor="ctr">
            <a:spAutoFit/>
          </a:bodyPr>
          <a:lstStyle/>
          <a:p>
            <a:pPr lvl="0" algn="ctr"/>
            <a:r>
              <a:rPr lang="en-IN" sz="4800" b="1" dirty="0">
                <a:solidFill>
                  <a:schemeClr val="tx1"/>
                </a:solidFill>
              </a:rPr>
              <a:t>Problems with PCFGs 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5461" y="1498215"/>
            <a:ext cx="7873646" cy="2759476"/>
          </a:xfrm>
          <a:prstGeom prst="rect">
            <a:avLst/>
          </a:prstGeom>
        </p:spPr>
        <p:txBody>
          <a:bodyPr vert="horz" wrap="square" lIns="0" tIns="115255" rIns="0" bIns="0" rtlCol="0">
            <a:spAutoFit/>
          </a:bodyPr>
          <a:lstStyle/>
          <a:p>
            <a:pPr marL="355959" indent="-343860">
              <a:spcBef>
                <a:spcPts val="908"/>
              </a:spcBef>
              <a:buChar char="•"/>
              <a:tabLst>
                <a:tab pos="356596" algn="l"/>
              </a:tabLst>
            </a:pPr>
            <a:r>
              <a:rPr sz="3209" spc="80" dirty="0">
                <a:latin typeface="Trebuchet MS"/>
                <a:cs typeface="Trebuchet MS"/>
              </a:rPr>
              <a:t>No</a:t>
            </a:r>
            <a:r>
              <a:rPr sz="3209" spc="-321" dirty="0">
                <a:latin typeface="Trebuchet MS"/>
                <a:cs typeface="Trebuchet MS"/>
              </a:rPr>
              <a:t> </a:t>
            </a:r>
            <a:r>
              <a:rPr sz="3209" spc="-105" dirty="0">
                <a:latin typeface="Trebuchet MS"/>
                <a:cs typeface="Trebuchet MS"/>
              </a:rPr>
              <a:t>Context</a:t>
            </a:r>
            <a:endParaRPr sz="3209" dirty="0">
              <a:latin typeface="Trebuchet MS"/>
              <a:cs typeface="Trebuchet MS"/>
            </a:endParaRPr>
          </a:p>
          <a:p>
            <a:pPr marL="757129" lvl="1" indent="-286550">
              <a:spcBef>
                <a:spcPts val="717"/>
              </a:spcBef>
              <a:buChar char="–"/>
              <a:tabLst>
                <a:tab pos="757766" algn="l"/>
              </a:tabLst>
            </a:pPr>
            <a:r>
              <a:rPr sz="2808" spc="-110" dirty="0">
                <a:solidFill>
                  <a:srgbClr val="7F7F7F"/>
                </a:solidFill>
                <a:latin typeface="Trebuchet MS"/>
                <a:cs typeface="Trebuchet MS"/>
              </a:rPr>
              <a:t>(immediate</a:t>
            </a:r>
            <a:r>
              <a:rPr sz="2808" spc="-296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110" dirty="0">
                <a:solidFill>
                  <a:srgbClr val="7F7F7F"/>
                </a:solidFill>
                <a:latin typeface="Trebuchet MS"/>
                <a:cs typeface="Trebuchet MS"/>
              </a:rPr>
              <a:t>prior</a:t>
            </a:r>
            <a:r>
              <a:rPr sz="2808" spc="-296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135" dirty="0">
                <a:solidFill>
                  <a:srgbClr val="7F7F7F"/>
                </a:solidFill>
                <a:latin typeface="Trebuchet MS"/>
                <a:cs typeface="Trebuchet MS"/>
              </a:rPr>
              <a:t>context,</a:t>
            </a:r>
            <a:r>
              <a:rPr sz="2808" spc="-28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120" dirty="0">
                <a:solidFill>
                  <a:srgbClr val="7F7F7F"/>
                </a:solidFill>
                <a:latin typeface="Trebuchet MS"/>
                <a:cs typeface="Trebuchet MS"/>
              </a:rPr>
              <a:t>speaker,</a:t>
            </a:r>
            <a:r>
              <a:rPr sz="2808" spc="-28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20" dirty="0">
                <a:solidFill>
                  <a:srgbClr val="7F7F7F"/>
                </a:solidFill>
                <a:latin typeface="Trebuchet MS"/>
                <a:cs typeface="Trebuchet MS"/>
              </a:rPr>
              <a:t>…)</a:t>
            </a:r>
            <a:endParaRPr sz="2808" dirty="0">
              <a:latin typeface="Trebuchet MS"/>
              <a:cs typeface="Trebuchet MS"/>
            </a:endParaRPr>
          </a:p>
          <a:p>
            <a:pPr marL="355959" indent="-343860">
              <a:spcBef>
                <a:spcPts val="727"/>
              </a:spcBef>
              <a:buChar char="•"/>
              <a:tabLst>
                <a:tab pos="356596" algn="l"/>
              </a:tabLst>
            </a:pPr>
            <a:r>
              <a:rPr sz="3209" spc="80" dirty="0">
                <a:latin typeface="Trebuchet MS"/>
                <a:cs typeface="Trebuchet MS"/>
              </a:rPr>
              <a:t>No</a:t>
            </a:r>
            <a:r>
              <a:rPr sz="3209" spc="-321" dirty="0">
                <a:latin typeface="Trebuchet MS"/>
                <a:cs typeface="Trebuchet MS"/>
              </a:rPr>
              <a:t> </a:t>
            </a:r>
            <a:r>
              <a:rPr sz="3209" spc="-125" dirty="0">
                <a:latin typeface="Trebuchet MS"/>
                <a:cs typeface="Trebuchet MS"/>
              </a:rPr>
              <a:t>Lexicalization</a:t>
            </a:r>
            <a:endParaRPr sz="3209" dirty="0">
              <a:latin typeface="Trebuchet MS"/>
              <a:cs typeface="Trebuchet MS"/>
            </a:endParaRPr>
          </a:p>
          <a:p>
            <a:pPr marL="757129" lvl="1" indent="-286550">
              <a:spcBef>
                <a:spcPts val="717"/>
              </a:spcBef>
              <a:buChar char="–"/>
              <a:tabLst>
                <a:tab pos="757766" algn="l"/>
              </a:tabLst>
            </a:pPr>
            <a:r>
              <a:rPr sz="2808" spc="-95" dirty="0">
                <a:solidFill>
                  <a:srgbClr val="7F7F7F"/>
                </a:solidFill>
                <a:latin typeface="Trebuchet MS"/>
                <a:cs typeface="Trebuchet MS"/>
              </a:rPr>
              <a:t>“VP</a:t>
            </a:r>
            <a:r>
              <a:rPr sz="2808" spc="-286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95" dirty="0">
                <a:solidFill>
                  <a:srgbClr val="7F7F7F"/>
                </a:solidFill>
                <a:latin typeface="Trebuchet MS"/>
                <a:cs typeface="Trebuchet MS"/>
              </a:rPr>
              <a:t>NP</a:t>
            </a:r>
            <a:r>
              <a:rPr sz="2808" spc="-29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60" dirty="0">
                <a:solidFill>
                  <a:srgbClr val="7F7F7F"/>
                </a:solidFill>
                <a:latin typeface="Trebuchet MS"/>
                <a:cs typeface="Trebuchet MS"/>
              </a:rPr>
              <a:t>NP”</a:t>
            </a:r>
            <a:r>
              <a:rPr sz="2808" spc="-296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75" dirty="0">
                <a:solidFill>
                  <a:srgbClr val="7F7F7F"/>
                </a:solidFill>
                <a:latin typeface="Trebuchet MS"/>
                <a:cs typeface="Trebuchet MS"/>
              </a:rPr>
              <a:t>more</a:t>
            </a:r>
            <a:r>
              <a:rPr sz="2808" spc="-29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125" dirty="0">
                <a:solidFill>
                  <a:srgbClr val="7F7F7F"/>
                </a:solidFill>
                <a:latin typeface="Trebuchet MS"/>
                <a:cs typeface="Trebuchet MS"/>
              </a:rPr>
              <a:t>likely</a:t>
            </a:r>
            <a:r>
              <a:rPr sz="2808" spc="-29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150" dirty="0">
                <a:solidFill>
                  <a:srgbClr val="7F7F7F"/>
                </a:solidFill>
                <a:latin typeface="Trebuchet MS"/>
                <a:cs typeface="Trebuchet MS"/>
              </a:rPr>
              <a:t>if</a:t>
            </a:r>
            <a:r>
              <a:rPr sz="2808" spc="-29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110" dirty="0">
                <a:solidFill>
                  <a:srgbClr val="7F7F7F"/>
                </a:solidFill>
                <a:latin typeface="Trebuchet MS"/>
                <a:cs typeface="Trebuchet MS"/>
              </a:rPr>
              <a:t>verb</a:t>
            </a:r>
            <a:r>
              <a:rPr sz="2808" spc="-29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75" dirty="0">
                <a:solidFill>
                  <a:srgbClr val="7F7F7F"/>
                </a:solidFill>
                <a:latin typeface="Trebuchet MS"/>
                <a:cs typeface="Trebuchet MS"/>
              </a:rPr>
              <a:t>is</a:t>
            </a:r>
            <a:r>
              <a:rPr sz="2808" spc="-29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170" dirty="0">
                <a:solidFill>
                  <a:srgbClr val="7F7F7F"/>
                </a:solidFill>
                <a:latin typeface="Trebuchet MS"/>
                <a:cs typeface="Trebuchet MS"/>
              </a:rPr>
              <a:t>“hand”</a:t>
            </a:r>
            <a:r>
              <a:rPr sz="2808" spc="-296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85" dirty="0">
                <a:solidFill>
                  <a:srgbClr val="7F7F7F"/>
                </a:solidFill>
                <a:latin typeface="Trebuchet MS"/>
                <a:cs typeface="Trebuchet MS"/>
              </a:rPr>
              <a:t>or</a:t>
            </a:r>
            <a:r>
              <a:rPr sz="2808" spc="-286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230" dirty="0">
                <a:solidFill>
                  <a:srgbClr val="7F7F7F"/>
                </a:solidFill>
                <a:latin typeface="Trebuchet MS"/>
                <a:cs typeface="Trebuchet MS"/>
              </a:rPr>
              <a:t>“tell”</a:t>
            </a:r>
            <a:endParaRPr sz="2808" dirty="0">
              <a:latin typeface="Trebuchet MS"/>
              <a:cs typeface="Trebuchet MS"/>
            </a:endParaRPr>
          </a:p>
          <a:p>
            <a:pPr marL="757129" lvl="1" indent="-287187">
              <a:spcBef>
                <a:spcPts val="672"/>
              </a:spcBef>
              <a:buChar char="–"/>
              <a:tabLst>
                <a:tab pos="757766" algn="l"/>
              </a:tabLst>
            </a:pPr>
            <a:r>
              <a:rPr sz="2808" spc="-145" dirty="0">
                <a:solidFill>
                  <a:srgbClr val="7F7F7F"/>
                </a:solidFill>
                <a:latin typeface="Trebuchet MS"/>
                <a:cs typeface="Trebuchet MS"/>
              </a:rPr>
              <a:t>fail</a:t>
            </a:r>
            <a:r>
              <a:rPr sz="2808" spc="-296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75" dirty="0">
                <a:solidFill>
                  <a:srgbClr val="7F7F7F"/>
                </a:solidFill>
                <a:latin typeface="Trebuchet MS"/>
                <a:cs typeface="Trebuchet MS"/>
              </a:rPr>
              <a:t>to</a:t>
            </a:r>
            <a:r>
              <a:rPr sz="2808" spc="-296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125" dirty="0">
                <a:solidFill>
                  <a:srgbClr val="7F7F7F"/>
                </a:solidFill>
                <a:latin typeface="Trebuchet MS"/>
                <a:cs typeface="Trebuchet MS"/>
              </a:rPr>
              <a:t>capture</a:t>
            </a:r>
            <a:r>
              <a:rPr sz="2808" spc="-296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150" dirty="0">
                <a:solidFill>
                  <a:srgbClr val="7F7F7F"/>
                </a:solidFill>
                <a:latin typeface="Trebuchet MS"/>
                <a:cs typeface="Trebuchet MS"/>
              </a:rPr>
              <a:t>lexical</a:t>
            </a:r>
            <a:r>
              <a:rPr sz="2808" spc="-296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100" dirty="0">
                <a:solidFill>
                  <a:srgbClr val="7F7F7F"/>
                </a:solidFill>
                <a:latin typeface="Trebuchet MS"/>
                <a:cs typeface="Trebuchet MS"/>
              </a:rPr>
              <a:t>dependencies</a:t>
            </a:r>
            <a:r>
              <a:rPr sz="2808" spc="-316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65" dirty="0">
                <a:solidFill>
                  <a:srgbClr val="7F7F7F"/>
                </a:solidFill>
                <a:latin typeface="Trebuchet MS"/>
                <a:cs typeface="Trebuchet MS"/>
              </a:rPr>
              <a:t>(n‐grams</a:t>
            </a:r>
            <a:r>
              <a:rPr sz="2808" spc="-291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2808" spc="-90" dirty="0">
                <a:solidFill>
                  <a:srgbClr val="7F7F7F"/>
                </a:solidFill>
                <a:latin typeface="Trebuchet MS"/>
                <a:cs typeface="Trebuchet MS"/>
              </a:rPr>
              <a:t>do</a:t>
            </a:r>
            <a:r>
              <a:rPr sz="2808" spc="-90" dirty="0" smtClean="0">
                <a:solidFill>
                  <a:srgbClr val="7F7F7F"/>
                </a:solidFill>
                <a:latin typeface="Trebuchet MS"/>
                <a:cs typeface="Trebuchet MS"/>
              </a:rPr>
              <a:t>)</a:t>
            </a:r>
            <a:endParaRPr sz="2808" dirty="0">
              <a:latin typeface="Trebuchet MS"/>
              <a:cs typeface="Trebuchet M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65579" y="5715000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96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smtClean="0"/>
              <a:t>Probability of a rule r expanding node n depends only on n.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Independent of other non-terminals</a:t>
            </a:r>
          </a:p>
          <a:p>
            <a:pPr>
              <a:lnSpc>
                <a:spcPct val="90000"/>
              </a:lnSpc>
            </a:pPr>
            <a:endParaRPr lang="en-GB" sz="2400" smtClean="0"/>
          </a:p>
          <a:p>
            <a:pPr>
              <a:lnSpc>
                <a:spcPct val="90000"/>
              </a:lnSpc>
            </a:pPr>
            <a:r>
              <a:rPr lang="en-GB" sz="2400" smtClean="0"/>
              <a:t>Example:</a:t>
            </a:r>
          </a:p>
          <a:p>
            <a:pPr lvl="1">
              <a:lnSpc>
                <a:spcPct val="90000"/>
              </a:lnSpc>
            </a:pPr>
            <a:r>
              <a:rPr lang="en-GB" sz="2400" smtClean="0"/>
              <a:t>P(NP </a:t>
            </a:r>
            <a:r>
              <a:rPr lang="en-GB" sz="2400" smtClean="0">
                <a:sym typeface="Wingdings" pitchFamily="2" charset="2"/>
              </a:rPr>
              <a:t> Pro) is independent of where the NP is in the sentence</a:t>
            </a:r>
          </a:p>
          <a:p>
            <a:pPr lvl="1">
              <a:lnSpc>
                <a:spcPct val="90000"/>
              </a:lnSpc>
            </a:pPr>
            <a:r>
              <a:rPr lang="en-GB" sz="2400" smtClean="0"/>
              <a:t>but we know that NP</a:t>
            </a:r>
            <a:r>
              <a:rPr lang="en-GB" sz="2400" smtClean="0">
                <a:sym typeface="Wingdings" pitchFamily="2" charset="2"/>
              </a:rPr>
              <a:t>Pro is much more likely in subject position</a:t>
            </a:r>
          </a:p>
          <a:p>
            <a:pPr lvl="1">
              <a:lnSpc>
                <a:spcPct val="90000"/>
              </a:lnSpc>
            </a:pPr>
            <a:r>
              <a:rPr lang="en-GB" sz="2400" smtClean="0">
                <a:sym typeface="Wingdings" pitchFamily="2" charset="2"/>
              </a:rPr>
              <a:t>Francis et al (1999) using the Switchboard corpus: </a:t>
            </a:r>
          </a:p>
          <a:p>
            <a:pPr lvl="2">
              <a:lnSpc>
                <a:spcPct val="90000"/>
              </a:lnSpc>
            </a:pPr>
            <a:r>
              <a:rPr lang="en-GB" smtClean="0">
                <a:sym typeface="Wingdings" pitchFamily="2" charset="2"/>
              </a:rPr>
              <a:t>91% of subjects are pronouns; </a:t>
            </a:r>
          </a:p>
          <a:p>
            <a:pPr lvl="2">
              <a:lnSpc>
                <a:spcPct val="90000"/>
              </a:lnSpc>
            </a:pPr>
            <a:r>
              <a:rPr lang="en-GB" smtClean="0">
                <a:sym typeface="Wingdings" pitchFamily="2" charset="2"/>
              </a:rPr>
              <a:t>only 34% of objects are pronouns</a:t>
            </a:r>
          </a:p>
          <a:p>
            <a:pPr lvl="1">
              <a:lnSpc>
                <a:spcPct val="90000"/>
              </a:lnSpc>
            </a:pPr>
            <a:endParaRPr lang="en-GB" sz="2400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sz="3400" dirty="0"/>
              <a:t>Flaws I: Structural independence </a:t>
            </a:r>
          </a:p>
        </p:txBody>
      </p:sp>
      <p:sp>
        <p:nvSpPr>
          <p:cNvPr id="3" name="Rectangle 2"/>
          <p:cNvSpPr/>
          <p:nvPr/>
        </p:nvSpPr>
        <p:spPr>
          <a:xfrm>
            <a:off x="8220456" y="5850523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71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vanilla PCFGs ignore lexical material </a:t>
            </a:r>
          </a:p>
          <a:p>
            <a:pPr lvl="1">
              <a:lnSpc>
                <a:spcPct val="90000"/>
              </a:lnSpc>
            </a:pPr>
            <a:r>
              <a:rPr lang="en-GB" sz="2100" dirty="0"/>
              <a:t>e.g. P(VP </a:t>
            </a:r>
            <a:r>
              <a:rPr lang="en-GB" sz="2300" dirty="0">
                <a:sym typeface="Wingdings" pitchFamily="2" charset="2"/>
              </a:rPr>
              <a:t> V NP PP) independent of the head of NP or PP or lexical head V</a:t>
            </a:r>
          </a:p>
          <a:p>
            <a:pPr>
              <a:lnSpc>
                <a:spcPct val="90000"/>
              </a:lnSpc>
            </a:pPr>
            <a:r>
              <a:rPr lang="en-GB" sz="2600" dirty="0">
                <a:sym typeface="Wingdings" pitchFamily="2" charset="2"/>
              </a:rPr>
              <a:t>Examples: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sym typeface="Wingdings" pitchFamily="2" charset="2"/>
              </a:rPr>
              <a:t>prepositional phrase attachment preferences depend on lexical items; </a:t>
            </a:r>
            <a:r>
              <a:rPr lang="en-GB" sz="2200" dirty="0" err="1">
                <a:sym typeface="Wingdings" pitchFamily="2" charset="2"/>
              </a:rPr>
              <a:t>cf</a:t>
            </a:r>
            <a:r>
              <a:rPr lang="en-GB" sz="2200" dirty="0">
                <a:sym typeface="Wingdings" pitchFamily="2" charset="2"/>
              </a:rPr>
              <a:t>:</a:t>
            </a:r>
          </a:p>
          <a:p>
            <a:pPr lvl="2">
              <a:lnSpc>
                <a:spcPct val="90000"/>
              </a:lnSpc>
            </a:pPr>
            <a:r>
              <a:rPr lang="en-GB" sz="2100" dirty="0">
                <a:sym typeface="Wingdings" pitchFamily="2" charset="2"/>
              </a:rPr>
              <a:t>dump [sacks into a bin] </a:t>
            </a:r>
          </a:p>
          <a:p>
            <a:pPr lvl="2">
              <a:lnSpc>
                <a:spcPct val="90000"/>
              </a:lnSpc>
            </a:pPr>
            <a:r>
              <a:rPr lang="en-GB" sz="2100" dirty="0">
                <a:sym typeface="Wingdings" pitchFamily="2" charset="2"/>
              </a:rPr>
              <a:t>dump [sacks] [into a bin] (preferred parse)</a:t>
            </a:r>
          </a:p>
          <a:p>
            <a:pPr lvl="1">
              <a:lnSpc>
                <a:spcPct val="90000"/>
              </a:lnSpc>
            </a:pPr>
            <a:r>
              <a:rPr lang="en-GB" sz="2400" dirty="0">
                <a:sym typeface="Wingdings" pitchFamily="2" charset="2"/>
              </a:rPr>
              <a:t>coordination ambiguity:</a:t>
            </a:r>
          </a:p>
          <a:p>
            <a:pPr lvl="2">
              <a:lnSpc>
                <a:spcPct val="90000"/>
              </a:lnSpc>
            </a:pPr>
            <a:r>
              <a:rPr lang="en-GB" sz="2100" dirty="0">
                <a:sym typeface="Wingdings" pitchFamily="2" charset="2"/>
              </a:rPr>
              <a:t>[dogs in houses] and [cats] </a:t>
            </a:r>
          </a:p>
          <a:p>
            <a:pPr lvl="2">
              <a:lnSpc>
                <a:spcPct val="90000"/>
              </a:lnSpc>
            </a:pPr>
            <a:r>
              <a:rPr lang="en-GB" sz="2100" dirty="0">
                <a:sym typeface="Wingdings" pitchFamily="2" charset="2"/>
              </a:rPr>
              <a:t>[dogs] [in houses and cats]</a:t>
            </a:r>
            <a:endParaRPr lang="en-GB" sz="2100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GB" sz="3400" dirty="0"/>
              <a:t>Flaws II: lexical independence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8229600" y="6248400"/>
            <a:ext cx="4090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74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90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itchFamily="34" charset="0"/>
                <a:cs typeface="Arial" pitchFamily="34" charset="0"/>
              </a:rPr>
              <a:t>Attempt to weaken the lexical independence assumption.</a:t>
            </a:r>
          </a:p>
          <a:p>
            <a:endParaRPr lang="en-GB" sz="2800" dirty="0">
              <a:latin typeface="Arial" pitchFamily="34" charset="0"/>
              <a:cs typeface="Arial" pitchFamily="34" charset="0"/>
            </a:endParaRPr>
          </a:p>
          <a:p>
            <a:r>
              <a:rPr lang="en-GB" sz="2800" dirty="0">
                <a:latin typeface="Arial" pitchFamily="34" charset="0"/>
                <a:cs typeface="Arial" pitchFamily="34" charset="0"/>
              </a:rPr>
              <a:t>Most common technique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mark each phrasal head (N,V, etc) with the lexical material</a:t>
            </a:r>
          </a:p>
          <a:p>
            <a:pPr lvl="1"/>
            <a:r>
              <a:rPr lang="en-GB" dirty="0"/>
              <a:t>this is based on the idea that the most crucial lexical dependencies are between head and dependent</a:t>
            </a:r>
          </a:p>
          <a:p>
            <a:pPr lvl="1"/>
            <a:r>
              <a:rPr lang="en-GB" dirty="0"/>
              <a:t>E.g.: </a:t>
            </a:r>
            <a:r>
              <a:rPr lang="en-GB" dirty="0" err="1"/>
              <a:t>Charniak</a:t>
            </a:r>
            <a:r>
              <a:rPr lang="en-GB" dirty="0"/>
              <a:t> 1997, Collins 1999</a:t>
            </a:r>
          </a:p>
          <a:p>
            <a:pPr lvl="1"/>
            <a:endParaRPr lang="en-GB" dirty="0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Lexicalised PCFGs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48600" y="6248400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251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600" dirty="0"/>
              <a:t>Makes probabilities partly dependent on lexical content.</a:t>
            </a:r>
          </a:p>
          <a:p>
            <a:endParaRPr lang="en-GB" sz="2600" dirty="0" smtClean="0"/>
          </a:p>
          <a:p>
            <a:r>
              <a:rPr lang="en-GB" sz="2600" dirty="0" smtClean="0"/>
              <a:t>P(VP</a:t>
            </a:r>
            <a:r>
              <a:rPr lang="en-GB" sz="2600" dirty="0">
                <a:sym typeface="Wingdings" pitchFamily="2" charset="2"/>
              </a:rPr>
              <a:t>VBD|VP) becomes: </a:t>
            </a:r>
          </a:p>
          <a:p>
            <a:pPr>
              <a:buFont typeface="Wingdings" pitchFamily="2" charset="2"/>
              <a:buNone/>
            </a:pPr>
            <a:r>
              <a:rPr lang="en-GB" sz="2600" dirty="0"/>
              <a:t>	</a:t>
            </a:r>
            <a:r>
              <a:rPr lang="en-GB" sz="2000" dirty="0">
                <a:solidFill>
                  <a:schemeClr val="accent2"/>
                </a:solidFill>
              </a:rPr>
              <a:t>P(</a:t>
            </a:r>
            <a:r>
              <a:rPr lang="en-GB" sz="2000" dirty="0" err="1">
                <a:solidFill>
                  <a:schemeClr val="accent2"/>
                </a:solidFill>
              </a:rPr>
              <a:t>VP</a:t>
            </a:r>
            <a:r>
              <a:rPr lang="en-GB" sz="2000" dirty="0" err="1">
                <a:solidFill>
                  <a:schemeClr val="accent2"/>
                </a:solidFill>
                <a:sym typeface="Wingdings" pitchFamily="2" charset="2"/>
              </a:rPr>
              <a:t>VBD|VP,h</a:t>
            </a:r>
            <a:r>
              <a:rPr lang="en-GB" sz="2000" dirty="0">
                <a:solidFill>
                  <a:schemeClr val="accent2"/>
                </a:solidFill>
                <a:sym typeface="Wingdings" pitchFamily="2" charset="2"/>
              </a:rPr>
              <a:t>(VP)=walks)</a:t>
            </a:r>
          </a:p>
          <a:p>
            <a:endParaRPr lang="en-GB" sz="2000" dirty="0" smtClean="0"/>
          </a:p>
          <a:p>
            <a:r>
              <a:rPr lang="en-GB" sz="2000" dirty="0" smtClean="0"/>
              <a:t>NB</a:t>
            </a:r>
            <a:r>
              <a:rPr lang="en-GB" sz="2000" dirty="0"/>
              <a:t>: normally, we can’t assume that all heads of a phrase of category C are equally probable.</a:t>
            </a:r>
          </a:p>
          <a:p>
            <a:endParaRPr lang="en-GB" sz="2000" dirty="0"/>
          </a:p>
          <a:p>
            <a:pPr lvl="1">
              <a:buFont typeface="Wingdings" pitchFamily="2" charset="2"/>
              <a:buNone/>
            </a:pPr>
            <a:endParaRPr lang="en-GB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/>
              <a:t>Lexicalised PCFGs: </a:t>
            </a:r>
            <a:r>
              <a:rPr lang="en-GB" i="1"/>
              <a:t>Matt walks</a:t>
            </a:r>
            <a:endParaRPr lang="en-GB"/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6321425" y="1981200"/>
            <a:ext cx="1187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S(walks)</a:t>
            </a:r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 flipH="1">
            <a:off x="6032500" y="240665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6870700" y="2406650"/>
            <a:ext cx="990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5416550" y="3352800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NP(Matt)</a:t>
            </a: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6042025" y="377825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5400675" y="4510088"/>
            <a:ext cx="1381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NNP(Matt)</a:t>
            </a:r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6042025" y="49974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5661025" y="5334000"/>
            <a:ext cx="693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Matt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7312025" y="3367088"/>
            <a:ext cx="1325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VP(walks)</a:t>
            </a: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7937500" y="37925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7242175" y="4568825"/>
            <a:ext cx="1520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VBD(walks)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>
            <a:off x="7937500" y="50117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7556500" y="5348288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/>
              <a:t>walks</a:t>
            </a:r>
          </a:p>
        </p:txBody>
      </p:sp>
    </p:spTree>
    <p:extLst>
      <p:ext uri="{BB962C8B-B14F-4D97-AF65-F5344CB8AC3E}">
        <p14:creationId xmlns:p14="http://schemas.microsoft.com/office/powerpoint/2010/main" val="3169409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Arial" pitchFamily="34" charset="0"/>
                <a:cs typeface="Arial" pitchFamily="34" charset="0"/>
              </a:rPr>
              <a:t>D</a:t>
            </a:r>
            <a:r>
              <a:rPr lang="en-GB" sz="2400" dirty="0" smtClean="0">
                <a:latin typeface="Arial" pitchFamily="34" charset="0"/>
                <a:cs typeface="Arial" pitchFamily="34" charset="0"/>
              </a:rPr>
              <a:t>ata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sparseness: we don’t necessarily see all heads of all phrasal categories often enough in the training data</a:t>
            </a:r>
          </a:p>
          <a:p>
            <a:endParaRPr lang="en-GB" sz="2400" dirty="0">
              <a:latin typeface="Arial" pitchFamily="34" charset="0"/>
              <a:cs typeface="Arial" pitchFamily="34" charset="0"/>
            </a:endParaRPr>
          </a:p>
          <a:p>
            <a:r>
              <a:rPr lang="en-GB" sz="2400" dirty="0" smtClean="0">
                <a:latin typeface="Arial" pitchFamily="34" charset="0"/>
                <a:cs typeface="Arial" pitchFamily="34" charset="0"/>
              </a:rPr>
              <a:t>Flawed 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assumptions: lexical dependencies occur elsewhere, not just between head and complement</a:t>
            </a:r>
          </a:p>
          <a:p>
            <a:pPr lvl="2"/>
            <a:r>
              <a:rPr lang="en-GB" i="1" dirty="0">
                <a:solidFill>
                  <a:schemeClr val="accent2"/>
                </a:solidFill>
              </a:rPr>
              <a:t>I got the easier problem of the two to solve</a:t>
            </a:r>
          </a:p>
          <a:p>
            <a:pPr lvl="2"/>
            <a:r>
              <a:rPr lang="en-GB" i="1" dirty="0">
                <a:solidFill>
                  <a:schemeClr val="accent2"/>
                </a:solidFill>
              </a:rPr>
              <a:t>of the two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and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i="1" dirty="0">
                <a:solidFill>
                  <a:schemeClr val="accent2"/>
                </a:solidFill>
              </a:rPr>
              <a:t>to solve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are very likely because of the </a:t>
            </a:r>
            <a:r>
              <a:rPr lang="en-GB" dirty="0" err="1"/>
              <a:t>prehead</a:t>
            </a:r>
            <a:r>
              <a:rPr lang="en-GB" dirty="0"/>
              <a:t> modifier </a:t>
            </a:r>
            <a:r>
              <a:rPr lang="en-GB" i="1" dirty="0"/>
              <a:t>easier</a:t>
            </a:r>
          </a:p>
          <a:p>
            <a:pPr lvl="1"/>
            <a:endParaRPr lang="en-GB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GB" sz="3400" dirty="0"/>
              <a:t>Practical problems for lexicalised PCFGs</a:t>
            </a:r>
          </a:p>
        </p:txBody>
      </p:sp>
    </p:spTree>
    <p:extLst>
      <p:ext uri="{BB962C8B-B14F-4D97-AF65-F5344CB8AC3E}">
        <p14:creationId xmlns:p14="http://schemas.microsoft.com/office/powerpoint/2010/main" val="210496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www.youtube.com/watch?v=Z6GsoBA-09k&amp;list=PLQiyVNMpDLKnZYBTUOlSI9mi9wAErFtFm&amp;index=62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lost-contact.mit.edu/afs/cs.pitt.edu/projects/nltk/docs/tutorial/pcfg/nochunks.html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http://www.nltk.org/howto/grammar.html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0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                         Q&amp;A</a:t>
            </a:r>
            <a:endParaRPr lang="en-IN" dirty="0" smtClean="0"/>
          </a:p>
          <a:p>
            <a:r>
              <a:rPr lang="en-IN" dirty="0" smtClean="0"/>
              <a:t>                    Suggestions </a:t>
            </a:r>
            <a:r>
              <a:rPr lang="en-IN" dirty="0" smtClean="0"/>
              <a:t>/ Feedback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  <a:r>
              <a:rPr lang="en-IN" dirty="0"/>
              <a:t>… </a:t>
            </a:r>
            <a:r>
              <a:rPr lang="en-IN" dirty="0">
                <a:sym typeface="Wingdings" pitchFamily="2" charset="2"/>
              </a:rPr>
              <a:t>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52600" y="-8395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4929480" y="30348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0120" y="294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156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>
                <a:latin typeface="Arial" pitchFamily="34" charset="0"/>
                <a:cs typeface="Arial" pitchFamily="34" charset="0"/>
              </a:rPr>
              <a:t>To convert a CFG to CNF, we need to deal with three issues: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GB" sz="2800" dirty="0" smtClean="0"/>
              <a:t>Rules that mix terminals and non-terminals on the RHS</a:t>
            </a:r>
          </a:p>
          <a:p>
            <a:pPr marL="1062990" lvl="2" indent="-514350"/>
            <a:r>
              <a:rPr lang="en-GB" sz="2800" dirty="0" smtClean="0"/>
              <a:t>E.g. NP </a:t>
            </a:r>
            <a:r>
              <a:rPr lang="en-GB" sz="2800" dirty="0" smtClean="0">
                <a:sym typeface="Wingdings" pitchFamily="2" charset="2"/>
              </a:rPr>
              <a:t> </a:t>
            </a:r>
            <a:r>
              <a:rPr lang="en-GB" sz="2800" i="1" dirty="0" smtClean="0">
                <a:sym typeface="Wingdings" pitchFamily="2" charset="2"/>
              </a:rPr>
              <a:t>the</a:t>
            </a:r>
            <a:r>
              <a:rPr lang="en-GB" sz="2800" dirty="0" smtClean="0">
                <a:sym typeface="Wingdings" pitchFamily="2" charset="2"/>
              </a:rPr>
              <a:t> Nominal</a:t>
            </a:r>
            <a:endParaRPr lang="en-GB" sz="2800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GB" sz="2800" dirty="0" smtClean="0"/>
              <a:t>Rules with a single non-terminal on the RHS (called unit productions)</a:t>
            </a:r>
          </a:p>
          <a:p>
            <a:pPr marL="1062990" lvl="2" indent="-514350"/>
            <a:r>
              <a:rPr lang="en-GB" sz="2800" dirty="0" smtClean="0"/>
              <a:t>E.g. NP </a:t>
            </a:r>
            <a:r>
              <a:rPr lang="en-GB" sz="2800" dirty="0" smtClean="0">
                <a:sym typeface="Wingdings" pitchFamily="2" charset="2"/>
              </a:rPr>
              <a:t> Nominal</a:t>
            </a:r>
            <a:endParaRPr lang="en-GB" sz="2800" dirty="0" smtClean="0"/>
          </a:p>
          <a:p>
            <a:pPr marL="788670" lvl="1" indent="-514350">
              <a:buFont typeface="+mj-lt"/>
              <a:buAutoNum type="arabicPeriod"/>
            </a:pPr>
            <a:r>
              <a:rPr lang="en-GB" sz="2800" dirty="0" smtClean="0"/>
              <a:t>Rules which have more than two items on the RHS</a:t>
            </a:r>
          </a:p>
          <a:p>
            <a:pPr marL="1062990" lvl="2" indent="-514350"/>
            <a:r>
              <a:rPr lang="en-GB" sz="2800" dirty="0" smtClean="0"/>
              <a:t>E.g. NP </a:t>
            </a:r>
            <a:r>
              <a:rPr lang="en-GB" sz="2800" dirty="0" smtClean="0">
                <a:sym typeface="Wingdings" pitchFamily="2" charset="2"/>
              </a:rPr>
              <a:t> </a:t>
            </a:r>
            <a:r>
              <a:rPr lang="en-GB" sz="2800" dirty="0" err="1" smtClean="0">
                <a:sym typeface="Wingdings" pitchFamily="2" charset="2"/>
              </a:rPr>
              <a:t>Det</a:t>
            </a:r>
            <a:r>
              <a:rPr lang="en-GB" sz="2800" dirty="0" smtClean="0">
                <a:sym typeface="Wingdings" pitchFamily="2" charset="2"/>
              </a:rPr>
              <a:t> Noun PP</a:t>
            </a:r>
            <a:endParaRPr lang="en-GB" sz="2800" dirty="0" smtClean="0"/>
          </a:p>
          <a:p>
            <a:pPr marL="788670" lvl="1" indent="-514350">
              <a:buFont typeface="+mj-lt"/>
              <a:buAutoNum type="arabicPeriod"/>
            </a:pPr>
            <a:endParaRPr lang="en-GB" dirty="0" smtClean="0"/>
          </a:p>
          <a:p>
            <a:pPr marL="514350" indent="-514350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62000" y="-26988"/>
            <a:ext cx="7467600" cy="1143001"/>
          </a:xfrm>
        </p:spPr>
        <p:txBody>
          <a:bodyPr>
            <a:normAutofit/>
          </a:bodyPr>
          <a:lstStyle/>
          <a:p>
            <a:pPr algn="ctr"/>
            <a:r>
              <a:rPr lang="en-GB" sz="4000" dirty="0" smtClean="0">
                <a:solidFill>
                  <a:schemeClr val="tx1"/>
                </a:solidFill>
              </a:rPr>
              <a:t>Converting a CFG to CNF</a:t>
            </a:r>
            <a:endParaRPr lang="en-GB" sz="40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2960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06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            </a:t>
            </a:r>
          </a:p>
          <a:p>
            <a:endParaRPr lang="en-US" dirty="0"/>
          </a:p>
          <a:p>
            <a:r>
              <a:rPr lang="en-US" dirty="0" smtClean="0"/>
              <a:t>                                       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74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>
                <a:latin typeface="Arial" pitchFamily="34" charset="0"/>
                <a:cs typeface="Arial" pitchFamily="34" charset="0"/>
              </a:rPr>
              <a:t>Rules that mix terminals and non-terminals on the RHS</a:t>
            </a:r>
          </a:p>
          <a:p>
            <a:pPr marL="788670" lvl="1" indent="-514350"/>
            <a:r>
              <a:rPr lang="en-GB" sz="3200" dirty="0" smtClean="0">
                <a:solidFill>
                  <a:srgbClr val="FF0000"/>
                </a:solidFill>
              </a:rPr>
              <a:t>E.g. NP </a:t>
            </a:r>
            <a:r>
              <a:rPr lang="en-GB" sz="3200" dirty="0" smtClean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GB" sz="3200" i="1" dirty="0" smtClean="0">
                <a:solidFill>
                  <a:srgbClr val="FF0000"/>
                </a:solidFill>
                <a:sym typeface="Wingdings" pitchFamily="2" charset="2"/>
              </a:rPr>
              <a:t>the</a:t>
            </a:r>
            <a:r>
              <a:rPr lang="en-GB" sz="3200" dirty="0" smtClean="0">
                <a:solidFill>
                  <a:srgbClr val="FF0000"/>
                </a:solidFill>
                <a:sym typeface="Wingdings" pitchFamily="2" charset="2"/>
              </a:rPr>
              <a:t> Nominal</a:t>
            </a:r>
          </a:p>
          <a:p>
            <a:pPr marL="788670" lvl="1" indent="-514350"/>
            <a:endParaRPr lang="en-GB" sz="3200" dirty="0" smtClean="0">
              <a:sym typeface="Wingdings" pitchFamily="2" charset="2"/>
            </a:endParaRPr>
          </a:p>
          <a:p>
            <a:pPr marL="788670" lvl="1" indent="-514350"/>
            <a:r>
              <a:rPr lang="en-GB" sz="3200" dirty="0" smtClean="0">
                <a:sym typeface="Wingdings" pitchFamily="2" charset="2"/>
              </a:rPr>
              <a:t>Solution: </a:t>
            </a:r>
          </a:p>
          <a:p>
            <a:pPr marL="1062990" lvl="2" indent="-514350"/>
            <a:r>
              <a:rPr lang="en-GB" sz="3200" dirty="0" smtClean="0">
                <a:sym typeface="Wingdings" pitchFamily="2" charset="2"/>
              </a:rPr>
              <a:t>Introduce a dummy non-terminal to cover the original terminal</a:t>
            </a:r>
          </a:p>
          <a:p>
            <a:pPr marL="1337310" lvl="3" indent="-514350"/>
            <a:r>
              <a:rPr lang="en-GB" sz="3200" dirty="0" smtClean="0">
                <a:sym typeface="Wingdings" pitchFamily="2" charset="2"/>
              </a:rPr>
              <a:t>E.g. </a:t>
            </a:r>
            <a:r>
              <a:rPr lang="en-GB" sz="3200" dirty="0" err="1" smtClean="0">
                <a:sym typeface="Wingdings" pitchFamily="2" charset="2"/>
              </a:rPr>
              <a:t>Det</a:t>
            </a:r>
            <a:r>
              <a:rPr lang="en-GB" sz="3200" dirty="0" smtClean="0">
                <a:sym typeface="Wingdings" pitchFamily="2" charset="2"/>
              </a:rPr>
              <a:t>  the</a:t>
            </a:r>
          </a:p>
          <a:p>
            <a:pPr marL="1062990" lvl="2" indent="-514350"/>
            <a:r>
              <a:rPr lang="en-GB" sz="3200" dirty="0" smtClean="0">
                <a:sym typeface="Wingdings" pitchFamily="2" charset="2"/>
              </a:rPr>
              <a:t>Re-write the original rule:</a:t>
            </a:r>
          </a:p>
          <a:p>
            <a:pPr marL="1337310" lvl="3" indent="-514350"/>
            <a:r>
              <a:rPr lang="en-GB" sz="3200" dirty="0" smtClean="0">
                <a:sym typeface="Wingdings" pitchFamily="2" charset="2"/>
              </a:rPr>
              <a:t>NP  </a:t>
            </a:r>
            <a:r>
              <a:rPr lang="en-GB" sz="3200" dirty="0" err="1" smtClean="0">
                <a:sym typeface="Wingdings" pitchFamily="2" charset="2"/>
              </a:rPr>
              <a:t>Det</a:t>
            </a:r>
            <a:r>
              <a:rPr lang="en-GB" sz="3200" dirty="0" smtClean="0">
                <a:sym typeface="Wingdings" pitchFamily="2" charset="2"/>
              </a:rPr>
              <a:t> Nominal</a:t>
            </a:r>
          </a:p>
          <a:p>
            <a:pPr marL="1337310" lvl="3" indent="-514350"/>
            <a:r>
              <a:rPr lang="en-GB" sz="3200" dirty="0" err="1" smtClean="0">
                <a:sym typeface="Wingdings" pitchFamily="2" charset="2"/>
              </a:rPr>
              <a:t>Det</a:t>
            </a:r>
            <a:r>
              <a:rPr lang="en-GB" sz="3200" dirty="0" smtClean="0">
                <a:sym typeface="Wingdings" pitchFamily="2" charset="2"/>
              </a:rPr>
              <a:t>  the</a:t>
            </a:r>
            <a:endParaRPr lang="en-GB" sz="3200" dirty="0" smtClean="0"/>
          </a:p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Converting a CFG to CNF</a:t>
            </a:r>
            <a:endParaRPr lang="en-GB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73440" y="60198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66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IS-ZC351-LEC-03</Template>
  <TotalTime>59501</TotalTime>
  <Words>4303</Words>
  <Application>Microsoft Office PowerPoint</Application>
  <PresentationFormat>On-screen Show (4:3)</PresentationFormat>
  <Paragraphs>1158</Paragraphs>
  <Slides>80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80</vt:i4>
      </vt:variant>
    </vt:vector>
  </HeadingPairs>
  <TitlesOfParts>
    <vt:vector size="103" baseType="lpstr">
      <vt:lpstr>Arial Unicode MS</vt:lpstr>
      <vt:lpstr>Arial</vt:lpstr>
      <vt:lpstr>Calibri</vt:lpstr>
      <vt:lpstr>Courier New</vt:lpstr>
      <vt:lpstr>DejaVu Sans Condensed</vt:lpstr>
      <vt:lpstr>Georgia</vt:lpstr>
      <vt:lpstr>Latin Modern Math</vt:lpstr>
      <vt:lpstr>LM Roman 7</vt:lpstr>
      <vt:lpstr>LM Roman 8</vt:lpstr>
      <vt:lpstr>LM Sans 10</vt:lpstr>
      <vt:lpstr>LM Sans 12</vt:lpstr>
      <vt:lpstr>LM Sans 17</vt:lpstr>
      <vt:lpstr>新細明體</vt:lpstr>
      <vt:lpstr>Symbol</vt:lpstr>
      <vt:lpstr>Tahoma</vt:lpstr>
      <vt:lpstr>Times New Roman</vt:lpstr>
      <vt:lpstr>Trebuchet MS</vt:lpstr>
      <vt:lpstr>Verdana</vt:lpstr>
      <vt:lpstr>Wingdings</vt:lpstr>
      <vt:lpstr>Wingdings 2</vt:lpstr>
      <vt:lpstr>1_Office Theme</vt:lpstr>
      <vt:lpstr>Office Theme</vt:lpstr>
      <vt:lpstr>2_Office Theme</vt:lpstr>
      <vt:lpstr>Natural Language Processing DSECL    ZG565</vt:lpstr>
      <vt:lpstr>PowerPoint Presentation</vt:lpstr>
      <vt:lpstr>PowerPoint Presentation</vt:lpstr>
      <vt:lpstr>PowerPoint Presentation</vt:lpstr>
      <vt:lpstr>PowerPoint Presentation</vt:lpstr>
      <vt:lpstr>CKY parsing</vt:lpstr>
      <vt:lpstr>Chomsky Normal Form</vt:lpstr>
      <vt:lpstr>Converting a CFG to CNF</vt:lpstr>
      <vt:lpstr>Converting a CFG to CNF</vt:lpstr>
      <vt:lpstr>PowerPoint Presentation</vt:lpstr>
      <vt:lpstr>PowerPoint Presentation</vt:lpstr>
      <vt:lpstr>CNF Grammar</vt:lpstr>
      <vt:lpstr>Recognising strings with CKY</vt:lpstr>
      <vt:lpstr>PowerPoint Presentation</vt:lpstr>
      <vt:lpstr>CKY example</vt:lpstr>
      <vt:lpstr>PowerPoint Presentation</vt:lpstr>
      <vt:lpstr>PowerPoint Presentation</vt:lpstr>
      <vt:lpstr>CKY: lexical step (j = 1)</vt:lpstr>
      <vt:lpstr>CKY: lexical step (j = 2)</vt:lpstr>
      <vt:lpstr>CKY: syntactic step (j = 2)</vt:lpstr>
      <vt:lpstr>CKY: lexical step (j = 3)</vt:lpstr>
      <vt:lpstr>CKY: lexical step (j = 3)</vt:lpstr>
      <vt:lpstr>CKY: lexical step (j = 4)</vt:lpstr>
      <vt:lpstr>CKY: lexical step (j = 5)</vt:lpstr>
      <vt:lpstr>CKY: syntactic step (j = 5)</vt:lpstr>
      <vt:lpstr>CKY: syntactic step (j = 5)</vt:lpstr>
      <vt:lpstr>CKY: syntactic step (j = 5)</vt:lpstr>
      <vt:lpstr>From recognition to parsing</vt:lpstr>
      <vt:lpstr>From recognition to parsing</vt:lpstr>
      <vt:lpstr>From recognition to parsing</vt:lpstr>
      <vt:lpstr>What about ambiguity?</vt:lpstr>
      <vt:lpstr>PowerPoint Presentation</vt:lpstr>
      <vt:lpstr>PowerPoint Presentation</vt:lpstr>
      <vt:lpstr>PowerPoint Presentation</vt:lpstr>
      <vt:lpstr>CFG definition (reminder)</vt:lpstr>
      <vt:lpstr>PowerPoint Presentation</vt:lpstr>
      <vt:lpstr>PowerPoint Presentation</vt:lpstr>
      <vt:lpstr>PowerPoint Presentation</vt:lpstr>
      <vt:lpstr>Example</vt:lpstr>
      <vt:lpstr>astronomers saw stars with ears</vt:lpstr>
      <vt:lpstr>astronomers saw stars with ears</vt:lpstr>
      <vt:lpstr>Probabilities</vt:lpstr>
      <vt:lpstr>Example2</vt:lpstr>
      <vt:lpstr>PowerPoint Presentation</vt:lpstr>
      <vt:lpstr>Properties of PCFGs</vt:lpstr>
      <vt:lpstr>Data for Parsing Experiments: Treebanks</vt:lpstr>
      <vt:lpstr>Example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Uses of probabilities in parsing</vt:lpstr>
      <vt:lpstr>Using PCFG probabilities</vt:lpstr>
      <vt:lpstr>Probability of a tree vs. a sentence</vt:lpstr>
      <vt:lpstr>Picking the best parse in a PCFG</vt:lpstr>
      <vt:lpstr>Probability of a sentence</vt:lpstr>
      <vt:lpstr>Using CKY to parse with a PCFG</vt:lpstr>
      <vt:lpstr>Probabilistic CKY: example PCFG</vt:lpstr>
      <vt:lpstr>Probabilistic CYK: initialisation</vt:lpstr>
      <vt:lpstr>Probabilistic CYK: lexical step</vt:lpstr>
      <vt:lpstr>Probabilistic CYK: lexical step</vt:lpstr>
      <vt:lpstr>Probabilistic CYK: syntactic step</vt:lpstr>
      <vt:lpstr>Probabilistic CYK: lexical step</vt:lpstr>
      <vt:lpstr>Probabilistic CYK: lexical step</vt:lpstr>
      <vt:lpstr>Probabilistic CYK: syntactic step</vt:lpstr>
      <vt:lpstr>Probabilistic CYK: syntactic step</vt:lpstr>
      <vt:lpstr>Probabilistic CYK: syntactic step</vt:lpstr>
      <vt:lpstr>PowerPoint Presentation</vt:lpstr>
      <vt:lpstr>Probabilistic CYK: summary</vt:lpstr>
      <vt:lpstr>Problems with PCFGs </vt:lpstr>
      <vt:lpstr>Flaws I: Structural independence </vt:lpstr>
      <vt:lpstr>Flaws II: lexical independence</vt:lpstr>
      <vt:lpstr>Lexicalised PCFGs</vt:lpstr>
      <vt:lpstr>Lexicalised PCFGs: Matt walks</vt:lpstr>
      <vt:lpstr>Practical problems for lexicalised PCFGs</vt:lpstr>
      <vt:lpstr>PowerPoint Presentation</vt:lpstr>
      <vt:lpstr>          </vt:lpstr>
      <vt:lpstr>PowerPoint Presentation</vt:lpstr>
    </vt:vector>
  </TitlesOfParts>
  <Company>State  University of New York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</dc:creator>
  <cp:lastModifiedBy>HP</cp:lastModifiedBy>
  <cp:revision>857</cp:revision>
  <cp:lastPrinted>1601-01-01T00:00:00Z</cp:lastPrinted>
  <dcterms:created xsi:type="dcterms:W3CDTF">2001-10-10T03:11:58Z</dcterms:created>
  <dcterms:modified xsi:type="dcterms:W3CDTF">2020-10-04T03:20:53Z</dcterms:modified>
</cp:coreProperties>
</file>