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1" Type="http://schemas.openxmlformats.org/officeDocument/2006/relationships/image" Target="../media/image10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2A2A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476" y="3090672"/>
            <a:ext cx="2313142" cy="11582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4857" y="3090672"/>
            <a:ext cx="2142476" cy="13106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714" y="3663696"/>
            <a:ext cx="1633523" cy="6095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9333" y="3084576"/>
            <a:ext cx="914285" cy="6705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095" y="3176016"/>
            <a:ext cx="1633524" cy="26822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3142" y="3456432"/>
            <a:ext cx="1950475" cy="32918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5238" y="3797808"/>
            <a:ext cx="1621332" cy="24384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8951" y="4102608"/>
            <a:ext cx="1194666" cy="8534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5238" y="3084576"/>
            <a:ext cx="2328381" cy="11765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76571" y="3432047"/>
            <a:ext cx="88380" cy="4297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2A2A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2A2A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2A2A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008" y="967485"/>
            <a:ext cx="1750695" cy="337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2A2A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presentations.ai/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2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05" y="1898904"/>
            <a:ext cx="5244952" cy="35356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613333" y="4194047"/>
            <a:ext cx="1353185" cy="213360"/>
            <a:chOff x="6613333" y="4194047"/>
            <a:chExt cx="1353185" cy="213360"/>
          </a:xfrm>
        </p:grpSpPr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1237" y="4261103"/>
              <a:ext cx="1228190" cy="76200"/>
            </a:xfrm>
            <a:prstGeom prst="rect">
              <a:avLst/>
            </a:prstGeom>
          </p:spPr>
        </p:pic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3333" y="4194047"/>
              <a:ext cx="1353143" cy="2133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29500" y="622300"/>
            <a:ext cx="23031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646464"/>
                </a:solidFill>
                <a:latin typeface="Calibri"/>
                <a:cs typeface="Calibri"/>
              </a:rPr>
              <a:t>Analyzing</a:t>
            </a:r>
            <a:r>
              <a:rPr dirty="0" sz="1000" spc="2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606060"/>
                </a:solidFill>
                <a:latin typeface="Calibri"/>
                <a:cs typeface="Calibri"/>
              </a:rPr>
              <a:t>Trends</a:t>
            </a:r>
            <a:r>
              <a:rPr dirty="0" sz="1000" spc="22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676767"/>
                </a:solidFill>
                <a:latin typeface="Calibri"/>
                <a:cs typeface="Calibri"/>
              </a:rPr>
              <a:t>in</a:t>
            </a:r>
            <a:r>
              <a:rPr dirty="0" sz="1000" spc="150">
                <a:solidFill>
                  <a:srgbClr val="676767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626262"/>
                </a:solidFill>
                <a:latin typeface="Calibri"/>
                <a:cs typeface="Calibri"/>
              </a:rPr>
              <a:t>Transaction</a:t>
            </a:r>
            <a:r>
              <a:rPr dirty="0" sz="1000" spc="24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626262"/>
                </a:solidFill>
                <a:latin typeface="Calibri"/>
                <a:cs typeface="Calibri"/>
              </a:rPr>
              <a:t>Activities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1683" y="2444241"/>
            <a:ext cx="2263775" cy="8763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850" spc="75" b="1">
                <a:solidFill>
                  <a:srgbClr val="2A2A2A"/>
                </a:solidFill>
                <a:latin typeface="Calibri"/>
                <a:cs typeface="Calibri"/>
              </a:rPr>
              <a:t>Weeklg</a:t>
            </a:r>
            <a:r>
              <a:rPr dirty="0" sz="850" spc="90" b="1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80" b="1">
                <a:solidFill>
                  <a:srgbClr val="2A2A2A"/>
                </a:solidFill>
                <a:latin typeface="Calibri"/>
                <a:cs typeface="Calibri"/>
              </a:rPr>
              <a:t>Transaction</a:t>
            </a:r>
            <a:r>
              <a:rPr dirty="0" sz="850" spc="114" b="1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50" b="1">
                <a:solidFill>
                  <a:srgbClr val="2A2A2A"/>
                </a:solidFill>
                <a:latin typeface="Calibri"/>
                <a:cs typeface="Calibri"/>
              </a:rPr>
              <a:t>Gromth</a:t>
            </a:r>
            <a:endParaRPr sz="850">
              <a:latin typeface="Calibri"/>
              <a:cs typeface="Calibri"/>
            </a:endParaRPr>
          </a:p>
          <a:p>
            <a:pPr marL="12700" marR="5080" indent="635">
              <a:lnSpc>
                <a:spcPct val="118400"/>
              </a:lnSpc>
              <a:spcBef>
                <a:spcPts val="330"/>
              </a:spcBef>
            </a:pP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This</a:t>
            </a:r>
            <a:r>
              <a:rPr dirty="0" sz="850" spc="14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week,</a:t>
            </a:r>
            <a:r>
              <a:rPr dirty="0" sz="850" spc="14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dirty="0" sz="850" spc="14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transaction</a:t>
            </a:r>
            <a:r>
              <a:rPr dirty="0" sz="850" spc="19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volume</a:t>
            </a:r>
            <a:r>
              <a:rPr dirty="0" sz="850" spc="19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has</a:t>
            </a:r>
            <a:r>
              <a:rPr dirty="0" sz="850" spc="17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seen</a:t>
            </a:r>
            <a:r>
              <a:rPr dirty="0" sz="850" spc="15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-50">
                <a:solidFill>
                  <a:srgbClr val="2B2B2B"/>
                </a:solidFill>
                <a:latin typeface="Calibri"/>
                <a:cs typeface="Calibri"/>
              </a:rPr>
              <a:t>a</a:t>
            </a:r>
            <a:r>
              <a:rPr dirty="0" sz="850" spc="50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significant</a:t>
            </a:r>
            <a:r>
              <a:rPr dirty="0" sz="850" spc="16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increase</a:t>
            </a:r>
            <a:r>
              <a:rPr dirty="0" sz="850" spc="19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dirty="0" sz="850" spc="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15%</a:t>
            </a:r>
            <a:r>
              <a:rPr dirty="0" sz="850" spc="14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compared</a:t>
            </a:r>
            <a:r>
              <a:rPr dirty="0" sz="850" spc="19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to</a:t>
            </a:r>
            <a:r>
              <a:rPr dirty="0" sz="850" spc="10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-25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82828"/>
                </a:solidFill>
                <a:latin typeface="Calibri"/>
                <a:cs typeface="Calibri"/>
              </a:rPr>
              <a:t>previous</a:t>
            </a:r>
            <a:r>
              <a:rPr dirty="0" sz="850" spc="13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week,</a:t>
            </a:r>
            <a:r>
              <a:rPr dirty="0" sz="850" spc="13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indicating</a:t>
            </a:r>
            <a:r>
              <a:rPr dirty="0" sz="850" spc="15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a</a:t>
            </a:r>
            <a:r>
              <a:rPr dirty="0" sz="850" spc="10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positive</a:t>
            </a:r>
            <a:r>
              <a:rPr dirty="0" sz="850" spc="16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trend</a:t>
            </a:r>
            <a:r>
              <a:rPr dirty="0" sz="850" spc="14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-25">
                <a:solidFill>
                  <a:srgbClr val="2F2F2F"/>
                </a:solidFill>
                <a:latin typeface="Calibri"/>
                <a:cs typeface="Calibri"/>
              </a:rPr>
              <a:t>in</a:t>
            </a:r>
            <a:r>
              <a:rPr dirty="0" sz="850" spc="5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customer</a:t>
            </a:r>
            <a:r>
              <a:rPr dirty="0" sz="850" spc="21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engagement</a:t>
            </a:r>
            <a:r>
              <a:rPr dirty="0" sz="850" spc="28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and</a:t>
            </a:r>
            <a:r>
              <a:rPr dirty="0" sz="850" spc="16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transaction</a:t>
            </a:r>
            <a:r>
              <a:rPr dirty="0" sz="850" spc="26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Calibri"/>
                <a:cs typeface="Calibri"/>
              </a:rPr>
              <a:t>activity.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53255" y="2444241"/>
            <a:ext cx="2139315" cy="10287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850" spc="90" b="1">
                <a:solidFill>
                  <a:srgbClr val="2B2B2B"/>
                </a:solidFill>
                <a:latin typeface="Calibri"/>
                <a:cs typeface="Calibri"/>
              </a:rPr>
              <a:t>Peak</a:t>
            </a:r>
            <a:r>
              <a:rPr dirty="0" sz="850" spc="40" b="1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80" b="1">
                <a:solidFill>
                  <a:srgbClr val="2B2B2B"/>
                </a:solidFill>
                <a:latin typeface="Calibri"/>
                <a:cs typeface="Calibri"/>
              </a:rPr>
              <a:t>Transaction</a:t>
            </a:r>
            <a:r>
              <a:rPr dirty="0" sz="850" spc="114" b="1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70" b="1">
                <a:solidFill>
                  <a:srgbClr val="2D2D2D"/>
                </a:solidFill>
                <a:latin typeface="Calibri"/>
                <a:cs typeface="Calibri"/>
              </a:rPr>
              <a:t>Times</a:t>
            </a:r>
            <a:endParaRPr sz="850">
              <a:latin typeface="Calibri"/>
              <a:cs typeface="Calibri"/>
            </a:endParaRPr>
          </a:p>
          <a:p>
            <a:pPr marL="14604" marR="5080" indent="-2540">
              <a:lnSpc>
                <a:spcPct val="118200"/>
              </a:lnSpc>
              <a:spcBef>
                <a:spcPts val="330"/>
              </a:spcBef>
            </a:pP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Analysis</a:t>
            </a:r>
            <a:r>
              <a:rPr dirty="0" sz="850" spc="18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dirty="0" sz="850" spc="11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transaction</a:t>
            </a:r>
            <a:r>
              <a:rPr dirty="0" sz="850" spc="24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82828"/>
                </a:solidFill>
                <a:latin typeface="Calibri"/>
                <a:cs typeface="Calibri"/>
              </a:rPr>
              <a:t>data</a:t>
            </a:r>
            <a:r>
              <a:rPr dirty="0" sz="850" spc="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reveals</a:t>
            </a:r>
            <a:r>
              <a:rPr dirty="0" sz="850" spc="2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20">
                <a:solidFill>
                  <a:srgbClr val="2A2A2A"/>
                </a:solidFill>
                <a:latin typeface="Calibri"/>
                <a:cs typeface="Calibri"/>
              </a:rPr>
              <a:t>peak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activity</a:t>
            </a:r>
            <a:r>
              <a:rPr dirty="0" sz="850" spc="114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periods</a:t>
            </a:r>
            <a:r>
              <a:rPr dirty="0" sz="850" spc="13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occurring</a:t>
            </a:r>
            <a:r>
              <a:rPr dirty="0" sz="850" spc="10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between</a:t>
            </a:r>
            <a:r>
              <a:rPr dirty="0" sz="850" spc="7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12</a:t>
            </a:r>
            <a:r>
              <a:rPr dirty="0" sz="850" spc="9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PM</a:t>
            </a:r>
            <a:r>
              <a:rPr dirty="0" sz="850" spc="17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-</a:t>
            </a:r>
            <a:r>
              <a:rPr dirty="0" sz="850" spc="19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-50">
                <a:solidFill>
                  <a:srgbClr val="2B2B2B"/>
                </a:solidFill>
                <a:latin typeface="Calibri"/>
                <a:cs typeface="Calibri"/>
              </a:rPr>
              <a:t>2</a:t>
            </a:r>
            <a:r>
              <a:rPr dirty="0" sz="850" spc="50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F2F2F"/>
                </a:solidFill>
                <a:latin typeface="Calibri"/>
                <a:cs typeface="Calibri"/>
              </a:rPr>
              <a:t>PM</a:t>
            </a:r>
            <a:r>
              <a:rPr dirty="0" sz="850" spc="1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dirty="0" sz="850" spc="12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6</a:t>
            </a:r>
            <a:r>
              <a:rPr dirty="0" sz="850" spc="8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F2F2F"/>
                </a:solidFill>
                <a:latin typeface="Calibri"/>
                <a:cs typeface="Calibri"/>
              </a:rPr>
              <a:t>PM</a:t>
            </a:r>
            <a:r>
              <a:rPr dirty="0" sz="850" spc="13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-</a:t>
            </a:r>
            <a:r>
              <a:rPr dirty="0" sz="850" spc="20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8</a:t>
            </a:r>
            <a:r>
              <a:rPr dirty="0" sz="850" spc="9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PM.</a:t>
            </a:r>
            <a:r>
              <a:rPr dirty="0" sz="850" spc="8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These</a:t>
            </a:r>
            <a:r>
              <a:rPr dirty="0" sz="850" spc="9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times</a:t>
            </a:r>
            <a:r>
              <a:rPr dirty="0" sz="850" spc="13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could</a:t>
            </a:r>
            <a:r>
              <a:rPr dirty="0" sz="850" spc="12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25">
                <a:solidFill>
                  <a:srgbClr val="2D2D2D"/>
                </a:solidFill>
                <a:latin typeface="Calibri"/>
                <a:cs typeface="Calibri"/>
              </a:rPr>
              <a:t>be</a:t>
            </a:r>
            <a:r>
              <a:rPr dirty="0" sz="850" spc="50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targeted</a:t>
            </a:r>
            <a:r>
              <a:rPr dirty="0" sz="850" spc="14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dirty="0" sz="850" spc="12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promotional</a:t>
            </a:r>
            <a:r>
              <a:rPr dirty="0" sz="850" spc="12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offers</a:t>
            </a:r>
            <a:r>
              <a:rPr dirty="0" sz="850" spc="15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to</a:t>
            </a:r>
            <a:r>
              <a:rPr dirty="0" sz="850" spc="14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Calibri"/>
                <a:cs typeface="Calibri"/>
              </a:rPr>
              <a:t>maximize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Calibri"/>
                <a:cs typeface="Calibri"/>
              </a:rPr>
              <a:t>engagement.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94917" y="2444241"/>
            <a:ext cx="2237105" cy="10287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850" spc="80" b="1">
                <a:solidFill>
                  <a:srgbClr val="2B2B2B"/>
                </a:solidFill>
                <a:latin typeface="Calibri"/>
                <a:cs typeface="Calibri"/>
              </a:rPr>
              <a:t>Regional</a:t>
            </a:r>
            <a:r>
              <a:rPr dirty="0" sz="850" spc="120" b="1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80" b="1">
                <a:solidFill>
                  <a:srgbClr val="282828"/>
                </a:solidFill>
                <a:latin typeface="Calibri"/>
                <a:cs typeface="Calibri"/>
              </a:rPr>
              <a:t>Contributions</a:t>
            </a:r>
            <a:r>
              <a:rPr dirty="0" sz="850" spc="130" b="1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 spc="85" b="1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dirty="0" sz="850" spc="75" b="1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50" b="1">
                <a:solidFill>
                  <a:srgbClr val="2B2B2B"/>
                </a:solidFill>
                <a:latin typeface="Calibri"/>
                <a:cs typeface="Calibri"/>
              </a:rPr>
              <a:t>Volume</a:t>
            </a:r>
            <a:endParaRPr sz="850">
              <a:latin typeface="Calibri"/>
              <a:cs typeface="Calibri"/>
            </a:endParaRPr>
          </a:p>
          <a:p>
            <a:pPr marL="14604" marR="5080" indent="635">
              <a:lnSpc>
                <a:spcPct val="118200"/>
              </a:lnSpc>
              <a:spcBef>
                <a:spcPts val="330"/>
              </a:spcBef>
            </a:pP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dirty="0" sz="850" spc="15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82828"/>
                </a:solidFill>
                <a:latin typeface="Calibri"/>
                <a:cs typeface="Calibri"/>
              </a:rPr>
              <a:t>regions</a:t>
            </a:r>
            <a:r>
              <a:rPr dirty="0" sz="850" spc="1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that</a:t>
            </a:r>
            <a:r>
              <a:rPr dirty="0" sz="850" spc="13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have</a:t>
            </a:r>
            <a:r>
              <a:rPr dirty="0" sz="850" spc="14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82828"/>
                </a:solidFill>
                <a:latin typeface="Calibri"/>
                <a:cs typeface="Calibri"/>
              </a:rPr>
              <a:t>contributed</a:t>
            </a:r>
            <a:r>
              <a:rPr dirty="0" sz="850" spc="2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dirty="0" sz="850" spc="15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most</a:t>
            </a:r>
            <a:r>
              <a:rPr dirty="0" sz="850" spc="114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-25">
                <a:solidFill>
                  <a:srgbClr val="2D2D2D"/>
                </a:solidFill>
                <a:latin typeface="Calibri"/>
                <a:cs typeface="Calibri"/>
              </a:rPr>
              <a:t>to</a:t>
            </a:r>
            <a:r>
              <a:rPr dirty="0" sz="850" spc="50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the</a:t>
            </a:r>
            <a:r>
              <a:rPr dirty="0" sz="850" spc="114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82828"/>
                </a:solidFill>
                <a:latin typeface="Calibri"/>
                <a:cs typeface="Calibri"/>
              </a:rPr>
              <a:t>transaction</a:t>
            </a:r>
            <a:r>
              <a:rPr dirty="0" sz="850" spc="1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volume</a:t>
            </a:r>
            <a:r>
              <a:rPr dirty="0" sz="850" spc="16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are</a:t>
            </a:r>
            <a:r>
              <a:rPr dirty="0" sz="850" spc="14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North</a:t>
            </a:r>
            <a:r>
              <a:rPr dirty="0" sz="850" spc="14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Calibri"/>
                <a:cs typeface="Calibri"/>
              </a:rPr>
              <a:t>America,</a:t>
            </a:r>
            <a:r>
              <a:rPr dirty="0" sz="850" spc="50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accounting</a:t>
            </a:r>
            <a:r>
              <a:rPr dirty="0" sz="850" spc="16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for</a:t>
            </a:r>
            <a:r>
              <a:rPr dirty="0" sz="850" spc="16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45%,</a:t>
            </a:r>
            <a:r>
              <a:rPr dirty="0" sz="850" spc="15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850" spc="1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Europe,</a:t>
            </a:r>
            <a:r>
              <a:rPr dirty="0" sz="850" spc="13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D2D2D"/>
                </a:solidFill>
                <a:latin typeface="Calibri"/>
                <a:cs typeface="Calibri"/>
              </a:rPr>
              <a:t>which</a:t>
            </a:r>
            <a:r>
              <a:rPr dirty="0" sz="850" spc="50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contributes</a:t>
            </a:r>
            <a:r>
              <a:rPr dirty="0" sz="850" spc="25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30%.</a:t>
            </a:r>
            <a:r>
              <a:rPr dirty="0" sz="850" spc="11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This</a:t>
            </a:r>
            <a:r>
              <a:rPr dirty="0" sz="850" spc="20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information</a:t>
            </a:r>
            <a:r>
              <a:rPr dirty="0" sz="850" spc="21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can</a:t>
            </a:r>
            <a:r>
              <a:rPr dirty="0" sz="850" spc="19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82828"/>
                </a:solidFill>
                <a:latin typeface="Calibri"/>
                <a:cs typeface="Calibri"/>
              </a:rPr>
              <a:t>guide</a:t>
            </a:r>
            <a:r>
              <a:rPr dirty="0" sz="850" spc="5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regional</a:t>
            </a:r>
            <a:r>
              <a:rPr dirty="0" sz="850" spc="12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marketing</a:t>
            </a:r>
            <a:r>
              <a:rPr dirty="0" sz="850" spc="19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Calibri"/>
                <a:cs typeface="Calibri"/>
              </a:rPr>
              <a:t>strategies.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13333" y="4194047"/>
            <a:ext cx="1353185" cy="213360"/>
            <a:chOff x="6613333" y="4194047"/>
            <a:chExt cx="1353185" cy="213360"/>
          </a:xfrm>
        </p:grpSpPr>
        <p:pic>
          <p:nvPicPr>
            <p:cNvPr id="3" name="object 3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1237" y="4261103"/>
              <a:ext cx="1228190" cy="762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2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3333" y="4194047"/>
              <a:ext cx="1353143" cy="213359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380" y="2639567"/>
            <a:ext cx="231619" cy="23469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75238" y="2639567"/>
            <a:ext cx="228571" cy="23469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26735" y="1530559"/>
            <a:ext cx="3594735" cy="73850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950">
                <a:solidFill>
                  <a:srgbClr val="2A2A2A"/>
                </a:solidFill>
                <a:latin typeface="Arial MT"/>
                <a:cs typeface="Arial MT"/>
              </a:rPr>
              <a:t>Weeklg</a:t>
            </a:r>
            <a:r>
              <a:rPr dirty="0" sz="950" spc="-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D2D2D"/>
                </a:solidFill>
                <a:latin typeface="Arial MT"/>
                <a:cs typeface="Arial MT"/>
              </a:rPr>
              <a:t>Revenue</a:t>
            </a:r>
            <a:r>
              <a:rPr dirty="0" sz="950" spc="-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B2B2B"/>
                </a:solidFill>
                <a:latin typeface="Arial MT"/>
                <a:cs typeface="Arial MT"/>
              </a:rPr>
              <a:t>Growth</a:t>
            </a:r>
            <a:endParaRPr sz="950">
              <a:latin typeface="Arial MT"/>
              <a:cs typeface="Arial MT"/>
            </a:endParaRPr>
          </a:p>
          <a:p>
            <a:pPr marL="12700" marR="5080" indent="2540">
              <a:lnSpc>
                <a:spcPct val="117600"/>
              </a:lnSpc>
              <a:spcBef>
                <a:spcPts val="315"/>
              </a:spcBef>
            </a:pPr>
            <a:r>
              <a:rPr dirty="0" sz="850" spc="-20">
                <a:solidFill>
                  <a:srgbClr val="2D2D2D"/>
                </a:solidFill>
                <a:latin typeface="Arial MT"/>
                <a:cs typeface="Arial MT"/>
              </a:rPr>
              <a:t>Our</a:t>
            </a:r>
            <a:r>
              <a:rPr dirty="0" sz="85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Arial MT"/>
                <a:cs typeface="Arial MT"/>
              </a:rPr>
              <a:t>weekly</a:t>
            </a:r>
            <a:r>
              <a:rPr dirty="0" sz="850" spc="-3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A2A2A"/>
                </a:solidFill>
                <a:latin typeface="Arial MT"/>
                <a:cs typeface="Arial MT"/>
              </a:rPr>
              <a:t>revenue</a:t>
            </a:r>
            <a:r>
              <a:rPr dirty="0" sz="850" spc="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has</a:t>
            </a:r>
            <a:r>
              <a:rPr dirty="0" sz="850" spc="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shown</a:t>
            </a:r>
            <a:r>
              <a:rPr dirty="0" sz="850" spc="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a</a:t>
            </a:r>
            <a:r>
              <a:rPr dirty="0" sz="850" spc="-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Arial MT"/>
                <a:cs typeface="Arial MT"/>
              </a:rPr>
              <a:t>significant</a:t>
            </a:r>
            <a:r>
              <a:rPr dirty="0" sz="850" spc="5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B2B2B"/>
                </a:solidFill>
                <a:latin typeface="Arial MT"/>
                <a:cs typeface="Arial MT"/>
              </a:rPr>
              <a:t>increase</a:t>
            </a:r>
            <a:r>
              <a:rPr dirty="0" sz="850" spc="1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D2D2D"/>
                </a:solidFill>
                <a:latin typeface="Arial MT"/>
                <a:cs typeface="Arial MT"/>
              </a:rPr>
              <a:t>of</a:t>
            </a:r>
            <a:r>
              <a:rPr dirty="0" sz="850" spc="-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2D2D2D"/>
                </a:solidFill>
                <a:latin typeface="Arial MT"/>
                <a:cs typeface="Arial MT"/>
              </a:rPr>
              <a:t>10%,</a:t>
            </a:r>
            <a:r>
              <a:rPr dirty="0" sz="850" spc="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D2D2D"/>
                </a:solidFill>
                <a:latin typeface="Arial MT"/>
                <a:cs typeface="Arial MT"/>
              </a:rPr>
              <a:t>bringing</a:t>
            </a:r>
            <a:r>
              <a:rPr dirty="0" sz="850" spc="-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F2F2F"/>
                </a:solidFill>
                <a:latin typeface="Arial MT"/>
                <a:cs typeface="Arial MT"/>
              </a:rPr>
              <a:t>the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total</a:t>
            </a:r>
            <a:r>
              <a:rPr dirty="0" sz="850" spc="-7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to</a:t>
            </a:r>
            <a:r>
              <a:rPr dirty="0" sz="850" spc="2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D2D2D"/>
                </a:solidFill>
                <a:latin typeface="Arial MT"/>
                <a:cs typeface="Arial MT"/>
              </a:rPr>
              <a:t>an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impressive</a:t>
            </a:r>
            <a:r>
              <a:rPr dirty="0" sz="850" spc="10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75">
                <a:solidFill>
                  <a:srgbClr val="2B2B2B"/>
                </a:solidFill>
                <a:latin typeface="Arial MT"/>
                <a:cs typeface="Arial MT"/>
              </a:rPr>
              <a:t>$1.2</a:t>
            </a:r>
            <a:r>
              <a:rPr dirty="0" sz="850" spc="3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million.</a:t>
            </a:r>
            <a:r>
              <a:rPr dirty="0" sz="850" spc="-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A2A2A"/>
                </a:solidFill>
                <a:latin typeface="Arial MT"/>
                <a:cs typeface="Arial MT"/>
              </a:rPr>
              <a:t>This</a:t>
            </a:r>
            <a:r>
              <a:rPr dirty="0" sz="850" spc="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growth</a:t>
            </a:r>
            <a:r>
              <a:rPr dirty="0" sz="850" spc="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is</a:t>
            </a:r>
            <a:r>
              <a:rPr dirty="0" sz="850" spc="1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a</a:t>
            </a:r>
            <a:r>
              <a:rPr dirty="0" sz="85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82828"/>
                </a:solidFill>
                <a:latin typeface="Arial MT"/>
                <a:cs typeface="Arial MT"/>
              </a:rPr>
              <a:t>positive</a:t>
            </a:r>
            <a:r>
              <a:rPr dirty="0" sz="850" spc="6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indicator</a:t>
            </a:r>
            <a:r>
              <a:rPr dirty="0" sz="850" spc="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of</a:t>
            </a:r>
            <a:r>
              <a:rPr dirty="0" sz="85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B2B2B"/>
                </a:solidFill>
                <a:latin typeface="Arial MT"/>
                <a:cs typeface="Arial MT"/>
              </a:rPr>
              <a:t>our </a:t>
            </a:r>
            <a:r>
              <a:rPr dirty="0" sz="850" spc="-10">
                <a:solidFill>
                  <a:srgbClr val="282828"/>
                </a:solidFill>
                <a:latin typeface="Arial MT"/>
                <a:cs typeface="Arial MT"/>
              </a:rPr>
              <a:t>business</a:t>
            </a:r>
            <a:r>
              <a:rPr dirty="0" sz="850" spc="5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performance</a:t>
            </a:r>
            <a:r>
              <a:rPr dirty="0" sz="850" spc="8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and</a:t>
            </a:r>
            <a:r>
              <a:rPr dirty="0" sz="850" spc="-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reflects</a:t>
            </a:r>
            <a:r>
              <a:rPr dirty="0" sz="850" spc="1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the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effectiveness</a:t>
            </a:r>
            <a:r>
              <a:rPr dirty="0" sz="850" spc="6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F2F2F"/>
                </a:solidFill>
                <a:latin typeface="Arial MT"/>
                <a:cs typeface="Arial MT"/>
              </a:rPr>
              <a:t>of</a:t>
            </a:r>
            <a:r>
              <a:rPr dirty="0" sz="850" spc="-1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our</a:t>
            </a:r>
            <a:r>
              <a:rPr dirty="0" sz="850" spc="2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Arial MT"/>
                <a:cs typeface="Arial MT"/>
              </a:rPr>
              <a:t>strategies.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5663" y="2913633"/>
            <a:ext cx="3638550" cy="8763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850" spc="100">
                <a:solidFill>
                  <a:srgbClr val="2A2A2A"/>
                </a:solidFill>
                <a:latin typeface="Calibri"/>
                <a:cs typeface="Calibri"/>
              </a:rPr>
              <a:t>Impact</a:t>
            </a:r>
            <a:r>
              <a:rPr dirty="0" sz="850" spc="8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9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dirty="0" sz="850" spc="5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 spc="85">
                <a:solidFill>
                  <a:srgbClr val="282828"/>
                </a:solidFill>
                <a:latin typeface="Calibri"/>
                <a:cs typeface="Calibri"/>
              </a:rPr>
              <a:t>Promotional </a:t>
            </a:r>
            <a:r>
              <a:rPr dirty="0" sz="850" spc="95">
                <a:solidFill>
                  <a:srgbClr val="2A2A2A"/>
                </a:solidFill>
                <a:latin typeface="Calibri"/>
                <a:cs typeface="Calibri"/>
              </a:rPr>
              <a:t>Campaigns</a:t>
            </a:r>
            <a:endParaRPr sz="850">
              <a:latin typeface="Calibri"/>
              <a:cs typeface="Calibri"/>
            </a:endParaRPr>
          </a:p>
          <a:p>
            <a:pPr marL="15240" marR="5080" indent="-2540">
              <a:lnSpc>
                <a:spcPct val="118400"/>
              </a:lnSpc>
              <a:spcBef>
                <a:spcPts val="330"/>
              </a:spcBef>
            </a:pPr>
            <a:r>
              <a:rPr dirty="0" sz="850" spc="-20">
                <a:solidFill>
                  <a:srgbClr val="2B2B2B"/>
                </a:solidFill>
                <a:latin typeface="Arial MT"/>
                <a:cs typeface="Arial MT"/>
              </a:rPr>
              <a:t>The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D2D2D"/>
                </a:solidFill>
                <a:latin typeface="Arial MT"/>
                <a:cs typeface="Arial MT"/>
              </a:rPr>
              <a:t>increase</a:t>
            </a:r>
            <a:r>
              <a:rPr dirty="0" sz="850" spc="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in</a:t>
            </a:r>
            <a:r>
              <a:rPr dirty="0" sz="85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A2A2A"/>
                </a:solidFill>
                <a:latin typeface="Arial MT"/>
                <a:cs typeface="Arial MT"/>
              </a:rPr>
              <a:t>revenue</a:t>
            </a:r>
            <a:r>
              <a:rPr dirty="0" sz="850" spc="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can</a:t>
            </a:r>
            <a:r>
              <a:rPr dirty="0" sz="850" spc="1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be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 largely</a:t>
            </a:r>
            <a:r>
              <a:rPr dirty="0" sz="850" spc="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82828"/>
                </a:solidFill>
                <a:latin typeface="Arial MT"/>
                <a:cs typeface="Arial MT"/>
              </a:rPr>
              <a:t>attributed</a:t>
            </a:r>
            <a:r>
              <a:rPr dirty="0" sz="850" spc="3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to</a:t>
            </a:r>
            <a:r>
              <a:rPr dirty="0" sz="85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our</a:t>
            </a:r>
            <a:r>
              <a:rPr dirty="0" sz="850" spc="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recent</a:t>
            </a:r>
            <a:r>
              <a:rPr dirty="0" sz="850" spc="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promotional </a:t>
            </a:r>
            <a:r>
              <a:rPr dirty="0" sz="850" spc="-30">
                <a:solidFill>
                  <a:srgbClr val="2A2A2A"/>
                </a:solidFill>
                <a:latin typeface="Arial MT"/>
                <a:cs typeface="Arial MT"/>
              </a:rPr>
              <a:t>campaigns.</a:t>
            </a:r>
            <a:r>
              <a:rPr dirty="0" sz="850" spc="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282828"/>
                </a:solidFill>
                <a:latin typeface="Arial MT"/>
                <a:cs typeface="Arial MT"/>
              </a:rPr>
              <a:t>These</a:t>
            </a:r>
            <a:r>
              <a:rPr dirty="0" sz="850" spc="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D2D2D"/>
                </a:solidFill>
                <a:latin typeface="Arial MT"/>
                <a:cs typeface="Arial MT"/>
              </a:rPr>
              <a:t>targeted</a:t>
            </a:r>
            <a:r>
              <a:rPr dirty="0" sz="850" spc="7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Arial MT"/>
                <a:cs typeface="Arial MT"/>
              </a:rPr>
              <a:t>marketing</a:t>
            </a:r>
            <a:r>
              <a:rPr dirty="0" sz="850" spc="-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efforts</a:t>
            </a:r>
            <a:r>
              <a:rPr dirty="0" sz="850" spc="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A2A2A"/>
                </a:solidFill>
                <a:latin typeface="Arial MT"/>
                <a:cs typeface="Arial MT"/>
              </a:rPr>
              <a:t>have</a:t>
            </a:r>
            <a:r>
              <a:rPr dirty="0" sz="850" spc="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successfully</a:t>
            </a:r>
            <a:r>
              <a:rPr dirty="0" sz="850" spc="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2B2B2B"/>
                </a:solidFill>
                <a:latin typeface="Arial MT"/>
                <a:cs typeface="Arial MT"/>
              </a:rPr>
              <a:t>engaged</a:t>
            </a:r>
            <a:r>
              <a:rPr dirty="0" sz="850" spc="8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A2A2A"/>
                </a:solidFill>
                <a:latin typeface="Arial MT"/>
                <a:cs typeface="Arial MT"/>
              </a:rPr>
              <a:t>our </a:t>
            </a:r>
            <a:r>
              <a:rPr dirty="0" sz="850" spc="-20">
                <a:solidFill>
                  <a:srgbClr val="2A2A2A"/>
                </a:solidFill>
                <a:latin typeface="Arial MT"/>
                <a:cs typeface="Arial MT"/>
              </a:rPr>
              <a:t>audience</a:t>
            </a:r>
            <a:r>
              <a:rPr dirty="0" sz="850" spc="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and</a:t>
            </a:r>
            <a:r>
              <a:rPr dirty="0" sz="85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driven</a:t>
            </a:r>
            <a:r>
              <a:rPr dirty="0" sz="850" spc="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traffic</a:t>
            </a:r>
            <a:r>
              <a:rPr dirty="0" sz="8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to</a:t>
            </a:r>
            <a:r>
              <a:rPr dirty="0" sz="850" spc="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our</a:t>
            </a:r>
            <a:r>
              <a:rPr dirty="0" sz="85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online</a:t>
            </a:r>
            <a:r>
              <a:rPr dirty="0" sz="8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platforms,</a:t>
            </a:r>
            <a:r>
              <a:rPr dirty="0" sz="850" spc="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resulting</a:t>
            </a:r>
            <a:r>
              <a:rPr dirty="0" sz="850" spc="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in</a:t>
            </a:r>
            <a:r>
              <a:rPr dirty="0" sz="850" spc="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higher</a:t>
            </a:r>
            <a:r>
              <a:rPr dirty="0" sz="850" spc="50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82828"/>
                </a:solidFill>
                <a:latin typeface="Arial MT"/>
                <a:cs typeface="Arial MT"/>
              </a:rPr>
              <a:t>sales.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56960" y="1548129"/>
            <a:ext cx="3641090" cy="8788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Top</a:t>
            </a:r>
            <a:r>
              <a:rPr dirty="0" sz="850" spc="1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Revenue</a:t>
            </a:r>
            <a:r>
              <a:rPr dirty="0" sz="850" spc="2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2A2A2A"/>
                </a:solidFill>
                <a:latin typeface="Arial MT"/>
                <a:cs typeface="Arial MT"/>
              </a:rPr>
              <a:t>Category</a:t>
            </a:r>
            <a:endParaRPr sz="850">
              <a:latin typeface="Arial MT"/>
              <a:cs typeface="Arial MT"/>
            </a:endParaRPr>
          </a:p>
          <a:p>
            <a:pPr marL="12700" marR="5080" indent="-635">
              <a:lnSpc>
                <a:spcPct val="119200"/>
              </a:lnSpc>
              <a:spcBef>
                <a:spcPts val="320"/>
              </a:spcBef>
            </a:pPr>
            <a:r>
              <a:rPr dirty="0" sz="850" spc="-25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850" spc="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Arial MT"/>
                <a:cs typeface="Arial MT"/>
              </a:rPr>
              <a:t>highest</a:t>
            </a:r>
            <a:r>
              <a:rPr dirty="0" sz="850" spc="2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62626"/>
                </a:solidFill>
                <a:latin typeface="Arial MT"/>
                <a:cs typeface="Arial MT"/>
              </a:rPr>
              <a:t>revenue-generating</a:t>
            </a:r>
            <a:r>
              <a:rPr dirty="0" sz="850" spc="-10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category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for</a:t>
            </a:r>
            <a:r>
              <a:rPr dirty="0" sz="850" spc="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this</a:t>
            </a:r>
            <a:r>
              <a:rPr dirty="0" sz="850" spc="-2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week</a:t>
            </a:r>
            <a:r>
              <a:rPr dirty="0" sz="850" spc="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is</a:t>
            </a:r>
            <a:r>
              <a:rPr dirty="0" sz="850" spc="-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B2B2B"/>
                </a:solidFill>
                <a:latin typeface="Arial MT"/>
                <a:cs typeface="Arial MT"/>
              </a:rPr>
              <a:t>Online</a:t>
            </a:r>
            <a:r>
              <a:rPr dirty="0" sz="850" spc="2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Purchases,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which</a:t>
            </a:r>
            <a:r>
              <a:rPr dirty="0" sz="8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accounted</a:t>
            </a:r>
            <a:r>
              <a:rPr dirty="0" sz="850" spc="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for</a:t>
            </a:r>
            <a:r>
              <a:rPr dirty="0" sz="8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Arial MT"/>
                <a:cs typeface="Arial MT"/>
              </a:rPr>
              <a:t>40%</a:t>
            </a:r>
            <a:r>
              <a:rPr dirty="0" sz="850" spc="1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of</a:t>
            </a:r>
            <a:r>
              <a:rPr dirty="0" sz="850" spc="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our</a:t>
            </a:r>
            <a:r>
              <a:rPr dirty="0" sz="850" spc="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total</a:t>
            </a:r>
            <a:r>
              <a:rPr dirty="0" sz="850" spc="-6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B2B2B"/>
                </a:solidFill>
                <a:latin typeface="Arial MT"/>
                <a:cs typeface="Arial MT"/>
              </a:rPr>
              <a:t>revenue.</a:t>
            </a:r>
            <a:r>
              <a:rPr dirty="0" sz="850" spc="1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D2D2D"/>
                </a:solidFill>
                <a:latin typeface="Arial MT"/>
                <a:cs typeface="Arial MT"/>
              </a:rPr>
              <a:t>This</a:t>
            </a:r>
            <a:r>
              <a:rPr dirty="0" sz="850" spc="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highlights</a:t>
            </a:r>
            <a:r>
              <a:rPr dirty="0" sz="85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the</a:t>
            </a:r>
            <a:r>
              <a:rPr dirty="0" sz="850" spc="2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Arial MT"/>
                <a:cs typeface="Arial MT"/>
              </a:rPr>
              <a:t>growing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trend</a:t>
            </a:r>
            <a:r>
              <a:rPr dirty="0" sz="850" spc="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of</a:t>
            </a:r>
            <a:r>
              <a:rPr dirty="0" sz="850" spc="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Arial MT"/>
                <a:cs typeface="Arial MT"/>
              </a:rPr>
              <a:t>consumers</a:t>
            </a:r>
            <a:r>
              <a:rPr dirty="0" sz="850" spc="8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making</a:t>
            </a:r>
            <a:r>
              <a:rPr dirty="0" sz="850" spc="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Arial MT"/>
                <a:cs typeface="Arial MT"/>
              </a:rPr>
              <a:t>purchases</a:t>
            </a:r>
            <a:r>
              <a:rPr dirty="0" sz="850" spc="6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online,</a:t>
            </a:r>
            <a:r>
              <a:rPr dirty="0" sz="850" spc="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further</a:t>
            </a:r>
            <a:r>
              <a:rPr dirty="0" sz="850" spc="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A2A2A"/>
                </a:solidFill>
                <a:latin typeface="Arial MT"/>
                <a:cs typeface="Arial MT"/>
              </a:rPr>
              <a:t>emphasizing</a:t>
            </a:r>
            <a:r>
              <a:rPr dirty="0" sz="8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850" spc="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B2B2B"/>
                </a:solidFill>
                <a:latin typeface="Arial MT"/>
                <a:cs typeface="Arial MT"/>
              </a:rPr>
              <a:t>need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to</a:t>
            </a:r>
            <a:r>
              <a:rPr dirty="0" sz="850" spc="3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B2B2B"/>
                </a:solidFill>
                <a:latin typeface="Arial MT"/>
                <a:cs typeface="Arial MT"/>
              </a:rPr>
              <a:t>enhance</a:t>
            </a:r>
            <a:r>
              <a:rPr dirty="0" sz="850" spc="5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our</a:t>
            </a:r>
            <a:r>
              <a:rPr dirty="0" sz="850" spc="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digital</a:t>
            </a:r>
            <a:r>
              <a:rPr dirty="0" sz="850" spc="-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offerings.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154640" y="2913633"/>
            <a:ext cx="3579495" cy="8763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850" spc="20">
                <a:solidFill>
                  <a:srgbClr val="2A2A2A"/>
                </a:solidFill>
                <a:latin typeface="Arial MT"/>
                <a:cs typeface="Arial MT"/>
              </a:rPr>
              <a:t>Seasonal</a:t>
            </a:r>
            <a:r>
              <a:rPr dirty="0" sz="850" spc="1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20">
                <a:solidFill>
                  <a:srgbClr val="2D2D2D"/>
                </a:solidFill>
                <a:latin typeface="Arial MT"/>
                <a:cs typeface="Arial MT"/>
              </a:rPr>
              <a:t>Sales</a:t>
            </a:r>
            <a:r>
              <a:rPr dirty="0" sz="850" spc="1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2B2B2B"/>
                </a:solidFill>
                <a:latin typeface="Arial MT"/>
                <a:cs typeface="Arial MT"/>
              </a:rPr>
              <a:t>Influence</a:t>
            </a:r>
            <a:endParaRPr sz="850">
              <a:latin typeface="Arial MT"/>
              <a:cs typeface="Arial MT"/>
            </a:endParaRPr>
          </a:p>
          <a:p>
            <a:pPr marL="16510" marR="5080" indent="635">
              <a:lnSpc>
                <a:spcPct val="118400"/>
              </a:lnSpc>
              <a:spcBef>
                <a:spcPts val="330"/>
              </a:spcBef>
            </a:pPr>
            <a:r>
              <a:rPr dirty="0" sz="850" spc="-20">
                <a:solidFill>
                  <a:srgbClr val="2A2A2A"/>
                </a:solidFill>
                <a:latin typeface="Arial MT"/>
                <a:cs typeface="Arial MT"/>
              </a:rPr>
              <a:t>Additionally,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 the</a:t>
            </a:r>
            <a:r>
              <a:rPr dirty="0" sz="850" spc="-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festive</a:t>
            </a:r>
            <a:r>
              <a:rPr dirty="0" sz="850" spc="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A2A2A"/>
                </a:solidFill>
                <a:latin typeface="Arial MT"/>
                <a:cs typeface="Arial MT"/>
              </a:rPr>
              <a:t>season</a:t>
            </a:r>
            <a:r>
              <a:rPr dirty="0" sz="850" spc="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B2B2B"/>
                </a:solidFill>
                <a:latin typeface="Arial MT"/>
                <a:cs typeface="Arial MT"/>
              </a:rPr>
              <a:t>safes</a:t>
            </a:r>
            <a:r>
              <a:rPr dirty="0" sz="850" spc="2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2A2A2A"/>
                </a:solidFill>
                <a:latin typeface="Arial MT"/>
                <a:cs typeface="Arial MT"/>
              </a:rPr>
              <a:t>have</a:t>
            </a:r>
            <a:r>
              <a:rPr dirty="0" sz="850" spc="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played</a:t>
            </a:r>
            <a:r>
              <a:rPr dirty="0" sz="8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a</a:t>
            </a:r>
            <a:r>
              <a:rPr dirty="0" sz="850" spc="-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crucial</a:t>
            </a:r>
            <a:r>
              <a:rPr dirty="0" sz="850" spc="-6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role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in</a:t>
            </a:r>
            <a:r>
              <a:rPr dirty="0" sz="85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82828"/>
                </a:solidFill>
                <a:latin typeface="Arial MT"/>
                <a:cs typeface="Arial MT"/>
              </a:rPr>
              <a:t>boosting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our</a:t>
            </a:r>
            <a:r>
              <a:rPr dirty="0" sz="850" spc="-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82828"/>
                </a:solidFill>
                <a:latin typeface="Arial MT"/>
                <a:cs typeface="Arial MT"/>
              </a:rPr>
              <a:t>revenue.</a:t>
            </a:r>
            <a:r>
              <a:rPr dirty="0" sz="850" spc="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2A2A2A"/>
                </a:solidFill>
                <a:latin typeface="Arial MT"/>
                <a:cs typeface="Arial MT"/>
              </a:rPr>
              <a:t>Seasonal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promotions</a:t>
            </a:r>
            <a:r>
              <a:rPr dirty="0" sz="850" spc="5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not only</a:t>
            </a:r>
            <a:r>
              <a:rPr dirty="0" sz="850" spc="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aEract</a:t>
            </a:r>
            <a:r>
              <a:rPr dirty="0" sz="8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more</a:t>
            </a:r>
            <a:r>
              <a:rPr dirty="0" sz="8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customers</a:t>
            </a:r>
            <a:r>
              <a:rPr dirty="0" sz="850" spc="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B2B2B"/>
                </a:solidFill>
                <a:latin typeface="Arial MT"/>
                <a:cs typeface="Arial MT"/>
              </a:rPr>
              <a:t>but</a:t>
            </a:r>
            <a:r>
              <a:rPr dirty="0" sz="850" spc="50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also</a:t>
            </a:r>
            <a:r>
              <a:rPr dirty="0" sz="850" spc="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A2A2A"/>
                </a:solidFill>
                <a:latin typeface="Arial MT"/>
                <a:cs typeface="Arial MT"/>
              </a:rPr>
              <a:t>increase</a:t>
            </a:r>
            <a:r>
              <a:rPr dirty="0" sz="850" spc="5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2A2A2A"/>
                </a:solidFill>
                <a:latin typeface="Arial MT"/>
                <a:cs typeface="Arial MT"/>
              </a:rPr>
              <a:t>average</a:t>
            </a:r>
            <a:r>
              <a:rPr dirty="0" sz="850" spc="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transaction</a:t>
            </a:r>
            <a:r>
              <a:rPr dirty="0" sz="850" spc="2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A2A2A"/>
                </a:solidFill>
                <a:latin typeface="Arial MT"/>
                <a:cs typeface="Arial MT"/>
              </a:rPr>
              <a:t>values,</a:t>
            </a:r>
            <a:r>
              <a:rPr dirty="0" sz="850" spc="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A2A2A"/>
                </a:solidFill>
                <a:latin typeface="Arial MT"/>
                <a:cs typeface="Arial MT"/>
              </a:rPr>
              <a:t>making</a:t>
            </a:r>
            <a:r>
              <a:rPr dirty="0" sz="850" spc="-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this</a:t>
            </a:r>
            <a:r>
              <a:rPr dirty="0" sz="850" spc="3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a</a:t>
            </a:r>
            <a:r>
              <a:rPr dirty="0" sz="850" spc="-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2A2A2A"/>
                </a:solidFill>
                <a:latin typeface="Arial MT"/>
                <a:cs typeface="Arial MT"/>
              </a:rPr>
              <a:t>key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period</a:t>
            </a:r>
            <a:r>
              <a:rPr dirty="0" sz="85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for</a:t>
            </a:r>
            <a:r>
              <a:rPr dirty="0" sz="850" spc="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A2A2A"/>
                </a:solidFill>
                <a:latin typeface="Arial MT"/>
                <a:cs typeface="Arial MT"/>
              </a:rPr>
              <a:t>our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business.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8380" y="3828288"/>
            <a:ext cx="902095" cy="38404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5333" y="3566159"/>
            <a:ext cx="231619" cy="23469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6571" y="2164079"/>
            <a:ext cx="234666" cy="23469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5333" y="765048"/>
            <a:ext cx="231619" cy="23469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91619" y="499872"/>
            <a:ext cx="438857" cy="23774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3999" y="2215895"/>
            <a:ext cx="152380" cy="9753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29609" y="2300477"/>
            <a:ext cx="1619250" cy="5480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-635">
              <a:lnSpc>
                <a:spcPct val="118900"/>
              </a:lnSpc>
              <a:spcBef>
                <a:spcPts val="85"/>
              </a:spcBef>
            </a:pPr>
            <a:r>
              <a:rPr dirty="0" sz="950">
                <a:solidFill>
                  <a:srgbClr val="59676E"/>
                </a:solidFill>
                <a:latin typeface="Calibri"/>
                <a:cs typeface="Calibri"/>
              </a:rPr>
              <a:t>Analyzing</a:t>
            </a:r>
            <a:r>
              <a:rPr dirty="0" sz="950" spc="305">
                <a:solidFill>
                  <a:srgbClr val="59676E"/>
                </a:solidFill>
                <a:latin typeface="Calibri"/>
                <a:cs typeface="Calibri"/>
              </a:rPr>
              <a:t> </a:t>
            </a:r>
            <a:r>
              <a:rPr dirty="0" sz="950" spc="50">
                <a:solidFill>
                  <a:srgbClr val="5D6972"/>
                </a:solidFill>
                <a:latin typeface="Calibri"/>
                <a:cs typeface="Calibri"/>
              </a:rPr>
              <a:t>Recent</a:t>
            </a:r>
            <a:r>
              <a:rPr dirty="0" sz="950" spc="260">
                <a:solidFill>
                  <a:srgbClr val="5D6972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5D6972"/>
                </a:solidFill>
                <a:latin typeface="Calibri"/>
                <a:cs typeface="Calibri"/>
              </a:rPr>
              <a:t>Trends</a:t>
            </a:r>
            <a:r>
              <a:rPr dirty="0" sz="950" spc="325">
                <a:solidFill>
                  <a:srgbClr val="5D6972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5B6970"/>
                </a:solidFill>
                <a:latin typeface="Calibri"/>
                <a:cs typeface="Calibri"/>
              </a:rPr>
              <a:t>and</a:t>
            </a:r>
            <a:r>
              <a:rPr dirty="0" sz="950" spc="45">
                <a:solidFill>
                  <a:srgbClr val="5B6970"/>
                </a:solidFill>
                <a:latin typeface="Calibri"/>
                <a:cs typeface="Calibri"/>
              </a:rPr>
              <a:t> </a:t>
            </a:r>
            <a:r>
              <a:rPr dirty="0" sz="950" spc="45">
                <a:solidFill>
                  <a:srgbClr val="606E77"/>
                </a:solidFill>
                <a:latin typeface="Calibri"/>
                <a:cs typeface="Calibri"/>
              </a:rPr>
              <a:t>Effectiveness</a:t>
            </a:r>
            <a:r>
              <a:rPr dirty="0" sz="950" spc="229">
                <a:solidFill>
                  <a:srgbClr val="606E77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646E75"/>
                </a:solidFill>
                <a:latin typeface="Calibri"/>
                <a:cs typeface="Calibri"/>
              </a:rPr>
              <a:t>in</a:t>
            </a:r>
            <a:r>
              <a:rPr dirty="0" sz="950" spc="114">
                <a:solidFill>
                  <a:srgbClr val="646E75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5B676E"/>
                </a:solidFill>
                <a:latin typeface="Calibri"/>
                <a:cs typeface="Calibri"/>
              </a:rPr>
              <a:t>Fraud </a:t>
            </a:r>
            <a:r>
              <a:rPr dirty="0" sz="1000" spc="-10">
                <a:solidFill>
                  <a:srgbClr val="646464"/>
                </a:solidFill>
                <a:latin typeface="Calibri"/>
                <a:cs typeface="Calibri"/>
              </a:rPr>
              <a:t>Prevention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23351" y="3555746"/>
            <a:ext cx="15113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Calibri"/>
                <a:cs typeface="Calibri"/>
              </a:rPr>
              <a:t>z</a:t>
            </a:r>
            <a:r>
              <a:rPr dirty="0" sz="750" spc="200">
                <a:latin typeface="Calibri"/>
                <a:cs typeface="Calibri"/>
              </a:rPr>
              <a:t> </a:t>
            </a:r>
            <a:r>
              <a:rPr dirty="0" sz="750" spc="-50">
                <a:latin typeface="Calibri"/>
                <a:cs typeface="Calibri"/>
              </a:rPr>
              <a:t>$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87969" y="405129"/>
            <a:ext cx="2374265" cy="8788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850" spc="60">
                <a:solidFill>
                  <a:srgbClr val="2A2A2A"/>
                </a:solidFill>
                <a:latin typeface="Arial MT"/>
                <a:cs typeface="Arial MT"/>
              </a:rPr>
              <a:t>Fraudulent</a:t>
            </a:r>
            <a:r>
              <a:rPr dirty="0" sz="850" spc="8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70">
                <a:solidFill>
                  <a:srgbClr val="2A2A2A"/>
                </a:solidFill>
                <a:latin typeface="Arial MT"/>
                <a:cs typeface="Arial MT"/>
              </a:rPr>
              <a:t>Activities</a:t>
            </a:r>
            <a:r>
              <a:rPr dirty="0" sz="850" spc="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65">
                <a:solidFill>
                  <a:srgbClr val="2A2A2A"/>
                </a:solidFill>
                <a:latin typeface="Arial MT"/>
                <a:cs typeface="Arial MT"/>
              </a:rPr>
              <a:t>Detected</a:t>
            </a:r>
            <a:endParaRPr sz="850">
              <a:latin typeface="Arial MT"/>
              <a:cs typeface="Arial MT"/>
            </a:endParaRPr>
          </a:p>
          <a:p>
            <a:pPr marL="13970" marR="5080" indent="1270">
              <a:lnSpc>
                <a:spcPct val="119200"/>
              </a:lnSpc>
              <a:spcBef>
                <a:spcPts val="320"/>
              </a:spcBef>
            </a:pP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Only</a:t>
            </a:r>
            <a:r>
              <a:rPr dirty="0" sz="850" spc="13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0.8%</a:t>
            </a:r>
            <a:r>
              <a:rPr dirty="0" sz="850" spc="12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dirty="0" sz="850" spc="8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transactions</a:t>
            </a:r>
            <a:r>
              <a:rPr dirty="0" sz="850" spc="21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have</a:t>
            </a:r>
            <a:r>
              <a:rPr dirty="0" sz="850" spc="15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been</a:t>
            </a:r>
            <a:r>
              <a:rPr dirty="0" sz="850" spc="13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identified</a:t>
            </a:r>
            <a:r>
              <a:rPr dirty="0" sz="850" spc="17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-25">
                <a:solidFill>
                  <a:srgbClr val="2B2B2B"/>
                </a:solidFill>
                <a:latin typeface="Calibri"/>
                <a:cs typeface="Calibri"/>
              </a:rPr>
              <a:t>as</a:t>
            </a:r>
            <a:r>
              <a:rPr dirty="0" sz="850" spc="50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fraudulent,</a:t>
            </a:r>
            <a:r>
              <a:rPr dirty="0" sz="850" spc="19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indicating</a:t>
            </a:r>
            <a:r>
              <a:rPr dirty="0" sz="850" spc="16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a</a:t>
            </a:r>
            <a:r>
              <a:rPr dirty="0" sz="850" spc="10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F2F2F"/>
                </a:solidFill>
                <a:latin typeface="Calibri"/>
                <a:cs typeface="Calibri"/>
              </a:rPr>
              <a:t>high</a:t>
            </a:r>
            <a:r>
              <a:rPr dirty="0" sz="850" spc="15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level</a:t>
            </a:r>
            <a:r>
              <a:rPr dirty="0" sz="850" spc="2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dirty="0" sz="850" spc="8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Calibri"/>
                <a:cs typeface="Calibri"/>
              </a:rPr>
              <a:t>transaction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integrity</a:t>
            </a:r>
            <a:r>
              <a:rPr dirty="0" sz="850" spc="14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and</a:t>
            </a:r>
            <a:r>
              <a:rPr dirty="0" sz="850" spc="14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dirty="0" sz="850" spc="14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effectiveness</a:t>
            </a:r>
            <a:r>
              <a:rPr dirty="0" sz="850" spc="26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dirty="0" sz="850" spc="10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D2D2D"/>
                </a:solidFill>
                <a:latin typeface="Calibri"/>
                <a:cs typeface="Calibri"/>
              </a:rPr>
              <a:t>current</a:t>
            </a:r>
            <a:r>
              <a:rPr dirty="0" sz="850" spc="50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82828"/>
                </a:solidFill>
                <a:latin typeface="Calibri"/>
                <a:cs typeface="Calibri"/>
              </a:rPr>
              <a:t>monitoring</a:t>
            </a:r>
            <a:r>
              <a:rPr dirty="0" sz="850" spc="1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Calibri"/>
                <a:cs typeface="Calibri"/>
              </a:rPr>
              <a:t>systems.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62892" y="636778"/>
            <a:ext cx="202565" cy="34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209">
              <a:lnSpc>
                <a:spcPct val="122400"/>
              </a:lnSpc>
              <a:spcBef>
                <a:spcPts val="100"/>
              </a:spcBef>
            </a:pPr>
            <a:r>
              <a:rPr dirty="0" sz="850">
                <a:latin typeface="Calibri"/>
                <a:cs typeface="Calibri"/>
              </a:rPr>
              <a:t>.</a:t>
            </a:r>
            <a:r>
              <a:rPr dirty="0" sz="850" spc="229">
                <a:latin typeface="Calibri"/>
                <a:cs typeface="Calibri"/>
              </a:rPr>
              <a:t> </a:t>
            </a:r>
            <a:r>
              <a:rPr dirty="0" sz="850" spc="-25">
                <a:latin typeface="Calibri"/>
                <a:cs typeface="Calibri"/>
              </a:rPr>
              <a:t>..</a:t>
            </a:r>
            <a:r>
              <a:rPr dirty="0" sz="850" spc="500">
                <a:latin typeface="Calibri"/>
                <a:cs typeface="Calibri"/>
              </a:rPr>
              <a:t> </a:t>
            </a:r>
            <a:r>
              <a:rPr dirty="0" sz="850" spc="-50">
                <a:latin typeface="Calibri"/>
                <a:cs typeface="Calibri"/>
              </a:rPr>
              <a:t>"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83098" y="1731010"/>
            <a:ext cx="1871980" cy="10312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3335" indent="-1270">
              <a:lnSpc>
                <a:spcPct val="100000"/>
              </a:lnSpc>
              <a:spcBef>
                <a:spcPts val="615"/>
              </a:spcBef>
            </a:pPr>
            <a:r>
              <a:rPr dirty="0" sz="850" spc="85">
                <a:solidFill>
                  <a:srgbClr val="2A2A2A"/>
                </a:solidFill>
                <a:latin typeface="Arial MT"/>
                <a:cs typeface="Arial MT"/>
              </a:rPr>
              <a:t>Most </a:t>
            </a:r>
            <a:r>
              <a:rPr dirty="0" sz="850" spc="50">
                <a:solidFill>
                  <a:srgbClr val="2D2D2D"/>
                </a:solidFill>
                <a:latin typeface="Arial MT"/>
                <a:cs typeface="Arial MT"/>
              </a:rPr>
              <a:t>Common</a:t>
            </a:r>
            <a:r>
              <a:rPr dirty="0" sz="850" spc="9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2A2A2A"/>
                </a:solidFill>
                <a:latin typeface="Arial MT"/>
                <a:cs typeface="Arial MT"/>
              </a:rPr>
              <a:t>Fraud</a:t>
            </a:r>
            <a:r>
              <a:rPr dirty="0" sz="8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2B2B2B"/>
                </a:solidFill>
                <a:latin typeface="Arial MT"/>
                <a:cs typeface="Arial MT"/>
              </a:rPr>
              <a:t>Tgpe</a:t>
            </a:r>
            <a:endParaRPr sz="850">
              <a:latin typeface="Arial MT"/>
              <a:cs typeface="Arial MT"/>
            </a:endParaRPr>
          </a:p>
          <a:p>
            <a:pPr marL="13335" marR="5080">
              <a:lnSpc>
                <a:spcPct val="118800"/>
              </a:lnSpc>
              <a:spcBef>
                <a:spcPts val="325"/>
              </a:spcBef>
            </a:pP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dirty="0" sz="850" spc="13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predominant</a:t>
            </a:r>
            <a:r>
              <a:rPr dirty="0" sz="850" spc="19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type</a:t>
            </a:r>
            <a:r>
              <a:rPr dirty="0" sz="850" spc="14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dirty="0" sz="850" spc="8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Calibri"/>
                <a:cs typeface="Calibri"/>
              </a:rPr>
              <a:t>fraud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82828"/>
                </a:solidFill>
                <a:latin typeface="Calibri"/>
                <a:cs typeface="Calibri"/>
              </a:rPr>
              <a:t>encountered</a:t>
            </a:r>
            <a:r>
              <a:rPr dirty="0" sz="850" spc="3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is</a:t>
            </a:r>
            <a:r>
              <a:rPr dirty="0" sz="850" spc="33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Card-not-</a:t>
            </a:r>
            <a:r>
              <a:rPr dirty="0" sz="850" spc="-10">
                <a:solidFill>
                  <a:srgbClr val="2A2A2A"/>
                </a:solidFill>
                <a:latin typeface="Calibri"/>
                <a:cs typeface="Calibri"/>
              </a:rPr>
              <a:t>present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(CNP)</a:t>
            </a:r>
            <a:r>
              <a:rPr dirty="0" sz="850" spc="8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fraud,</a:t>
            </a:r>
            <a:r>
              <a:rPr dirty="0" sz="850" spc="16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which</a:t>
            </a:r>
            <a:r>
              <a:rPr dirty="0" sz="850" spc="204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typically</a:t>
            </a:r>
            <a:r>
              <a:rPr dirty="0" sz="850" spc="19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occurs</a:t>
            </a:r>
            <a:r>
              <a:rPr dirty="0" sz="850" spc="17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35">
                <a:solidFill>
                  <a:srgbClr val="2F2F2F"/>
                </a:solidFill>
                <a:latin typeface="Calibri"/>
                <a:cs typeface="Calibri"/>
              </a:rPr>
              <a:t>in</a:t>
            </a:r>
            <a:r>
              <a:rPr dirty="0" sz="850" spc="5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online</a:t>
            </a:r>
            <a:r>
              <a:rPr dirty="0" sz="850" spc="18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transactions</a:t>
            </a:r>
            <a:r>
              <a:rPr dirty="0" sz="850" spc="17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where</a:t>
            </a:r>
            <a:r>
              <a:rPr dirty="0" sz="850" spc="15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dirty="0" sz="850" spc="16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Calibri"/>
                <a:cs typeface="Calibri"/>
              </a:rPr>
              <a:t>physical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card</a:t>
            </a:r>
            <a:r>
              <a:rPr dirty="0" sz="850" spc="11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F2F2F"/>
                </a:solidFill>
                <a:latin typeface="Calibri"/>
                <a:cs typeface="Calibri"/>
              </a:rPr>
              <a:t>is</a:t>
            </a:r>
            <a:r>
              <a:rPr dirty="0" sz="850" spc="15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not</a:t>
            </a:r>
            <a:r>
              <a:rPr dirty="0" sz="850" spc="9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Calibri"/>
                <a:cs typeface="Calibri"/>
              </a:rPr>
              <a:t>present.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86757" y="3133089"/>
            <a:ext cx="2421255" cy="102552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850" spc="70">
                <a:solidFill>
                  <a:srgbClr val="2B2B2B"/>
                </a:solidFill>
                <a:latin typeface="Arial MT"/>
                <a:cs typeface="Arial MT"/>
              </a:rPr>
              <a:t>Impact</a:t>
            </a:r>
            <a:r>
              <a:rPr dirty="0" sz="850" spc="6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60">
                <a:solidFill>
                  <a:srgbClr val="2D2D2D"/>
                </a:solidFill>
                <a:latin typeface="Arial MT"/>
                <a:cs typeface="Arial MT"/>
              </a:rPr>
              <a:t>of</a:t>
            </a:r>
            <a:r>
              <a:rPr dirty="0" sz="850" spc="10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55">
                <a:solidFill>
                  <a:srgbClr val="2A2A2A"/>
                </a:solidFill>
                <a:latin typeface="Arial MT"/>
                <a:cs typeface="Arial MT"/>
              </a:rPr>
              <a:t>Proactive</a:t>
            </a:r>
            <a:r>
              <a:rPr dirty="0" sz="850" spc="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45">
                <a:solidFill>
                  <a:srgbClr val="2D2D2D"/>
                </a:solidFill>
                <a:latin typeface="Arial MT"/>
                <a:cs typeface="Arial MT"/>
              </a:rPr>
              <a:t>Measures</a:t>
            </a:r>
            <a:endParaRPr sz="850">
              <a:latin typeface="Arial MT"/>
              <a:cs typeface="Arial MT"/>
            </a:endParaRPr>
          </a:p>
          <a:p>
            <a:pPr marL="14604" marR="5080" indent="1270">
              <a:lnSpc>
                <a:spcPct val="117600"/>
              </a:lnSpc>
              <a:spcBef>
                <a:spcPts val="335"/>
              </a:spcBef>
            </a:pPr>
            <a:r>
              <a:rPr dirty="0" sz="850" spc="10">
                <a:solidFill>
                  <a:srgbClr val="2A2A2A"/>
                </a:solidFill>
                <a:latin typeface="Calibri"/>
                <a:cs typeface="Calibri"/>
              </a:rPr>
              <a:t>Implementation</a:t>
            </a:r>
            <a:r>
              <a:rPr dirty="0" sz="850" spc="8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1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dirty="0" sz="850" spc="12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 spc="10">
                <a:solidFill>
                  <a:srgbClr val="2A2A2A"/>
                </a:solidFill>
                <a:latin typeface="Calibri"/>
                <a:cs typeface="Calibri"/>
              </a:rPr>
              <a:t>proactive</a:t>
            </a:r>
            <a:r>
              <a:rPr dirty="0" sz="850" spc="2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10">
                <a:solidFill>
                  <a:srgbClr val="2A2A2A"/>
                </a:solidFill>
                <a:latin typeface="Calibri"/>
                <a:cs typeface="Calibri"/>
              </a:rPr>
              <a:t>measures</a:t>
            </a:r>
            <a:r>
              <a:rPr dirty="0" sz="850" spc="16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25">
                <a:solidFill>
                  <a:srgbClr val="2A2A2A"/>
                </a:solidFill>
                <a:latin typeface="Calibri"/>
                <a:cs typeface="Calibri"/>
              </a:rPr>
              <a:t>has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10">
                <a:solidFill>
                  <a:srgbClr val="2A2A2A"/>
                </a:solidFill>
                <a:latin typeface="Calibri"/>
                <a:cs typeface="Calibri"/>
              </a:rPr>
              <a:t>successfully</a:t>
            </a:r>
            <a:r>
              <a:rPr dirty="0" sz="850" spc="16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10">
                <a:solidFill>
                  <a:srgbClr val="2B2B2B"/>
                </a:solidFill>
                <a:latin typeface="Calibri"/>
                <a:cs typeface="Calibri"/>
              </a:rPr>
              <a:t>reduced</a:t>
            </a:r>
            <a:r>
              <a:rPr dirty="0" sz="850" spc="17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10">
                <a:solidFill>
                  <a:srgbClr val="2A2A2A"/>
                </a:solidFill>
                <a:latin typeface="Calibri"/>
                <a:cs typeface="Calibri"/>
              </a:rPr>
              <a:t>fraud</a:t>
            </a:r>
            <a:r>
              <a:rPr dirty="0" sz="850" spc="16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10">
                <a:solidFill>
                  <a:srgbClr val="2B2B2B"/>
                </a:solidFill>
                <a:latin typeface="Calibri"/>
                <a:cs typeface="Calibri"/>
              </a:rPr>
              <a:t>loss</a:t>
            </a:r>
            <a:r>
              <a:rPr dirty="0" sz="850" spc="15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10">
                <a:solidFill>
                  <a:srgbClr val="2B2B2B"/>
                </a:solidFill>
                <a:latin typeface="Calibri"/>
                <a:cs typeface="Calibri"/>
              </a:rPr>
              <a:t>by</a:t>
            </a:r>
            <a:r>
              <a:rPr dirty="0" sz="850" spc="10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 spc="10">
                <a:solidFill>
                  <a:srgbClr val="2D2D2D"/>
                </a:solidFill>
                <a:latin typeface="Calibri"/>
                <a:cs typeface="Calibri"/>
              </a:rPr>
              <a:t>20%</a:t>
            </a:r>
            <a:r>
              <a:rPr dirty="0" sz="850" spc="15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Calibri"/>
                <a:cs typeface="Calibri"/>
              </a:rPr>
              <a:t>compared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to</a:t>
            </a:r>
            <a:r>
              <a:rPr dirty="0" sz="850" spc="10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dirty="0" sz="850" spc="16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previous</a:t>
            </a:r>
            <a:r>
              <a:rPr dirty="0" sz="850" spc="16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B2B2B"/>
                </a:solidFill>
                <a:latin typeface="Calibri"/>
                <a:cs typeface="Calibri"/>
              </a:rPr>
              <a:t>week,</a:t>
            </a:r>
            <a:r>
              <a:rPr dirty="0" sz="850" spc="14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showcasing</a:t>
            </a:r>
            <a:r>
              <a:rPr dirty="0" sz="850" spc="14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dirty="0" sz="850" spc="15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Calibri"/>
                <a:cs typeface="Calibri"/>
              </a:rPr>
              <a:t>importance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dirty="0" sz="850" spc="13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continuous</a:t>
            </a:r>
            <a:r>
              <a:rPr dirty="0" sz="850" spc="19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82828"/>
                </a:solidFill>
                <a:latin typeface="Calibri"/>
                <a:cs typeface="Calibri"/>
              </a:rPr>
              <a:t>improvement</a:t>
            </a:r>
            <a:r>
              <a:rPr dirty="0" sz="850" spc="22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D2D2D"/>
                </a:solidFill>
                <a:latin typeface="Calibri"/>
                <a:cs typeface="Calibri"/>
              </a:rPr>
              <a:t>in</a:t>
            </a:r>
            <a:r>
              <a:rPr dirty="0" sz="850" spc="114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2A2A2A"/>
                </a:solidFill>
                <a:latin typeface="Calibri"/>
                <a:cs typeface="Calibri"/>
              </a:rPr>
              <a:t>fraud</a:t>
            </a:r>
            <a:r>
              <a:rPr dirty="0" sz="850" spc="15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Calibri"/>
                <a:cs typeface="Calibri"/>
              </a:rPr>
              <a:t>detection</a:t>
            </a:r>
            <a:r>
              <a:rPr dirty="0" sz="8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82828"/>
                </a:solidFill>
                <a:latin typeface="Calibri"/>
                <a:cs typeface="Calibri"/>
              </a:rPr>
              <a:t>strategies.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9609" y="631697"/>
            <a:ext cx="224536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646464"/>
                </a:solidFill>
                <a:latin typeface="Calibri"/>
                <a:cs typeface="Calibri"/>
              </a:rPr>
              <a:t>Analyzing</a:t>
            </a:r>
            <a:r>
              <a:rPr dirty="0" sz="950" spc="28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646464"/>
                </a:solidFill>
                <a:latin typeface="Calibri"/>
                <a:cs typeface="Calibri"/>
              </a:rPr>
              <a:t>Growth</a:t>
            </a:r>
            <a:r>
              <a:rPr dirty="0" sz="950" spc="3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626262"/>
                </a:solidFill>
                <a:latin typeface="Calibri"/>
                <a:cs typeface="Calibri"/>
              </a:rPr>
              <a:t>and</a:t>
            </a:r>
            <a:r>
              <a:rPr dirty="0" sz="950" spc="295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950" spc="55">
                <a:solidFill>
                  <a:srgbClr val="626262"/>
                </a:solidFill>
                <a:latin typeface="Calibri"/>
                <a:cs typeface="Calibri"/>
              </a:rPr>
              <a:t>Customer</a:t>
            </a:r>
            <a:r>
              <a:rPr dirty="0" sz="950" spc="24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606060"/>
                </a:solidFill>
                <a:latin typeface="Calibri"/>
                <a:cs typeface="Calibri"/>
              </a:rPr>
              <a:t>Loyalty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D2D2D"/>
                </a:solidFill>
              </a:rPr>
              <a:t>New</a:t>
            </a:r>
            <a:r>
              <a:rPr dirty="0" spc="-95">
                <a:solidFill>
                  <a:srgbClr val="2D2D2D"/>
                </a:solidFill>
              </a:rPr>
              <a:t> </a:t>
            </a:r>
            <a:r>
              <a:rPr dirty="0" spc="-10"/>
              <a:t>Customers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888104" y="967485"/>
            <a:ext cx="170561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>
                <a:solidFill>
                  <a:srgbClr val="2A2A2A"/>
                </a:solidFill>
                <a:latin typeface="Calibri"/>
                <a:cs typeface="Calibri"/>
              </a:rPr>
              <a:t>Retention</a:t>
            </a:r>
            <a:r>
              <a:rPr dirty="0" sz="2050" spc="35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2050" spc="30">
                <a:solidFill>
                  <a:srgbClr val="2A2A2A"/>
                </a:solidFill>
                <a:latin typeface="Calibri"/>
                <a:cs typeface="Calibri"/>
              </a:rPr>
              <a:t>Rate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8290" y="1640446"/>
            <a:ext cx="2247265" cy="12465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1905">
              <a:lnSpc>
                <a:spcPct val="117300"/>
              </a:lnSpc>
              <a:spcBef>
                <a:spcPts val="70"/>
              </a:spcBef>
            </a:pPr>
            <a:r>
              <a:rPr dirty="0" sz="95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dirty="0" sz="950" spc="13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950" spc="50">
                <a:solidFill>
                  <a:srgbClr val="282828"/>
                </a:solidFill>
                <a:latin typeface="Calibri"/>
                <a:cs typeface="Calibri"/>
              </a:rPr>
              <a:t>business</a:t>
            </a:r>
            <a:r>
              <a:rPr dirty="0" sz="950" spc="1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2B2B2B"/>
                </a:solidFill>
                <a:latin typeface="Calibri"/>
                <a:cs typeface="Calibri"/>
              </a:rPr>
              <a:t>has</a:t>
            </a:r>
            <a:r>
              <a:rPr dirty="0" sz="950" spc="12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50" spc="55">
                <a:solidFill>
                  <a:srgbClr val="282828"/>
                </a:solidFill>
                <a:latin typeface="Calibri"/>
                <a:cs typeface="Calibri"/>
              </a:rPr>
              <a:t>successfully</a:t>
            </a:r>
            <a:r>
              <a:rPr dirty="0" sz="950" spc="1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B2B2B"/>
                </a:solidFill>
                <a:latin typeface="Calibri"/>
                <a:cs typeface="Calibri"/>
              </a:rPr>
              <a:t>acquired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5,000</a:t>
            </a:r>
            <a:r>
              <a:rPr dirty="0" sz="1000" spc="254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B2B2B"/>
                </a:solidFill>
                <a:latin typeface="Calibri"/>
                <a:cs typeface="Calibri"/>
              </a:rPr>
              <a:t>new</a:t>
            </a:r>
            <a:r>
              <a:rPr dirty="0" sz="1000" spc="18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customers,</a:t>
            </a:r>
            <a:r>
              <a:rPr dirty="0" sz="1000" spc="23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reflecting</a:t>
            </a:r>
            <a:r>
              <a:rPr dirty="0" sz="1000" spc="21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2A2A2A"/>
                </a:solidFill>
                <a:latin typeface="Calibri"/>
                <a:cs typeface="Calibri"/>
              </a:rPr>
              <a:t>a</a:t>
            </a:r>
            <a:r>
              <a:rPr dirty="0" sz="1000" spc="1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B2B2B"/>
                </a:solidFill>
                <a:latin typeface="Calibri"/>
                <a:cs typeface="Calibri"/>
              </a:rPr>
              <a:t>significant</a:t>
            </a:r>
            <a:r>
              <a:rPr dirty="0" sz="950" spc="35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A2A2A"/>
                </a:solidFill>
                <a:latin typeface="Calibri"/>
                <a:cs typeface="Calibri"/>
              </a:rPr>
              <a:t>increase</a:t>
            </a:r>
            <a:r>
              <a:rPr dirty="0" sz="950" spc="35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B2B2B"/>
                </a:solidFill>
                <a:latin typeface="Calibri"/>
                <a:cs typeface="Calibri"/>
              </a:rPr>
              <a:t>of</a:t>
            </a:r>
            <a:r>
              <a:rPr dirty="0" sz="950" spc="7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82828"/>
                </a:solidFill>
                <a:latin typeface="Calibri"/>
                <a:cs typeface="Calibri"/>
              </a:rPr>
              <a:t>12%</a:t>
            </a:r>
            <a:r>
              <a:rPr dirty="0" sz="950" spc="2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A2A2A"/>
                </a:solidFill>
                <a:latin typeface="Calibri"/>
                <a:cs typeface="Calibri"/>
              </a:rPr>
              <a:t>compared</a:t>
            </a:r>
            <a:r>
              <a:rPr dirty="0" sz="950" spc="33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B2B2B"/>
                </a:solidFill>
                <a:latin typeface="Calibri"/>
                <a:cs typeface="Calibri"/>
              </a:rPr>
              <a:t>to</a:t>
            </a:r>
            <a:r>
              <a:rPr dirty="0" sz="95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previous</a:t>
            </a:r>
            <a:r>
              <a:rPr dirty="0" sz="1000" spc="204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B2B2B"/>
                </a:solidFill>
                <a:latin typeface="Calibri"/>
                <a:cs typeface="Calibri"/>
              </a:rPr>
              <a:t>periods.</a:t>
            </a:r>
            <a:r>
              <a:rPr dirty="0" sz="1000" spc="19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B2B2B"/>
                </a:solidFill>
                <a:latin typeface="Calibri"/>
                <a:cs typeface="Calibri"/>
              </a:rPr>
              <a:t>This</a:t>
            </a:r>
            <a:r>
              <a:rPr dirty="0" sz="1000" spc="17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B2B2B"/>
                </a:solidFill>
                <a:latin typeface="Calibri"/>
                <a:cs typeface="Calibri"/>
              </a:rPr>
              <a:t>growth</a:t>
            </a:r>
            <a:r>
              <a:rPr dirty="0" sz="1000" spc="16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B2B2B"/>
                </a:solidFill>
                <a:latin typeface="Calibri"/>
                <a:cs typeface="Calibri"/>
              </a:rPr>
              <a:t>indicates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effective</a:t>
            </a:r>
            <a:r>
              <a:rPr dirty="0" sz="1000" spc="28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82828"/>
                </a:solidFill>
                <a:latin typeface="Calibri"/>
                <a:cs typeface="Calibri"/>
              </a:rPr>
              <a:t>marketing</a:t>
            </a:r>
            <a:r>
              <a:rPr dirty="0" sz="1000" spc="2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strategies</a:t>
            </a:r>
            <a:r>
              <a:rPr dirty="0" sz="1000" spc="27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B2B2B"/>
                </a:solidFill>
                <a:latin typeface="Calibri"/>
                <a:cs typeface="Calibri"/>
              </a:rPr>
              <a:t>and</a:t>
            </a:r>
            <a:r>
              <a:rPr dirty="0" sz="100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outreach</a:t>
            </a:r>
            <a:r>
              <a:rPr dirty="0" sz="1000" spc="31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efforts</a:t>
            </a:r>
            <a:r>
              <a:rPr dirty="0" sz="1000" spc="18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82828"/>
                </a:solidFill>
                <a:latin typeface="Calibri"/>
                <a:cs typeface="Calibri"/>
              </a:rPr>
              <a:t>that</a:t>
            </a:r>
            <a:r>
              <a:rPr dirty="0" sz="1000" spc="2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82828"/>
                </a:solidFill>
                <a:latin typeface="Calibri"/>
                <a:cs typeface="Calibri"/>
              </a:rPr>
              <a:t>resonate</a:t>
            </a:r>
            <a:r>
              <a:rPr dirty="0" sz="1000" spc="2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well</a:t>
            </a:r>
            <a:r>
              <a:rPr dirty="0" sz="1000" spc="2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2B2B2B"/>
                </a:solidFill>
                <a:latin typeface="Calibri"/>
                <a:cs typeface="Calibri"/>
              </a:rPr>
              <a:t>with </a:t>
            </a:r>
            <a:r>
              <a:rPr dirty="0" sz="950" spc="20">
                <a:solidFill>
                  <a:srgbClr val="2A2A2A"/>
                </a:solidFill>
                <a:latin typeface="Calibri"/>
                <a:cs typeface="Calibri"/>
              </a:rPr>
              <a:t>potential</a:t>
            </a:r>
            <a:r>
              <a:rPr dirty="0" sz="950" spc="22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950" spc="40">
                <a:solidFill>
                  <a:srgbClr val="2A2A2A"/>
                </a:solidFill>
                <a:latin typeface="Calibri"/>
                <a:cs typeface="Calibri"/>
              </a:rPr>
              <a:t>customers.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97432" y="1640446"/>
            <a:ext cx="2332355" cy="10712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905">
              <a:lnSpc>
                <a:spcPct val="116700"/>
              </a:lnSpc>
              <a:spcBef>
                <a:spcPts val="75"/>
              </a:spcBef>
            </a:pPr>
            <a:r>
              <a:rPr dirty="0" sz="95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dirty="0" sz="950" spc="21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A2A2A"/>
                </a:solidFill>
                <a:latin typeface="Calibri"/>
                <a:cs typeface="Calibri"/>
              </a:rPr>
              <a:t>retention</a:t>
            </a:r>
            <a:r>
              <a:rPr dirty="0" sz="950" spc="24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A2A2A"/>
                </a:solidFill>
                <a:latin typeface="Calibri"/>
                <a:cs typeface="Calibri"/>
              </a:rPr>
              <a:t>rate</a:t>
            </a:r>
            <a:r>
              <a:rPr dirty="0" sz="950" spc="19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950" spc="65">
                <a:solidFill>
                  <a:srgbClr val="2B2B2B"/>
                </a:solidFill>
                <a:latin typeface="Calibri"/>
                <a:cs typeface="Calibri"/>
              </a:rPr>
              <a:t>stands</a:t>
            </a:r>
            <a:r>
              <a:rPr dirty="0" sz="950" spc="24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50" spc="65">
                <a:solidFill>
                  <a:srgbClr val="2A2A2A"/>
                </a:solidFill>
                <a:latin typeface="Calibri"/>
                <a:cs typeface="Calibri"/>
              </a:rPr>
              <a:t>at</a:t>
            </a:r>
            <a:r>
              <a:rPr dirty="0" sz="950" spc="8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950" spc="80">
                <a:solidFill>
                  <a:srgbClr val="2D2D2D"/>
                </a:solidFill>
                <a:latin typeface="Calibri"/>
                <a:cs typeface="Calibri"/>
              </a:rPr>
              <a:t>a</a:t>
            </a:r>
            <a:r>
              <a:rPr dirty="0" sz="950" spc="11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A2A2A"/>
                </a:solidFill>
                <a:latin typeface="Calibri"/>
                <a:cs typeface="Calibri"/>
              </a:rPr>
              <a:t>solid</a:t>
            </a:r>
            <a:r>
              <a:rPr dirty="0" sz="950" spc="26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82828"/>
                </a:solidFill>
                <a:latin typeface="Calibri"/>
                <a:cs typeface="Calibri"/>
              </a:rPr>
              <a:t>88%,</a:t>
            </a:r>
            <a:r>
              <a:rPr dirty="0" sz="9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showing</a:t>
            </a:r>
            <a:r>
              <a:rPr dirty="0" sz="1000" spc="204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stability</a:t>
            </a:r>
            <a:r>
              <a:rPr dirty="0" sz="1000" spc="21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D2D2D"/>
                </a:solidFill>
                <a:latin typeface="Calibri"/>
                <a:cs typeface="Calibri"/>
              </a:rPr>
              <a:t>in</a:t>
            </a:r>
            <a:r>
              <a:rPr dirty="0" sz="1000" spc="17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customer</a:t>
            </a:r>
            <a:r>
              <a:rPr dirty="0" sz="1000" spc="25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loyalty</a:t>
            </a:r>
            <a:r>
              <a:rPr dirty="0" sz="1000" spc="21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2B2B2B"/>
                </a:solidFill>
                <a:latin typeface="Calibri"/>
                <a:cs typeface="Calibri"/>
              </a:rPr>
              <a:t>and</a:t>
            </a:r>
            <a:r>
              <a:rPr dirty="0" sz="1000" spc="2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50" spc="20">
                <a:solidFill>
                  <a:srgbClr val="2A2A2A"/>
                </a:solidFill>
                <a:latin typeface="Calibri"/>
                <a:cs typeface="Calibri"/>
              </a:rPr>
              <a:t>satisfaction.</a:t>
            </a:r>
            <a:r>
              <a:rPr dirty="0" sz="950" spc="23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950" spc="20">
                <a:solidFill>
                  <a:srgbClr val="2D2D2D"/>
                </a:solidFill>
                <a:latin typeface="Calibri"/>
                <a:cs typeface="Calibri"/>
              </a:rPr>
              <a:t>This</a:t>
            </a:r>
            <a:r>
              <a:rPr dirty="0" sz="950" spc="204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950" spc="50">
                <a:solidFill>
                  <a:srgbClr val="282828"/>
                </a:solidFill>
                <a:latin typeface="Calibri"/>
                <a:cs typeface="Calibri"/>
              </a:rPr>
              <a:t>consistent</a:t>
            </a:r>
            <a:r>
              <a:rPr dirty="0" sz="950" spc="2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A2A2A"/>
                </a:solidFill>
                <a:latin typeface="Calibri"/>
                <a:cs typeface="Calibri"/>
              </a:rPr>
              <a:t>rate</a:t>
            </a:r>
            <a:r>
              <a:rPr dirty="0" sz="950" spc="500">
                <a:solidFill>
                  <a:srgbClr val="2A2A2A"/>
                </a:solidFill>
                <a:latin typeface="Calibri"/>
                <a:cs typeface="Calibri"/>
              </a:rPr>
              <a:t> 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suggests</a:t>
            </a:r>
            <a:r>
              <a:rPr dirty="0" sz="1000" spc="21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that</a:t>
            </a:r>
            <a:r>
              <a:rPr dirty="0" sz="1000" spc="14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B2B2B"/>
                </a:solidFill>
                <a:latin typeface="Calibri"/>
                <a:cs typeface="Calibri"/>
              </a:rPr>
              <a:t>the</a:t>
            </a:r>
            <a:r>
              <a:rPr dirty="0" sz="1000" spc="19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company</a:t>
            </a:r>
            <a:r>
              <a:rPr dirty="0" sz="1000" spc="2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B2B2B"/>
                </a:solidFill>
                <a:latin typeface="Calibri"/>
                <a:cs typeface="Calibri"/>
              </a:rPr>
              <a:t>is</a:t>
            </a:r>
            <a:r>
              <a:rPr dirty="0" sz="1000" spc="24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A2A2A"/>
                </a:solidFill>
                <a:latin typeface="Calibri"/>
                <a:cs typeface="Calibri"/>
              </a:rPr>
              <a:t>effectively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meeting</a:t>
            </a:r>
            <a:r>
              <a:rPr dirty="0" sz="1000" spc="23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customer</a:t>
            </a:r>
            <a:r>
              <a:rPr dirty="0" sz="1000" spc="2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82828"/>
                </a:solidFill>
                <a:latin typeface="Calibri"/>
                <a:cs typeface="Calibri"/>
              </a:rPr>
              <a:t>needs</a:t>
            </a:r>
            <a:r>
              <a:rPr dirty="0" sz="1000" spc="2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dirty="0" sz="1000" spc="229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A2A2A"/>
                </a:solidFill>
                <a:latin typeface="Calibri"/>
                <a:cs typeface="Calibri"/>
              </a:rPr>
              <a:t>maintaining engagement.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61894" y="986535"/>
            <a:ext cx="2332990" cy="1725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65"/>
              </a:lnSpc>
              <a:spcBef>
                <a:spcPts val="100"/>
              </a:spcBef>
            </a:pPr>
            <a:r>
              <a:rPr dirty="0" sz="1900" spc="90">
                <a:solidFill>
                  <a:srgbClr val="2B2B2B"/>
                </a:solidFill>
                <a:latin typeface="Calibri"/>
                <a:cs typeface="Calibri"/>
              </a:rPr>
              <a:t>Popular</a:t>
            </a:r>
            <a:r>
              <a:rPr dirty="0" sz="1900" spc="114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900" spc="95">
                <a:solidFill>
                  <a:srgbClr val="2B2B2B"/>
                </a:solidFill>
                <a:latin typeface="Calibri"/>
                <a:cs typeface="Calibri"/>
              </a:rPr>
              <a:t>Customer</a:t>
            </a:r>
            <a:endParaRPr sz="1900">
              <a:latin typeface="Calibri"/>
              <a:cs typeface="Calibri"/>
            </a:endParaRPr>
          </a:p>
          <a:p>
            <a:pPr marL="14604">
              <a:lnSpc>
                <a:spcPts val="2325"/>
              </a:lnSpc>
            </a:pPr>
            <a:r>
              <a:rPr dirty="0" sz="1950" spc="85">
                <a:solidFill>
                  <a:srgbClr val="2A2A2A"/>
                </a:solidFill>
                <a:latin typeface="Calibri"/>
                <a:cs typeface="Calibri"/>
              </a:rPr>
              <a:t>Segment</a:t>
            </a:r>
            <a:endParaRPr sz="1950">
              <a:latin typeface="Calibri"/>
              <a:cs typeface="Calibri"/>
            </a:endParaRPr>
          </a:p>
          <a:p>
            <a:pPr marL="15240" marR="5080" indent="3175">
              <a:lnSpc>
                <a:spcPct val="109700"/>
              </a:lnSpc>
              <a:spcBef>
                <a:spcPts val="500"/>
              </a:spcBef>
            </a:pPr>
            <a:r>
              <a:rPr dirty="0" sz="1050" spc="-10">
                <a:solidFill>
                  <a:srgbClr val="2A2A2A"/>
                </a:solidFill>
                <a:latin typeface="Calibri"/>
                <a:cs typeface="Calibri"/>
              </a:rPr>
              <a:t>Milfennials,</a:t>
            </a:r>
            <a:r>
              <a:rPr dirty="0" sz="1050" spc="7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particularly</a:t>
            </a:r>
            <a:r>
              <a:rPr dirty="0" sz="1050" spc="2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those</a:t>
            </a:r>
            <a:r>
              <a:rPr dirty="0" sz="1050" spc="4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aged</a:t>
            </a:r>
            <a:r>
              <a:rPr dirty="0" sz="1050" spc="-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 spc="-25">
                <a:solidFill>
                  <a:srgbClr val="2A2A2A"/>
                </a:solidFill>
                <a:latin typeface="Calibri"/>
                <a:cs typeface="Calibri"/>
              </a:rPr>
              <a:t>25-</a:t>
            </a:r>
            <a:r>
              <a:rPr dirty="0" sz="10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34,</a:t>
            </a:r>
            <a:r>
              <a:rPr dirty="0" sz="1050" spc="4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represent</a:t>
            </a:r>
            <a:r>
              <a:rPr dirty="0" sz="1050" spc="7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B2B2B"/>
                </a:solidFill>
                <a:latin typeface="Calibri"/>
                <a:cs typeface="Calibri"/>
              </a:rPr>
              <a:t>the</a:t>
            </a:r>
            <a:r>
              <a:rPr dirty="0" sz="1050" spc="6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most</a:t>
            </a:r>
            <a:r>
              <a:rPr dirty="0" sz="1050" spc="4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62626"/>
                </a:solidFill>
                <a:latin typeface="Calibri"/>
                <a:cs typeface="Calibri"/>
              </a:rPr>
              <a:t>popular</a:t>
            </a:r>
            <a:r>
              <a:rPr dirty="0" sz="1050" spc="105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2A2A2A"/>
                </a:solidFill>
                <a:latin typeface="Calibri"/>
                <a:cs typeface="Calibri"/>
              </a:rPr>
              <a:t>customer </a:t>
            </a:r>
            <a:r>
              <a:rPr dirty="0" sz="1050">
                <a:solidFill>
                  <a:srgbClr val="282828"/>
                </a:solidFill>
                <a:latin typeface="Calibri"/>
                <a:cs typeface="Calibri"/>
              </a:rPr>
              <a:t>segment</a:t>
            </a:r>
            <a:r>
              <a:rPr dirty="0" sz="1050" spc="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dirty="0" sz="1050" spc="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dirty="0" sz="1050" spc="3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brand.</a:t>
            </a:r>
            <a:r>
              <a:rPr dirty="0" sz="1050" spc="6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2A2A2A"/>
                </a:solidFill>
                <a:latin typeface="Calibri"/>
                <a:cs typeface="Calibri"/>
              </a:rPr>
              <a:t>Understanding</a:t>
            </a:r>
            <a:r>
              <a:rPr dirty="0" sz="1050" spc="50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D2D2D"/>
                </a:solidFill>
                <a:latin typeface="Calibri"/>
                <a:cs typeface="Calibri"/>
              </a:rPr>
              <a:t>this</a:t>
            </a:r>
            <a:r>
              <a:rPr dirty="0" sz="1050" spc="6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demographic</a:t>
            </a:r>
            <a:r>
              <a:rPr dirty="0" sz="1050" spc="17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D2D2D"/>
                </a:solidFill>
                <a:latin typeface="Calibri"/>
                <a:cs typeface="Calibri"/>
              </a:rPr>
              <a:t>is</a:t>
            </a:r>
            <a:r>
              <a:rPr dirty="0" sz="1050" spc="13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crucial</a:t>
            </a:r>
            <a:r>
              <a:rPr dirty="0" sz="1050" spc="-2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D2D2D"/>
                </a:solidFill>
                <a:latin typeface="Calibri"/>
                <a:cs typeface="Calibri"/>
              </a:rPr>
              <a:t>for</a:t>
            </a:r>
            <a:r>
              <a:rPr dirty="0" sz="1050" spc="4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2A2A2A"/>
                </a:solidFill>
                <a:latin typeface="Calibri"/>
                <a:cs typeface="Calibri"/>
              </a:rPr>
              <a:t>tailoring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marketing</a:t>
            </a:r>
            <a:r>
              <a:rPr dirty="0" sz="1050" spc="5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B2B2B"/>
                </a:solidFill>
                <a:latin typeface="Calibri"/>
                <a:cs typeface="Calibri"/>
              </a:rPr>
              <a:t>efforts</a:t>
            </a:r>
            <a:r>
              <a:rPr dirty="0" sz="1050" spc="8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dirty="0" sz="1050" spc="4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2B2B2B"/>
                </a:solidFill>
                <a:latin typeface="Calibri"/>
                <a:cs typeface="Calibri"/>
              </a:rPr>
              <a:t>product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development</a:t>
            </a:r>
            <a:r>
              <a:rPr dirty="0" sz="1050" spc="6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dirty="0" sz="1050" spc="3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D2D2D"/>
                </a:solidFill>
                <a:latin typeface="Calibri"/>
                <a:cs typeface="Calibri"/>
              </a:rPr>
              <a:t>meet</a:t>
            </a:r>
            <a:r>
              <a:rPr dirty="0" sz="1050" spc="4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A2A2A"/>
                </a:solidFill>
                <a:latin typeface="Calibri"/>
                <a:cs typeface="Calibri"/>
              </a:rPr>
              <a:t>their</a:t>
            </a:r>
            <a:r>
              <a:rPr dirty="0" sz="1050" spc="1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2A2A2A"/>
                </a:solidFill>
                <a:latin typeface="Calibri"/>
                <a:cs typeface="Calibri"/>
              </a:rPr>
              <a:t>preferences.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3333" y="4096511"/>
            <a:ext cx="1353143" cy="31089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69119" y="4045203"/>
            <a:ext cx="10820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838383"/>
                </a:solidFill>
                <a:latin typeface="Calibri"/>
                <a:cs typeface="Calibri"/>
              </a:rPr>
              <a:t>Akshat</a:t>
            </a:r>
            <a:r>
              <a:rPr dirty="0" sz="1000" spc="254">
                <a:solidFill>
                  <a:srgbClr val="838383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Calibri"/>
                <a:cs typeface="Calibri"/>
              </a:rPr>
              <a:t>Khandelwal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2025-01-25T17:45:14Z</dcterms:created>
  <dcterms:modified xsi:type="dcterms:W3CDTF">2025-01-25T17:45:14Z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2025-01-25T00:00:00Z</vt:filetime>
  </property>
</Properties>
</file>