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MSc%20Data%20Science\assigments\analy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OneDrive\Desktop\MSc%20Data%20Science\assigments\analys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enovo\OneDrive\Desktop\MSc%20Data%20Science\assigments\analy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Sheet4!$G$18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666-4B5E-8323-2915A856FDB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66-4B5E-8323-2915A856FDB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66-4B5E-8323-2915A856FDB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666-4B5E-8323-2915A856FDB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66-4B5E-8323-2915A856FDB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66-4B5E-8323-2915A856F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Sheet4!$F$19:$F$24</c:f>
              <c:strCache>
                <c:ptCount val="6"/>
                <c:pt idx="0">
                  <c:v>Being judged by fellow peers</c:v>
                </c:pt>
                <c:pt idx="1">
                  <c:v>Second thoughts about the question or answer</c:v>
                </c:pt>
                <c:pt idx="2">
                  <c:v>Becoming people's laughing stock</c:v>
                </c:pt>
                <c:pt idx="3">
                  <c:v>Being scolded by the teacher</c:v>
                </c:pt>
                <c:pt idx="4">
                  <c:v>Laziness and inattention</c:v>
                </c:pt>
                <c:pt idx="5">
                  <c:v>None</c:v>
                </c:pt>
              </c:strCache>
            </c:strRef>
          </c:cat>
          <c:val>
            <c:numRef>
              <c:f>Sheet4!$G$19:$G$24</c:f>
              <c:numCache>
                <c:formatCode>General</c:formatCode>
                <c:ptCount val="6"/>
                <c:pt idx="0">
                  <c:v>45.8</c:v>
                </c:pt>
                <c:pt idx="1">
                  <c:v>31.3</c:v>
                </c:pt>
                <c:pt idx="2">
                  <c:v>29.2</c:v>
                </c:pt>
                <c:pt idx="3">
                  <c:v>8.3000000000000007</c:v>
                </c:pt>
                <c:pt idx="4">
                  <c:v>12.5</c:v>
                </c:pt>
                <c:pt idx="5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66-4B5E-8323-2915A856FDB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47292800"/>
        <c:axId val="47935872"/>
      </c:barChart>
      <c:catAx>
        <c:axId val="4729280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7935872"/>
        <c:crosses val="autoZero"/>
        <c:auto val="1"/>
        <c:lblAlgn val="ctr"/>
        <c:lblOffset val="100"/>
        <c:noMultiLvlLbl val="0"/>
      </c:catAx>
      <c:valAx>
        <c:axId val="4793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729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r>
              <a:rPr lang="en-US"/>
              <a:t>Participation and Interest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Sheet4!$H$12</c:f>
              <c:strCache>
                <c:ptCount val="1"/>
                <c:pt idx="0">
                  <c:v>percent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80D-4382-84DF-85E07FE674C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80D-4382-84DF-85E07FE674C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80D-4382-84DF-85E07FE674C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80D-4382-84DF-85E07FE674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Sheet4!$G$13:$G$16</c:f>
              <c:strCache>
                <c:ptCount val="4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</c:strCache>
            </c:strRef>
          </c:cat>
          <c:val>
            <c:numRef>
              <c:f>Sheet4!$H$13:$H$16</c:f>
              <c:numCache>
                <c:formatCode>0.00</c:formatCode>
                <c:ptCount val="4"/>
                <c:pt idx="0">
                  <c:v>34.42622950819672</c:v>
                </c:pt>
                <c:pt idx="1">
                  <c:v>27.868852459016392</c:v>
                </c:pt>
                <c:pt idx="2">
                  <c:v>6.557377049180328</c:v>
                </c:pt>
                <c:pt idx="3">
                  <c:v>31.147540983606557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D-4382-84DF-85E07FE674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1259392"/>
        <c:axId val="41260928"/>
      </c:barChart>
      <c:catAx>
        <c:axId val="41259392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1260928"/>
        <c:crosses val="autoZero"/>
        <c:auto val="1"/>
        <c:lblAlgn val="ctr"/>
        <c:lblOffset val="100"/>
        <c:noMultiLvlLbl val="0"/>
      </c:catAx>
      <c:valAx>
        <c:axId val="4126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r>
                  <a:rPr lang="en-US" sz="1100" dirty="0"/>
                  <a:t>Percentage</a:t>
                </a:r>
                <a:endParaRPr lang="en-IN" sz="11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tint val="75000"/>
                <a:shade val="95000"/>
                <a:satMod val="10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pPr>
            <a:endParaRPr lang="en-US"/>
          </a:p>
        </c:txPr>
        <c:crossAx val="4125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Self-esteem and Participation</a:t>
            </a:r>
          </a:p>
        </c:rich>
      </c:tx>
      <c:layout>
        <c:manualLayout>
          <c:xMode val="edge"/>
          <c:yMode val="edge"/>
          <c:x val="0.27922797956707024"/>
          <c:y val="4.5384405896631341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1713445093556853"/>
          <c:y val="0.14428583269196613"/>
          <c:w val="0.79970691163604546"/>
          <c:h val="0.72862636907228706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6">
                <a:lumMod val="50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Sheet4!$P$2:$P$5</c:f>
              <c:strCache>
                <c:ptCount val="4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  <c:pt idx="3">
                  <c:v>Fourth</c:v>
                </c:pt>
              </c:strCache>
            </c:strRef>
          </c:cat>
          <c:val>
            <c:numRef>
              <c:f>Sheet4!$Q$2:$Q$5</c:f>
              <c:numCache>
                <c:formatCode>0.00</c:formatCode>
                <c:ptCount val="4"/>
                <c:pt idx="0">
                  <c:v>29.508196721311474</c:v>
                </c:pt>
                <c:pt idx="1">
                  <c:v>16.393442622950818</c:v>
                </c:pt>
                <c:pt idx="2">
                  <c:v>26.229508196721312</c:v>
                </c:pt>
                <c:pt idx="3">
                  <c:v>27.868852459016392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5C-4EB3-B71F-647F65B0C4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9836288"/>
        <c:axId val="19838080"/>
      </c:barChart>
      <c:catAx>
        <c:axId val="198362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19838080"/>
        <c:crosses val="autoZero"/>
        <c:auto val="1"/>
        <c:lblAlgn val="ctr"/>
        <c:lblOffset val="100"/>
        <c:noMultiLvlLbl val="0"/>
      </c:catAx>
      <c:valAx>
        <c:axId val="1983808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Percentage</a:t>
                </a:r>
              </a:p>
            </c:rich>
          </c:tx>
          <c:overlay val="0"/>
        </c:title>
        <c:numFmt formatCode="0.00" sourceLinked="1"/>
        <c:majorTickMark val="out"/>
        <c:minorTickMark val="none"/>
        <c:tickLblPos val="nextTo"/>
        <c:crossAx val="198362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>
          <a:latin typeface="Cambria" panose="02040503050406030204" pitchFamily="18" charset="0"/>
          <a:ea typeface="Cambria" panose="02040503050406030204" pitchFamily="18" charset="0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107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7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 mods="ignoreCSTransforms">
      <cs:styleClr val="0">
        <a:shade val="25000"/>
      </cs:styl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 mods="ignoreCSTransforms">
      <cs:styleClr val="0">
        <a:tint val="25000"/>
      </cs:styl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7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2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35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31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5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9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A297A-A51F-47B1-9488-E712C26D68B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4F78-4BC2-471C-AA1C-4646CD8D3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430845"/>
            <a:ext cx="7772400" cy="147002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Beyond shyness: Self-esteem and Participation in the class</a:t>
            </a:r>
          </a:p>
        </p:txBody>
      </p:sp>
      <p:pic>
        <p:nvPicPr>
          <p:cNvPr id="1026" name="Picture 2" descr="Back view of students raising hands on a class at lecture hall. Rear view of large group of students having a class at lecture hall while raising their hands to ask the question. Hand Raised Stock Photo">
            <a:extLst>
              <a:ext uri="{FF2B5EF4-FFF2-40B4-BE49-F238E27FC236}">
                <a16:creationId xmlns:a16="http://schemas.microsoft.com/office/drawing/2014/main" id="{ED916F17-2CE8-5F5B-CCD3-1EFF608A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 b="39990"/>
          <a:stretch/>
        </p:blipFill>
        <p:spPr bwMode="auto">
          <a:xfrm>
            <a:off x="0" y="0"/>
            <a:ext cx="9144000" cy="329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factors compromises participation of an individual?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C013403-1FCB-28E7-E2DA-53E088CE6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3509346"/>
              </p:ext>
            </p:extLst>
          </p:nvPr>
        </p:nvGraphicFramePr>
        <p:xfrm>
          <a:off x="457200" y="16764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734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A39C3-B6AE-BED5-6F66-4FDA4DF4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Background 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1814-0E79-ADFB-1671-711BD3D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Some of the factors can be consolidated as Fear of negative evaluation.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Fear of negative evaluation affects participation in the classroom.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It is also predicted by self-esteem.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there any relation between self-esteem and participation?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56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definition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0"/>
            <a:ext cx="7391400" cy="198120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How individual’s self esteem affects his or her participation in the classroom?</a:t>
            </a:r>
          </a:p>
        </p:txBody>
      </p:sp>
    </p:spTree>
    <p:extLst>
      <p:ext uri="{BB962C8B-B14F-4D97-AF65-F5344CB8AC3E}">
        <p14:creationId xmlns:p14="http://schemas.microsoft.com/office/powerpoint/2010/main" val="97491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F58F0-49E5-ABD6-9B99-1E4B8F1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734233"/>
            <a:ext cx="8077200" cy="1828799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case: individuals are interested but avoid overall participation (34.43%)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case: individuals are interested but avoid some participation (27.87%)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Third case: individuals are not interested but do not participate (6.56%)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Fourth case: individuals are interested as well as they participate (31.15%)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788F1C3-8D9D-35B8-F0C2-A0558695F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2355933"/>
              </p:ext>
            </p:extLst>
          </p:nvPr>
        </p:nvGraphicFramePr>
        <p:xfrm>
          <a:off x="762000" y="326922"/>
          <a:ext cx="7239000" cy="4168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59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761" y="5029201"/>
            <a:ext cx="8205019" cy="1295400"/>
          </a:xfrm>
        </p:spPr>
        <p:txBody>
          <a:bodyPr>
            <a:normAutofit fontScale="32500" lnSpcReduction="20000"/>
          </a:bodyPr>
          <a:lstStyle/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First case: Low self-esteem and no participation (32.79%)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Second case: Low self-esteem and some participation (16.39%)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Third case: High self-esteem and absolute participation (26.23%)</a:t>
            </a:r>
          </a:p>
          <a:p>
            <a:pPr marL="285750" lvl="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5100" dirty="0">
                <a:latin typeface="Cambria" panose="02040503050406030204" pitchFamily="18" charset="0"/>
                <a:ea typeface="Cambria" panose="02040503050406030204" pitchFamily="18" charset="0"/>
              </a:rPr>
              <a:t>Fourth case: High self-esteem and some participation (24.59%)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58969"/>
              </p:ext>
            </p:extLst>
          </p:nvPr>
        </p:nvGraphicFramePr>
        <p:xfrm>
          <a:off x="685800" y="228600"/>
          <a:ext cx="7772400" cy="460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658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912"/>
            <a:ext cx="8229600" cy="603408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Lower the self-esteem of an individual lesser is the participation in the class i.e. less willingness to ask/answer questions in the class.</a:t>
            </a:r>
          </a:p>
          <a:p>
            <a:pPr marL="0" lv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Higher the self-esteem of an individual more is participation in the class i.e. more of asking / answering questions.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6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232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Symbol</vt:lpstr>
      <vt:lpstr>Office Theme</vt:lpstr>
      <vt:lpstr>Beyond shyness: Self-esteem and Participation in the class</vt:lpstr>
      <vt:lpstr>PowerPoint Presentation</vt:lpstr>
      <vt:lpstr>Background </vt:lpstr>
      <vt:lpstr>Problem definition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shyness: Self-esteem and Participation in the class</dc:title>
  <dc:creator>Lenovo</dc:creator>
  <cp:lastModifiedBy>Datt Hospital</cp:lastModifiedBy>
  <cp:revision>11</cp:revision>
  <dcterms:created xsi:type="dcterms:W3CDTF">2023-10-23T16:12:45Z</dcterms:created>
  <dcterms:modified xsi:type="dcterms:W3CDTF">2023-10-25T16:58:53Z</dcterms:modified>
</cp:coreProperties>
</file>