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025d33cb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7025d33cb8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5808000" cy="17085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Internship—14/07/2025</a:t>
            </a:r>
            <a:endParaRPr/>
          </a:p>
          <a:p>
            <a:pPr indent="0" lvl="0" marL="0" marR="0" rtl="0" algn="l">
              <a:spcBef>
                <a:spcPts val="0"/>
              </a:spcBef>
              <a:spcAft>
                <a:spcPts val="0"/>
              </a:spcAft>
              <a:buNone/>
            </a:pPr>
            <a:r>
              <a:t/>
            </a:r>
            <a:endParaRPr/>
          </a:p>
        </p:txBody>
      </p:sp>
      <p:sp>
        <p:nvSpPr>
          <p:cNvPr id="86" name="Google Shape;86;p13"/>
          <p:cNvSpPr txBox="1"/>
          <p:nvPr/>
        </p:nvSpPr>
        <p:spPr>
          <a:xfrm>
            <a:off x="7169700" y="6147000"/>
            <a:ext cx="50223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F6600"/>
                </a:solidFill>
                <a:latin typeface="Calibri"/>
                <a:ea typeface="Calibri"/>
                <a:cs typeface="Calibri"/>
                <a:sym typeface="Calibri"/>
              </a:rPr>
              <a:t>AKSHATA Atpadkar - LISUM47</a:t>
            </a:r>
            <a:endParaRPr sz="1700">
              <a:solidFill>
                <a:srgbClr val="0E68B3"/>
              </a:solidFill>
            </a:endParaRPr>
          </a:p>
          <a:p>
            <a:pPr indent="0" lvl="0" marL="0" rtl="0" algn="l">
              <a:spcBef>
                <a:spcPts val="0"/>
              </a:spcBef>
              <a:spcAft>
                <a:spcPts val="0"/>
              </a:spcAft>
              <a:buNone/>
            </a:pPr>
            <a:r>
              <a:t/>
            </a:r>
            <a:endParaRPr sz="2800">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58" name="Google Shape;158;p22"/>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22"/>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XYZ is a private equity firm in US. Due to remarkable growth in the Cab Industry in last few years and multiple key players in the market, it is planning for an investment in Cab industry. </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 </a:t>
            </a:r>
            <a:endParaRPr/>
          </a:p>
          <a:p>
            <a:pPr indent="-228600" lvl="0" marL="228600" rtl="0" algn="l">
              <a:lnSpc>
                <a:spcPct val="90000"/>
              </a:lnSpc>
              <a:spcBef>
                <a:spcPts val="1000"/>
              </a:spcBef>
              <a:spcAft>
                <a:spcPts val="0"/>
              </a:spcAft>
              <a:buClr>
                <a:schemeClr val="dk1"/>
              </a:buClr>
              <a:buSzPts val="1800"/>
              <a:buChar char="•"/>
            </a:pPr>
            <a:r>
              <a:rPr lang="en-US" sz="1800"/>
              <a:t>Forecasting profit and number of rides for each cab type </a:t>
            </a:r>
            <a:endParaRPr/>
          </a:p>
          <a:p>
            <a:pPr indent="-228600" lvl="0" marL="228600" rtl="0" algn="l">
              <a:lnSpc>
                <a:spcPct val="90000"/>
              </a:lnSpc>
              <a:spcBef>
                <a:spcPts val="1000"/>
              </a:spcBef>
              <a:spcAft>
                <a:spcPts val="0"/>
              </a:spcAft>
              <a:buClr>
                <a:schemeClr val="dk1"/>
              </a:buClr>
              <a:buSzPts val="1800"/>
              <a:buChar char="•"/>
            </a:pPr>
            <a:r>
              <a:rPr lang="en-US" sz="1800"/>
              <a:t>Finding the most profitable Cab company </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2" name="Google Shape;92;p1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4"/>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802907" y="1371600"/>
            <a:ext cx="7841400" cy="48423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a:solidFill>
                <a:schemeClr val="dk1"/>
              </a:solidFill>
              <a:latin typeface="Calibri"/>
              <a:ea typeface="Calibri"/>
              <a:cs typeface="Calibri"/>
              <a:sym typeface="Calibri"/>
            </a:endParaRPr>
          </a:p>
          <a:p>
            <a:pPr indent="-260350" lvl="0" marL="285750" marR="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24 Features( including 9 derived features)</a:t>
            </a:r>
            <a:endParaRPr>
              <a:latin typeface="Calibri"/>
              <a:ea typeface="Calibri"/>
              <a:cs typeface="Calibri"/>
              <a:sym typeface="Calibri"/>
            </a:endParaRPr>
          </a:p>
          <a:p>
            <a:pPr indent="-260350" lvl="0" marL="285750" marR="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Cab data is from 2016-01-01 </a:t>
            </a:r>
            <a:r>
              <a:rPr lang="en-US">
                <a:solidFill>
                  <a:schemeClr val="dk1"/>
                </a:solidFill>
                <a:latin typeface="Calibri"/>
                <a:ea typeface="Calibri"/>
                <a:cs typeface="Calibri"/>
                <a:sym typeface="Calibri"/>
              </a:rPr>
              <a:t>to 2018-01-02</a:t>
            </a:r>
            <a:endParaRPr>
              <a:latin typeface="Calibri"/>
              <a:ea typeface="Calibri"/>
              <a:cs typeface="Calibri"/>
              <a:sym typeface="Calibri"/>
            </a:endParaRPr>
          </a:p>
          <a:p>
            <a:pPr indent="-260350" lvl="0" marL="285750" marR="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Total data points : 359391</a:t>
            </a:r>
            <a:endParaRPr>
              <a:solidFill>
                <a:srgbClr val="E3E3E3"/>
              </a:solidFill>
              <a:highlight>
                <a:srgbClr val="383838"/>
              </a:highlight>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Assumptions:</a:t>
            </a:r>
            <a:endParaRPr>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marR="0" rtl="0" algn="l">
              <a:spcBef>
                <a:spcPts val="0"/>
              </a:spcBef>
              <a:spcAft>
                <a:spcPts val="0"/>
              </a:spcAft>
              <a:buSzPts val="1400"/>
              <a:buFont typeface="Georgia"/>
              <a:buAutoNum type="arabicPeriod"/>
            </a:pPr>
            <a:r>
              <a:rPr lang="en-US">
                <a:solidFill>
                  <a:schemeClr val="dk1"/>
                </a:solidFill>
                <a:latin typeface="Calibri"/>
                <a:ea typeface="Calibri"/>
                <a:cs typeface="Calibri"/>
                <a:sym typeface="Calibri"/>
              </a:rPr>
              <a:t>The </a:t>
            </a:r>
            <a:r>
              <a:rPr lang="en-US">
                <a:solidFill>
                  <a:srgbClr val="188038"/>
                </a:solidFill>
                <a:latin typeface="Calibri"/>
                <a:ea typeface="Calibri"/>
                <a:cs typeface="Calibri"/>
                <a:sym typeface="Calibri"/>
              </a:rPr>
              <a:t>user</a:t>
            </a:r>
            <a:r>
              <a:rPr lang="en-US">
                <a:solidFill>
                  <a:schemeClr val="dk1"/>
                </a:solidFill>
                <a:latin typeface="Calibri"/>
                <a:ea typeface="Calibri"/>
                <a:cs typeface="Calibri"/>
                <a:sym typeface="Calibri"/>
              </a:rPr>
              <a:t> count in the City table is likely total users in that city not necessarily unique customers in your ride dataset.</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US">
                <a:solidFill>
                  <a:srgbClr val="188038"/>
                </a:solidFill>
                <a:latin typeface="Calibri"/>
                <a:ea typeface="Calibri"/>
                <a:cs typeface="Calibri"/>
                <a:sym typeface="Calibri"/>
              </a:rPr>
              <a:t>2. Price charged</a:t>
            </a:r>
            <a:r>
              <a:rPr lang="en-US">
                <a:solidFill>
                  <a:schemeClr val="dk1"/>
                </a:solidFill>
                <a:latin typeface="Calibri"/>
                <a:ea typeface="Calibri"/>
                <a:cs typeface="Calibri"/>
                <a:sym typeface="Calibri"/>
              </a:rPr>
              <a:t> could be influenced by:</a:t>
            </a:r>
            <a:endParaRPr>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Distance (KM Travelled)</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City-specific pricing strategies</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Company (Pink vs Yellow)</a:t>
            </a:r>
            <a:endParaRPr>
              <a:solidFill>
                <a:schemeClr val="dk1"/>
              </a:solidFill>
              <a:latin typeface="Calibri"/>
              <a:ea typeface="Calibri"/>
              <a:cs typeface="Calibri"/>
              <a:sym typeface="Calibri"/>
            </a:endParaRPr>
          </a:p>
          <a:p>
            <a:pPr indent="0" lvl="0" marL="0" marR="0" rtl="0" algn="l">
              <a:spcBef>
                <a:spcPts val="1200"/>
              </a:spcBef>
              <a:spcAft>
                <a:spcPts val="0"/>
              </a:spcAft>
              <a:buNone/>
            </a:pPr>
            <a:r>
              <a:rPr lang="en-US">
                <a:solidFill>
                  <a:schemeClr val="dk1"/>
                </a:solidFill>
                <a:latin typeface="Calibri"/>
                <a:ea typeface="Calibri"/>
                <a:cs typeface="Calibri"/>
                <a:sym typeface="Calibri"/>
              </a:rPr>
              <a:t>3. Prices might be higher in one  city not because of company behavior, but because rides are longer.</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99" name="Google Shape;99;p15"/>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5"/>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6" name="Google Shape;106;p1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3600">
                <a:solidFill>
                  <a:schemeClr val="accent2"/>
                </a:solidFill>
                <a:latin typeface="Calibri"/>
                <a:ea typeface="Calibri"/>
                <a:cs typeface="Calibri"/>
                <a:sym typeface="Calibri"/>
              </a:rPr>
              <a:t>Descriptive Analysis (Customer</a:t>
            </a:r>
            <a:r>
              <a:rPr b="1" lang="en-US" sz="3600">
                <a:solidFill>
                  <a:schemeClr val="accent2"/>
                </a:solidFill>
                <a:latin typeface="Calibri"/>
                <a:ea typeface="Calibri"/>
                <a:cs typeface="Calibri"/>
                <a:sym typeface="Calibri"/>
              </a:rPr>
              <a:t> Categories by </a:t>
            </a:r>
            <a:r>
              <a:rPr b="1" lang="en-US" sz="3600">
                <a:solidFill>
                  <a:schemeClr val="accent2"/>
                </a:solidFill>
                <a:latin typeface="Calibri"/>
                <a:ea typeface="Calibri"/>
                <a:cs typeface="Calibri"/>
                <a:sym typeface="Calibri"/>
              </a:rPr>
              <a:t>Their Sex, Age, Distribution,</a:t>
            </a:r>
            <a:r>
              <a:rPr b="1" lang="en-US" sz="3600">
                <a:solidFill>
                  <a:schemeClr val="accent2"/>
                </a:solidFill>
                <a:latin typeface="Calibri"/>
                <a:ea typeface="Calibri"/>
                <a:cs typeface="Calibri"/>
                <a:sym typeface="Calibri"/>
              </a:rPr>
              <a:t> and </a:t>
            </a:r>
            <a:r>
              <a:rPr b="1" lang="en-US" sz="3600">
                <a:solidFill>
                  <a:schemeClr val="accent2"/>
                </a:solidFill>
                <a:latin typeface="Calibri"/>
                <a:ea typeface="Calibri"/>
                <a:cs typeface="Calibri"/>
                <a:sym typeface="Calibri"/>
              </a:rPr>
              <a:t>Lastly, Count</a:t>
            </a:r>
            <a:r>
              <a:rPr b="1" lang="en-US" sz="3600">
                <a:solidFill>
                  <a:schemeClr val="accent2"/>
                </a:solidFill>
                <a:latin typeface="Calibri"/>
                <a:ea typeface="Calibri"/>
                <a:cs typeface="Calibri"/>
                <a:sym typeface="Calibri"/>
              </a:rPr>
              <a:t> of ride per </a:t>
            </a:r>
            <a:r>
              <a:rPr b="1" lang="en-US" sz="3600">
                <a:solidFill>
                  <a:schemeClr val="accent2"/>
                </a:solidFill>
                <a:latin typeface="Calibri"/>
                <a:ea typeface="Calibri"/>
                <a:cs typeface="Calibri"/>
                <a:sym typeface="Calibri"/>
              </a:rPr>
              <a:t>Company</a:t>
            </a:r>
            <a:r>
              <a:rPr b="1" lang="en-US" sz="3600">
                <a:solidFill>
                  <a:schemeClr val="accent2"/>
                </a:solidFill>
                <a:latin typeface="Calibri"/>
                <a:ea typeface="Calibri"/>
                <a:cs typeface="Calibri"/>
                <a:sym typeface="Calibri"/>
              </a:rPr>
              <a:t>)</a:t>
            </a:r>
            <a:endParaRPr b="1" sz="3600">
              <a:solidFill>
                <a:srgbClr val="3A3838"/>
              </a:solidFill>
              <a:latin typeface="Calibri"/>
              <a:ea typeface="Calibri"/>
              <a:cs typeface="Calibri"/>
              <a:sym typeface="Calibri"/>
            </a:endParaRPr>
          </a:p>
        </p:txBody>
      </p:sp>
      <p:pic>
        <p:nvPicPr>
          <p:cNvPr id="107" name="Google Shape;107;p16"/>
          <p:cNvPicPr preferRelativeResize="0"/>
          <p:nvPr/>
        </p:nvPicPr>
        <p:blipFill>
          <a:blip r:embed="rId3">
            <a:alphaModFix/>
          </a:blip>
          <a:stretch>
            <a:fillRect/>
          </a:stretch>
        </p:blipFill>
        <p:spPr>
          <a:xfrm>
            <a:off x="152400" y="1629900"/>
            <a:ext cx="3885874" cy="3001825"/>
          </a:xfrm>
          <a:prstGeom prst="rect">
            <a:avLst/>
          </a:prstGeom>
          <a:noFill/>
          <a:ln>
            <a:noFill/>
          </a:ln>
        </p:spPr>
      </p:pic>
      <p:pic>
        <p:nvPicPr>
          <p:cNvPr id="108" name="Google Shape;108;p16"/>
          <p:cNvPicPr preferRelativeResize="0"/>
          <p:nvPr/>
        </p:nvPicPr>
        <p:blipFill>
          <a:blip r:embed="rId4">
            <a:alphaModFix/>
          </a:blip>
          <a:stretch>
            <a:fillRect/>
          </a:stretch>
        </p:blipFill>
        <p:spPr>
          <a:xfrm>
            <a:off x="4190675" y="1536300"/>
            <a:ext cx="3885875" cy="2914406"/>
          </a:xfrm>
          <a:prstGeom prst="rect">
            <a:avLst/>
          </a:prstGeom>
          <a:noFill/>
          <a:ln>
            <a:noFill/>
          </a:ln>
        </p:spPr>
      </p:pic>
      <p:pic>
        <p:nvPicPr>
          <p:cNvPr id="109" name="Google Shape;109;p16"/>
          <p:cNvPicPr preferRelativeResize="0"/>
          <p:nvPr/>
        </p:nvPicPr>
        <p:blipFill>
          <a:blip r:embed="rId5">
            <a:alphaModFix/>
          </a:blip>
          <a:stretch>
            <a:fillRect/>
          </a:stretch>
        </p:blipFill>
        <p:spPr>
          <a:xfrm>
            <a:off x="8228950" y="1536312"/>
            <a:ext cx="3810649" cy="2857987"/>
          </a:xfrm>
          <a:prstGeom prst="rect">
            <a:avLst/>
          </a:prstGeom>
          <a:noFill/>
          <a:ln>
            <a:noFill/>
          </a:ln>
        </p:spPr>
      </p:pic>
      <p:pic>
        <p:nvPicPr>
          <p:cNvPr id="110" name="Google Shape;110;p16"/>
          <p:cNvPicPr preferRelativeResize="0"/>
          <p:nvPr/>
        </p:nvPicPr>
        <p:blipFill>
          <a:blip r:embed="rId6">
            <a:alphaModFix/>
          </a:blip>
          <a:stretch>
            <a:fillRect/>
          </a:stretch>
        </p:blipFill>
        <p:spPr>
          <a:xfrm>
            <a:off x="73250" y="4537550"/>
            <a:ext cx="4382148" cy="225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CAB - Distribution </a:t>
            </a:r>
            <a:r>
              <a:rPr b="1" lang="en-US" sz="4400">
                <a:solidFill>
                  <a:schemeClr val="accent2"/>
                </a:solidFill>
                <a:latin typeface="Calibri"/>
                <a:ea typeface="Calibri"/>
                <a:cs typeface="Calibri"/>
                <a:sym typeface="Calibri"/>
              </a:rPr>
              <a:t> </a:t>
            </a:r>
            <a:endParaRPr/>
          </a:p>
        </p:txBody>
      </p:sp>
      <p:pic>
        <p:nvPicPr>
          <p:cNvPr id="116" name="Google Shape;116;p17"/>
          <p:cNvPicPr preferRelativeResize="0"/>
          <p:nvPr/>
        </p:nvPicPr>
        <p:blipFill>
          <a:blip r:embed="rId3">
            <a:alphaModFix/>
          </a:blip>
          <a:stretch>
            <a:fillRect/>
          </a:stretch>
        </p:blipFill>
        <p:spPr>
          <a:xfrm>
            <a:off x="6629250" y="134050"/>
            <a:ext cx="5562749" cy="3448676"/>
          </a:xfrm>
          <a:prstGeom prst="rect">
            <a:avLst/>
          </a:prstGeom>
          <a:noFill/>
          <a:ln>
            <a:noFill/>
          </a:ln>
        </p:spPr>
      </p:pic>
      <p:pic>
        <p:nvPicPr>
          <p:cNvPr id="117" name="Google Shape;117;p17"/>
          <p:cNvPicPr preferRelativeResize="0"/>
          <p:nvPr/>
        </p:nvPicPr>
        <p:blipFill>
          <a:blip r:embed="rId4">
            <a:alphaModFix/>
          </a:blip>
          <a:stretch>
            <a:fillRect/>
          </a:stretch>
        </p:blipFill>
        <p:spPr>
          <a:xfrm>
            <a:off x="7397075" y="3582725"/>
            <a:ext cx="4794925" cy="3275275"/>
          </a:xfrm>
          <a:prstGeom prst="rect">
            <a:avLst/>
          </a:prstGeom>
          <a:noFill/>
          <a:ln>
            <a:noFill/>
          </a:ln>
        </p:spPr>
      </p:pic>
      <p:pic>
        <p:nvPicPr>
          <p:cNvPr id="118" name="Google Shape;118;p17"/>
          <p:cNvPicPr preferRelativeResize="0"/>
          <p:nvPr/>
        </p:nvPicPr>
        <p:blipFill>
          <a:blip r:embed="rId5">
            <a:alphaModFix/>
          </a:blip>
          <a:stretch>
            <a:fillRect/>
          </a:stretch>
        </p:blipFill>
        <p:spPr>
          <a:xfrm>
            <a:off x="0" y="1723970"/>
            <a:ext cx="6476851" cy="38801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Price Charged and Profit Gained</a:t>
            </a:r>
            <a:endParaRPr sz="4400">
              <a:solidFill>
                <a:schemeClr val="accent2"/>
              </a:solidFill>
              <a:latin typeface="Calibri"/>
              <a:ea typeface="Calibri"/>
              <a:cs typeface="Calibri"/>
              <a:sym typeface="Calibri"/>
            </a:endParaRPr>
          </a:p>
        </p:txBody>
      </p:sp>
      <p:pic>
        <p:nvPicPr>
          <p:cNvPr id="124" name="Google Shape;124;p18"/>
          <p:cNvPicPr preferRelativeResize="0"/>
          <p:nvPr/>
        </p:nvPicPr>
        <p:blipFill>
          <a:blip r:embed="rId3">
            <a:alphaModFix/>
          </a:blip>
          <a:stretch>
            <a:fillRect/>
          </a:stretch>
        </p:blipFill>
        <p:spPr>
          <a:xfrm>
            <a:off x="152400" y="1536312"/>
            <a:ext cx="5438775" cy="4333875"/>
          </a:xfrm>
          <a:prstGeom prst="rect">
            <a:avLst/>
          </a:prstGeom>
          <a:noFill/>
          <a:ln>
            <a:noFill/>
          </a:ln>
        </p:spPr>
      </p:pic>
      <p:pic>
        <p:nvPicPr>
          <p:cNvPr id="125" name="Google Shape;125;p18"/>
          <p:cNvPicPr preferRelativeResize="0"/>
          <p:nvPr/>
        </p:nvPicPr>
        <p:blipFill>
          <a:blip r:embed="rId4">
            <a:alphaModFix/>
          </a:blip>
          <a:stretch>
            <a:fillRect/>
          </a:stretch>
        </p:blipFill>
        <p:spPr>
          <a:xfrm>
            <a:off x="5743575" y="1536312"/>
            <a:ext cx="6296024" cy="3851686"/>
          </a:xfrm>
          <a:prstGeom prst="rect">
            <a:avLst/>
          </a:prstGeom>
          <a:noFill/>
          <a:ln>
            <a:noFill/>
          </a:ln>
        </p:spPr>
      </p:pic>
      <p:sp>
        <p:nvSpPr>
          <p:cNvPr id="126" name="Google Shape;126;p18"/>
          <p:cNvSpPr txBox="1"/>
          <p:nvPr/>
        </p:nvSpPr>
        <p:spPr>
          <a:xfrm>
            <a:off x="5690950" y="5388000"/>
            <a:ext cx="5613600" cy="15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    Travel_Year     Company  profit_per_unit</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0  </a:t>
            </a:r>
            <a:r>
              <a:rPr lang="en-US" sz="1250">
                <a:solidFill>
                  <a:schemeClr val="dk1"/>
                </a:solidFill>
                <a:highlight>
                  <a:schemeClr val="lt1"/>
                </a:highlight>
                <a:latin typeface="Courier New"/>
                <a:ea typeface="Courier New"/>
                <a:cs typeface="Courier New"/>
                <a:sym typeface="Courier New"/>
              </a:rPr>
              <a:t>      2016    Pink Cab        68.321819</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1        2016  Yellow Cab       169.347821</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2        2017    Pink Cab        67.070839</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3        2017  Yellow Cab       168.817057</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4        2018    Pink Cab        53.229689</a:t>
            </a:r>
            <a:endParaRPr sz="12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1"/>
                </a:solidFill>
                <a:highlight>
                  <a:schemeClr val="lt1"/>
                </a:highlight>
                <a:latin typeface="Courier New"/>
                <a:ea typeface="Courier New"/>
                <a:cs typeface="Courier New"/>
                <a:sym typeface="Courier New"/>
              </a:rPr>
              <a:t>5        2018  Yellow Cab       143.416122</a:t>
            </a:r>
            <a:endParaRPr sz="16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highlight>
                <a:schemeClr val="lt1"/>
              </a:highlight>
              <a:latin typeface="Calibri"/>
              <a:ea typeface="Calibri"/>
              <a:cs typeface="Calibri"/>
              <a:sym typeface="Calibri"/>
            </a:endParaRPr>
          </a:p>
        </p:txBody>
      </p:sp>
      <p:sp>
        <p:nvSpPr>
          <p:cNvPr id="132" name="Google Shape;132;p19"/>
          <p:cNvSpPr/>
          <p:nvPr/>
        </p:nvSpPr>
        <p:spPr>
          <a:xfrm>
            <a:off x="0" y="-16865"/>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highlight>
                  <a:schemeClr val="lt1"/>
                </a:highlight>
                <a:latin typeface="Calibri"/>
                <a:ea typeface="Calibri"/>
                <a:cs typeface="Calibri"/>
                <a:sym typeface="Calibri"/>
              </a:rPr>
              <a:t>   </a:t>
            </a:r>
            <a:endParaRPr sz="2100">
              <a:solidFill>
                <a:schemeClr val="dk1"/>
              </a:solidFill>
              <a:highlight>
                <a:schemeClr val="lt1"/>
              </a:highlight>
              <a:latin typeface="Calibri"/>
              <a:ea typeface="Calibri"/>
              <a:cs typeface="Calibri"/>
              <a:sym typeface="Calibri"/>
            </a:endParaRPr>
          </a:p>
          <a:p>
            <a:pPr indent="0" lvl="0" marL="0" marR="0" rtl="0" algn="l">
              <a:spcBef>
                <a:spcPts val="0"/>
              </a:spcBef>
              <a:spcAft>
                <a:spcPts val="0"/>
              </a:spcAft>
              <a:buNone/>
            </a:pPr>
            <a:r>
              <a:rPr b="1" lang="en-US" sz="2100">
                <a:solidFill>
                  <a:srgbClr val="FF6600"/>
                </a:solidFill>
                <a:latin typeface="Calibri"/>
                <a:ea typeface="Calibri"/>
                <a:cs typeface="Calibri"/>
                <a:sym typeface="Calibri"/>
              </a:rPr>
              <a:t>Hypothesis Testing - price  Charged</a:t>
            </a:r>
            <a:endParaRPr b="1" sz="2100">
              <a:solidFill>
                <a:srgbClr val="FF6600"/>
              </a:solidFill>
              <a:latin typeface="Calibri"/>
              <a:ea typeface="Calibri"/>
              <a:cs typeface="Calibri"/>
              <a:sym typeface="Calibri"/>
            </a:endParaRPr>
          </a:p>
        </p:txBody>
      </p:sp>
      <p:sp>
        <p:nvSpPr>
          <p:cNvPr id="133" name="Google Shape;133;p19"/>
          <p:cNvSpPr txBox="1"/>
          <p:nvPr/>
        </p:nvSpPr>
        <p:spPr>
          <a:xfrm>
            <a:off x="0" y="1429275"/>
            <a:ext cx="7318500" cy="1589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800">
                <a:solidFill>
                  <a:schemeClr val="dk1"/>
                </a:solidFill>
                <a:highlight>
                  <a:schemeClr val="lt1"/>
                </a:highlight>
                <a:latin typeface="Calibri"/>
                <a:ea typeface="Calibri"/>
                <a:cs typeface="Calibri"/>
                <a:sym typeface="Calibri"/>
              </a:rPr>
              <a:t>Hypotheses:</a:t>
            </a:r>
            <a:endParaRPr sz="1800">
              <a:solidFill>
                <a:schemeClr val="dk1"/>
              </a:solidFill>
              <a:highlight>
                <a:schemeClr val="lt1"/>
              </a:highlight>
              <a:latin typeface="Calibri"/>
              <a:ea typeface="Calibri"/>
              <a:cs typeface="Calibri"/>
              <a:sym typeface="Calibri"/>
            </a:endParaRPr>
          </a:p>
          <a:p>
            <a:pPr indent="0" lvl="0" marL="0" rtl="0" algn="l">
              <a:lnSpc>
                <a:spcPct val="135714"/>
              </a:lnSpc>
              <a:spcBef>
                <a:spcPts val="0"/>
              </a:spcBef>
              <a:spcAft>
                <a:spcPts val="0"/>
              </a:spcAft>
              <a:buNone/>
            </a:pPr>
            <a:r>
              <a:rPr lang="en-US" sz="1800">
                <a:solidFill>
                  <a:schemeClr val="dk1"/>
                </a:solidFill>
                <a:highlight>
                  <a:schemeClr val="lt1"/>
                </a:highlight>
                <a:latin typeface="Calibri"/>
                <a:ea typeface="Calibri"/>
                <a:cs typeface="Calibri"/>
                <a:sym typeface="Calibri"/>
              </a:rPr>
              <a:t>H₀ (Null): There is no difference in average price charged (μ₁ = μ₂)</a:t>
            </a:r>
            <a:endParaRPr sz="1800">
              <a:solidFill>
                <a:schemeClr val="dk1"/>
              </a:solidFill>
              <a:highlight>
                <a:schemeClr val="lt1"/>
              </a:highlight>
              <a:latin typeface="Calibri"/>
              <a:ea typeface="Calibri"/>
              <a:cs typeface="Calibri"/>
              <a:sym typeface="Calibri"/>
            </a:endParaRPr>
          </a:p>
          <a:p>
            <a:pPr indent="0" lvl="0" marL="0" rtl="0" algn="l">
              <a:lnSpc>
                <a:spcPct val="135714"/>
              </a:lnSpc>
              <a:spcBef>
                <a:spcPts val="0"/>
              </a:spcBef>
              <a:spcAft>
                <a:spcPts val="0"/>
              </a:spcAft>
              <a:buNone/>
            </a:pPr>
            <a:r>
              <a:t/>
            </a:r>
            <a:endParaRPr sz="1800">
              <a:solidFill>
                <a:schemeClr val="dk1"/>
              </a:solidFill>
              <a:highlight>
                <a:schemeClr val="lt1"/>
              </a:highlight>
              <a:latin typeface="Calibri"/>
              <a:ea typeface="Calibri"/>
              <a:cs typeface="Calibri"/>
              <a:sym typeface="Calibri"/>
            </a:endParaRPr>
          </a:p>
          <a:p>
            <a:pPr indent="0" lvl="0" marL="0" rtl="0" algn="l">
              <a:lnSpc>
                <a:spcPct val="135714"/>
              </a:lnSpc>
              <a:spcBef>
                <a:spcPts val="0"/>
              </a:spcBef>
              <a:spcAft>
                <a:spcPts val="0"/>
              </a:spcAft>
              <a:buNone/>
            </a:pPr>
            <a:r>
              <a:rPr lang="en-US" sz="1800">
                <a:solidFill>
                  <a:schemeClr val="dk1"/>
                </a:solidFill>
                <a:highlight>
                  <a:schemeClr val="lt1"/>
                </a:highlight>
                <a:latin typeface="Calibri"/>
                <a:ea typeface="Calibri"/>
                <a:cs typeface="Calibri"/>
                <a:sym typeface="Calibri"/>
              </a:rPr>
              <a:t>H₁ (Alt): There is a difference in average price charged (μ₁ ≠ μ₂)</a:t>
            </a:r>
            <a:endParaRPr sz="1800">
              <a:solidFill>
                <a:schemeClr val="dk1"/>
              </a:solidFill>
              <a:highlight>
                <a:schemeClr val="lt1"/>
              </a:highlight>
              <a:latin typeface="Calibri"/>
              <a:ea typeface="Calibri"/>
              <a:cs typeface="Calibri"/>
              <a:sym typeface="Calibri"/>
            </a:endParaRPr>
          </a:p>
        </p:txBody>
      </p:sp>
      <p:sp>
        <p:nvSpPr>
          <p:cNvPr id="134" name="Google Shape;134;p19"/>
          <p:cNvSpPr txBox="1"/>
          <p:nvPr/>
        </p:nvSpPr>
        <p:spPr>
          <a:xfrm>
            <a:off x="472075" y="3474875"/>
            <a:ext cx="381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T-statistic: -176.942</a:t>
            </a:r>
            <a:endParaRPr sz="18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P-value: 0.0000</a:t>
            </a:r>
            <a:endParaRPr sz="1800">
              <a:solidFill>
                <a:schemeClr val="dk1"/>
              </a:solidFill>
              <a:highlight>
                <a:schemeClr val="lt1"/>
              </a:highlight>
              <a:latin typeface="Calibri"/>
              <a:ea typeface="Calibri"/>
              <a:cs typeface="Calibri"/>
              <a:sym typeface="Calibri"/>
            </a:endParaRPr>
          </a:p>
        </p:txBody>
      </p:sp>
      <p:sp>
        <p:nvSpPr>
          <p:cNvPr id="135" name="Google Shape;135;p19"/>
          <p:cNvSpPr txBox="1"/>
          <p:nvPr/>
        </p:nvSpPr>
        <p:spPr>
          <a:xfrm>
            <a:off x="0" y="4894000"/>
            <a:ext cx="70824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800">
                <a:solidFill>
                  <a:schemeClr val="dk1"/>
                </a:solidFill>
                <a:highlight>
                  <a:schemeClr val="lt1"/>
                </a:highlight>
                <a:latin typeface="Calibri"/>
                <a:ea typeface="Calibri"/>
                <a:cs typeface="Calibri"/>
                <a:sym typeface="Calibri"/>
              </a:rPr>
              <a:t>Since </a:t>
            </a:r>
            <a:r>
              <a:rPr lang="en-US" sz="1800">
                <a:solidFill>
                  <a:schemeClr val="dk1"/>
                </a:solidFill>
                <a:highlight>
                  <a:schemeClr val="lt1"/>
                </a:highlight>
                <a:latin typeface="Calibri"/>
                <a:ea typeface="Calibri"/>
                <a:cs typeface="Calibri"/>
                <a:sym typeface="Calibri"/>
              </a:rPr>
              <a:t>the p-value is less than</a:t>
            </a:r>
            <a:r>
              <a:rPr lang="en-US" sz="1800">
                <a:solidFill>
                  <a:schemeClr val="dk1"/>
                </a:solidFill>
                <a:highlight>
                  <a:schemeClr val="lt1"/>
                </a:highlight>
                <a:latin typeface="Calibri"/>
                <a:ea typeface="Calibri"/>
                <a:cs typeface="Calibri"/>
                <a:sym typeface="Calibri"/>
              </a:rPr>
              <a:t> 0.05, you reject the null hypothesis.</a:t>
            </a:r>
            <a:endParaRPr sz="1800">
              <a:solidFill>
                <a:schemeClr val="dk1"/>
              </a:solidFill>
              <a:highlight>
                <a:schemeClr val="lt1"/>
              </a:highlight>
              <a:latin typeface="Calibri"/>
              <a:ea typeface="Calibri"/>
              <a:cs typeface="Calibri"/>
              <a:sym typeface="Calibri"/>
            </a:endParaRPr>
          </a:p>
          <a:p>
            <a:pPr indent="0" lvl="0" marL="0" rtl="0" algn="l">
              <a:lnSpc>
                <a:spcPct val="115000"/>
              </a:lnSpc>
              <a:spcBef>
                <a:spcPts val="600"/>
              </a:spcBef>
              <a:spcAft>
                <a:spcPts val="0"/>
              </a:spcAft>
              <a:buNone/>
            </a:pPr>
            <a:r>
              <a:rPr lang="en-US" sz="1800">
                <a:solidFill>
                  <a:schemeClr val="dk1"/>
                </a:solidFill>
                <a:highlight>
                  <a:schemeClr val="lt1"/>
                </a:highlight>
                <a:latin typeface="Calibri"/>
                <a:ea typeface="Calibri"/>
                <a:cs typeface="Calibri"/>
                <a:sym typeface="Calibri"/>
              </a:rPr>
              <a:t>This means:</a:t>
            </a:r>
            <a:endParaRPr sz="1800">
              <a:solidFill>
                <a:schemeClr val="dk1"/>
              </a:solidFill>
              <a:highlight>
                <a:schemeClr val="lt1"/>
              </a:highlight>
              <a:latin typeface="Calibri"/>
              <a:ea typeface="Calibri"/>
              <a:cs typeface="Calibri"/>
              <a:sym typeface="Calibri"/>
            </a:endParaRPr>
          </a:p>
          <a:p>
            <a:pPr indent="0" lvl="0" marL="0" rtl="0" algn="l">
              <a:lnSpc>
                <a:spcPct val="115000"/>
              </a:lnSpc>
              <a:spcBef>
                <a:spcPts val="600"/>
              </a:spcBef>
              <a:spcAft>
                <a:spcPts val="600"/>
              </a:spcAft>
              <a:buNone/>
            </a:pPr>
            <a:r>
              <a:rPr lang="en-US" sz="1800">
                <a:solidFill>
                  <a:schemeClr val="dk1"/>
                </a:solidFill>
                <a:highlight>
                  <a:schemeClr val="lt1"/>
                </a:highlight>
                <a:latin typeface="Calibri"/>
                <a:ea typeface="Calibri"/>
                <a:cs typeface="Calibri"/>
                <a:sym typeface="Calibri"/>
              </a:rPr>
              <a:t>There is a statistically significant difference in the average price charged by Pink Cab and Yellow Cab.</a:t>
            </a:r>
            <a:endParaRPr sz="1800">
              <a:solidFill>
                <a:schemeClr val="dk1"/>
              </a:solidFill>
              <a:highlight>
                <a:schemeClr val="lt1"/>
              </a:highlight>
              <a:latin typeface="Calibri"/>
              <a:ea typeface="Calibri"/>
              <a:cs typeface="Calibri"/>
              <a:sym typeface="Calibri"/>
            </a:endParaRPr>
          </a:p>
        </p:txBody>
      </p:sp>
      <p:pic>
        <p:nvPicPr>
          <p:cNvPr id="136" name="Google Shape;136;p19"/>
          <p:cNvPicPr preferRelativeResize="0"/>
          <p:nvPr/>
        </p:nvPicPr>
        <p:blipFill>
          <a:blip r:embed="rId3">
            <a:alphaModFix/>
          </a:blip>
          <a:stretch>
            <a:fillRect/>
          </a:stretch>
        </p:blipFill>
        <p:spPr>
          <a:xfrm>
            <a:off x="7182425" y="1697500"/>
            <a:ext cx="4568699" cy="3640557"/>
          </a:xfrm>
          <a:prstGeom prst="rect">
            <a:avLst/>
          </a:prstGeom>
          <a:noFill/>
          <a:ln>
            <a:noFill/>
          </a:ln>
        </p:spPr>
      </p:pic>
      <p:sp>
        <p:nvSpPr>
          <p:cNvPr id="137" name="Google Shape;137;p19"/>
          <p:cNvSpPr txBox="1"/>
          <p:nvPr/>
        </p:nvSpPr>
        <p:spPr>
          <a:xfrm>
            <a:off x="7182425" y="5264050"/>
            <a:ext cx="493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Pink Cab Avg Price: 310.80</a:t>
            </a:r>
            <a:endParaRPr sz="18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chemeClr val="lt1"/>
                </a:highlight>
                <a:latin typeface="Calibri"/>
                <a:ea typeface="Calibri"/>
                <a:cs typeface="Calibri"/>
                <a:sym typeface="Calibri"/>
              </a:rPr>
              <a:t>Yellow Cab Avg Price: 458.18</a:t>
            </a:r>
            <a:endParaRPr sz="18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100">
                <a:solidFill>
                  <a:srgbClr val="FF6600"/>
                </a:solidFill>
                <a:latin typeface="Calibri"/>
                <a:ea typeface="Calibri"/>
                <a:cs typeface="Calibri"/>
                <a:sym typeface="Calibri"/>
              </a:rPr>
              <a:t>Hypothesis Testing - Customer Retnetion </a:t>
            </a:r>
            <a:endParaRPr b="1" sz="2100">
              <a:solidFill>
                <a:srgbClr val="FF6600"/>
              </a:solidFill>
              <a:latin typeface="Calibri"/>
              <a:ea typeface="Calibri"/>
              <a:cs typeface="Calibri"/>
              <a:sym typeface="Calibri"/>
            </a:endParaRPr>
          </a:p>
        </p:txBody>
      </p:sp>
      <p:sp>
        <p:nvSpPr>
          <p:cNvPr id="143" name="Google Shape;143;p20"/>
          <p:cNvSpPr txBox="1"/>
          <p:nvPr/>
        </p:nvSpPr>
        <p:spPr>
          <a:xfrm>
            <a:off x="211250" y="1694475"/>
            <a:ext cx="6276900" cy="149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800">
                <a:solidFill>
                  <a:schemeClr val="dk1"/>
                </a:solidFill>
                <a:latin typeface="Calibri"/>
                <a:ea typeface="Calibri"/>
                <a:cs typeface="Calibri"/>
                <a:sym typeface="Calibri"/>
              </a:rPr>
              <a:t>H₀ (Null Hypothesis): The retention rate is the same for Pink Cab and Yellow Cab.</a:t>
            </a:r>
            <a:endParaRPr sz="1800">
              <a:solidFill>
                <a:schemeClr val="dk1"/>
              </a:solidFill>
              <a:latin typeface="Calibri"/>
              <a:ea typeface="Calibri"/>
              <a:cs typeface="Calibri"/>
              <a:sym typeface="Calibri"/>
            </a:endParaRPr>
          </a:p>
          <a:p>
            <a:pPr indent="0" lvl="0" marL="0" rtl="0" algn="l">
              <a:lnSpc>
                <a:spcPct val="115000"/>
              </a:lnSpc>
              <a:spcBef>
                <a:spcPts val="600"/>
              </a:spcBef>
              <a:spcAft>
                <a:spcPts val="600"/>
              </a:spcAft>
              <a:buNone/>
            </a:pPr>
            <a:r>
              <a:rPr lang="en-US" sz="1800">
                <a:solidFill>
                  <a:schemeClr val="dk1"/>
                </a:solidFill>
                <a:latin typeface="Calibri"/>
                <a:ea typeface="Calibri"/>
                <a:cs typeface="Calibri"/>
                <a:sym typeface="Calibri"/>
              </a:rPr>
              <a:t>H₁ (Alternative Hypothesis): The retention rates are different between the two companies.</a:t>
            </a:r>
            <a:endParaRPr sz="1800">
              <a:solidFill>
                <a:schemeClr val="dk1"/>
              </a:solidFill>
              <a:latin typeface="Calibri"/>
              <a:ea typeface="Calibri"/>
              <a:cs typeface="Calibri"/>
              <a:sym typeface="Calibri"/>
            </a:endParaRPr>
          </a:p>
        </p:txBody>
      </p:sp>
      <p:pic>
        <p:nvPicPr>
          <p:cNvPr id="144" name="Google Shape;144;p20"/>
          <p:cNvPicPr preferRelativeResize="0"/>
          <p:nvPr/>
        </p:nvPicPr>
        <p:blipFill>
          <a:blip r:embed="rId3">
            <a:alphaModFix/>
          </a:blip>
          <a:stretch>
            <a:fillRect/>
          </a:stretch>
        </p:blipFill>
        <p:spPr>
          <a:xfrm>
            <a:off x="6752309" y="1524000"/>
            <a:ext cx="5287292" cy="4084934"/>
          </a:xfrm>
          <a:prstGeom prst="rect">
            <a:avLst/>
          </a:prstGeom>
          <a:noFill/>
          <a:ln>
            <a:noFill/>
          </a:ln>
        </p:spPr>
      </p:pic>
      <p:sp>
        <p:nvSpPr>
          <p:cNvPr id="145" name="Google Shape;145;p20"/>
          <p:cNvSpPr txBox="1"/>
          <p:nvPr/>
        </p:nvSpPr>
        <p:spPr>
          <a:xfrm>
            <a:off x="1167050" y="3566675"/>
            <a:ext cx="376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Chi-squared statistic: 1548.733</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P-value: 0.0</a:t>
            </a:r>
            <a:endParaRPr sz="1800">
              <a:solidFill>
                <a:schemeClr val="dk1"/>
              </a:solidFill>
              <a:latin typeface="Calibri"/>
              <a:ea typeface="Calibri"/>
              <a:cs typeface="Calibri"/>
              <a:sym typeface="Calibri"/>
            </a:endParaRPr>
          </a:p>
        </p:txBody>
      </p:sp>
      <p:sp>
        <p:nvSpPr>
          <p:cNvPr id="146" name="Google Shape;146;p20"/>
          <p:cNvSpPr txBox="1"/>
          <p:nvPr/>
        </p:nvSpPr>
        <p:spPr>
          <a:xfrm>
            <a:off x="0" y="4943525"/>
            <a:ext cx="7567500" cy="1474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800">
                <a:solidFill>
                  <a:schemeClr val="dk1"/>
                </a:solidFill>
                <a:latin typeface="Calibri"/>
                <a:ea typeface="Calibri"/>
                <a:cs typeface="Calibri"/>
                <a:sym typeface="Calibri"/>
              </a:rPr>
              <a:t>Since the p-value &lt; 0.05, we reject the null hypothesis.</a:t>
            </a:r>
            <a:endParaRPr sz="18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800">
                <a:solidFill>
                  <a:schemeClr val="dk1"/>
                </a:solidFill>
                <a:latin typeface="Calibri"/>
                <a:ea typeface="Calibri"/>
                <a:cs typeface="Calibri"/>
                <a:sym typeface="Calibri"/>
              </a:rPr>
              <a:t> There is a statistically significant difference in customer retention rates between Pink Cab and Yellow Cab.</a:t>
            </a:r>
            <a:endParaRPr sz="18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p:nvPr/>
        </p:nvSpPr>
        <p:spPr>
          <a:xfrm>
            <a:off x="-6531"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rgbClr val="FF6600"/>
                </a:solidFill>
                <a:latin typeface="Calibri"/>
                <a:ea typeface="Calibri"/>
                <a:cs typeface="Calibri"/>
                <a:sym typeface="Calibri"/>
              </a:rPr>
              <a:t>Suggestion</a:t>
            </a:r>
            <a:r>
              <a:rPr b="1" lang="en-US" sz="2800">
                <a:solidFill>
                  <a:srgbClr val="FF6600"/>
                </a:solidFill>
                <a:latin typeface="Calibri"/>
                <a:ea typeface="Calibri"/>
                <a:cs typeface="Calibri"/>
                <a:sym typeface="Calibri"/>
              </a:rPr>
              <a:t> </a:t>
            </a:r>
            <a:endParaRPr b="1" sz="2800">
              <a:solidFill>
                <a:srgbClr val="FF6600"/>
              </a:solidFill>
              <a:latin typeface="Calibri"/>
              <a:ea typeface="Calibri"/>
              <a:cs typeface="Calibri"/>
              <a:sym typeface="Calibri"/>
            </a:endParaRPr>
          </a:p>
        </p:txBody>
      </p:sp>
      <p:sp>
        <p:nvSpPr>
          <p:cNvPr id="152" name="Google Shape;152;p21"/>
          <p:cNvSpPr txBox="1"/>
          <p:nvPr/>
        </p:nvSpPr>
        <p:spPr>
          <a:xfrm>
            <a:off x="145700" y="1943625"/>
            <a:ext cx="11932800" cy="3224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60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Pink Cab company   has the </a:t>
            </a:r>
            <a:r>
              <a:rPr lang="en-US" sz="2500">
                <a:solidFill>
                  <a:schemeClr val="dk1"/>
                </a:solidFill>
                <a:latin typeface="Calibri"/>
                <a:ea typeface="Calibri"/>
                <a:cs typeface="Calibri"/>
                <a:sym typeface="Calibri"/>
              </a:rPr>
              <a:t>potential</a:t>
            </a:r>
            <a:r>
              <a:rPr lang="en-US" sz="2500">
                <a:solidFill>
                  <a:schemeClr val="dk1"/>
                </a:solidFill>
                <a:latin typeface="Calibri"/>
                <a:ea typeface="Calibri"/>
                <a:cs typeface="Calibri"/>
                <a:sym typeface="Calibri"/>
              </a:rPr>
              <a:t> to grow.</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 From the testing and experimentation, we can see it is performing </a:t>
            </a:r>
            <a:r>
              <a:rPr lang="en-US" sz="2500">
                <a:solidFill>
                  <a:schemeClr val="dk1"/>
                </a:solidFill>
                <a:latin typeface="Calibri"/>
                <a:ea typeface="Calibri"/>
                <a:cs typeface="Calibri"/>
                <a:sym typeface="Calibri"/>
              </a:rPr>
              <a:t>good</a:t>
            </a:r>
            <a:r>
              <a:rPr lang="en-US" sz="2500">
                <a:solidFill>
                  <a:schemeClr val="dk1"/>
                </a:solidFill>
                <a:latin typeface="Calibri"/>
                <a:ea typeface="Calibri"/>
                <a:cs typeface="Calibri"/>
                <a:sym typeface="Calibri"/>
              </a:rPr>
              <a:t> as per unit profit </a:t>
            </a:r>
            <a:r>
              <a:rPr lang="en-US" sz="2500">
                <a:solidFill>
                  <a:schemeClr val="dk1"/>
                </a:solidFill>
                <a:latin typeface="Calibri"/>
                <a:ea typeface="Calibri"/>
                <a:cs typeface="Calibri"/>
                <a:sym typeface="Calibri"/>
              </a:rPr>
              <a:t>individually</a:t>
            </a:r>
            <a:r>
              <a:rPr lang="en-US" sz="2500">
                <a:solidFill>
                  <a:schemeClr val="dk1"/>
                </a:solidFill>
                <a:latin typeface="Calibri"/>
                <a:ea typeface="Calibri"/>
                <a:cs typeface="Calibri"/>
                <a:sym typeface="Calibri"/>
              </a:rPr>
              <a:t>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 When compared to the Yellow Cab Company, it is less, as it has a good </a:t>
            </a:r>
            <a:r>
              <a:rPr lang="en-US" sz="2500">
                <a:solidFill>
                  <a:schemeClr val="dk1"/>
                </a:solidFill>
                <a:latin typeface="Calibri"/>
                <a:ea typeface="Calibri"/>
                <a:cs typeface="Calibri"/>
                <a:sym typeface="Calibri"/>
              </a:rPr>
              <a:t>network</a:t>
            </a:r>
            <a:r>
              <a:rPr lang="en-US" sz="2500">
                <a:solidFill>
                  <a:schemeClr val="dk1"/>
                </a:solidFill>
                <a:latin typeface="Calibri"/>
                <a:ea typeface="Calibri"/>
                <a:cs typeface="Calibri"/>
                <a:sym typeface="Calibri"/>
              </a:rPr>
              <a:t> and more popularity, it seems, through the data.</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To improve this, they can expand the network of cabs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Give some discount to old customers to </a:t>
            </a:r>
            <a:r>
              <a:rPr lang="en-US" sz="2500">
                <a:solidFill>
                  <a:schemeClr val="dk1"/>
                </a:solidFill>
                <a:latin typeface="Calibri"/>
                <a:ea typeface="Calibri"/>
                <a:cs typeface="Calibri"/>
                <a:sym typeface="Calibri"/>
              </a:rPr>
              <a:t>increase</a:t>
            </a:r>
            <a:r>
              <a:rPr lang="en-US" sz="2500">
                <a:solidFill>
                  <a:schemeClr val="dk1"/>
                </a:solidFill>
                <a:latin typeface="Calibri"/>
                <a:ea typeface="Calibri"/>
                <a:cs typeface="Calibri"/>
                <a:sym typeface="Calibri"/>
              </a:rPr>
              <a:t> retention rates.</a:t>
            </a:r>
            <a:endParaRPr sz="2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