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0" r:id="rId10"/>
    <p:sldId id="262" r:id="rId11"/>
    <p:sldId id="263" r:id="rId12"/>
  </p:sldIdLst>
  <p:sldSz cx="9144000" cy="5143500" type="screen16x9"/>
  <p:notesSz cx="6858000" cy="9144000"/>
  <p:custDataLst>
    <p:tags r:id="rId1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458"/>
    <a:srgbClr val="0F70C6"/>
    <a:srgbClr val="0D60A8"/>
    <a:srgbClr val="0A3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24F68BD-0118-4357-B982-BFEA2D3EC8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89070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421" imgH="423" progId="TCLayout.ActiveDocument.1">
                  <p:embed/>
                </p:oleObj>
              </mc:Choice>
              <mc:Fallback>
                <p:oleObj name="think-cell Slide" r:id="rId16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A2BC422-8573-4942-B4B5-C61D7F2C84F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Marketing Strategy –</a:t>
            </a:r>
            <a:r>
              <a:rPr dirty="0"/>
              <a:t> </a:t>
            </a:r>
            <a:r>
              <a:rPr lang="en-US" dirty="0"/>
              <a:t>Akshata Bodhankar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 Code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7609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00" b="0" dirty="0"/>
              <a:t>---</a:t>
            </a:r>
          </a:p>
          <a:p>
            <a:r>
              <a:rPr lang="en-US" sz="1000" b="0" dirty="0"/>
              <a:t>title: "KPMG Virtual Internship"</a:t>
            </a:r>
          </a:p>
          <a:p>
            <a:r>
              <a:rPr lang="en-US" sz="1000" b="0" dirty="0"/>
              <a:t>author: "Akshata Bodhankar"</a:t>
            </a:r>
          </a:p>
          <a:p>
            <a:r>
              <a:rPr lang="en-US" sz="1000" b="0" dirty="0"/>
              <a:t>date: "8/19/2020"</a:t>
            </a:r>
          </a:p>
          <a:p>
            <a:r>
              <a:rPr lang="en-US" sz="1000" b="0" dirty="0"/>
              <a:t>output: </a:t>
            </a:r>
            <a:r>
              <a:rPr lang="en-US" sz="1000" b="0" dirty="0" err="1"/>
              <a:t>html_document</a:t>
            </a:r>
            <a:endParaRPr lang="en-US" sz="1000" b="0" dirty="0"/>
          </a:p>
          <a:p>
            <a:r>
              <a:rPr lang="en-US" sz="1000" b="0" dirty="0"/>
              <a:t>---</a:t>
            </a:r>
          </a:p>
          <a:p>
            <a:endParaRPr lang="en-US" sz="1000" b="0" dirty="0"/>
          </a:p>
          <a:p>
            <a:r>
              <a:rPr lang="en-US" sz="1000" b="0" dirty="0"/>
              <a:t>```{r setup, include=FALSE}</a:t>
            </a:r>
          </a:p>
          <a:p>
            <a:endParaRPr lang="en-US" sz="1000" b="0" dirty="0"/>
          </a:p>
          <a:p>
            <a:r>
              <a:rPr lang="en-US" sz="1000" b="0" dirty="0" err="1"/>
              <a:t>knitr</a:t>
            </a:r>
            <a:r>
              <a:rPr lang="en-US" sz="1000" b="0" dirty="0"/>
              <a:t>::</a:t>
            </a:r>
            <a:r>
              <a:rPr lang="en-US" sz="1000" b="0" dirty="0" err="1"/>
              <a:t>opts_chunk$set</a:t>
            </a:r>
            <a:r>
              <a:rPr lang="en-US" sz="1000" b="0" dirty="0"/>
              <a:t>(echo = TRUE)</a:t>
            </a:r>
          </a:p>
          <a:p>
            <a:r>
              <a:rPr lang="en-US" sz="1000" b="0" dirty="0" err="1"/>
              <a:t>pacman</a:t>
            </a:r>
            <a:r>
              <a:rPr lang="en-US" sz="1000" b="0" dirty="0"/>
              <a:t>::</a:t>
            </a:r>
            <a:r>
              <a:rPr lang="en-US" sz="1000" b="0" dirty="0" err="1"/>
              <a:t>p_load</a:t>
            </a:r>
            <a:r>
              <a:rPr lang="en-US" sz="1000" b="0" dirty="0"/>
              <a:t>(</a:t>
            </a:r>
            <a:r>
              <a:rPr lang="en-US" sz="1000" b="0" dirty="0" err="1"/>
              <a:t>readxl</a:t>
            </a:r>
            <a:r>
              <a:rPr lang="en-US" sz="1000" b="0" dirty="0"/>
              <a:t>, </a:t>
            </a:r>
            <a:r>
              <a:rPr lang="en-US" sz="1000" b="0" dirty="0" err="1"/>
              <a:t>writexl</a:t>
            </a:r>
            <a:r>
              <a:rPr lang="en-US" sz="1000" b="0" dirty="0"/>
              <a:t>, ggplot2, </a:t>
            </a:r>
            <a:r>
              <a:rPr lang="en-US" sz="1000" b="0" dirty="0" err="1"/>
              <a:t>ggcorrplot</a:t>
            </a:r>
            <a:r>
              <a:rPr lang="en-US" sz="1000" b="0" dirty="0"/>
              <a:t>, </a:t>
            </a:r>
            <a:r>
              <a:rPr lang="en-US" sz="1000" b="0" dirty="0" err="1"/>
              <a:t>dplyr</a:t>
            </a:r>
            <a:r>
              <a:rPr lang="en-US" sz="1000" b="0" dirty="0"/>
              <a:t>, MASS, caret, </a:t>
            </a:r>
            <a:r>
              <a:rPr lang="en-US" sz="1000" b="0" dirty="0" err="1"/>
              <a:t>rpart</a:t>
            </a:r>
            <a:r>
              <a:rPr lang="en-US" sz="1000" b="0" dirty="0"/>
              <a:t>, </a:t>
            </a:r>
            <a:r>
              <a:rPr lang="en-US" sz="1000" b="0" dirty="0" err="1"/>
              <a:t>rpart.plot</a:t>
            </a:r>
            <a:r>
              <a:rPr lang="en-US" sz="1000" b="0" dirty="0"/>
              <a:t>, rattle, caret)</a:t>
            </a:r>
          </a:p>
          <a:p>
            <a:r>
              <a:rPr lang="en-US" sz="1000" b="0" dirty="0"/>
              <a:t>#library(</a:t>
            </a:r>
            <a:r>
              <a:rPr lang="en-US" sz="1000" b="0" dirty="0" err="1"/>
              <a:t>readxl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install.packages</a:t>
            </a:r>
            <a:r>
              <a:rPr lang="en-US" sz="1000" b="0" dirty="0"/>
              <a:t>("</a:t>
            </a:r>
            <a:r>
              <a:rPr lang="en-US" sz="1000" b="0" dirty="0" err="1"/>
              <a:t>writexl</a:t>
            </a:r>
            <a:r>
              <a:rPr lang="en-US" sz="1000" b="0" dirty="0"/>
              <a:t>", dependencies = T)</a:t>
            </a:r>
          </a:p>
          <a:p>
            <a:r>
              <a:rPr lang="en-US" sz="1000" b="0" dirty="0"/>
              <a:t>#library(</a:t>
            </a:r>
            <a:r>
              <a:rPr lang="en-US" sz="1000" b="0" dirty="0" err="1"/>
              <a:t>writexl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install.packages</a:t>
            </a:r>
            <a:r>
              <a:rPr lang="en-US" sz="1000" b="0" dirty="0"/>
              <a:t>("</a:t>
            </a:r>
            <a:r>
              <a:rPr lang="en-US" sz="1000" b="0" dirty="0" err="1"/>
              <a:t>ggcorrplot</a:t>
            </a:r>
            <a:r>
              <a:rPr lang="en-US" sz="1000" b="0" dirty="0"/>
              <a:t>")</a:t>
            </a:r>
          </a:p>
          <a:p>
            <a:r>
              <a:rPr lang="en-US" sz="1000" b="0" dirty="0"/>
              <a:t>#library(ggplot2)</a:t>
            </a:r>
          </a:p>
          <a:p>
            <a:r>
              <a:rPr lang="en-US" sz="1000" b="0" dirty="0"/>
              <a:t>#library(</a:t>
            </a:r>
            <a:r>
              <a:rPr lang="en-US" sz="1000" b="0" dirty="0" err="1"/>
              <a:t>ggcorrplot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#library(</a:t>
            </a:r>
            <a:r>
              <a:rPr lang="en-US" sz="1000" b="0" dirty="0" err="1"/>
              <a:t>dplyr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#library(MASS)</a:t>
            </a:r>
          </a:p>
          <a:p>
            <a:r>
              <a:rPr lang="en-US" sz="1000" b="0" dirty="0"/>
              <a:t>#library(caret)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```{r data}</a:t>
            </a:r>
          </a:p>
          <a:p>
            <a:endParaRPr lang="en-US" sz="1000" b="0" dirty="0"/>
          </a:p>
          <a:p>
            <a:r>
              <a:rPr lang="en-US" sz="1000" b="0" dirty="0" err="1"/>
              <a:t>custDemo</a:t>
            </a:r>
            <a:r>
              <a:rPr lang="en-US" sz="1000" b="0" dirty="0"/>
              <a:t> &lt;- </a:t>
            </a:r>
            <a:r>
              <a:rPr lang="en-US" sz="1000" b="0" dirty="0" err="1"/>
              <a:t>read_excel</a:t>
            </a:r>
            <a:r>
              <a:rPr lang="en-US" sz="1000" b="0" dirty="0"/>
              <a:t>("C:\\Users\\aksha\\Documents\\kpmg virtual internship\\</a:t>
            </a:r>
            <a:r>
              <a:rPr lang="en-US" sz="1000" b="0" dirty="0" err="1"/>
              <a:t>KPMG_VI_New_raw_data_update_final</a:t>
            </a:r>
            <a:r>
              <a:rPr lang="en-US" sz="1000" b="0" dirty="0"/>
              <a:t> (version 2).xlsx", sheet = 2)</a:t>
            </a:r>
          </a:p>
          <a:p>
            <a:endParaRPr lang="en-US" sz="1000" b="0" dirty="0"/>
          </a:p>
          <a:p>
            <a:r>
              <a:rPr lang="en-US" sz="1000" b="0" dirty="0" err="1"/>
              <a:t>custAdd</a:t>
            </a:r>
            <a:r>
              <a:rPr lang="en-US" sz="1000" b="0" dirty="0"/>
              <a:t> &lt;- </a:t>
            </a:r>
            <a:r>
              <a:rPr lang="en-US" sz="1000" b="0" dirty="0" err="1"/>
              <a:t>read_excel</a:t>
            </a:r>
            <a:r>
              <a:rPr lang="en-US" sz="1000" b="0" dirty="0"/>
              <a:t>("C:\\Users\\aksha\\Documents\\kpmg virtual internship\\</a:t>
            </a:r>
            <a:r>
              <a:rPr lang="en-US" sz="1000" b="0" dirty="0" err="1"/>
              <a:t>KPMG_VI_New_raw_data_update_final</a:t>
            </a:r>
            <a:r>
              <a:rPr lang="en-US" sz="1000" b="0" dirty="0"/>
              <a:t> (version 2).xlsx", sheet = 3)</a:t>
            </a:r>
          </a:p>
          <a:p>
            <a:endParaRPr lang="en-US" sz="1000" b="0" dirty="0"/>
          </a:p>
          <a:p>
            <a:r>
              <a:rPr lang="en-US" sz="1000" b="0" dirty="0"/>
              <a:t>Transactions &lt;- </a:t>
            </a:r>
            <a:r>
              <a:rPr lang="en-US" sz="1000" b="0" dirty="0" err="1"/>
              <a:t>read_excel</a:t>
            </a:r>
            <a:r>
              <a:rPr lang="en-US" sz="1000" b="0" dirty="0"/>
              <a:t>("C:\\Users\\aksha\\Documents\\kpmg virtual internship\\</a:t>
            </a:r>
            <a:r>
              <a:rPr lang="en-US" sz="1000" b="0" dirty="0" err="1"/>
              <a:t>KPMG_VI_New_raw_data_update_final</a:t>
            </a:r>
            <a:r>
              <a:rPr lang="en-US" sz="1000" b="0" dirty="0"/>
              <a:t> (version 2).xlsx", sheet = 4)</a:t>
            </a:r>
          </a:p>
          <a:p>
            <a:endParaRPr lang="en-US" sz="1000" b="0" dirty="0"/>
          </a:p>
          <a:p>
            <a:r>
              <a:rPr lang="en-US" sz="1000" b="0" dirty="0" err="1"/>
              <a:t>newCust</a:t>
            </a:r>
            <a:r>
              <a:rPr lang="en-US" sz="1000" b="0" dirty="0"/>
              <a:t> &lt;- </a:t>
            </a:r>
            <a:r>
              <a:rPr lang="en-US" sz="1000" b="0" dirty="0" err="1"/>
              <a:t>read_excel</a:t>
            </a:r>
            <a:r>
              <a:rPr lang="en-US" sz="1000" b="0" dirty="0"/>
              <a:t>("C:\\Users\\aksha\\Documents\\kpmg virtual internship\\</a:t>
            </a:r>
            <a:r>
              <a:rPr lang="en-US" sz="1000" b="0" dirty="0" err="1"/>
              <a:t>KPMG_VI_New_raw_data_update_final</a:t>
            </a:r>
            <a:r>
              <a:rPr lang="en-US" sz="1000" b="0" dirty="0"/>
              <a:t> (version 2).xlsx", sheet = 5)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 to data table:</a:t>
            </a:r>
          </a:p>
          <a:p>
            <a:endParaRPr lang="en-US" sz="1000" b="0" dirty="0"/>
          </a:p>
          <a:p>
            <a:r>
              <a:rPr lang="en-US" sz="1000" b="0" dirty="0"/>
              <a:t>```{r pressure, echo=FALSE}</a:t>
            </a:r>
          </a:p>
          <a:p>
            <a:endParaRPr lang="en-US" sz="1000" b="0" dirty="0"/>
          </a:p>
          <a:p>
            <a:r>
              <a:rPr lang="en-US" sz="1000" b="0" dirty="0"/>
              <a:t>library(</a:t>
            </a:r>
            <a:r>
              <a:rPr lang="en-US" sz="1000" b="0" dirty="0" err="1"/>
              <a:t>data.table</a:t>
            </a:r>
            <a:r>
              <a:rPr lang="en-US" sz="1000" b="0" dirty="0"/>
              <a:t>)</a:t>
            </a:r>
          </a:p>
          <a:p>
            <a:r>
              <a:rPr lang="en-US" sz="1000" b="0" dirty="0" err="1"/>
              <a:t>custDemo.dt</a:t>
            </a:r>
            <a:r>
              <a:rPr lang="en-US" sz="1000" b="0" dirty="0"/>
              <a:t> &lt;- </a:t>
            </a:r>
            <a:r>
              <a:rPr lang="en-US" sz="1000" b="0" dirty="0" err="1"/>
              <a:t>as.data.table</a:t>
            </a:r>
            <a:r>
              <a:rPr lang="en-US" sz="1000" b="0" dirty="0"/>
              <a:t>(</a:t>
            </a:r>
            <a:r>
              <a:rPr lang="en-US" sz="1000" b="0" dirty="0" err="1"/>
              <a:t>custDemo</a:t>
            </a:r>
            <a:r>
              <a:rPr lang="en-US" sz="1000" b="0" dirty="0"/>
              <a:t>)</a:t>
            </a:r>
          </a:p>
          <a:p>
            <a:r>
              <a:rPr lang="en-US" sz="1000" b="0" dirty="0" err="1"/>
              <a:t>custAdd.dt</a:t>
            </a:r>
            <a:r>
              <a:rPr lang="en-US" sz="1000" b="0" dirty="0"/>
              <a:t> &lt;- </a:t>
            </a:r>
            <a:r>
              <a:rPr lang="en-US" sz="1000" b="0" dirty="0" err="1"/>
              <a:t>as.data.table</a:t>
            </a:r>
            <a:r>
              <a:rPr lang="en-US" sz="1000" b="0" dirty="0"/>
              <a:t>(</a:t>
            </a:r>
            <a:r>
              <a:rPr lang="en-US" sz="1000" b="0" dirty="0" err="1"/>
              <a:t>custAdd</a:t>
            </a:r>
            <a:r>
              <a:rPr lang="en-US" sz="1000" b="0" dirty="0"/>
              <a:t>)</a:t>
            </a:r>
          </a:p>
          <a:p>
            <a:r>
              <a:rPr lang="en-US" sz="1000" b="0" dirty="0" err="1"/>
              <a:t>Transactions.dt</a:t>
            </a:r>
            <a:r>
              <a:rPr lang="en-US" sz="1000" b="0" dirty="0"/>
              <a:t> &lt;- </a:t>
            </a:r>
            <a:r>
              <a:rPr lang="en-US" sz="1000" b="0" dirty="0" err="1"/>
              <a:t>as.data.table</a:t>
            </a:r>
            <a:r>
              <a:rPr lang="en-US" sz="1000" b="0" dirty="0"/>
              <a:t>(Transactions)</a:t>
            </a:r>
          </a:p>
          <a:p>
            <a:r>
              <a:rPr lang="en-US" sz="1000" b="0" dirty="0" err="1"/>
              <a:t>newCust.dt</a:t>
            </a:r>
            <a:r>
              <a:rPr lang="en-US" sz="1000" b="0" dirty="0"/>
              <a:t> &lt;- </a:t>
            </a:r>
            <a:r>
              <a:rPr lang="en-US" sz="1000" b="0" dirty="0" err="1"/>
              <a:t>as.data.table</a:t>
            </a:r>
            <a:r>
              <a:rPr lang="en-US" sz="1000" b="0" dirty="0"/>
              <a:t>(</a:t>
            </a:r>
            <a:r>
              <a:rPr lang="en-US" sz="1000" b="0" dirty="0" err="1"/>
              <a:t>newCust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Join Address and demographics table</a:t>
            </a:r>
          </a:p>
          <a:p>
            <a:r>
              <a:rPr lang="en-US" sz="1000" b="0" dirty="0"/>
              <a:t>```{r join}</a:t>
            </a:r>
          </a:p>
          <a:p>
            <a:endParaRPr lang="en-US" sz="1000" b="0" dirty="0"/>
          </a:p>
          <a:p>
            <a:r>
              <a:rPr lang="en-US" sz="1000" b="0" dirty="0" err="1"/>
              <a:t>existingCust</a:t>
            </a:r>
            <a:r>
              <a:rPr lang="en-US" sz="1000" b="0" dirty="0"/>
              <a:t> &lt;- merge(</a:t>
            </a:r>
            <a:r>
              <a:rPr lang="en-US" sz="1000" b="0" dirty="0" err="1"/>
              <a:t>custDemo.dt</a:t>
            </a:r>
            <a:r>
              <a:rPr lang="en-US" sz="1000" b="0" dirty="0"/>
              <a:t>, </a:t>
            </a:r>
            <a:r>
              <a:rPr lang="en-US" sz="1000" b="0" dirty="0" err="1"/>
              <a:t>custAdd.dt</a:t>
            </a:r>
            <a:r>
              <a:rPr lang="en-US" sz="1000" b="0" dirty="0"/>
              <a:t>, </a:t>
            </a:r>
            <a:r>
              <a:rPr lang="en-US" sz="1000" b="0" dirty="0" err="1"/>
              <a:t>by.x</a:t>
            </a:r>
            <a:r>
              <a:rPr lang="en-US" sz="1000" b="0" dirty="0"/>
              <a:t> = "</a:t>
            </a:r>
            <a:r>
              <a:rPr lang="en-US" sz="1000" b="0" dirty="0" err="1"/>
              <a:t>customer_id</a:t>
            </a:r>
            <a:r>
              <a:rPr lang="en-US" sz="1000" b="0" dirty="0"/>
              <a:t>", </a:t>
            </a:r>
            <a:r>
              <a:rPr lang="en-US" sz="1000" b="0" dirty="0" err="1"/>
              <a:t>by.y</a:t>
            </a:r>
            <a:r>
              <a:rPr lang="en-US" sz="1000" b="0" dirty="0"/>
              <a:t> = "</a:t>
            </a:r>
            <a:r>
              <a:rPr lang="en-US" sz="1000" b="0" dirty="0" err="1"/>
              <a:t>customer_id</a:t>
            </a:r>
            <a:r>
              <a:rPr lang="en-US" sz="1000" b="0" dirty="0"/>
              <a:t>", all = T)</a:t>
            </a:r>
          </a:p>
          <a:p>
            <a:r>
              <a:rPr lang="en-US" sz="1000" b="0" dirty="0" err="1"/>
              <a:t>existingCustTrans</a:t>
            </a:r>
            <a:r>
              <a:rPr lang="en-US" sz="1000" b="0" dirty="0"/>
              <a:t> &lt;- merge(</a:t>
            </a:r>
            <a:r>
              <a:rPr lang="en-US" sz="1000" b="0" dirty="0" err="1"/>
              <a:t>existingCust</a:t>
            </a:r>
            <a:r>
              <a:rPr lang="en-US" sz="1000" b="0" dirty="0"/>
              <a:t>, </a:t>
            </a:r>
            <a:r>
              <a:rPr lang="en-US" sz="1000" b="0" dirty="0" err="1"/>
              <a:t>Transactions.dt</a:t>
            </a:r>
            <a:r>
              <a:rPr lang="en-US" sz="1000" b="0" dirty="0"/>
              <a:t>, </a:t>
            </a:r>
            <a:r>
              <a:rPr lang="en-US" sz="1000" b="0" dirty="0" err="1"/>
              <a:t>by.x</a:t>
            </a:r>
            <a:r>
              <a:rPr lang="en-US" sz="1000" b="0" dirty="0"/>
              <a:t> = "</a:t>
            </a:r>
            <a:r>
              <a:rPr lang="en-US" sz="1000" b="0" dirty="0" err="1"/>
              <a:t>customer_id</a:t>
            </a:r>
            <a:r>
              <a:rPr lang="en-US" sz="1000" b="0" dirty="0"/>
              <a:t>", </a:t>
            </a:r>
            <a:r>
              <a:rPr lang="en-US" sz="1000" b="0" dirty="0" err="1"/>
              <a:t>by.y</a:t>
            </a:r>
            <a:r>
              <a:rPr lang="en-US" sz="1000" b="0" dirty="0"/>
              <a:t> = "</a:t>
            </a:r>
            <a:r>
              <a:rPr lang="en-US" sz="1000" b="0" dirty="0" err="1"/>
              <a:t>customer_id</a:t>
            </a:r>
            <a:r>
              <a:rPr lang="en-US" sz="1000" b="0" dirty="0"/>
              <a:t>", all = T)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Computing basic statistics for customer demographics:</a:t>
            </a:r>
          </a:p>
          <a:p>
            <a:endParaRPr lang="en-US" sz="1000" b="0" dirty="0"/>
          </a:p>
          <a:p>
            <a:r>
              <a:rPr lang="en-US" sz="1000" b="0" dirty="0"/>
              <a:t>```{r stats}</a:t>
            </a:r>
          </a:p>
          <a:p>
            <a:endParaRPr lang="en-US" sz="1000" b="0" dirty="0"/>
          </a:p>
          <a:p>
            <a:r>
              <a:rPr lang="en-US" sz="1000" b="0" dirty="0"/>
              <a:t># Compute Statistics - mean, standard dev, min, max, median, length, </a:t>
            </a:r>
          </a:p>
          <a:p>
            <a:r>
              <a:rPr lang="en-US" sz="1000" b="0" dirty="0" err="1"/>
              <a:t>custDemo.dt</a:t>
            </a:r>
            <a:r>
              <a:rPr lang="en-US" sz="1000" b="0" dirty="0"/>
              <a:t>[, .(mean=mean(past_3_years_bike_related_purchases), </a:t>
            </a:r>
            <a:r>
              <a:rPr lang="en-US" sz="1000" b="0" dirty="0" err="1"/>
              <a:t>sd</a:t>
            </a:r>
            <a:r>
              <a:rPr lang="en-US" sz="1000" b="0" dirty="0"/>
              <a:t>=</a:t>
            </a:r>
            <a:r>
              <a:rPr lang="en-US" sz="1000" b="0" dirty="0" err="1"/>
              <a:t>sd</a:t>
            </a:r>
            <a:r>
              <a:rPr lang="en-US" sz="1000" b="0" dirty="0"/>
              <a:t>(past_3_years_bike_related_purchases), </a:t>
            </a:r>
          </a:p>
          <a:p>
            <a:r>
              <a:rPr lang="en-US" sz="1000" b="0" dirty="0"/>
              <a:t>               minimum=min(past_3_years_bike_related_purchases), maximum=max(past_3_years_bike_related_purchases),</a:t>
            </a:r>
          </a:p>
          <a:p>
            <a:r>
              <a:rPr lang="en-US" sz="1000" b="0" dirty="0"/>
              <a:t>               median=median(past_3_years_bike_related_purchases)), by=Gender]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Converting gender and job title</a:t>
            </a:r>
          </a:p>
          <a:p>
            <a:endParaRPr lang="en-US" sz="1000" b="0" dirty="0"/>
          </a:p>
          <a:p>
            <a:r>
              <a:rPr lang="en-US" sz="1000" b="0" dirty="0"/>
              <a:t>```{r converts}</a:t>
            </a:r>
          </a:p>
          <a:p>
            <a:endParaRPr lang="en-US" sz="1000" b="0" dirty="0"/>
          </a:p>
          <a:p>
            <a:r>
              <a:rPr lang="en-US" sz="1000" b="0" dirty="0" err="1"/>
              <a:t>cust.dt</a:t>
            </a:r>
            <a:r>
              <a:rPr lang="en-US" sz="1000" b="0" dirty="0"/>
              <a:t> &lt;- </a:t>
            </a:r>
            <a:r>
              <a:rPr lang="en-US" sz="1000" b="0" dirty="0" err="1"/>
              <a:t>existingCustTrans</a:t>
            </a:r>
            <a:r>
              <a:rPr lang="en-US" sz="1000" b="0" dirty="0"/>
              <a:t>[, c(-2, -3, -6, -12, -15)]</a:t>
            </a:r>
          </a:p>
          <a:p>
            <a:r>
              <a:rPr lang="en-US" sz="1000" b="0" dirty="0" err="1"/>
              <a:t>cust.dt</a:t>
            </a:r>
            <a:r>
              <a:rPr lang="en-US" sz="1000" b="0" dirty="0"/>
              <a:t> &lt;- within(</a:t>
            </a:r>
            <a:r>
              <a:rPr lang="en-US" sz="1000" b="0" dirty="0" err="1"/>
              <a:t>cust.dt</a:t>
            </a:r>
            <a:r>
              <a:rPr lang="en-US" sz="1000" b="0" dirty="0"/>
              <a:t>, Gender[grep('Female', Gender,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1)</a:t>
            </a:r>
          </a:p>
          <a:p>
            <a:r>
              <a:rPr lang="en-US" sz="1000" b="0" dirty="0" err="1"/>
              <a:t>cust.dt</a:t>
            </a:r>
            <a:r>
              <a:rPr lang="en-US" sz="1000" b="0" dirty="0"/>
              <a:t> &lt;- within(</a:t>
            </a:r>
            <a:r>
              <a:rPr lang="en-US" sz="1000" b="0" dirty="0" err="1"/>
              <a:t>cust.dt</a:t>
            </a:r>
            <a:r>
              <a:rPr lang="en-US" sz="1000" b="0" dirty="0"/>
              <a:t>, Gender[grep('Male', Gender,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0)</a:t>
            </a:r>
          </a:p>
          <a:p>
            <a:endParaRPr lang="en-US" sz="1000" b="0" dirty="0"/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[grep('consultant',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[grep('programmer',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[grep('recruit',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[grep('legal',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[grep('payment',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[grep('research',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6)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[grep('operator',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[grep('account',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actua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[grep('admin',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9)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[grep('teacher',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[grep('professor',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autom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biostat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scien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[grep('engineer',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[grep('specialist',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[grep('statistician',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[grep('sales',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16)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[grep('analyst',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[grep('data',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[grep('dental',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[grep('health',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[grep('nurse',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therap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[grep('pharmacist',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[grep('pathologist',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[grep('chemist',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techn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19)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[grep('developer',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[grep('director',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[grep('environ',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[grep('secretary',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[grep('advisor',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[grep('geologist',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26)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manag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[grep('designer',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[grep('help desk',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29)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[grep('human </a:t>
            </a:r>
            <a:r>
              <a:rPr lang="en-US" sz="1000" b="0" dirty="0" err="1"/>
              <a:t>resour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[grep('auditor',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[grep('exec',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[grep('librarian',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[grep('marketing',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[grep('media',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[grep('quality',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36)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[grep('social',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[grep('assist',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[is.na(</a:t>
            </a:r>
            <a:r>
              <a:rPr lang="en-US" sz="1000" b="0" dirty="0" err="1"/>
              <a:t>job_title</a:t>
            </a:r>
            <a:r>
              <a:rPr lang="en-US" sz="1000" b="0" dirty="0"/>
              <a:t>)] &lt;- 0)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Converting job industry category</a:t>
            </a:r>
          </a:p>
          <a:p>
            <a:endParaRPr lang="en-US" sz="1000" b="0" dirty="0"/>
          </a:p>
          <a:p>
            <a:r>
              <a:rPr lang="en-US" sz="1000" b="0" dirty="0"/>
              <a:t>```{r job industry}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argi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entert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finan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healt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[grep('IT',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F)] &lt;- 5)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manuf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&lt;- 6)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[grep('n/a',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[grep('proper',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&lt;- 7)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[grep('retail',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&lt;- 8)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[grep('telecom',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&lt;- 9)</a:t>
            </a:r>
          </a:p>
          <a:p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Converting wealth segment</a:t>
            </a:r>
          </a:p>
          <a:p>
            <a:r>
              <a:rPr lang="en-US" sz="1000" b="0" dirty="0"/>
              <a:t>```{r wealth}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</a:t>
            </a:r>
            <a:r>
              <a:rPr lang="en-US" sz="1000" b="0" dirty="0" err="1"/>
              <a:t>afflu</a:t>
            </a:r>
            <a:r>
              <a:rPr lang="en-US" sz="1000" b="0" dirty="0"/>
              <a:t>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[grep('high',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[grep('mass',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&lt;- 3)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Converting deceased indicator and car ownership</a:t>
            </a:r>
          </a:p>
          <a:p>
            <a:endParaRPr lang="en-US" sz="1000" b="0" dirty="0"/>
          </a:p>
          <a:p>
            <a:r>
              <a:rPr lang="en-US" sz="1000" b="0" dirty="0"/>
              <a:t>```{r life indicator}</a:t>
            </a:r>
          </a:p>
          <a:p>
            <a:endParaRPr lang="en-US" sz="1000" b="0" dirty="0"/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deceased_indicator</a:t>
            </a:r>
            <a:r>
              <a:rPr lang="en-US" sz="1000" b="0" dirty="0"/>
              <a:t>[grep('N', </a:t>
            </a:r>
            <a:r>
              <a:rPr lang="en-US" sz="1000" b="0" dirty="0" err="1"/>
              <a:t>deceased_indicator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deceased_indicator</a:t>
            </a:r>
            <a:r>
              <a:rPr lang="en-US" sz="1000" b="0" dirty="0"/>
              <a:t>[grep('Y', </a:t>
            </a:r>
            <a:r>
              <a:rPr lang="en-US" sz="1000" b="0" dirty="0" err="1"/>
              <a:t>deceased_indicator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endParaRPr lang="en-US" sz="1000" b="0" dirty="0"/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owns_car</a:t>
            </a:r>
            <a:r>
              <a:rPr lang="en-US" sz="1000" b="0" dirty="0"/>
              <a:t>[grep('No', </a:t>
            </a:r>
            <a:r>
              <a:rPr lang="en-US" sz="1000" b="0" dirty="0" err="1"/>
              <a:t>owns_car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</a:t>
            </a:r>
            <a:r>
              <a:rPr lang="en-US" sz="1000" b="0" dirty="0" err="1"/>
              <a:t>owns_car</a:t>
            </a:r>
            <a:r>
              <a:rPr lang="en-US" sz="1000" b="0" dirty="0"/>
              <a:t>[grep('Yes', </a:t>
            </a:r>
            <a:r>
              <a:rPr lang="en-US" sz="1000" b="0" dirty="0" err="1"/>
              <a:t>owns_car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Creating age buckets</a:t>
            </a:r>
          </a:p>
          <a:p>
            <a:endParaRPr lang="en-US" sz="1000" b="0" dirty="0"/>
          </a:p>
          <a:p>
            <a:r>
              <a:rPr lang="en-US" sz="1000" b="0" dirty="0"/>
              <a:t>```{r age bucketing}</a:t>
            </a:r>
          </a:p>
          <a:p>
            <a:endParaRPr lang="en-US" sz="1000" b="0" dirty="0"/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Age[Age&lt;=20] &lt;- 1)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Age[Age&gt;20 &amp; Age &lt;=40] &lt;- 2)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Age[Age&gt;40 &amp; Age&lt;=60] &lt;- 3)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Age[Age&gt;60 &amp; Age&lt;=80] &lt;- 4)</a:t>
            </a:r>
          </a:p>
          <a:p>
            <a:r>
              <a:rPr lang="en-US" sz="1000" b="0" dirty="0" err="1"/>
              <a:t>cust.dtNew</a:t>
            </a:r>
            <a:r>
              <a:rPr lang="en-US" sz="1000" b="0" dirty="0"/>
              <a:t> &lt;- within(</a:t>
            </a:r>
            <a:r>
              <a:rPr lang="en-US" sz="1000" b="0" dirty="0" err="1"/>
              <a:t>cust.dtNew</a:t>
            </a:r>
            <a:r>
              <a:rPr lang="en-US" sz="1000" b="0" dirty="0"/>
              <a:t>, Age[Age&gt;80] &lt;- 5)</a:t>
            </a:r>
          </a:p>
          <a:p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write_xlsx</a:t>
            </a:r>
            <a:r>
              <a:rPr lang="en-US" sz="1000" b="0" dirty="0"/>
              <a:t>(</a:t>
            </a:r>
            <a:r>
              <a:rPr lang="en-US" sz="1000" b="0" dirty="0" err="1"/>
              <a:t>cust.dtNew</a:t>
            </a:r>
            <a:r>
              <a:rPr lang="en-US" sz="1000" b="0" dirty="0"/>
              <a:t>, "C:\\Users\\aksha\\Documents\\kpmg virtual internship\\Customer_Demo_New.xlsx")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Remove customers with no gender</a:t>
            </a:r>
          </a:p>
          <a:p>
            <a:endParaRPr lang="en-US" sz="1000" b="0" dirty="0"/>
          </a:p>
          <a:p>
            <a:r>
              <a:rPr lang="en-US" sz="1000" b="0" dirty="0"/>
              <a:t>```{r drop}</a:t>
            </a:r>
          </a:p>
          <a:p>
            <a:endParaRPr lang="en-US" sz="1000" b="0" dirty="0"/>
          </a:p>
          <a:p>
            <a:r>
              <a:rPr lang="en-US" sz="1000" b="0" dirty="0"/>
              <a:t>cust.dtNew2 &lt;- </a:t>
            </a:r>
            <a:r>
              <a:rPr lang="en-US" sz="1000" b="0" dirty="0" err="1"/>
              <a:t>cust.dtNew</a:t>
            </a:r>
            <a:r>
              <a:rPr lang="en-US" sz="1000" b="0" dirty="0"/>
              <a:t>[!is.na(</a:t>
            </a:r>
            <a:r>
              <a:rPr lang="en-US" sz="1000" b="0" dirty="0" err="1"/>
              <a:t>cust.dtNew$Gender</a:t>
            </a:r>
            <a:r>
              <a:rPr lang="en-US" sz="1000" b="0" dirty="0"/>
              <a:t>)]</a:t>
            </a:r>
          </a:p>
          <a:p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write_xlsx</a:t>
            </a:r>
            <a:r>
              <a:rPr lang="en-US" sz="1000" b="0" dirty="0"/>
              <a:t>(</a:t>
            </a:r>
            <a:r>
              <a:rPr lang="en-US" sz="1000" b="0" dirty="0" err="1"/>
              <a:t>cust.dtNew</a:t>
            </a:r>
            <a:r>
              <a:rPr lang="en-US" sz="1000" b="0" dirty="0"/>
              <a:t>, "C:\\Users\\aksha\\Documents\\kpmg virtual internship\\Customer_Demo_New.xlsx")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Also, from the Tableau workbook, we observe that:</a:t>
            </a:r>
          </a:p>
          <a:p>
            <a:r>
              <a:rPr lang="en-US" sz="1000" b="0" dirty="0"/>
              <a:t>1. Most purchases are made by people of age group 40 and 60</a:t>
            </a:r>
          </a:p>
          <a:p>
            <a:r>
              <a:rPr lang="en-US" sz="1000" b="0" dirty="0"/>
              <a:t>2. Accountants, Actuaries and Engineers have highest number of transactions but it may be because these type of customers are also more in number.</a:t>
            </a:r>
          </a:p>
          <a:p>
            <a:r>
              <a:rPr lang="en-US" sz="1000" b="0" dirty="0"/>
              <a:t>3. High and low product class are sold in comparable numbers. But medium are most popular.</a:t>
            </a:r>
          </a:p>
          <a:p>
            <a:r>
              <a:rPr lang="en-US" sz="1000" b="0" dirty="0"/>
              <a:t>4. Very less consultants buy bikes followed by people working in fields related to environment and financial advisors</a:t>
            </a:r>
          </a:p>
          <a:p>
            <a:r>
              <a:rPr lang="en-US" sz="1000" b="0" dirty="0"/>
              <a:t>5. Medium size and product line standard are most popular</a:t>
            </a:r>
          </a:p>
          <a:p>
            <a:endParaRPr lang="en-US" sz="1000" b="0" dirty="0"/>
          </a:p>
          <a:p>
            <a:r>
              <a:rPr lang="en-US" sz="1000" b="0" dirty="0"/>
              <a:t>## Removing more columns and making others categorical</a:t>
            </a:r>
          </a:p>
          <a:p>
            <a:endParaRPr lang="en-US" sz="1000" b="0" dirty="0"/>
          </a:p>
          <a:p>
            <a:r>
              <a:rPr lang="en-US" sz="1000" b="0" dirty="0"/>
              <a:t>```{r drop again}</a:t>
            </a:r>
          </a:p>
          <a:p>
            <a:endParaRPr lang="en-US" sz="1000" b="0" dirty="0"/>
          </a:p>
          <a:p>
            <a:r>
              <a:rPr lang="en-US" sz="1000" b="0" dirty="0"/>
              <a:t>cust.dtNew2 &lt;- cust.dtNew2[, c(-11, -14, -16)]</a:t>
            </a:r>
          </a:p>
          <a:p>
            <a:endParaRPr lang="en-US" sz="1000" b="0" dirty="0"/>
          </a:p>
          <a:p>
            <a:r>
              <a:rPr lang="en-US" sz="1000" b="0" dirty="0"/>
              <a:t>cust.dtNew2[, State := </a:t>
            </a:r>
            <a:r>
              <a:rPr lang="en-US" sz="1000" b="0" dirty="0" err="1"/>
              <a:t>ifelse</a:t>
            </a:r>
            <a:r>
              <a:rPr lang="en-US" sz="1000" b="0" dirty="0"/>
              <a:t>(State=='NSW', 1, </a:t>
            </a:r>
            <a:r>
              <a:rPr lang="en-US" sz="1000" b="0" dirty="0" err="1"/>
              <a:t>ifelse</a:t>
            </a:r>
            <a:r>
              <a:rPr lang="en-US" sz="1000" b="0" dirty="0"/>
              <a:t>(State=='QLD', 2, 3))]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transaction_month</a:t>
            </a:r>
            <a:r>
              <a:rPr lang="en-US" sz="1000" b="0" dirty="0"/>
              <a:t> := month(</a:t>
            </a:r>
            <a:r>
              <a:rPr lang="en-US" sz="1000" b="0" dirty="0" err="1"/>
              <a:t>transaction_date</a:t>
            </a:r>
            <a:r>
              <a:rPr lang="en-US" sz="1000" b="0" dirty="0"/>
              <a:t>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transaction_year</a:t>
            </a:r>
            <a:r>
              <a:rPr lang="en-US" sz="1000" b="0" dirty="0"/>
              <a:t> := year(</a:t>
            </a:r>
            <a:r>
              <a:rPr lang="en-US" sz="1000" b="0" dirty="0" err="1"/>
              <a:t>transaction_date</a:t>
            </a:r>
            <a:r>
              <a:rPr lang="en-US" sz="1000" b="0" dirty="0"/>
              <a:t>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Online_Order</a:t>
            </a:r>
            <a:r>
              <a:rPr lang="en-US" sz="1000" b="0" dirty="0"/>
              <a:t> :=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Online_Order</a:t>
            </a:r>
            <a:r>
              <a:rPr lang="en-US" sz="1000" b="0" dirty="0"/>
              <a:t>=='FALSE', 0, 1)]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order_status</a:t>
            </a:r>
            <a:r>
              <a:rPr lang="en-US" sz="1000" b="0" dirty="0"/>
              <a:t> :=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order_status</a:t>
            </a:r>
            <a:r>
              <a:rPr lang="en-US" sz="1000" b="0" dirty="0"/>
              <a:t>=='Cancelled', 0, 1)]</a:t>
            </a:r>
          </a:p>
          <a:p>
            <a:r>
              <a:rPr lang="en-US" sz="1000" b="0" dirty="0"/>
              <a:t>cust.dtNew2[, brand := </a:t>
            </a:r>
            <a:r>
              <a:rPr lang="en-US" sz="1000" b="0" dirty="0" err="1"/>
              <a:t>ifelse</a:t>
            </a:r>
            <a:r>
              <a:rPr lang="en-US" sz="1000" b="0" dirty="0"/>
              <a:t>(brand=='Giant Bicycles', 1, </a:t>
            </a:r>
            <a:r>
              <a:rPr lang="en-US" sz="1000" b="0" dirty="0" err="1"/>
              <a:t>ifelse</a:t>
            </a:r>
            <a:r>
              <a:rPr lang="en-US" sz="1000" b="0" dirty="0"/>
              <a:t>(brand=='Norco Bicycles', 2, </a:t>
            </a:r>
            <a:r>
              <a:rPr lang="en-US" sz="1000" b="0" dirty="0" err="1"/>
              <a:t>ifelse</a:t>
            </a:r>
            <a:r>
              <a:rPr lang="en-US" sz="1000" b="0" dirty="0"/>
              <a:t>(brand=='OHM Cycles', 3, </a:t>
            </a:r>
            <a:r>
              <a:rPr lang="en-US" sz="1000" b="0" dirty="0" err="1"/>
              <a:t>ifelse</a:t>
            </a:r>
            <a:r>
              <a:rPr lang="en-US" sz="1000" b="0" dirty="0"/>
              <a:t>(brand=='</a:t>
            </a:r>
            <a:r>
              <a:rPr lang="en-US" sz="1000" b="0" dirty="0" err="1"/>
              <a:t>Solex</a:t>
            </a:r>
            <a:r>
              <a:rPr lang="en-US" sz="1000" b="0" dirty="0"/>
              <a:t>', 4, </a:t>
            </a:r>
            <a:r>
              <a:rPr lang="en-US" sz="1000" b="0" dirty="0" err="1"/>
              <a:t>ifelse</a:t>
            </a:r>
            <a:r>
              <a:rPr lang="en-US" sz="1000" b="0" dirty="0"/>
              <a:t>(brand=='Trek Bicycles', 5, 6)))))]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product_line</a:t>
            </a:r>
            <a:r>
              <a:rPr lang="en-US" sz="1000" b="0" dirty="0"/>
              <a:t> :=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product_line</a:t>
            </a:r>
            <a:r>
              <a:rPr lang="en-US" sz="1000" b="0" dirty="0"/>
              <a:t>=='Mountain', 1,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product_line</a:t>
            </a:r>
            <a:r>
              <a:rPr lang="en-US" sz="1000" b="0" dirty="0"/>
              <a:t>=='Road', 2,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product_line</a:t>
            </a:r>
            <a:r>
              <a:rPr lang="en-US" sz="1000" b="0" dirty="0"/>
              <a:t>=='Standard', 3, 4)))]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product_class</a:t>
            </a:r>
            <a:r>
              <a:rPr lang="en-US" sz="1000" b="0" dirty="0"/>
              <a:t> :=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product_class</a:t>
            </a:r>
            <a:r>
              <a:rPr lang="en-US" sz="1000" b="0" dirty="0"/>
              <a:t>=='low', 1,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product_class</a:t>
            </a:r>
            <a:r>
              <a:rPr lang="en-US" sz="1000" b="0" dirty="0"/>
              <a:t>=='medium', 2, 3))]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product_size</a:t>
            </a:r>
            <a:r>
              <a:rPr lang="en-US" sz="1000" b="0" dirty="0"/>
              <a:t> :=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product_size</a:t>
            </a:r>
            <a:r>
              <a:rPr lang="en-US" sz="1000" b="0" dirty="0"/>
              <a:t>=='small', 1, </a:t>
            </a:r>
            <a:r>
              <a:rPr lang="en-US" sz="1000" b="0" dirty="0" err="1"/>
              <a:t>ifelse</a:t>
            </a:r>
            <a:r>
              <a:rPr lang="en-US" sz="1000" b="0" dirty="0"/>
              <a:t>(</a:t>
            </a:r>
            <a:r>
              <a:rPr lang="en-US" sz="1000" b="0" dirty="0" err="1"/>
              <a:t>product_size</a:t>
            </a:r>
            <a:r>
              <a:rPr lang="en-US" sz="1000" b="0" dirty="0"/>
              <a:t>=='medium', 2, 3))]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product_first_sold_month</a:t>
            </a:r>
            <a:r>
              <a:rPr lang="en-US" sz="1000" b="0" dirty="0"/>
              <a:t> := month(</a:t>
            </a:r>
            <a:r>
              <a:rPr lang="en-US" sz="1000" b="0" dirty="0" err="1"/>
              <a:t>product_first_sold_date</a:t>
            </a:r>
            <a:r>
              <a:rPr lang="en-US" sz="1000" b="0" dirty="0"/>
              <a:t>)]</a:t>
            </a:r>
          </a:p>
          <a:p>
            <a:r>
              <a:rPr lang="en-US" sz="1000" b="0" dirty="0"/>
              <a:t>cust.dtNew2[, </a:t>
            </a:r>
            <a:r>
              <a:rPr lang="en-US" sz="1000" b="0" dirty="0" err="1"/>
              <a:t>product_first_sold_year</a:t>
            </a:r>
            <a:r>
              <a:rPr lang="en-US" sz="1000" b="0" dirty="0"/>
              <a:t> := year(</a:t>
            </a:r>
            <a:r>
              <a:rPr lang="en-US" sz="1000" b="0" dirty="0" err="1"/>
              <a:t>product_first_sold_date</a:t>
            </a:r>
            <a:r>
              <a:rPr lang="en-US" sz="1000" b="0" dirty="0"/>
              <a:t>)]</a:t>
            </a:r>
          </a:p>
          <a:p>
            <a:endParaRPr lang="en-US" sz="1000" b="0" dirty="0"/>
          </a:p>
          <a:p>
            <a:r>
              <a:rPr lang="en-US" sz="1000" b="0" dirty="0"/>
              <a:t>cust.dtNew2a &lt;- cust.dtNew2[, c(-15, -24)]</a:t>
            </a:r>
          </a:p>
          <a:p>
            <a:endParaRPr lang="en-US" sz="1000" b="0" dirty="0"/>
          </a:p>
          <a:p>
            <a:r>
              <a:rPr lang="en-US" sz="1000" b="0" dirty="0" err="1"/>
              <a:t>write_xlsx</a:t>
            </a:r>
            <a:r>
              <a:rPr lang="en-US" sz="1000" b="0" dirty="0"/>
              <a:t>(cust.dtNew2a, "C:\\Users\\aksha\\Documents\\kpmg virtual internship\\Customer_Demo_New2.xlsx")</a:t>
            </a:r>
          </a:p>
          <a:p>
            <a:r>
              <a:rPr lang="en-US" sz="1000" b="0" dirty="0"/>
              <a:t>#450 people do not have transactions. Let's remove them too.</a:t>
            </a:r>
          </a:p>
          <a:p>
            <a:r>
              <a:rPr lang="en-US" sz="1000" b="0" dirty="0"/>
              <a:t>cust.dtNew3 &lt;- cust.dtNew2a[!is.na(cust.dtNew2$product_id)]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Convert data to customer level</a:t>
            </a:r>
          </a:p>
          <a:p>
            <a:endParaRPr lang="en-US" sz="1000" b="0" dirty="0"/>
          </a:p>
          <a:p>
            <a:r>
              <a:rPr lang="en-US" sz="1000" b="0" dirty="0"/>
              <a:t>```{r data conversion}</a:t>
            </a:r>
          </a:p>
          <a:p>
            <a:endParaRPr lang="en-US" sz="1000" b="0" dirty="0"/>
          </a:p>
          <a:p>
            <a:r>
              <a:rPr lang="en-US" sz="1000" b="0" dirty="0" err="1"/>
              <a:t>cust.df</a:t>
            </a:r>
            <a:r>
              <a:rPr lang="en-US" sz="1000" b="0" dirty="0"/>
              <a:t> &lt;- </a:t>
            </a:r>
            <a:r>
              <a:rPr lang="en-US" sz="1000" b="0" dirty="0" err="1"/>
              <a:t>as.data.frame</a:t>
            </a:r>
            <a:r>
              <a:rPr lang="en-US" sz="1000" b="0" dirty="0"/>
              <a:t>(cust.dtNew3[, c(-14, -16, -24)])</a:t>
            </a:r>
          </a:p>
          <a:p>
            <a:r>
              <a:rPr lang="en-US" sz="1000" b="0" dirty="0"/>
              <a:t>cust.df2 &lt;- </a:t>
            </a:r>
            <a:r>
              <a:rPr lang="en-US" sz="1000" b="0" dirty="0" err="1"/>
              <a:t>cust.df</a:t>
            </a:r>
            <a:r>
              <a:rPr lang="en-US" sz="1000" b="0" dirty="0"/>
              <a:t> %&gt;% </a:t>
            </a:r>
            <a:r>
              <a:rPr lang="en-US" sz="1000" b="0" dirty="0" err="1"/>
              <a:t>group_by</a:t>
            </a:r>
            <a:r>
              <a:rPr lang="en-US" sz="1000" b="0" dirty="0"/>
              <a:t>(</a:t>
            </a:r>
            <a:r>
              <a:rPr lang="en-US" sz="1000" b="0" dirty="0" err="1"/>
              <a:t>customer_id</a:t>
            </a:r>
            <a:r>
              <a:rPr lang="en-US" sz="1000" b="0" dirty="0"/>
              <a:t>, Gender, past_3_years_bike_related_purchases, Age,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deceased_indicator</a:t>
            </a:r>
            <a:r>
              <a:rPr lang="en-US" sz="1000" b="0" dirty="0"/>
              <a:t>, </a:t>
            </a:r>
            <a:r>
              <a:rPr lang="en-US" sz="1000" b="0" dirty="0" err="1"/>
              <a:t>owns_car</a:t>
            </a:r>
            <a:r>
              <a:rPr lang="en-US" sz="1000" b="0" dirty="0"/>
              <a:t>, tenure, postcode, State, </a:t>
            </a:r>
            <a:r>
              <a:rPr lang="en-US" sz="1000" b="0" dirty="0" err="1"/>
              <a:t>property_valuation</a:t>
            </a:r>
            <a:r>
              <a:rPr lang="en-US" sz="1000" b="0" dirty="0"/>
              <a:t>) %&gt;% </a:t>
            </a:r>
            <a:r>
              <a:rPr lang="en-US" sz="1000" b="0" dirty="0" err="1"/>
              <a:t>summarise</a:t>
            </a:r>
            <a:r>
              <a:rPr lang="en-US" sz="1000" b="0" dirty="0"/>
              <a:t>(</a:t>
            </a:r>
            <a:r>
              <a:rPr lang="en-US" sz="1000" b="0" dirty="0" err="1"/>
              <a:t>Online_Order</a:t>
            </a:r>
            <a:r>
              <a:rPr lang="en-US" sz="1000" b="0" dirty="0"/>
              <a:t> = round(mean(</a:t>
            </a:r>
            <a:r>
              <a:rPr lang="en-US" sz="1000" b="0" dirty="0" err="1"/>
              <a:t>Online_Order</a:t>
            </a:r>
            <a:r>
              <a:rPr lang="en-US" sz="1000" b="0" dirty="0"/>
              <a:t>)), brand = round(mean(brand)), </a:t>
            </a:r>
            <a:r>
              <a:rPr lang="en-US" sz="1000" b="0" dirty="0" err="1"/>
              <a:t>product_line</a:t>
            </a:r>
            <a:r>
              <a:rPr lang="en-US" sz="1000" b="0" dirty="0"/>
              <a:t> = round(mean(</a:t>
            </a:r>
            <a:r>
              <a:rPr lang="en-US" sz="1000" b="0" dirty="0" err="1"/>
              <a:t>product_line</a:t>
            </a:r>
            <a:r>
              <a:rPr lang="en-US" sz="1000" b="0" dirty="0"/>
              <a:t>)), </a:t>
            </a:r>
            <a:r>
              <a:rPr lang="en-US" sz="1000" b="0" dirty="0" err="1"/>
              <a:t>product_class</a:t>
            </a:r>
            <a:r>
              <a:rPr lang="en-US" sz="1000" b="0" dirty="0"/>
              <a:t> = round(mean(</a:t>
            </a:r>
            <a:r>
              <a:rPr lang="en-US" sz="1000" b="0" dirty="0" err="1"/>
              <a:t>product_class</a:t>
            </a:r>
            <a:r>
              <a:rPr lang="en-US" sz="1000" b="0" dirty="0"/>
              <a:t>)), </a:t>
            </a:r>
            <a:r>
              <a:rPr lang="en-US" sz="1000" b="0" dirty="0" err="1"/>
              <a:t>product_size</a:t>
            </a:r>
            <a:r>
              <a:rPr lang="en-US" sz="1000" b="0" dirty="0"/>
              <a:t> = round(mean(</a:t>
            </a:r>
            <a:r>
              <a:rPr lang="en-US" sz="1000" b="0" dirty="0" err="1"/>
              <a:t>product_size</a:t>
            </a:r>
            <a:r>
              <a:rPr lang="en-US" sz="1000" b="0" dirty="0"/>
              <a:t>)), </a:t>
            </a:r>
            <a:r>
              <a:rPr lang="en-US" sz="1000" b="0" dirty="0" err="1"/>
              <a:t>list_price</a:t>
            </a:r>
            <a:r>
              <a:rPr lang="en-US" sz="1000" b="0" dirty="0"/>
              <a:t> = round(mean(</a:t>
            </a:r>
            <a:r>
              <a:rPr lang="en-US" sz="1000" b="0" dirty="0" err="1"/>
              <a:t>list_price</a:t>
            </a:r>
            <a:r>
              <a:rPr lang="en-US" sz="1000" b="0" dirty="0"/>
              <a:t>)), </a:t>
            </a:r>
            <a:r>
              <a:rPr lang="en-US" sz="1000" b="0" dirty="0" err="1"/>
              <a:t>standard_cost</a:t>
            </a:r>
            <a:r>
              <a:rPr lang="en-US" sz="1000" b="0" dirty="0"/>
              <a:t> = round(mean(</a:t>
            </a:r>
            <a:r>
              <a:rPr lang="en-US" sz="1000" b="0" dirty="0" err="1"/>
              <a:t>standard_cost</a:t>
            </a:r>
            <a:r>
              <a:rPr lang="en-US" sz="1000" b="0" dirty="0"/>
              <a:t>)), </a:t>
            </a:r>
            <a:r>
              <a:rPr lang="en-US" sz="1000" b="0" dirty="0" err="1"/>
              <a:t>transaction_month</a:t>
            </a:r>
            <a:r>
              <a:rPr lang="en-US" sz="1000" b="0" dirty="0"/>
              <a:t> = round(mean(</a:t>
            </a:r>
            <a:r>
              <a:rPr lang="en-US" sz="1000" b="0" dirty="0" err="1"/>
              <a:t>transaction_month</a:t>
            </a:r>
            <a:r>
              <a:rPr lang="en-US" sz="1000" b="0" dirty="0"/>
              <a:t>)), </a:t>
            </a:r>
            <a:r>
              <a:rPr lang="en-US" sz="1000" b="0" dirty="0" err="1"/>
              <a:t>product_first_sold_month</a:t>
            </a:r>
            <a:r>
              <a:rPr lang="en-US" sz="1000" b="0" dirty="0"/>
              <a:t> = round(mean(</a:t>
            </a:r>
            <a:r>
              <a:rPr lang="en-US" sz="1000" b="0" dirty="0" err="1"/>
              <a:t>product_first_sold_month</a:t>
            </a:r>
            <a:r>
              <a:rPr lang="en-US" sz="1000" b="0" dirty="0"/>
              <a:t>)), </a:t>
            </a:r>
            <a:r>
              <a:rPr lang="en-US" sz="1000" b="0" dirty="0" err="1"/>
              <a:t>product_first_sold_year</a:t>
            </a:r>
            <a:r>
              <a:rPr lang="en-US" sz="1000" b="0" dirty="0"/>
              <a:t> = round(mean(</a:t>
            </a:r>
            <a:r>
              <a:rPr lang="en-US" sz="1000" b="0" dirty="0" err="1"/>
              <a:t>product_first_sold_year</a:t>
            </a:r>
            <a:r>
              <a:rPr lang="en-US" sz="1000" b="0" dirty="0"/>
              <a:t>)))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Clustering</a:t>
            </a:r>
          </a:p>
          <a:p>
            <a:endParaRPr lang="en-US" sz="1000" b="0" dirty="0"/>
          </a:p>
          <a:p>
            <a:r>
              <a:rPr lang="en-US" sz="1000" b="0" dirty="0"/>
              <a:t>```{r  clustering}</a:t>
            </a:r>
          </a:p>
          <a:p>
            <a:endParaRPr lang="en-US" sz="1000" b="0" dirty="0"/>
          </a:p>
          <a:p>
            <a:r>
              <a:rPr lang="en-US" sz="1000" b="0" dirty="0"/>
              <a:t>#Elbow Method for finding the optimal number of clusters</a:t>
            </a:r>
          </a:p>
          <a:p>
            <a:r>
              <a:rPr lang="en-US" sz="1000" b="0" dirty="0"/>
              <a:t># Compute and plot </a:t>
            </a:r>
            <a:r>
              <a:rPr lang="en-US" sz="1000" b="0" dirty="0" err="1"/>
              <a:t>wss</a:t>
            </a:r>
            <a:r>
              <a:rPr lang="en-US" sz="1000" b="0" dirty="0"/>
              <a:t> for k = 2 to k = 15.</a:t>
            </a:r>
          </a:p>
          <a:p>
            <a:r>
              <a:rPr lang="en-US" sz="1000" b="0" dirty="0" err="1"/>
              <a:t>k.max</a:t>
            </a:r>
            <a:r>
              <a:rPr lang="en-US" sz="1000" b="0" dirty="0"/>
              <a:t> &lt;- 100</a:t>
            </a:r>
          </a:p>
          <a:p>
            <a:r>
              <a:rPr lang="en-US" sz="1000" b="0" dirty="0"/>
              <a:t>data &lt;- cust.df2[, c(2:10, 13, 23)]</a:t>
            </a:r>
          </a:p>
          <a:p>
            <a:r>
              <a:rPr lang="en-US" sz="1000" b="0" dirty="0" err="1"/>
              <a:t>set.seed</a:t>
            </a:r>
            <a:r>
              <a:rPr lang="en-US" sz="1000" b="0" dirty="0"/>
              <a:t>(123)</a:t>
            </a:r>
          </a:p>
          <a:p>
            <a:r>
              <a:rPr lang="en-US" sz="1000" b="0" dirty="0" err="1"/>
              <a:t>wss</a:t>
            </a:r>
            <a:r>
              <a:rPr lang="en-US" sz="1000" b="0" dirty="0"/>
              <a:t> &lt;- </a:t>
            </a:r>
            <a:r>
              <a:rPr lang="en-US" sz="1000" b="0" dirty="0" err="1"/>
              <a:t>sapply</a:t>
            </a:r>
            <a:r>
              <a:rPr lang="en-US" sz="1000" b="0" dirty="0"/>
              <a:t>(2:k.max, </a:t>
            </a:r>
          </a:p>
          <a:p>
            <a:r>
              <a:rPr lang="en-US" sz="1000" b="0" dirty="0"/>
              <a:t>              function(k){</a:t>
            </a:r>
            <a:r>
              <a:rPr lang="en-US" sz="1000" b="0" dirty="0" err="1"/>
              <a:t>kmeans</a:t>
            </a:r>
            <a:r>
              <a:rPr lang="en-US" sz="1000" b="0" dirty="0"/>
              <a:t>(data, k, </a:t>
            </a:r>
            <a:r>
              <a:rPr lang="en-US" sz="1000" b="0" dirty="0" err="1"/>
              <a:t>iter.max</a:t>
            </a:r>
            <a:r>
              <a:rPr lang="en-US" sz="1000" b="0" dirty="0"/>
              <a:t> = 11)$</a:t>
            </a:r>
            <a:r>
              <a:rPr lang="en-US" sz="1000" b="0" dirty="0" err="1"/>
              <a:t>tot.withinss</a:t>
            </a:r>
            <a:r>
              <a:rPr lang="en-US" sz="1000" b="0" dirty="0"/>
              <a:t>})</a:t>
            </a:r>
          </a:p>
          <a:p>
            <a:r>
              <a:rPr lang="en-US" sz="1000" b="0" dirty="0" err="1"/>
              <a:t>wss</a:t>
            </a:r>
            <a:endParaRPr lang="en-US" sz="1000" b="0" dirty="0"/>
          </a:p>
          <a:p>
            <a:r>
              <a:rPr lang="en-US" sz="1000" b="0" dirty="0"/>
              <a:t>plot(2:k.max, </a:t>
            </a:r>
            <a:r>
              <a:rPr lang="en-US" sz="1000" b="0" dirty="0" err="1"/>
              <a:t>wss</a:t>
            </a:r>
            <a:r>
              <a:rPr lang="en-US" sz="1000" b="0" dirty="0"/>
              <a:t>,</a:t>
            </a:r>
          </a:p>
          <a:p>
            <a:r>
              <a:rPr lang="en-US" sz="1000" b="0" dirty="0"/>
              <a:t>     type="b", </a:t>
            </a:r>
            <a:r>
              <a:rPr lang="en-US" sz="1000" b="0" dirty="0" err="1"/>
              <a:t>pch</a:t>
            </a:r>
            <a:r>
              <a:rPr lang="en-US" sz="1000" b="0" dirty="0"/>
              <a:t> = 19, frame = FALSE, </a:t>
            </a:r>
          </a:p>
          <a:p>
            <a:r>
              <a:rPr lang="en-US" sz="1000" b="0" dirty="0"/>
              <a:t>     </a:t>
            </a:r>
            <a:r>
              <a:rPr lang="en-US" sz="1000" b="0" dirty="0" err="1"/>
              <a:t>xlab</a:t>
            </a:r>
            <a:r>
              <a:rPr lang="en-US" sz="1000" b="0" dirty="0"/>
              <a:t>="Number of clusters K",</a:t>
            </a:r>
          </a:p>
          <a:p>
            <a:r>
              <a:rPr lang="en-US" sz="1000" b="0" dirty="0"/>
              <a:t>     </a:t>
            </a:r>
            <a:r>
              <a:rPr lang="en-US" sz="1000" b="0" dirty="0" err="1"/>
              <a:t>ylab</a:t>
            </a:r>
            <a:r>
              <a:rPr lang="en-US" sz="1000" b="0" dirty="0"/>
              <a:t>="Total within-clusters sum of squares")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k=36 appears to be the elbow and hence the optimal number of clusters we must consider.</a:t>
            </a:r>
          </a:p>
          <a:p>
            <a:endParaRPr lang="en-US" sz="1000" b="0" dirty="0"/>
          </a:p>
          <a:p>
            <a:r>
              <a:rPr lang="en-US" sz="1000" b="0" dirty="0"/>
              <a:t>## Labeling clusters in data</a:t>
            </a:r>
          </a:p>
          <a:p>
            <a:endParaRPr lang="en-US" sz="1000" b="0" dirty="0"/>
          </a:p>
          <a:p>
            <a:r>
              <a:rPr lang="en-US" sz="1000" b="0" dirty="0"/>
              <a:t>```{r label </a:t>
            </a:r>
            <a:r>
              <a:rPr lang="en-US" sz="1000" b="0" dirty="0" err="1"/>
              <a:t>cuslter</a:t>
            </a:r>
            <a:r>
              <a:rPr lang="en-US" sz="1000" b="0" dirty="0"/>
              <a:t>}</a:t>
            </a:r>
          </a:p>
          <a:p>
            <a:endParaRPr lang="en-US" sz="1000" b="0" dirty="0"/>
          </a:p>
          <a:p>
            <a:r>
              <a:rPr lang="en-US" sz="1000" b="0" dirty="0" err="1"/>
              <a:t>set.seed</a:t>
            </a:r>
            <a:r>
              <a:rPr lang="en-US" sz="1000" b="0" dirty="0"/>
              <a:t>(123)</a:t>
            </a:r>
          </a:p>
          <a:p>
            <a:r>
              <a:rPr lang="en-US" sz="1000" b="0" dirty="0"/>
              <a:t>km &lt;- </a:t>
            </a:r>
            <a:r>
              <a:rPr lang="en-US" sz="1000" b="0" dirty="0" err="1"/>
              <a:t>kmeans</a:t>
            </a:r>
            <a:r>
              <a:rPr lang="en-US" sz="1000" b="0" dirty="0"/>
              <a:t>(x = cust.df2[, c(2:10, 13, 23)], 36)</a:t>
            </a:r>
          </a:p>
          <a:p>
            <a:r>
              <a:rPr lang="en-US" sz="1000" b="0" dirty="0"/>
              <a:t>cust.df2$cluster &lt;- </a:t>
            </a:r>
            <a:r>
              <a:rPr lang="en-US" sz="1000" b="0" dirty="0" err="1"/>
              <a:t>km$cluster</a:t>
            </a:r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Train and Test Data</a:t>
            </a:r>
          </a:p>
          <a:p>
            <a:endParaRPr lang="en-US" sz="1000" b="0" dirty="0"/>
          </a:p>
          <a:p>
            <a:r>
              <a:rPr lang="en-US" sz="1000" b="0" dirty="0"/>
              <a:t>```{r train}</a:t>
            </a:r>
          </a:p>
          <a:p>
            <a:endParaRPr lang="en-US" sz="1000" b="0" dirty="0"/>
          </a:p>
          <a:p>
            <a:r>
              <a:rPr lang="en-US" sz="1000" b="0" dirty="0"/>
              <a:t># remove the columns which are not present in the list of potential customers</a:t>
            </a:r>
          </a:p>
          <a:p>
            <a:r>
              <a:rPr lang="en-US" sz="1000" b="0" dirty="0" err="1"/>
              <a:t>cust.df.model</a:t>
            </a:r>
            <a:r>
              <a:rPr lang="en-US" sz="1000" b="0" dirty="0"/>
              <a:t> &lt;- cust.df2[, c(2:10, 13, 24)]</a:t>
            </a:r>
          </a:p>
          <a:p>
            <a:endParaRPr lang="en-US" sz="1000" b="0" dirty="0"/>
          </a:p>
          <a:p>
            <a:r>
              <a:rPr lang="en-US" sz="1000" b="0" dirty="0"/>
              <a:t>#train 70 test 30</a:t>
            </a:r>
          </a:p>
          <a:p>
            <a:r>
              <a:rPr lang="en-US" sz="1000" b="0" dirty="0" err="1"/>
              <a:t>set.seed</a:t>
            </a:r>
            <a:r>
              <a:rPr lang="en-US" sz="1000" b="0" dirty="0"/>
              <a:t>(123)  </a:t>
            </a:r>
          </a:p>
          <a:p>
            <a:r>
              <a:rPr lang="en-US" sz="1000" b="0" dirty="0" err="1"/>
              <a:t>train.index</a:t>
            </a:r>
            <a:r>
              <a:rPr lang="en-US" sz="1000" b="0" dirty="0"/>
              <a:t> &lt;- sample(c(1:nrow(</a:t>
            </a:r>
            <a:r>
              <a:rPr lang="en-US" sz="1000" b="0" dirty="0" err="1"/>
              <a:t>cust.df.model</a:t>
            </a:r>
            <a:r>
              <a:rPr lang="en-US" sz="1000" b="0" dirty="0"/>
              <a:t>)), round(0.7 * </a:t>
            </a:r>
            <a:r>
              <a:rPr lang="en-US" sz="1000" b="0" dirty="0" err="1"/>
              <a:t>nrow</a:t>
            </a:r>
            <a:r>
              <a:rPr lang="en-US" sz="1000" b="0" dirty="0"/>
              <a:t>(</a:t>
            </a:r>
            <a:r>
              <a:rPr lang="en-US" sz="1000" b="0" dirty="0" err="1"/>
              <a:t>cust.df.model</a:t>
            </a:r>
            <a:r>
              <a:rPr lang="en-US" sz="1000" b="0" dirty="0"/>
              <a:t>)))</a:t>
            </a:r>
          </a:p>
          <a:p>
            <a:r>
              <a:rPr lang="en-US" sz="1000" b="0" dirty="0" err="1"/>
              <a:t>train.df</a:t>
            </a:r>
            <a:r>
              <a:rPr lang="en-US" sz="1000" b="0" dirty="0"/>
              <a:t> &lt;- </a:t>
            </a:r>
            <a:r>
              <a:rPr lang="en-US" sz="1000" b="0" dirty="0" err="1"/>
              <a:t>cust.df.model</a:t>
            </a:r>
            <a:r>
              <a:rPr lang="en-US" sz="1000" b="0" dirty="0"/>
              <a:t>[</a:t>
            </a:r>
            <a:r>
              <a:rPr lang="en-US" sz="1000" b="0" dirty="0" err="1"/>
              <a:t>train.index</a:t>
            </a:r>
            <a:r>
              <a:rPr lang="en-US" sz="1000" b="0" dirty="0"/>
              <a:t>, ]</a:t>
            </a:r>
          </a:p>
          <a:p>
            <a:r>
              <a:rPr lang="en-US" sz="1000" b="0" dirty="0" err="1"/>
              <a:t>test.df</a:t>
            </a:r>
            <a:r>
              <a:rPr lang="en-US" sz="1000" b="0" dirty="0"/>
              <a:t> &lt;- </a:t>
            </a:r>
            <a:r>
              <a:rPr lang="en-US" sz="1000" b="0" dirty="0" err="1"/>
              <a:t>cust.df.model</a:t>
            </a:r>
            <a:r>
              <a:rPr lang="en-US" sz="1000" b="0" dirty="0"/>
              <a:t>[-</a:t>
            </a:r>
            <a:r>
              <a:rPr lang="en-US" sz="1000" b="0" dirty="0" err="1"/>
              <a:t>train.index</a:t>
            </a:r>
            <a:r>
              <a:rPr lang="en-US" sz="1000" b="0" dirty="0"/>
              <a:t>, ]</a:t>
            </a:r>
          </a:p>
          <a:p>
            <a:endParaRPr lang="en-US" sz="1000" b="0" dirty="0"/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## Classification model</a:t>
            </a:r>
          </a:p>
          <a:p>
            <a:endParaRPr lang="en-US" sz="1000" b="0" dirty="0"/>
          </a:p>
          <a:p>
            <a:r>
              <a:rPr lang="en-US" sz="1000" b="0" dirty="0"/>
              <a:t>```{r LDA classifier}</a:t>
            </a:r>
          </a:p>
          <a:p>
            <a:endParaRPr lang="en-US" sz="1000" b="0" dirty="0"/>
          </a:p>
          <a:p>
            <a:r>
              <a:rPr lang="en-US" sz="1000" b="0" dirty="0" err="1"/>
              <a:t>set.seed</a:t>
            </a:r>
            <a:r>
              <a:rPr lang="en-US" sz="1000" b="0" dirty="0"/>
              <a:t>(123)</a:t>
            </a:r>
          </a:p>
          <a:p>
            <a:r>
              <a:rPr lang="en-US" sz="1000" b="0" dirty="0" err="1"/>
              <a:t>lda.train</a:t>
            </a:r>
            <a:r>
              <a:rPr lang="en-US" sz="1000" b="0" dirty="0"/>
              <a:t> &lt;- </a:t>
            </a:r>
            <a:r>
              <a:rPr lang="en-US" sz="1000" b="0" dirty="0" err="1"/>
              <a:t>lda</a:t>
            </a:r>
            <a:r>
              <a:rPr lang="en-US" sz="1000" b="0" dirty="0"/>
              <a:t>(cluster~., data = </a:t>
            </a:r>
            <a:r>
              <a:rPr lang="en-US" sz="1000" b="0" dirty="0" err="1"/>
              <a:t>train.df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#</a:t>
            </a:r>
            <a:r>
              <a:rPr lang="en-US" sz="1000" b="0" dirty="0" err="1"/>
              <a:t>lda.train</a:t>
            </a:r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# Predict - using Validation data</a:t>
            </a:r>
          </a:p>
          <a:p>
            <a:r>
              <a:rPr lang="en-US" sz="1000" b="0" dirty="0" err="1"/>
              <a:t>pred.test</a:t>
            </a:r>
            <a:r>
              <a:rPr lang="en-US" sz="1000" b="0" dirty="0"/>
              <a:t> &lt;- predict(</a:t>
            </a:r>
            <a:r>
              <a:rPr lang="en-US" sz="1000" b="0" dirty="0" err="1"/>
              <a:t>lda.train</a:t>
            </a:r>
            <a:r>
              <a:rPr lang="en-US" sz="1000" b="0" dirty="0"/>
              <a:t>, </a:t>
            </a:r>
            <a:r>
              <a:rPr lang="en-US" sz="1000" b="0" dirty="0" err="1"/>
              <a:t>test.df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names(</a:t>
            </a:r>
            <a:r>
              <a:rPr lang="en-US" sz="1000" b="0" dirty="0" err="1"/>
              <a:t>pred.test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#</a:t>
            </a:r>
            <a:r>
              <a:rPr lang="en-US" sz="1000" b="0" dirty="0" err="1"/>
              <a:t>pred.test</a:t>
            </a:r>
            <a:endParaRPr lang="en-US" sz="1000" b="0" dirty="0"/>
          </a:p>
          <a:p>
            <a:endParaRPr lang="en-US" sz="1000" b="0" dirty="0"/>
          </a:p>
          <a:p>
            <a:r>
              <a:rPr lang="en-US" sz="1000" b="0" dirty="0"/>
              <a:t># Confusion matrix</a:t>
            </a:r>
          </a:p>
          <a:p>
            <a:r>
              <a:rPr lang="en-US" sz="1000" b="0" dirty="0"/>
              <a:t>acc1 &lt;- table(</a:t>
            </a:r>
            <a:r>
              <a:rPr lang="en-US" sz="1000" b="0" dirty="0" err="1"/>
              <a:t>pred.test$class</a:t>
            </a:r>
            <a:r>
              <a:rPr lang="en-US" sz="1000" b="0" dirty="0"/>
              <a:t>, </a:t>
            </a:r>
            <a:r>
              <a:rPr lang="en-US" sz="1000" b="0" dirty="0" err="1"/>
              <a:t>test.df$cluster</a:t>
            </a:r>
            <a:r>
              <a:rPr lang="en-US" sz="1000" b="0" dirty="0"/>
              <a:t>)  # </a:t>
            </a:r>
            <a:r>
              <a:rPr lang="en-US" sz="1000" b="0" dirty="0" err="1"/>
              <a:t>pred</a:t>
            </a:r>
            <a:r>
              <a:rPr lang="en-US" sz="1000" b="0" dirty="0"/>
              <a:t> v actual</a:t>
            </a:r>
          </a:p>
          <a:p>
            <a:r>
              <a:rPr lang="en-US" sz="1000" b="0" dirty="0" err="1"/>
              <a:t>confusionMatrix</a:t>
            </a:r>
            <a:r>
              <a:rPr lang="en-US" sz="1000" b="0" dirty="0"/>
              <a:t>(acc1)</a:t>
            </a:r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So, we get an accuracy of 95.9% using LDA</a:t>
            </a:r>
          </a:p>
          <a:p>
            <a:endParaRPr lang="en-US" sz="1000" b="0" dirty="0"/>
          </a:p>
          <a:p>
            <a:r>
              <a:rPr lang="en-US" sz="1000" b="0" dirty="0"/>
              <a:t>Now let's work on the new customers data set</a:t>
            </a:r>
          </a:p>
          <a:p>
            <a:endParaRPr lang="en-US" sz="1000" b="0" dirty="0"/>
          </a:p>
          <a:p>
            <a:r>
              <a:rPr lang="en-US" sz="1000" b="0" dirty="0"/>
              <a:t>```{r new customers}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</a:t>
            </a:r>
            <a:r>
              <a:rPr lang="en-US" sz="1000" b="0" dirty="0" err="1"/>
              <a:t>newCust.dt</a:t>
            </a:r>
            <a:r>
              <a:rPr lang="en-US" sz="1000" b="0" dirty="0"/>
              <a:t>[, c(3, 4, 6, 7, 8, 9, 10, 11, 12, 18)]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Age[Age&lt;=20] &lt;- 1)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Age[Age&gt;20 &amp; Age &lt;=40] &lt;- 2)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Age[Age&gt;40 &amp; Age&lt;=60] &lt;- 3)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Age[Age&gt;60 &amp; Age&lt;=80] &lt;- 4)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Age[Age&gt;80] &lt;- 5)</a:t>
            </a:r>
          </a:p>
          <a:p>
            <a:endParaRPr lang="en-US" sz="1000" b="0" dirty="0"/>
          </a:p>
          <a:p>
            <a:r>
              <a:rPr lang="en-US" sz="1000" b="0" dirty="0" err="1"/>
              <a:t>newCust_sub$Gender</a:t>
            </a:r>
            <a:r>
              <a:rPr lang="en-US" sz="1000" b="0" dirty="0"/>
              <a:t> &lt;- </a:t>
            </a:r>
            <a:r>
              <a:rPr lang="en-US" sz="1000" b="0" dirty="0" err="1"/>
              <a:t>newCust_sub$gender</a:t>
            </a:r>
            <a:endParaRPr lang="en-US" sz="1000" b="0" dirty="0"/>
          </a:p>
          <a:p>
            <a:r>
              <a:rPr lang="en-US" sz="1000" b="0" dirty="0" err="1"/>
              <a:t>newCust_sub$gender</a:t>
            </a:r>
            <a:r>
              <a:rPr lang="en-US" sz="1000" b="0" dirty="0"/>
              <a:t> &lt;- NULL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Gender[grep('Female', Gender,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Gender[grep('Male', Gender,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0)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[grep('consultant',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[grep('programmer',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[grep('recruit',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[grep('legal',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[grep('payment',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[grep('research',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6)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[grep('operator',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[grep('account',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actua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[grep('admin',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9)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[grep('teacher',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[grep('professor',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autom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biostat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scien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[grep('engineer',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[grep('specialist',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[grep('statistician',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[grep('sales',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16)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[grep('analyst',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[grep('data',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[grep('dental',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[grep('health',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[grep('nurse',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therap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[grep('pharmacist',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[grep('pathologist',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[grep('chemist',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techn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19)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[grep('developer',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[grep('director',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[grep('environ',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[grep('secretary',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[grep('advisor',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[grep('geologist',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26)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</a:t>
            </a:r>
            <a:r>
              <a:rPr lang="en-US" sz="1000" b="0" dirty="0" err="1"/>
              <a:t>manag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[grep('designer',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[grep('help desk',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29)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[grep('human </a:t>
            </a:r>
            <a:r>
              <a:rPr lang="en-US" sz="1000" b="0" dirty="0" err="1"/>
              <a:t>resour</a:t>
            </a:r>
            <a:r>
              <a:rPr lang="en-US" sz="1000" b="0" dirty="0"/>
              <a:t>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[grep('auditor',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[grep('exec',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[grep('librarian',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[grep('marketing',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[grep('media',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[grep('quality',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36)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[grep('social',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37)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[grep('assist', </a:t>
            </a:r>
            <a:r>
              <a:rPr lang="en-US" sz="1000" b="0" dirty="0" err="1"/>
              <a:t>job_title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 24)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job_title</a:t>
            </a:r>
            <a:r>
              <a:rPr lang="en-US" sz="1000" b="0" dirty="0"/>
              <a:t>[is.na(</a:t>
            </a:r>
            <a:r>
              <a:rPr lang="en-US" sz="1000" b="0" dirty="0" err="1"/>
              <a:t>job_title</a:t>
            </a:r>
            <a:r>
              <a:rPr lang="en-US" sz="1000" b="0" dirty="0"/>
              <a:t>)] &lt;- 0)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argi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entert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finan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&lt;- 3)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healt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&lt;- 4)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[grep('IT',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F)] &lt;- 5)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</a:t>
            </a:r>
            <a:r>
              <a:rPr lang="en-US" sz="1000" b="0" dirty="0" err="1"/>
              <a:t>manuf</a:t>
            </a:r>
            <a:r>
              <a:rPr lang="en-US" sz="1000" b="0" dirty="0"/>
              <a:t>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&lt;- 6)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[grep('n/a',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[grep('proper',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&lt;- 7)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[grep('retail',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&lt;- 8)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[grep('telecom', </a:t>
            </a:r>
            <a:r>
              <a:rPr lang="en-US" sz="1000" b="0" dirty="0" err="1"/>
              <a:t>job_industry_category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&lt;- 9)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</a:t>
            </a:r>
            <a:r>
              <a:rPr lang="en-US" sz="1000" b="0" dirty="0" err="1"/>
              <a:t>afflu</a:t>
            </a:r>
            <a:r>
              <a:rPr lang="en-US" sz="1000" b="0" dirty="0"/>
              <a:t>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[grep('high',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&lt;- 2)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wealth_segment</a:t>
            </a:r>
            <a:r>
              <a:rPr lang="en-US" sz="1000" b="0" dirty="0"/>
              <a:t>[grep('mass', </a:t>
            </a:r>
            <a:r>
              <a:rPr lang="en-US" sz="1000" b="0" dirty="0" err="1"/>
              <a:t>wealth_segment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&lt;- 3)</a:t>
            </a:r>
          </a:p>
          <a:p>
            <a:endParaRPr lang="en-US" sz="1000" b="0" dirty="0"/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deceased_indicator</a:t>
            </a:r>
            <a:r>
              <a:rPr lang="en-US" sz="1000" b="0" dirty="0"/>
              <a:t>[grep('N', </a:t>
            </a:r>
            <a:r>
              <a:rPr lang="en-US" sz="1000" b="0" dirty="0" err="1"/>
              <a:t>deceased_indicator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deceased_indicator</a:t>
            </a:r>
            <a:r>
              <a:rPr lang="en-US" sz="1000" b="0" dirty="0"/>
              <a:t>[grep('Y', </a:t>
            </a:r>
            <a:r>
              <a:rPr lang="en-US" sz="1000" b="0" dirty="0" err="1"/>
              <a:t>deceased_indicator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owns_car</a:t>
            </a:r>
            <a:r>
              <a:rPr lang="en-US" sz="1000" b="0" dirty="0"/>
              <a:t>[grep('No', </a:t>
            </a:r>
            <a:r>
              <a:rPr lang="en-US" sz="1000" b="0" dirty="0" err="1"/>
              <a:t>owns_car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&lt;- 0)</a:t>
            </a:r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within(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owns_car</a:t>
            </a:r>
            <a:r>
              <a:rPr lang="en-US" sz="1000" b="0" dirty="0"/>
              <a:t>[grep('Yes', </a:t>
            </a:r>
            <a:r>
              <a:rPr lang="en-US" sz="1000" b="0" dirty="0" err="1"/>
              <a:t>owns_car</a:t>
            </a:r>
            <a:r>
              <a:rPr lang="en-US" sz="1000" b="0" dirty="0"/>
              <a:t>, </a:t>
            </a:r>
            <a:r>
              <a:rPr lang="en-US" sz="1000" b="0" dirty="0" err="1"/>
              <a:t>ignore.case</a:t>
            </a:r>
            <a:r>
              <a:rPr lang="en-US" sz="1000" b="0" dirty="0"/>
              <a:t> = T)] &lt;- 1)</a:t>
            </a:r>
          </a:p>
          <a:p>
            <a:endParaRPr lang="en-US" sz="1000" b="0" dirty="0"/>
          </a:p>
          <a:p>
            <a:r>
              <a:rPr lang="en-US" sz="1000" b="0" dirty="0" err="1"/>
              <a:t>newCust_sub</a:t>
            </a:r>
            <a:r>
              <a:rPr lang="en-US" sz="1000" b="0" dirty="0"/>
              <a:t> &lt;- </a:t>
            </a:r>
            <a:r>
              <a:rPr lang="en-US" sz="1000" b="0" dirty="0" err="1"/>
              <a:t>newCust_sub</a:t>
            </a:r>
            <a:r>
              <a:rPr lang="en-US" sz="1000" b="0" dirty="0"/>
              <a:t>[!is.na(</a:t>
            </a:r>
            <a:r>
              <a:rPr lang="en-US" sz="1000" b="0" dirty="0" err="1"/>
              <a:t>newCust_sub$Gender</a:t>
            </a:r>
            <a:r>
              <a:rPr lang="en-US" sz="1000" b="0" dirty="0"/>
              <a:t>)]</a:t>
            </a:r>
          </a:p>
          <a:p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newCust_sub$State</a:t>
            </a:r>
            <a:r>
              <a:rPr lang="en-US" sz="1000" b="0" dirty="0"/>
              <a:t> &lt;- </a:t>
            </a:r>
            <a:r>
              <a:rPr lang="en-US" sz="1000" b="0" dirty="0" err="1"/>
              <a:t>newCust_sub$state</a:t>
            </a:r>
            <a:endParaRPr lang="en-US" sz="1000" b="0" dirty="0"/>
          </a:p>
          <a:p>
            <a:r>
              <a:rPr lang="en-US" sz="1000" b="0" dirty="0"/>
              <a:t>#</a:t>
            </a:r>
            <a:r>
              <a:rPr lang="en-US" sz="1000" b="0" dirty="0" err="1"/>
              <a:t>newCust_sub$state</a:t>
            </a:r>
            <a:r>
              <a:rPr lang="en-US" sz="1000" b="0" dirty="0"/>
              <a:t> &lt;- NULL</a:t>
            </a:r>
          </a:p>
          <a:p>
            <a:r>
              <a:rPr lang="en-US" sz="1000" b="0" dirty="0"/>
              <a:t>#</a:t>
            </a:r>
            <a:r>
              <a:rPr lang="en-US" sz="1000" b="0" dirty="0" err="1"/>
              <a:t>newCust_sub</a:t>
            </a:r>
            <a:r>
              <a:rPr lang="en-US" sz="1000" b="0" dirty="0"/>
              <a:t>[, State := </a:t>
            </a:r>
            <a:r>
              <a:rPr lang="en-US" sz="1000" b="0" dirty="0" err="1"/>
              <a:t>ifelse</a:t>
            </a:r>
            <a:r>
              <a:rPr lang="en-US" sz="1000" b="0" dirty="0"/>
              <a:t>(State=='NSW', 1, </a:t>
            </a:r>
            <a:r>
              <a:rPr lang="en-US" sz="1000" b="0" dirty="0" err="1"/>
              <a:t>ifelse</a:t>
            </a:r>
            <a:r>
              <a:rPr lang="en-US" sz="1000" b="0" dirty="0"/>
              <a:t>(State=='QLD', 2, 3))]</a:t>
            </a:r>
          </a:p>
          <a:p>
            <a:endParaRPr lang="en-US" sz="1000" b="0" dirty="0"/>
          </a:p>
          <a:p>
            <a:r>
              <a:rPr lang="en-US" sz="1000" b="0" dirty="0"/>
              <a:t>newCust_sub$past_3_years_bike_related_purchases &lt;- </a:t>
            </a:r>
            <a:r>
              <a:rPr lang="en-US" sz="1000" b="0" dirty="0" err="1"/>
              <a:t>as.integer</a:t>
            </a:r>
            <a:r>
              <a:rPr lang="en-US" sz="1000" b="0" dirty="0"/>
              <a:t>(newCust_sub$past_3_years_bike_related_purchases)</a:t>
            </a:r>
          </a:p>
          <a:p>
            <a:r>
              <a:rPr lang="en-US" sz="1000" b="0" dirty="0" err="1"/>
              <a:t>newCust_sub$postcode</a:t>
            </a:r>
            <a:r>
              <a:rPr lang="en-US" sz="1000" b="0" dirty="0"/>
              <a:t> &lt;- </a:t>
            </a:r>
            <a:r>
              <a:rPr lang="en-US" sz="1000" b="0" dirty="0" err="1"/>
              <a:t>as.integer</a:t>
            </a:r>
            <a:r>
              <a:rPr lang="en-US" sz="1000" b="0" dirty="0"/>
              <a:t>(</a:t>
            </a:r>
            <a:r>
              <a:rPr lang="en-US" sz="1000" b="0" dirty="0" err="1"/>
              <a:t>newCust_sub$postcode</a:t>
            </a:r>
            <a:r>
              <a:rPr lang="en-US" sz="1000" b="0" dirty="0"/>
              <a:t>)</a:t>
            </a:r>
          </a:p>
          <a:p>
            <a:r>
              <a:rPr lang="en-US" sz="1000" b="0" dirty="0" err="1"/>
              <a:t>newCust_sub$property_valuation</a:t>
            </a:r>
            <a:r>
              <a:rPr lang="en-US" sz="1000" b="0" dirty="0"/>
              <a:t> &lt;- </a:t>
            </a:r>
            <a:r>
              <a:rPr lang="en-US" sz="1000" b="0" dirty="0" err="1"/>
              <a:t>as.integer</a:t>
            </a:r>
            <a:r>
              <a:rPr lang="en-US" sz="1000" b="0" dirty="0"/>
              <a:t>(</a:t>
            </a:r>
            <a:r>
              <a:rPr lang="en-US" sz="1000" b="0" dirty="0" err="1"/>
              <a:t>newCust_sub$property_valuation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000" b="0" dirty="0" err="1"/>
              <a:t>pred.test</a:t>
            </a:r>
            <a:r>
              <a:rPr lang="en-US" sz="1000" b="0" dirty="0"/>
              <a:t> &lt;- predict(</a:t>
            </a:r>
            <a:r>
              <a:rPr lang="en-US" sz="1000" b="0" dirty="0" err="1"/>
              <a:t>lda.train</a:t>
            </a:r>
            <a:r>
              <a:rPr lang="en-US" sz="1000" b="0" dirty="0"/>
              <a:t>, </a:t>
            </a:r>
            <a:r>
              <a:rPr lang="en-US" sz="1000" b="0" dirty="0" err="1"/>
              <a:t>newCust_sub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names(</a:t>
            </a:r>
            <a:r>
              <a:rPr lang="en-US" sz="1000" b="0" dirty="0" err="1"/>
              <a:t>pred.test</a:t>
            </a:r>
            <a:r>
              <a:rPr lang="en-US" sz="1000" b="0" dirty="0"/>
              <a:t>)</a:t>
            </a:r>
          </a:p>
          <a:p>
            <a:r>
              <a:rPr lang="en-US" sz="1000" b="0" dirty="0"/>
              <a:t>#</a:t>
            </a:r>
            <a:r>
              <a:rPr lang="en-US" sz="1000" b="0" dirty="0" err="1"/>
              <a:t>pred.test</a:t>
            </a:r>
            <a:endParaRPr lang="en-US" sz="1000" b="0" dirty="0"/>
          </a:p>
          <a:p>
            <a:endParaRPr lang="en-US" sz="1000" b="0" dirty="0"/>
          </a:p>
          <a:p>
            <a:r>
              <a:rPr lang="en-US" sz="1000" b="0" dirty="0" err="1"/>
              <a:t>newCust_clusters</a:t>
            </a:r>
            <a:r>
              <a:rPr lang="en-US" sz="1000" b="0" dirty="0"/>
              <a:t> &lt;- </a:t>
            </a:r>
            <a:r>
              <a:rPr lang="en-US" sz="1000" b="0" dirty="0" err="1"/>
              <a:t>cbind</a:t>
            </a:r>
            <a:r>
              <a:rPr lang="en-US" sz="1000" b="0" dirty="0"/>
              <a:t>(</a:t>
            </a:r>
            <a:r>
              <a:rPr lang="en-US" sz="1000" b="0" dirty="0" err="1"/>
              <a:t>newCust_sub</a:t>
            </a:r>
            <a:r>
              <a:rPr lang="en-US" sz="1000" b="0" dirty="0"/>
              <a:t>, </a:t>
            </a:r>
            <a:r>
              <a:rPr lang="en-US" sz="1000" b="0" dirty="0" err="1"/>
              <a:t>pred.test$class</a:t>
            </a:r>
            <a:r>
              <a:rPr lang="en-US" sz="1000" b="0" dirty="0"/>
              <a:t>)</a:t>
            </a:r>
          </a:p>
          <a:p>
            <a:endParaRPr lang="en-US" sz="1000" b="0" dirty="0"/>
          </a:p>
          <a:p>
            <a:r>
              <a:rPr lang="en-US" sz="1000" b="0" dirty="0" err="1"/>
              <a:t>write_xlsx</a:t>
            </a:r>
            <a:r>
              <a:rPr lang="en-US" sz="1000" b="0" dirty="0"/>
              <a:t>(</a:t>
            </a:r>
            <a:r>
              <a:rPr lang="en-US" sz="1000" b="0" dirty="0" err="1"/>
              <a:t>newCust_clusters</a:t>
            </a:r>
            <a:r>
              <a:rPr lang="en-US" sz="1000" b="0" dirty="0"/>
              <a:t>, "C:\\Users\\aksha\\Documents\\kpmg virtual internship\\New Customers v2.xlsx")</a:t>
            </a:r>
          </a:p>
          <a:p>
            <a:endParaRPr lang="en-US" sz="1000" b="0" dirty="0"/>
          </a:p>
          <a:p>
            <a:r>
              <a:rPr lang="en-US" sz="1000" b="0" dirty="0" err="1"/>
              <a:t>write_xlsx</a:t>
            </a:r>
            <a:r>
              <a:rPr lang="en-US" sz="1000" b="0" dirty="0"/>
              <a:t>(</a:t>
            </a:r>
            <a:r>
              <a:rPr lang="en-US" sz="1000" b="0" dirty="0" err="1"/>
              <a:t>cust.df.model</a:t>
            </a:r>
            <a:r>
              <a:rPr lang="en-US" sz="1000" b="0" dirty="0"/>
              <a:t>, "C:\\Users\\aksha\\Documents\\kpmg virtual internship\\Existing Customers Clustered.xlsx")</a:t>
            </a:r>
          </a:p>
          <a:p>
            <a:endParaRPr lang="en-US" sz="1000" b="0" dirty="0"/>
          </a:p>
          <a:p>
            <a:r>
              <a:rPr lang="en-US" sz="1000" b="0" dirty="0" err="1"/>
              <a:t>existingCustClustered</a:t>
            </a:r>
            <a:r>
              <a:rPr lang="en-US" sz="1000" b="0" dirty="0"/>
              <a:t> &lt;- </a:t>
            </a:r>
            <a:r>
              <a:rPr lang="en-US" sz="1000" b="0" dirty="0" err="1"/>
              <a:t>cust.df.model</a:t>
            </a:r>
            <a:r>
              <a:rPr lang="en-US" sz="1000" b="0" dirty="0"/>
              <a:t> %&gt;% </a:t>
            </a:r>
            <a:r>
              <a:rPr lang="en-US" sz="1000" b="0" dirty="0" err="1"/>
              <a:t>group_by</a:t>
            </a:r>
            <a:r>
              <a:rPr lang="en-US" sz="1000" b="0" dirty="0"/>
              <a:t>(cluster) %&gt;% </a:t>
            </a:r>
            <a:r>
              <a:rPr lang="en-US" sz="1000" b="0" dirty="0" err="1"/>
              <a:t>summarise</a:t>
            </a:r>
            <a:r>
              <a:rPr lang="en-US" sz="1000" b="0" dirty="0"/>
              <a:t>(purchases = mean(past_3_years_bike_related_purchases))</a:t>
            </a:r>
          </a:p>
          <a:p>
            <a:r>
              <a:rPr lang="en-US" sz="1000" b="0" dirty="0"/>
              <a:t>```</a:t>
            </a:r>
          </a:p>
          <a:p>
            <a:endParaRPr lang="en-US" sz="1000" b="0" dirty="0"/>
          </a:p>
          <a:p>
            <a:r>
              <a:rPr lang="en-US" sz="1000" b="0" dirty="0"/>
              <a:t>This shows that clusters are unordered. So, we shouldn't say that the customers in cluster 1 make less bike related purchases than those in cluster 2 or those in cluster 2 make more than those in cluster 3.</a:t>
            </a:r>
          </a:p>
          <a:p>
            <a:endParaRPr lang="en-US" sz="1000" b="0" dirty="0"/>
          </a:p>
          <a:p>
            <a:r>
              <a:rPr lang="en-US" sz="1000" b="0" dirty="0"/>
              <a:t>For this data, we observed that the customers in cluster 4 make least number of bike related purchases while those in </a:t>
            </a:r>
            <a:r>
              <a:rPr lang="en-US" sz="1000" b="0" dirty="0" err="1"/>
              <a:t>clusgter</a:t>
            </a:r>
            <a:r>
              <a:rPr lang="en-US" sz="1000" b="0" dirty="0"/>
              <a:t> 36 are most valuable as they make the most number of bike related purchases.</a:t>
            </a:r>
          </a:p>
          <a:p>
            <a:endParaRPr sz="1000"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Cluster Characteristics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Targeting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-18264" y="-12484"/>
            <a:ext cx="9191401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Initial analysis of customers revealed that the age group of 40-60 is more prominent and so is so is </a:t>
            </a:r>
            <a:r>
              <a:rPr lang="en-US" sz="1780" dirty="0" err="1"/>
              <a:t>Solex</a:t>
            </a:r>
            <a:r>
              <a:rPr lang="en-US" sz="1780" dirty="0"/>
              <a:t>. But </a:t>
            </a:r>
            <a:r>
              <a:rPr lang="en-US" sz="1780" dirty="0" err="1"/>
              <a:t>Solex’s</a:t>
            </a:r>
            <a:r>
              <a:rPr lang="en-US" sz="1780" dirty="0"/>
              <a:t> cycles saw huge dip in November 2017.</a:t>
            </a:r>
            <a:endParaRPr sz="17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73841-08F6-4225-9D07-5445C1AA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1" y="820524"/>
            <a:ext cx="9144000" cy="43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2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-15504" y="-19476"/>
            <a:ext cx="9144000" cy="10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There are more than one transactions per customer for the standard product line. Also, the age group 40-60 from 3 industries is influencing the increase in transactions in this age group.</a:t>
            </a:r>
            <a:endParaRPr sz="178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A3E67-C988-4397-AD4D-D435D93F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2" y="820525"/>
            <a:ext cx="9191401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55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-15504" y="-19476"/>
            <a:ext cx="9144000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An infrequent customer is more likely to take a high or low class product irrespective of their job</a:t>
            </a:r>
            <a:endParaRPr sz="17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93BD4-2785-4D5E-8BCF-3B9A2793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846"/>
            <a:ext cx="9144000" cy="3952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A936D-2C0A-483B-9571-CE3D29AF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04" y="829759"/>
            <a:ext cx="9159504" cy="3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28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-15504" y="-19476"/>
            <a:ext cx="9144000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Unexpectedly, there are more females among the new customers aged between 40 and 80 in New South Wales, that don’t own a car </a:t>
            </a:r>
            <a:endParaRPr sz="178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88944-740F-482C-92D7-FE415564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525"/>
            <a:ext cx="9144000" cy="43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93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-15504" y="-19476"/>
            <a:ext cx="9144000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Contrary to existing customers, there are more associate professors than social service people in the new customers</a:t>
            </a:r>
            <a:endParaRPr sz="17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F990D-876F-471A-B231-9775A573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4" y="820525"/>
            <a:ext cx="9191402" cy="43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91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-15504" y="-19476"/>
            <a:ext cx="9144000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Using those columns to cluster and then classify customers gives an accuracy and average sensitivity of 78%</a:t>
            </a:r>
            <a:endParaRPr sz="178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EF166-4DAE-4159-A423-46767028E592}"/>
              </a:ext>
            </a:extLst>
          </p:cNvPr>
          <p:cNvSpPr txBox="1"/>
          <p:nvPr/>
        </p:nvSpPr>
        <p:spPr>
          <a:xfrm flipH="1">
            <a:off x="5954232" y="1561638"/>
            <a:ext cx="284952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k=36 appears to be the elbow and hence the optimal number of clusters we must consider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Each o</a:t>
            </a:r>
            <a:r>
              <a:rPr lang="en-US" dirty="0"/>
              <a:t>f the cluster is characterized by different titles and job industry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1D5C1-91C1-460D-9C8A-D048A56D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6" y="1180214"/>
            <a:ext cx="5601715" cy="34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66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2D688AA-4A07-4F93-BC4E-83F209A0B71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0241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hape 88">
            <a:extLst>
              <a:ext uri="{FF2B5EF4-FFF2-40B4-BE49-F238E27FC236}">
                <a16:creationId xmlns:a16="http://schemas.microsoft.com/office/drawing/2014/main" id="{C10B2162-A9E2-49F0-87FC-B085FF4C34CF}"/>
              </a:ext>
            </a:extLst>
          </p:cNvPr>
          <p:cNvSpPr/>
          <p:nvPr/>
        </p:nvSpPr>
        <p:spPr>
          <a:xfrm>
            <a:off x="0" y="4613425"/>
            <a:ext cx="9191402" cy="52321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9" name="Shape 88"/>
          <p:cNvSpPr/>
          <p:nvPr/>
        </p:nvSpPr>
        <p:spPr>
          <a:xfrm>
            <a:off x="-15501" y="-23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43E9F-5EF9-4FC5-A204-00A25E83C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820524"/>
            <a:ext cx="9175900" cy="3792901"/>
          </a:xfrm>
          <a:prstGeom prst="rect">
            <a:avLst/>
          </a:prstGeom>
        </p:spPr>
      </p:pic>
      <p:sp>
        <p:nvSpPr>
          <p:cNvPr id="15" name="Shape 89">
            <a:extLst>
              <a:ext uri="{FF2B5EF4-FFF2-40B4-BE49-F238E27FC236}">
                <a16:creationId xmlns:a16="http://schemas.microsoft.com/office/drawing/2014/main" id="{A86B01C6-9B0A-4455-8E65-23D9598AA9B8}"/>
              </a:ext>
            </a:extLst>
          </p:cNvPr>
          <p:cNvSpPr/>
          <p:nvPr/>
        </p:nvSpPr>
        <p:spPr>
          <a:xfrm>
            <a:off x="-15504" y="-19476"/>
            <a:ext cx="9144000" cy="73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just"/>
            <a:r>
              <a:rPr lang="en-US" sz="1780" dirty="0"/>
              <a:t>Cluster characteristics are predominantly defined by different job industry category, age group and job title</a:t>
            </a:r>
            <a:endParaRPr sz="178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49396-5EB3-49E5-B124-C7CB52DD46D8}"/>
              </a:ext>
            </a:extLst>
          </p:cNvPr>
          <p:cNvSpPr txBox="1"/>
          <p:nvPr/>
        </p:nvSpPr>
        <p:spPr>
          <a:xfrm flipH="1">
            <a:off x="-15504" y="4613426"/>
            <a:ext cx="91914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For example, customers in cluster 1 belong to 40-60 age group; finance, health and manufacturing job industry category; engineer, data related and healthcare related job titles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UU4FpM6hFRFHA2FIJW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12761</TotalTime>
  <Words>7073</Words>
  <Application>Microsoft Office PowerPoint</Application>
  <PresentationFormat>On-screen Show (16:9)</PresentationFormat>
  <Paragraphs>435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akshata bodhankar</cp:lastModifiedBy>
  <cp:revision>50</cp:revision>
  <dcterms:modified xsi:type="dcterms:W3CDTF">2020-12-18T16:58:19Z</dcterms:modified>
</cp:coreProperties>
</file>