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365D513-436E-4BEE-B253-E6130ACD10C1}">
  <a:tblStyle styleId="{3365D513-436E-4BEE-B253-E6130ACD10C1}"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3" name="Shape 1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7" name="Shape 1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415611" y="992766"/>
            <a:ext cx="11360700" cy="2736900"/>
          </a:xfrm>
          <a:prstGeom prst="rect">
            <a:avLst/>
          </a:prstGeom>
        </p:spPr>
        <p:txBody>
          <a:bodyPr anchorCtr="0" anchor="b" bIns="121900" lIns="121900" rIns="121900" tIns="121900"/>
          <a:lstStyle>
            <a:lvl1pPr lvl="0" algn="ctr">
              <a:spcBef>
                <a:spcPts val="0"/>
              </a:spcBef>
              <a:buSzPct val="100000"/>
              <a:defRPr sz="6900"/>
            </a:lvl1pPr>
            <a:lvl2pPr lvl="1" algn="ctr">
              <a:spcBef>
                <a:spcPts val="0"/>
              </a:spcBef>
              <a:buSzPct val="100000"/>
              <a:defRPr sz="6900"/>
            </a:lvl2pPr>
            <a:lvl3pPr lvl="2" algn="ctr">
              <a:spcBef>
                <a:spcPts val="0"/>
              </a:spcBef>
              <a:buSzPct val="100000"/>
              <a:defRPr sz="6900"/>
            </a:lvl3pPr>
            <a:lvl4pPr lvl="3" algn="ctr">
              <a:spcBef>
                <a:spcPts val="0"/>
              </a:spcBef>
              <a:buSzPct val="100000"/>
              <a:defRPr sz="6900"/>
            </a:lvl4pPr>
            <a:lvl5pPr lvl="4" algn="ctr">
              <a:spcBef>
                <a:spcPts val="0"/>
              </a:spcBef>
              <a:buSzPct val="100000"/>
              <a:defRPr sz="6900"/>
            </a:lvl5pPr>
            <a:lvl6pPr lvl="5" algn="ctr">
              <a:spcBef>
                <a:spcPts val="0"/>
              </a:spcBef>
              <a:buSzPct val="100000"/>
              <a:defRPr sz="6900"/>
            </a:lvl6pPr>
            <a:lvl7pPr lvl="6" algn="ctr">
              <a:spcBef>
                <a:spcPts val="0"/>
              </a:spcBef>
              <a:buSzPct val="100000"/>
              <a:defRPr sz="6900"/>
            </a:lvl7pPr>
            <a:lvl8pPr lvl="7" algn="ctr">
              <a:spcBef>
                <a:spcPts val="0"/>
              </a:spcBef>
              <a:buSzPct val="100000"/>
              <a:defRPr sz="6900"/>
            </a:lvl8pPr>
            <a:lvl9pPr lvl="8" algn="ctr">
              <a:spcBef>
                <a:spcPts val="0"/>
              </a:spcBef>
              <a:buSzPct val="100000"/>
              <a:defRPr sz="6900"/>
            </a:lvl9pPr>
          </a:lstStyle>
          <a:p/>
        </p:txBody>
      </p:sp>
      <p:sp>
        <p:nvSpPr>
          <p:cNvPr id="11" name="Shape 11"/>
          <p:cNvSpPr txBox="1"/>
          <p:nvPr>
            <p:ph idx="1" type="subTitle"/>
          </p:nvPr>
        </p:nvSpPr>
        <p:spPr>
          <a:xfrm>
            <a:off x="415600" y="3778833"/>
            <a:ext cx="11360700" cy="1056900"/>
          </a:xfrm>
          <a:prstGeom prst="rect">
            <a:avLst/>
          </a:prstGeom>
        </p:spPr>
        <p:txBody>
          <a:bodyPr anchorCtr="0" anchor="t" bIns="121900" lIns="121900" rIns="121900" tIns="121900"/>
          <a:lstStyle>
            <a:lvl1pPr lvl="0" algn="ctr">
              <a:lnSpc>
                <a:spcPct val="100000"/>
              </a:lnSpc>
              <a:spcBef>
                <a:spcPts val="0"/>
              </a:spcBef>
              <a:spcAft>
                <a:spcPts val="0"/>
              </a:spcAft>
              <a:buSzPct val="100000"/>
              <a:buNone/>
              <a:defRPr sz="3700"/>
            </a:lvl1pPr>
            <a:lvl2pPr lvl="1" algn="ctr">
              <a:lnSpc>
                <a:spcPct val="100000"/>
              </a:lnSpc>
              <a:spcBef>
                <a:spcPts val="0"/>
              </a:spcBef>
              <a:spcAft>
                <a:spcPts val="0"/>
              </a:spcAft>
              <a:buSzPct val="100000"/>
              <a:buNone/>
              <a:defRPr sz="3700"/>
            </a:lvl2pPr>
            <a:lvl3pPr lvl="2" algn="ctr">
              <a:lnSpc>
                <a:spcPct val="100000"/>
              </a:lnSpc>
              <a:spcBef>
                <a:spcPts val="0"/>
              </a:spcBef>
              <a:spcAft>
                <a:spcPts val="0"/>
              </a:spcAft>
              <a:buSzPct val="100000"/>
              <a:buNone/>
              <a:defRPr sz="3700"/>
            </a:lvl3pPr>
            <a:lvl4pPr lvl="3" algn="ctr">
              <a:lnSpc>
                <a:spcPct val="100000"/>
              </a:lnSpc>
              <a:spcBef>
                <a:spcPts val="0"/>
              </a:spcBef>
              <a:spcAft>
                <a:spcPts val="0"/>
              </a:spcAft>
              <a:buSzPct val="100000"/>
              <a:buNone/>
              <a:defRPr sz="3700"/>
            </a:lvl4pPr>
            <a:lvl5pPr lvl="4" algn="ctr">
              <a:lnSpc>
                <a:spcPct val="100000"/>
              </a:lnSpc>
              <a:spcBef>
                <a:spcPts val="0"/>
              </a:spcBef>
              <a:spcAft>
                <a:spcPts val="0"/>
              </a:spcAft>
              <a:buSzPct val="100000"/>
              <a:buNone/>
              <a:defRPr sz="3700"/>
            </a:lvl5pPr>
            <a:lvl6pPr lvl="5" algn="ctr">
              <a:lnSpc>
                <a:spcPct val="100000"/>
              </a:lnSpc>
              <a:spcBef>
                <a:spcPts val="0"/>
              </a:spcBef>
              <a:spcAft>
                <a:spcPts val="0"/>
              </a:spcAft>
              <a:buSzPct val="100000"/>
              <a:buNone/>
              <a:defRPr sz="3700"/>
            </a:lvl6pPr>
            <a:lvl7pPr lvl="6" algn="ctr">
              <a:lnSpc>
                <a:spcPct val="100000"/>
              </a:lnSpc>
              <a:spcBef>
                <a:spcPts val="0"/>
              </a:spcBef>
              <a:spcAft>
                <a:spcPts val="0"/>
              </a:spcAft>
              <a:buSzPct val="100000"/>
              <a:buNone/>
              <a:defRPr sz="3700"/>
            </a:lvl7pPr>
            <a:lvl8pPr lvl="7" algn="ctr">
              <a:lnSpc>
                <a:spcPct val="100000"/>
              </a:lnSpc>
              <a:spcBef>
                <a:spcPts val="0"/>
              </a:spcBef>
              <a:spcAft>
                <a:spcPts val="0"/>
              </a:spcAft>
              <a:buSzPct val="100000"/>
              <a:buNone/>
              <a:defRPr sz="3700"/>
            </a:lvl8pPr>
            <a:lvl9pPr lvl="8" algn="ctr">
              <a:lnSpc>
                <a:spcPct val="100000"/>
              </a:lnSpc>
              <a:spcBef>
                <a:spcPts val="0"/>
              </a:spcBef>
              <a:spcAft>
                <a:spcPts val="0"/>
              </a:spcAft>
              <a:buSzPct val="100000"/>
              <a:buNone/>
              <a:defRPr sz="3700"/>
            </a:lvl9pPr>
          </a:lstStyle>
          <a:p/>
        </p:txBody>
      </p:sp>
      <p:sp>
        <p:nvSpPr>
          <p:cNvPr id="12" name="Shape 12"/>
          <p:cNvSpPr txBox="1"/>
          <p:nvPr>
            <p:ph idx="12" type="sldNum"/>
          </p:nvPr>
        </p:nvSpPr>
        <p:spPr>
          <a:xfrm>
            <a:off x="11296610" y="6217622"/>
            <a:ext cx="731700" cy="524700"/>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415600" y="1474833"/>
            <a:ext cx="11360700" cy="2618100"/>
          </a:xfrm>
          <a:prstGeom prst="rect">
            <a:avLst/>
          </a:prstGeom>
        </p:spPr>
        <p:txBody>
          <a:bodyPr anchorCtr="0" anchor="b" bIns="121900" lIns="121900" rIns="121900" tIns="121900"/>
          <a:lstStyle>
            <a:lvl1pPr lvl="0" algn="ctr">
              <a:spcBef>
                <a:spcPts val="0"/>
              </a:spcBef>
              <a:buSzPct val="100000"/>
              <a:defRPr sz="16000"/>
            </a:lvl1pPr>
            <a:lvl2pPr lvl="1" algn="ctr">
              <a:spcBef>
                <a:spcPts val="0"/>
              </a:spcBef>
              <a:buSzPct val="100000"/>
              <a:defRPr sz="16000"/>
            </a:lvl2pPr>
            <a:lvl3pPr lvl="2" algn="ctr">
              <a:spcBef>
                <a:spcPts val="0"/>
              </a:spcBef>
              <a:buSzPct val="100000"/>
              <a:defRPr sz="16000"/>
            </a:lvl3pPr>
            <a:lvl4pPr lvl="3" algn="ctr">
              <a:spcBef>
                <a:spcPts val="0"/>
              </a:spcBef>
              <a:buSzPct val="100000"/>
              <a:defRPr sz="16000"/>
            </a:lvl4pPr>
            <a:lvl5pPr lvl="4" algn="ctr">
              <a:spcBef>
                <a:spcPts val="0"/>
              </a:spcBef>
              <a:buSzPct val="100000"/>
              <a:defRPr sz="16000"/>
            </a:lvl5pPr>
            <a:lvl6pPr lvl="5" algn="ctr">
              <a:spcBef>
                <a:spcPts val="0"/>
              </a:spcBef>
              <a:buSzPct val="100000"/>
              <a:defRPr sz="16000"/>
            </a:lvl6pPr>
            <a:lvl7pPr lvl="6" algn="ctr">
              <a:spcBef>
                <a:spcPts val="0"/>
              </a:spcBef>
              <a:buSzPct val="100000"/>
              <a:defRPr sz="16000"/>
            </a:lvl7pPr>
            <a:lvl8pPr lvl="7" algn="ctr">
              <a:spcBef>
                <a:spcPts val="0"/>
              </a:spcBef>
              <a:buSzPct val="100000"/>
              <a:defRPr sz="16000"/>
            </a:lvl8pPr>
            <a:lvl9pPr lvl="8" algn="ctr">
              <a:spcBef>
                <a:spcPts val="0"/>
              </a:spcBef>
              <a:buSzPct val="100000"/>
              <a:defRPr sz="16000"/>
            </a:lvl9pPr>
          </a:lstStyle>
          <a:p/>
        </p:txBody>
      </p:sp>
      <p:sp>
        <p:nvSpPr>
          <p:cNvPr id="46" name="Shape 46"/>
          <p:cNvSpPr txBox="1"/>
          <p:nvPr>
            <p:ph idx="1" type="body"/>
          </p:nvPr>
        </p:nvSpPr>
        <p:spPr>
          <a:xfrm>
            <a:off x="415600" y="4202966"/>
            <a:ext cx="11360700" cy="1734300"/>
          </a:xfrm>
          <a:prstGeom prst="rect">
            <a:avLst/>
          </a:prstGeom>
        </p:spPr>
        <p:txBody>
          <a:bodyPr anchorCtr="0" anchor="t" bIns="121900" lIns="121900" rIns="121900" tIns="12190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11296610" y="6217622"/>
            <a:ext cx="731700" cy="524700"/>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11296610" y="6217622"/>
            <a:ext cx="731700" cy="524700"/>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0" name="Shape 50"/>
        <p:cNvGrpSpPr/>
        <p:nvPr/>
      </p:nvGrpSpPr>
      <p:grpSpPr>
        <a:xfrm>
          <a:off x="0" y="0"/>
          <a:ext cx="0" cy="0"/>
          <a:chOff x="0" y="0"/>
          <a:chExt cx="0" cy="0"/>
        </a:xfrm>
      </p:grpSpPr>
      <p:sp>
        <p:nvSpPr>
          <p:cNvPr id="51" name="Shape 51"/>
          <p:cNvSpPr txBox="1"/>
          <p:nvPr>
            <p:ph type="title"/>
          </p:nvPr>
        </p:nvSpPr>
        <p:spPr>
          <a:xfrm>
            <a:off x="838200" y="365125"/>
            <a:ext cx="10515600" cy="1325700"/>
          </a:xfrm>
          <a:prstGeom prst="rect">
            <a:avLst/>
          </a:prstGeom>
          <a:noFill/>
          <a:ln>
            <a:noFill/>
          </a:ln>
        </p:spPr>
        <p:txBody>
          <a:bodyPr anchorCtr="0" anchor="ctr" bIns="121900" lIns="121900" rIns="121900" tIns="121900"/>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2" name="Shape 52"/>
          <p:cNvSpPr txBox="1"/>
          <p:nvPr>
            <p:ph idx="1" type="body"/>
          </p:nvPr>
        </p:nvSpPr>
        <p:spPr>
          <a:xfrm>
            <a:off x="838200" y="1825625"/>
            <a:ext cx="10515600" cy="4351200"/>
          </a:xfrm>
          <a:prstGeom prst="rect">
            <a:avLst/>
          </a:prstGeom>
          <a:noFill/>
          <a:ln>
            <a:noFill/>
          </a:ln>
        </p:spPr>
        <p:txBody>
          <a:bodyPr anchorCtr="0" anchor="t" bIns="121900" lIns="121900" rIns="121900" tIns="121900"/>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2" name="Shape 62"/>
        <p:cNvGrpSpPr/>
        <p:nvPr/>
      </p:nvGrpSpPr>
      <p:grpSpPr>
        <a:xfrm>
          <a:off x="0" y="0"/>
          <a:ext cx="0" cy="0"/>
          <a:chOff x="0" y="0"/>
          <a:chExt cx="0" cy="0"/>
        </a:xfrm>
      </p:grpSpPr>
      <p:sp>
        <p:nvSpPr>
          <p:cNvPr id="63" name="Shape 63"/>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4" name="Shape 64"/>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4" name="Shape 74"/>
        <p:cNvGrpSpPr/>
        <p:nvPr/>
      </p:nvGrpSpPr>
      <p:grpSpPr>
        <a:xfrm>
          <a:off x="0" y="0"/>
          <a:ext cx="0" cy="0"/>
          <a:chOff x="0" y="0"/>
          <a:chExt cx="0" cy="0"/>
        </a:xfrm>
      </p:grpSpPr>
      <p:sp>
        <p:nvSpPr>
          <p:cNvPr id="75" name="Shape 75"/>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77" name="Shape 7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80" name="Shape 80"/>
        <p:cNvGrpSpPr/>
        <p:nvPr/>
      </p:nvGrpSpPr>
      <p:grpSpPr>
        <a:xfrm>
          <a:off x="0" y="0"/>
          <a:ext cx="0" cy="0"/>
          <a:chOff x="0" y="0"/>
          <a:chExt cx="0" cy="0"/>
        </a:xfrm>
      </p:grpSpPr>
      <p:sp>
        <p:nvSpPr>
          <p:cNvPr id="81" name="Shape 81"/>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2" name="Shape 82"/>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7" name="Shape 87"/>
        <p:cNvGrpSpPr/>
        <p:nvPr/>
      </p:nvGrpSpPr>
      <p:grpSpPr>
        <a:xfrm>
          <a:off x="0" y="0"/>
          <a:ext cx="0" cy="0"/>
          <a:chOff x="0" y="0"/>
          <a:chExt cx="0" cy="0"/>
        </a:xfrm>
      </p:grpSpPr>
      <p:sp>
        <p:nvSpPr>
          <p:cNvPr id="88" name="Shape 88"/>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9" name="Shape 89"/>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90" name="Shape 90"/>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92" name="Shape 92"/>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Shape 9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4" name="Shape 94"/>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5" name="Shape 9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6" name="Shape 96"/>
        <p:cNvGrpSpPr/>
        <p:nvPr/>
      </p:nvGrpSpPr>
      <p:grpSpPr>
        <a:xfrm>
          <a:off x="0" y="0"/>
          <a:ext cx="0" cy="0"/>
          <a:chOff x="0" y="0"/>
          <a:chExt cx="0" cy="0"/>
        </a:xfrm>
      </p:grpSpPr>
      <p:sp>
        <p:nvSpPr>
          <p:cNvPr id="97" name="Shape 97"/>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8" name="Shape 9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0" name="Shape 10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1" name="Shape 101"/>
        <p:cNvGrpSpPr/>
        <p:nvPr/>
      </p:nvGrpSpPr>
      <p:grpSpPr>
        <a:xfrm>
          <a:off x="0" y="0"/>
          <a:ext cx="0" cy="0"/>
          <a:chOff x="0" y="0"/>
          <a:chExt cx="0" cy="0"/>
        </a:xfrm>
      </p:grpSpPr>
      <p:sp>
        <p:nvSpPr>
          <p:cNvPr id="102" name="Shape 10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3" name="Shape 10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4" name="Shape 10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415600" y="2867800"/>
            <a:ext cx="11360700" cy="1122300"/>
          </a:xfrm>
          <a:prstGeom prst="rect">
            <a:avLst/>
          </a:prstGeom>
        </p:spPr>
        <p:txBody>
          <a:bodyPr anchorCtr="0" anchor="ctr" bIns="121900" lIns="121900" rIns="121900" tIns="12190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2" type="sldNum"/>
          </p:nvPr>
        </p:nvSpPr>
        <p:spPr>
          <a:xfrm>
            <a:off x="11296610" y="6217622"/>
            <a:ext cx="731700" cy="524700"/>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05" name="Shape 105"/>
        <p:cNvGrpSpPr/>
        <p:nvPr/>
      </p:nvGrpSpPr>
      <p:grpSpPr>
        <a:xfrm>
          <a:off x="0" y="0"/>
          <a:ext cx="0" cy="0"/>
          <a:chOff x="0" y="0"/>
          <a:chExt cx="0" cy="0"/>
        </a:xfrm>
      </p:grpSpPr>
      <p:sp>
        <p:nvSpPr>
          <p:cNvPr id="106" name="Shape 106"/>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7" name="Shape 107"/>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08" name="Shape 108"/>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109" name="Shape 109"/>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0" name="Shape 110"/>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1" name="Shape 111"/>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12" name="Shape 112"/>
        <p:cNvGrpSpPr/>
        <p:nvPr/>
      </p:nvGrpSpPr>
      <p:grpSpPr>
        <a:xfrm>
          <a:off x="0" y="0"/>
          <a:ext cx="0" cy="0"/>
          <a:chOff x="0" y="0"/>
          <a:chExt cx="0" cy="0"/>
        </a:xfrm>
      </p:grpSpPr>
      <p:sp>
        <p:nvSpPr>
          <p:cNvPr id="113" name="Shape 113"/>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4" name="Shape 114"/>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15" name="Shape 115"/>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116" name="Shape 11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7" name="Shape 11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8" name="Shape 11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9" name="Shape 119"/>
        <p:cNvGrpSpPr/>
        <p:nvPr/>
      </p:nvGrpSpPr>
      <p:grpSpPr>
        <a:xfrm>
          <a:off x="0" y="0"/>
          <a:ext cx="0" cy="0"/>
          <a:chOff x="0" y="0"/>
          <a:chExt cx="0" cy="0"/>
        </a:xfrm>
      </p:grpSpPr>
      <p:sp>
        <p:nvSpPr>
          <p:cNvPr id="120" name="Shape 12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1" name="Shape 121"/>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22" name="Shape 12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5" name="Shape 125"/>
        <p:cNvGrpSpPr/>
        <p:nvPr/>
      </p:nvGrpSpPr>
      <p:grpSpPr>
        <a:xfrm>
          <a:off x="0" y="0"/>
          <a:ext cx="0" cy="0"/>
          <a:chOff x="0" y="0"/>
          <a:chExt cx="0" cy="0"/>
        </a:xfrm>
      </p:grpSpPr>
      <p:sp>
        <p:nvSpPr>
          <p:cNvPr id="126" name="Shape 126"/>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7" name="Shape 127"/>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28" name="Shape 12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9" name="Shape 12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0" name="Shape 13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415600" y="593366"/>
            <a:ext cx="11360700" cy="763500"/>
          </a:xfrm>
          <a:prstGeom prst="rect">
            <a:avLst/>
          </a:prstGeom>
        </p:spPr>
        <p:txBody>
          <a:bodyPr anchorCtr="0" anchor="t" bIns="121900" lIns="121900" rIns="121900" tIns="12190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415600" y="1536633"/>
            <a:ext cx="11360700" cy="4555200"/>
          </a:xfrm>
          <a:prstGeom prst="rect">
            <a:avLst/>
          </a:prstGeom>
        </p:spPr>
        <p:txBody>
          <a:bodyPr anchorCtr="0" anchor="t" bIns="121900" lIns="121900" rIns="121900" tIns="12190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11296610" y="6217622"/>
            <a:ext cx="731700" cy="524700"/>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415600" y="593366"/>
            <a:ext cx="11360700" cy="763500"/>
          </a:xfrm>
          <a:prstGeom prst="rect">
            <a:avLst/>
          </a:prstGeom>
        </p:spPr>
        <p:txBody>
          <a:bodyPr anchorCtr="0" anchor="t" bIns="121900" lIns="121900" rIns="121900" tIns="12190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15600" y="1536633"/>
            <a:ext cx="5333100" cy="4555200"/>
          </a:xfrm>
          <a:prstGeom prst="rect">
            <a:avLst/>
          </a:prstGeom>
        </p:spPr>
        <p:txBody>
          <a:bodyPr anchorCtr="0" anchor="t" bIns="121900" lIns="121900" rIns="121900" tIns="121900"/>
          <a:lstStyle>
            <a:lvl1pPr lvl="0">
              <a:spcBef>
                <a:spcPts val="0"/>
              </a:spcBef>
              <a:buSzPct val="100000"/>
              <a:defRPr sz="19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p:txBody>
      </p:sp>
      <p:sp>
        <p:nvSpPr>
          <p:cNvPr id="23" name="Shape 23"/>
          <p:cNvSpPr txBox="1"/>
          <p:nvPr>
            <p:ph idx="2" type="body"/>
          </p:nvPr>
        </p:nvSpPr>
        <p:spPr>
          <a:xfrm>
            <a:off x="6443200" y="1536633"/>
            <a:ext cx="5333100" cy="4555200"/>
          </a:xfrm>
          <a:prstGeom prst="rect">
            <a:avLst/>
          </a:prstGeom>
        </p:spPr>
        <p:txBody>
          <a:bodyPr anchorCtr="0" anchor="t" bIns="121900" lIns="121900" rIns="121900" tIns="121900"/>
          <a:lstStyle>
            <a:lvl1pPr lvl="0">
              <a:spcBef>
                <a:spcPts val="0"/>
              </a:spcBef>
              <a:buSzPct val="100000"/>
              <a:defRPr sz="19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p:txBody>
      </p:sp>
      <p:sp>
        <p:nvSpPr>
          <p:cNvPr id="24" name="Shape 24"/>
          <p:cNvSpPr txBox="1"/>
          <p:nvPr>
            <p:ph idx="12" type="sldNum"/>
          </p:nvPr>
        </p:nvSpPr>
        <p:spPr>
          <a:xfrm>
            <a:off x="11296610" y="6217622"/>
            <a:ext cx="731700" cy="524700"/>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415600" y="593366"/>
            <a:ext cx="11360700" cy="763500"/>
          </a:xfrm>
          <a:prstGeom prst="rect">
            <a:avLst/>
          </a:prstGeom>
        </p:spPr>
        <p:txBody>
          <a:bodyPr anchorCtr="0" anchor="t" bIns="121900" lIns="121900" rIns="121900" tIns="12190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11296610" y="6217622"/>
            <a:ext cx="731700" cy="524700"/>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415600" y="740800"/>
            <a:ext cx="3744000" cy="1007700"/>
          </a:xfrm>
          <a:prstGeom prst="rect">
            <a:avLst/>
          </a:prstGeom>
        </p:spPr>
        <p:txBody>
          <a:bodyPr anchorCtr="0" anchor="b" bIns="121900" lIns="121900" rIns="121900" tIns="12190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p:txBody>
      </p:sp>
      <p:sp>
        <p:nvSpPr>
          <p:cNvPr id="30" name="Shape 30"/>
          <p:cNvSpPr txBox="1"/>
          <p:nvPr>
            <p:ph idx="1" type="body"/>
          </p:nvPr>
        </p:nvSpPr>
        <p:spPr>
          <a:xfrm>
            <a:off x="415600" y="1852800"/>
            <a:ext cx="3744000" cy="4239300"/>
          </a:xfrm>
          <a:prstGeom prst="rect">
            <a:avLst/>
          </a:prstGeom>
        </p:spPr>
        <p:txBody>
          <a:bodyPr anchorCtr="0" anchor="t" bIns="121900" lIns="121900" rIns="121900" tIns="12190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p:txBody>
      </p:sp>
      <p:sp>
        <p:nvSpPr>
          <p:cNvPr id="31" name="Shape 31"/>
          <p:cNvSpPr txBox="1"/>
          <p:nvPr>
            <p:ph idx="12" type="sldNum"/>
          </p:nvPr>
        </p:nvSpPr>
        <p:spPr>
          <a:xfrm>
            <a:off x="11296610" y="6217622"/>
            <a:ext cx="731700" cy="524700"/>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653666" y="600200"/>
            <a:ext cx="8490300" cy="5454300"/>
          </a:xfrm>
          <a:prstGeom prst="rect">
            <a:avLst/>
          </a:prstGeom>
        </p:spPr>
        <p:txBody>
          <a:bodyPr anchorCtr="0" anchor="ctr" bIns="121900" lIns="121900" rIns="121900" tIns="121900"/>
          <a:lstStyle>
            <a:lvl1pPr lvl="0">
              <a:spcBef>
                <a:spcPts val="0"/>
              </a:spcBef>
              <a:buSzPct val="100000"/>
              <a:defRPr sz="6400"/>
            </a:lvl1pPr>
            <a:lvl2pPr lvl="1">
              <a:spcBef>
                <a:spcPts val="0"/>
              </a:spcBef>
              <a:buSzPct val="100000"/>
              <a:defRPr sz="6400"/>
            </a:lvl2pPr>
            <a:lvl3pPr lvl="2">
              <a:spcBef>
                <a:spcPts val="0"/>
              </a:spcBef>
              <a:buSzPct val="100000"/>
              <a:defRPr sz="6400"/>
            </a:lvl3pPr>
            <a:lvl4pPr lvl="3">
              <a:spcBef>
                <a:spcPts val="0"/>
              </a:spcBef>
              <a:buSzPct val="100000"/>
              <a:defRPr sz="6400"/>
            </a:lvl4pPr>
            <a:lvl5pPr lvl="4">
              <a:spcBef>
                <a:spcPts val="0"/>
              </a:spcBef>
              <a:buSzPct val="100000"/>
              <a:defRPr sz="6400"/>
            </a:lvl5pPr>
            <a:lvl6pPr lvl="5">
              <a:spcBef>
                <a:spcPts val="0"/>
              </a:spcBef>
              <a:buSzPct val="100000"/>
              <a:defRPr sz="6400"/>
            </a:lvl6pPr>
            <a:lvl7pPr lvl="6">
              <a:spcBef>
                <a:spcPts val="0"/>
              </a:spcBef>
              <a:buSzPct val="100000"/>
              <a:defRPr sz="6400"/>
            </a:lvl7pPr>
            <a:lvl8pPr lvl="7">
              <a:spcBef>
                <a:spcPts val="0"/>
              </a:spcBef>
              <a:buSzPct val="100000"/>
              <a:defRPr sz="6400"/>
            </a:lvl8pPr>
            <a:lvl9pPr lvl="8">
              <a:spcBef>
                <a:spcPts val="0"/>
              </a:spcBef>
              <a:buSzPct val="100000"/>
              <a:defRPr sz="6400"/>
            </a:lvl9pPr>
          </a:lstStyle>
          <a:p/>
        </p:txBody>
      </p:sp>
      <p:sp>
        <p:nvSpPr>
          <p:cNvPr id="34" name="Shape 34"/>
          <p:cNvSpPr txBox="1"/>
          <p:nvPr>
            <p:ph idx="12" type="sldNum"/>
          </p:nvPr>
        </p:nvSpPr>
        <p:spPr>
          <a:xfrm>
            <a:off x="11296610" y="6217622"/>
            <a:ext cx="731700" cy="524700"/>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6096000" y="-166"/>
            <a:ext cx="6096000" cy="6858000"/>
          </a:xfrm>
          <a:prstGeom prst="rect">
            <a:avLst/>
          </a:prstGeom>
          <a:solidFill>
            <a:schemeClr val="lt2"/>
          </a:solidFill>
          <a:ln>
            <a:noFill/>
          </a:ln>
        </p:spPr>
        <p:txBody>
          <a:bodyPr anchorCtr="0" anchor="ctr" bIns="121900" lIns="121900" rIns="121900" tIns="121900">
            <a:noAutofit/>
          </a:bodyPr>
          <a:lstStyle/>
          <a:p>
            <a:pPr lvl="0">
              <a:spcBef>
                <a:spcPts val="0"/>
              </a:spcBef>
              <a:buNone/>
            </a:pPr>
            <a:r>
              <a:t/>
            </a:r>
            <a:endParaRPr/>
          </a:p>
        </p:txBody>
      </p:sp>
      <p:sp>
        <p:nvSpPr>
          <p:cNvPr id="37" name="Shape 37"/>
          <p:cNvSpPr txBox="1"/>
          <p:nvPr>
            <p:ph type="title"/>
          </p:nvPr>
        </p:nvSpPr>
        <p:spPr>
          <a:xfrm>
            <a:off x="354000" y="1644233"/>
            <a:ext cx="5393700" cy="1976400"/>
          </a:xfrm>
          <a:prstGeom prst="rect">
            <a:avLst/>
          </a:prstGeom>
        </p:spPr>
        <p:txBody>
          <a:bodyPr anchorCtr="0" anchor="b" bIns="121900" lIns="121900" rIns="121900" tIns="121900"/>
          <a:lstStyle>
            <a:lvl1pPr lvl="0" algn="ctr">
              <a:spcBef>
                <a:spcPts val="0"/>
              </a:spcBef>
              <a:buSzPct val="100000"/>
              <a:defRPr sz="5600"/>
            </a:lvl1pPr>
            <a:lvl2pPr lvl="1" algn="ctr">
              <a:spcBef>
                <a:spcPts val="0"/>
              </a:spcBef>
              <a:buSzPct val="100000"/>
              <a:defRPr sz="5600"/>
            </a:lvl2pPr>
            <a:lvl3pPr lvl="2" algn="ctr">
              <a:spcBef>
                <a:spcPts val="0"/>
              </a:spcBef>
              <a:buSzPct val="100000"/>
              <a:defRPr sz="5600"/>
            </a:lvl3pPr>
            <a:lvl4pPr lvl="3" algn="ctr">
              <a:spcBef>
                <a:spcPts val="0"/>
              </a:spcBef>
              <a:buSzPct val="100000"/>
              <a:defRPr sz="5600"/>
            </a:lvl4pPr>
            <a:lvl5pPr lvl="4" algn="ctr">
              <a:spcBef>
                <a:spcPts val="0"/>
              </a:spcBef>
              <a:buSzPct val="100000"/>
              <a:defRPr sz="5600"/>
            </a:lvl5pPr>
            <a:lvl6pPr lvl="5" algn="ctr">
              <a:spcBef>
                <a:spcPts val="0"/>
              </a:spcBef>
              <a:buSzPct val="100000"/>
              <a:defRPr sz="5600"/>
            </a:lvl6pPr>
            <a:lvl7pPr lvl="6" algn="ctr">
              <a:spcBef>
                <a:spcPts val="0"/>
              </a:spcBef>
              <a:buSzPct val="100000"/>
              <a:defRPr sz="5600"/>
            </a:lvl7pPr>
            <a:lvl8pPr lvl="7" algn="ctr">
              <a:spcBef>
                <a:spcPts val="0"/>
              </a:spcBef>
              <a:buSzPct val="100000"/>
              <a:defRPr sz="5600"/>
            </a:lvl8pPr>
            <a:lvl9pPr lvl="8" algn="ctr">
              <a:spcBef>
                <a:spcPts val="0"/>
              </a:spcBef>
              <a:buSzPct val="100000"/>
              <a:defRPr sz="5600"/>
            </a:lvl9pPr>
          </a:lstStyle>
          <a:p/>
        </p:txBody>
      </p:sp>
      <p:sp>
        <p:nvSpPr>
          <p:cNvPr id="38" name="Shape 38"/>
          <p:cNvSpPr txBox="1"/>
          <p:nvPr>
            <p:ph idx="1" type="subTitle"/>
          </p:nvPr>
        </p:nvSpPr>
        <p:spPr>
          <a:xfrm>
            <a:off x="354000" y="3737433"/>
            <a:ext cx="5393700" cy="1646700"/>
          </a:xfrm>
          <a:prstGeom prst="rect">
            <a:avLst/>
          </a:prstGeom>
        </p:spPr>
        <p:txBody>
          <a:bodyPr anchorCtr="0" anchor="t" bIns="121900" lIns="121900" rIns="121900" tIns="12190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39" name="Shape 39"/>
          <p:cNvSpPr txBox="1"/>
          <p:nvPr>
            <p:ph idx="2" type="body"/>
          </p:nvPr>
        </p:nvSpPr>
        <p:spPr>
          <a:xfrm>
            <a:off x="6586000" y="965433"/>
            <a:ext cx="5115900" cy="4926900"/>
          </a:xfrm>
          <a:prstGeom prst="rect">
            <a:avLst/>
          </a:prstGeom>
        </p:spPr>
        <p:txBody>
          <a:bodyPr anchorCtr="0" anchor="ctr" bIns="121900" lIns="121900" rIns="121900" tIns="12190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11296610" y="6217622"/>
            <a:ext cx="731700" cy="524700"/>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415600" y="5640766"/>
            <a:ext cx="7998300" cy="806700"/>
          </a:xfrm>
          <a:prstGeom prst="rect">
            <a:avLst/>
          </a:prstGeom>
        </p:spPr>
        <p:txBody>
          <a:bodyPr anchorCtr="0" anchor="ctr" bIns="121900" lIns="121900" rIns="121900" tIns="121900"/>
          <a:lstStyle>
            <a:lvl1pPr lvl="0">
              <a:lnSpc>
                <a:spcPct val="100000"/>
              </a:lnSpc>
              <a:spcBef>
                <a:spcPts val="0"/>
              </a:spcBef>
              <a:spcAft>
                <a:spcPts val="0"/>
              </a:spcAft>
              <a:buNone/>
              <a:defRPr/>
            </a:lvl1pPr>
          </a:lstStyle>
          <a:p/>
        </p:txBody>
      </p:sp>
      <p:sp>
        <p:nvSpPr>
          <p:cNvPr id="43" name="Shape 43"/>
          <p:cNvSpPr txBox="1"/>
          <p:nvPr>
            <p:ph idx="12" type="sldNum"/>
          </p:nvPr>
        </p:nvSpPr>
        <p:spPr>
          <a:xfrm>
            <a:off x="11296610" y="6217622"/>
            <a:ext cx="731700" cy="524700"/>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415600" y="593366"/>
            <a:ext cx="11360700" cy="763500"/>
          </a:xfrm>
          <a:prstGeom prst="rect">
            <a:avLst/>
          </a:prstGeom>
          <a:noFill/>
          <a:ln>
            <a:noFill/>
          </a:ln>
        </p:spPr>
        <p:txBody>
          <a:bodyPr anchorCtr="0" anchor="t" bIns="121900" lIns="121900" rIns="121900" tIns="121900"/>
          <a:lstStyle>
            <a:lvl1pPr lvl="0">
              <a:spcBef>
                <a:spcPts val="0"/>
              </a:spcBef>
              <a:buClr>
                <a:schemeClr val="dk1"/>
              </a:buClr>
              <a:buSzPct val="100000"/>
              <a:buNone/>
              <a:defRPr sz="3700">
                <a:solidFill>
                  <a:schemeClr val="dk1"/>
                </a:solidFill>
              </a:defRPr>
            </a:lvl1pPr>
            <a:lvl2pPr lvl="1">
              <a:spcBef>
                <a:spcPts val="0"/>
              </a:spcBef>
              <a:buClr>
                <a:schemeClr val="dk1"/>
              </a:buClr>
              <a:buSzPct val="100000"/>
              <a:buNone/>
              <a:defRPr sz="3700">
                <a:solidFill>
                  <a:schemeClr val="dk1"/>
                </a:solidFill>
              </a:defRPr>
            </a:lvl2pPr>
            <a:lvl3pPr lvl="2">
              <a:spcBef>
                <a:spcPts val="0"/>
              </a:spcBef>
              <a:buClr>
                <a:schemeClr val="dk1"/>
              </a:buClr>
              <a:buSzPct val="100000"/>
              <a:buNone/>
              <a:defRPr sz="3700">
                <a:solidFill>
                  <a:schemeClr val="dk1"/>
                </a:solidFill>
              </a:defRPr>
            </a:lvl3pPr>
            <a:lvl4pPr lvl="3">
              <a:spcBef>
                <a:spcPts val="0"/>
              </a:spcBef>
              <a:buClr>
                <a:schemeClr val="dk1"/>
              </a:buClr>
              <a:buSzPct val="100000"/>
              <a:buNone/>
              <a:defRPr sz="3700">
                <a:solidFill>
                  <a:schemeClr val="dk1"/>
                </a:solidFill>
              </a:defRPr>
            </a:lvl4pPr>
            <a:lvl5pPr lvl="4">
              <a:spcBef>
                <a:spcPts val="0"/>
              </a:spcBef>
              <a:buClr>
                <a:schemeClr val="dk1"/>
              </a:buClr>
              <a:buSzPct val="100000"/>
              <a:buNone/>
              <a:defRPr sz="3700">
                <a:solidFill>
                  <a:schemeClr val="dk1"/>
                </a:solidFill>
              </a:defRPr>
            </a:lvl5pPr>
            <a:lvl6pPr lvl="5">
              <a:spcBef>
                <a:spcPts val="0"/>
              </a:spcBef>
              <a:buClr>
                <a:schemeClr val="dk1"/>
              </a:buClr>
              <a:buSzPct val="100000"/>
              <a:buNone/>
              <a:defRPr sz="3700">
                <a:solidFill>
                  <a:schemeClr val="dk1"/>
                </a:solidFill>
              </a:defRPr>
            </a:lvl6pPr>
            <a:lvl7pPr lvl="6">
              <a:spcBef>
                <a:spcPts val="0"/>
              </a:spcBef>
              <a:buClr>
                <a:schemeClr val="dk1"/>
              </a:buClr>
              <a:buSzPct val="100000"/>
              <a:buNone/>
              <a:defRPr sz="3700">
                <a:solidFill>
                  <a:schemeClr val="dk1"/>
                </a:solidFill>
              </a:defRPr>
            </a:lvl7pPr>
            <a:lvl8pPr lvl="7">
              <a:spcBef>
                <a:spcPts val="0"/>
              </a:spcBef>
              <a:buClr>
                <a:schemeClr val="dk1"/>
              </a:buClr>
              <a:buSzPct val="100000"/>
              <a:buNone/>
              <a:defRPr sz="3700">
                <a:solidFill>
                  <a:schemeClr val="dk1"/>
                </a:solidFill>
              </a:defRPr>
            </a:lvl8pPr>
            <a:lvl9pPr lvl="8">
              <a:spcBef>
                <a:spcPts val="0"/>
              </a:spcBef>
              <a:buClr>
                <a:schemeClr val="dk1"/>
              </a:buClr>
              <a:buSzPct val="100000"/>
              <a:buNone/>
              <a:defRPr sz="3700">
                <a:solidFill>
                  <a:schemeClr val="dk1"/>
                </a:solidFill>
              </a:defRPr>
            </a:lvl9pPr>
          </a:lstStyle>
          <a:p/>
        </p:txBody>
      </p:sp>
      <p:sp>
        <p:nvSpPr>
          <p:cNvPr id="7" name="Shape 7"/>
          <p:cNvSpPr txBox="1"/>
          <p:nvPr>
            <p:ph idx="1" type="body"/>
          </p:nvPr>
        </p:nvSpPr>
        <p:spPr>
          <a:xfrm>
            <a:off x="415600" y="1536633"/>
            <a:ext cx="11360700" cy="4555200"/>
          </a:xfrm>
          <a:prstGeom prst="rect">
            <a:avLst/>
          </a:prstGeom>
          <a:noFill/>
          <a:ln>
            <a:noFill/>
          </a:ln>
        </p:spPr>
        <p:txBody>
          <a:bodyPr anchorCtr="0" anchor="t" bIns="121900" lIns="121900" rIns="121900" tIns="121900"/>
          <a:lstStyle>
            <a:lvl1pPr lvl="0">
              <a:lnSpc>
                <a:spcPct val="115000"/>
              </a:lnSpc>
              <a:spcBef>
                <a:spcPts val="0"/>
              </a:spcBef>
              <a:spcAft>
                <a:spcPts val="2100"/>
              </a:spcAft>
              <a:buClr>
                <a:schemeClr val="dk2"/>
              </a:buClr>
              <a:buSzPct val="100000"/>
              <a:defRPr sz="2400">
                <a:solidFill>
                  <a:schemeClr val="dk2"/>
                </a:solidFill>
              </a:defRPr>
            </a:lvl1pPr>
            <a:lvl2pPr lvl="1">
              <a:lnSpc>
                <a:spcPct val="115000"/>
              </a:lnSpc>
              <a:spcBef>
                <a:spcPts val="0"/>
              </a:spcBef>
              <a:spcAft>
                <a:spcPts val="2100"/>
              </a:spcAft>
              <a:buClr>
                <a:schemeClr val="dk2"/>
              </a:buClr>
              <a:buSzPct val="100000"/>
              <a:defRPr sz="1900">
                <a:solidFill>
                  <a:schemeClr val="dk2"/>
                </a:solidFill>
              </a:defRPr>
            </a:lvl2pPr>
            <a:lvl3pPr lvl="2">
              <a:lnSpc>
                <a:spcPct val="115000"/>
              </a:lnSpc>
              <a:spcBef>
                <a:spcPts val="0"/>
              </a:spcBef>
              <a:spcAft>
                <a:spcPts val="2100"/>
              </a:spcAft>
              <a:buClr>
                <a:schemeClr val="dk2"/>
              </a:buClr>
              <a:buSzPct val="100000"/>
              <a:defRPr sz="1900">
                <a:solidFill>
                  <a:schemeClr val="dk2"/>
                </a:solidFill>
              </a:defRPr>
            </a:lvl3pPr>
            <a:lvl4pPr lvl="3">
              <a:lnSpc>
                <a:spcPct val="115000"/>
              </a:lnSpc>
              <a:spcBef>
                <a:spcPts val="0"/>
              </a:spcBef>
              <a:spcAft>
                <a:spcPts val="2100"/>
              </a:spcAft>
              <a:buClr>
                <a:schemeClr val="dk2"/>
              </a:buClr>
              <a:buSzPct val="100000"/>
              <a:defRPr sz="1900">
                <a:solidFill>
                  <a:schemeClr val="dk2"/>
                </a:solidFill>
              </a:defRPr>
            </a:lvl4pPr>
            <a:lvl5pPr lvl="4">
              <a:lnSpc>
                <a:spcPct val="115000"/>
              </a:lnSpc>
              <a:spcBef>
                <a:spcPts val="0"/>
              </a:spcBef>
              <a:spcAft>
                <a:spcPts val="2100"/>
              </a:spcAft>
              <a:buClr>
                <a:schemeClr val="dk2"/>
              </a:buClr>
              <a:buSzPct val="100000"/>
              <a:defRPr sz="1900">
                <a:solidFill>
                  <a:schemeClr val="dk2"/>
                </a:solidFill>
              </a:defRPr>
            </a:lvl5pPr>
            <a:lvl6pPr lvl="5">
              <a:lnSpc>
                <a:spcPct val="115000"/>
              </a:lnSpc>
              <a:spcBef>
                <a:spcPts val="0"/>
              </a:spcBef>
              <a:spcAft>
                <a:spcPts val="2100"/>
              </a:spcAft>
              <a:buClr>
                <a:schemeClr val="dk2"/>
              </a:buClr>
              <a:buSzPct val="100000"/>
              <a:defRPr sz="1900">
                <a:solidFill>
                  <a:schemeClr val="dk2"/>
                </a:solidFill>
              </a:defRPr>
            </a:lvl6pPr>
            <a:lvl7pPr lvl="6">
              <a:lnSpc>
                <a:spcPct val="115000"/>
              </a:lnSpc>
              <a:spcBef>
                <a:spcPts val="0"/>
              </a:spcBef>
              <a:spcAft>
                <a:spcPts val="2100"/>
              </a:spcAft>
              <a:buClr>
                <a:schemeClr val="dk2"/>
              </a:buClr>
              <a:buSzPct val="100000"/>
              <a:defRPr sz="1900">
                <a:solidFill>
                  <a:schemeClr val="dk2"/>
                </a:solidFill>
              </a:defRPr>
            </a:lvl7pPr>
            <a:lvl8pPr lvl="7">
              <a:lnSpc>
                <a:spcPct val="115000"/>
              </a:lnSpc>
              <a:spcBef>
                <a:spcPts val="0"/>
              </a:spcBef>
              <a:spcAft>
                <a:spcPts val="2100"/>
              </a:spcAft>
              <a:buClr>
                <a:schemeClr val="dk2"/>
              </a:buClr>
              <a:buSzPct val="100000"/>
              <a:defRPr sz="1900">
                <a:solidFill>
                  <a:schemeClr val="dk2"/>
                </a:solidFill>
              </a:defRPr>
            </a:lvl8pPr>
            <a:lvl9pPr lvl="8">
              <a:lnSpc>
                <a:spcPct val="115000"/>
              </a:lnSpc>
              <a:spcBef>
                <a:spcPts val="0"/>
              </a:spcBef>
              <a:spcAft>
                <a:spcPts val="2100"/>
              </a:spcAft>
              <a:buClr>
                <a:schemeClr val="dk2"/>
              </a:buClr>
              <a:buSzPct val="100000"/>
              <a:defRPr sz="1900">
                <a:solidFill>
                  <a:schemeClr val="dk2"/>
                </a:solidFill>
              </a:defRPr>
            </a:lvl9pPr>
          </a:lstStyle>
          <a:p/>
        </p:txBody>
      </p:sp>
      <p:sp>
        <p:nvSpPr>
          <p:cNvPr id="8" name="Shape 8"/>
          <p:cNvSpPr txBox="1"/>
          <p:nvPr>
            <p:ph idx="12" type="sldNum"/>
          </p:nvPr>
        </p:nvSpPr>
        <p:spPr>
          <a:xfrm>
            <a:off x="11296610" y="6217622"/>
            <a:ext cx="731700" cy="524700"/>
          </a:xfrm>
          <a:prstGeom prst="rect">
            <a:avLst/>
          </a:prstGeom>
          <a:noFill/>
          <a:ln>
            <a:noFill/>
          </a:ln>
        </p:spPr>
        <p:txBody>
          <a:bodyPr anchorCtr="0" anchor="ctr" bIns="121900" lIns="121900" rIns="121900" tIns="121900">
            <a:noAutofit/>
          </a:bodyPr>
          <a:lstStyle/>
          <a:p>
            <a:pPr lvl="0" algn="r">
              <a:spcBef>
                <a:spcPts val="0"/>
              </a:spcBef>
              <a:buNone/>
            </a:pPr>
            <a:fld id="{00000000-1234-1234-1234-123412341234}" type="slidenum">
              <a:rPr lang="en-US"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6" name="Shape 56"/>
        <p:cNvGrpSpPr/>
        <p:nvPr/>
      </p:nvGrpSpPr>
      <p:grpSpPr>
        <a:xfrm>
          <a:off x="0" y="0"/>
          <a:ext cx="0" cy="0"/>
          <a:chOff x="0" y="0"/>
          <a:chExt cx="0" cy="0"/>
        </a:xfrm>
      </p:grpSpPr>
      <p:sp>
        <p:nvSpPr>
          <p:cNvPr id="57" name="Shape 57"/>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8" name="Shape 58"/>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www.theatlantic.com/politics/archive/2016/03/who-are-donald-trumps-supporters-really/471714/" TargetMode="External"/><Relationship Id="rId4" Type="http://schemas.openxmlformats.org/officeDocument/2006/relationships/hyperlink" Target="http://www.huffingtonpost.com/entry/clinton-sanders-minority-voters_us_56d6f8e3e4b0bf0dab33f4f9"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www.kaggle.com/benhamner/2016-us-election" TargetMode="External"/><Relationship Id="rId4" Type="http://schemas.openxmlformats.org/officeDocument/2006/relationships/hyperlink" Target="http://www.cnn.com/election/primaries/counties/ia/Dem" TargetMode="External"/><Relationship Id="rId5" Type="http://schemas.openxmlformats.org/officeDocument/2006/relationships/hyperlink" Target="https://numeracy.co/projects/2n9KPEk6ShS" TargetMode="External"/><Relationship Id="rId6" Type="http://schemas.openxmlformats.org/officeDocument/2006/relationships/hyperlink" Target="https://www.census.gov/geo/maps-data/data/cbf/cbf_counties.html" TargetMode="External"/><Relationship Id="rId7" Type="http://schemas.openxmlformats.org/officeDocument/2006/relationships/hyperlink" Target="http://quickfacts.census.gov/qfd/download_data.html" TargetMode="External"/><Relationship Id="rId8" Type="http://schemas.openxmlformats.org/officeDocument/2006/relationships/hyperlink" Target="http://www.ibtimes.co.uk/us-election-2016-how-presidential-caucuses-primaries-work-15485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5998" l="0" r="0" t="-5999"/>
          </a:stretch>
        </a:blipFill>
      </p:bgPr>
    </p:bg>
    <p:spTree>
      <p:nvGrpSpPr>
        <p:cNvPr id="134" name="Shape 134"/>
        <p:cNvGrpSpPr/>
        <p:nvPr/>
      </p:nvGrpSpPr>
      <p:grpSpPr>
        <a:xfrm>
          <a:off x="0" y="0"/>
          <a:ext cx="0" cy="0"/>
          <a:chOff x="0" y="0"/>
          <a:chExt cx="0" cy="0"/>
        </a:xfrm>
      </p:grpSpPr>
      <p:sp>
        <p:nvSpPr>
          <p:cNvPr id="135" name="Shape 135"/>
          <p:cNvSpPr txBox="1"/>
          <p:nvPr>
            <p:ph type="ctrTitle"/>
          </p:nvPr>
        </p:nvSpPr>
        <p:spPr>
          <a:xfrm>
            <a:off x="1466850" y="198438"/>
            <a:ext cx="9144000" cy="23876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b="1" i="0" lang="en-US" sz="6000" u="none" cap="none" strike="noStrike">
                <a:solidFill>
                  <a:schemeClr val="dk1"/>
                </a:solidFill>
                <a:latin typeface="Calibri"/>
                <a:ea typeface="Calibri"/>
                <a:cs typeface="Calibri"/>
                <a:sym typeface="Calibri"/>
              </a:rPr>
              <a:t>Analyzing 2016 US Presidential Elections</a:t>
            </a:r>
          </a:p>
        </p:txBody>
      </p:sp>
      <p:sp>
        <p:nvSpPr>
          <p:cNvPr id="136" name="Shape 136"/>
          <p:cNvSpPr txBox="1"/>
          <p:nvPr>
            <p:ph idx="1" type="subTitle"/>
          </p:nvPr>
        </p:nvSpPr>
        <p:spPr>
          <a:xfrm>
            <a:off x="8443050" y="4771212"/>
            <a:ext cx="3676800" cy="1684200"/>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dk1"/>
              </a:buClr>
              <a:buSzPct val="25000"/>
              <a:buFont typeface="Arial"/>
              <a:buNone/>
            </a:pPr>
            <a:r>
              <a:rPr b="1" i="0" lang="en-US" sz="2400" u="none" cap="none" strike="noStrike">
                <a:solidFill>
                  <a:schemeClr val="dk1"/>
                </a:solidFill>
                <a:latin typeface="Calibri"/>
                <a:ea typeface="Calibri"/>
                <a:cs typeface="Calibri"/>
                <a:sym typeface="Calibri"/>
              </a:rPr>
              <a:t>Presented by:</a:t>
            </a:r>
          </a:p>
          <a:p>
            <a:pPr indent="0" lvl="0" marL="0" marR="0" rtl="0" algn="l">
              <a:lnSpc>
                <a:spcPct val="100000"/>
              </a:lnSpc>
              <a:spcBef>
                <a:spcPts val="0"/>
              </a:spcBef>
              <a:spcAft>
                <a:spcPts val="0"/>
              </a:spcAft>
              <a:buClr>
                <a:schemeClr val="dk1"/>
              </a:buClr>
              <a:buSzPct val="25000"/>
              <a:buFont typeface="Arial"/>
              <a:buNone/>
            </a:pPr>
            <a:r>
              <a:rPr b="0" i="0" lang="en-US" sz="2400" u="none" cap="none" strike="noStrike">
                <a:solidFill>
                  <a:schemeClr val="dk1"/>
                </a:solidFill>
                <a:latin typeface="Calibri"/>
                <a:ea typeface="Calibri"/>
                <a:cs typeface="Calibri"/>
                <a:sym typeface="Calibri"/>
              </a:rPr>
              <a:t>Akshata S Salehittal</a:t>
            </a:r>
          </a:p>
          <a:p>
            <a:pPr indent="0" lvl="0" marL="0" marR="0" rtl="0" algn="l">
              <a:lnSpc>
                <a:spcPct val="100000"/>
              </a:lnSpc>
              <a:spcBef>
                <a:spcPts val="0"/>
              </a:spcBef>
              <a:spcAft>
                <a:spcPts val="0"/>
              </a:spcAft>
              <a:buClr>
                <a:schemeClr val="dk1"/>
              </a:buClr>
              <a:buSzPct val="25000"/>
              <a:buFont typeface="Arial"/>
              <a:buNone/>
            </a:pPr>
            <a:r>
              <a:rPr b="0" i="0" lang="en-US" sz="2400" u="none" cap="none" strike="noStrike">
                <a:solidFill>
                  <a:schemeClr val="dk1"/>
                </a:solidFill>
                <a:latin typeface="Calibri"/>
                <a:ea typeface="Calibri"/>
                <a:cs typeface="Calibri"/>
                <a:sym typeface="Calibri"/>
              </a:rPr>
              <a:t>Janhavi Chitale</a:t>
            </a:r>
          </a:p>
          <a:p>
            <a:pPr indent="0" lvl="0" marL="0" marR="0" rtl="0" algn="l">
              <a:lnSpc>
                <a:spcPct val="100000"/>
              </a:lnSpc>
              <a:spcBef>
                <a:spcPts val="0"/>
              </a:spcBef>
              <a:buClr>
                <a:schemeClr val="dk1"/>
              </a:buClr>
              <a:buSzPct val="25000"/>
              <a:buFont typeface="Arial"/>
              <a:buNone/>
            </a:pPr>
            <a:r>
              <a:rPr b="0" i="0" lang="en-US" sz="2400" u="none" cap="none" strike="noStrike">
                <a:solidFill>
                  <a:schemeClr val="dk1"/>
                </a:solidFill>
                <a:latin typeface="Calibri"/>
                <a:ea typeface="Calibri"/>
                <a:cs typeface="Calibri"/>
                <a:sym typeface="Calibri"/>
              </a:rPr>
              <a:t>Kanishka Ramamoorthy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838200" y="365125"/>
            <a:ext cx="10515600" cy="1325700"/>
          </a:xfrm>
          <a:prstGeom prst="rect">
            <a:avLst/>
          </a:prstGeom>
        </p:spPr>
        <p:txBody>
          <a:bodyPr anchorCtr="0" anchor="ctr" bIns="121900" lIns="121900" rIns="121900" tIns="121900">
            <a:noAutofit/>
          </a:bodyPr>
          <a:lstStyle/>
          <a:p>
            <a:pPr lvl="0">
              <a:spcBef>
                <a:spcPts val="0"/>
              </a:spcBef>
              <a:buNone/>
            </a:pPr>
            <a:r>
              <a:rPr b="1" lang="en-US"/>
              <a:t>Correlations</a:t>
            </a:r>
          </a:p>
          <a:p>
            <a:pPr lvl="0">
              <a:spcBef>
                <a:spcPts val="0"/>
              </a:spcBef>
              <a:buNone/>
            </a:pPr>
            <a:r>
              <a:t/>
            </a:r>
            <a:endParaRPr b="1"/>
          </a:p>
        </p:txBody>
      </p:sp>
      <p:pic>
        <p:nvPicPr>
          <p:cNvPr id="196" name="Shape 196"/>
          <p:cNvPicPr preferRelativeResize="0"/>
          <p:nvPr/>
        </p:nvPicPr>
        <p:blipFill>
          <a:blip r:embed="rId3">
            <a:alphaModFix/>
          </a:blip>
          <a:stretch>
            <a:fillRect/>
          </a:stretch>
        </p:blipFill>
        <p:spPr>
          <a:xfrm>
            <a:off x="0" y="1216150"/>
            <a:ext cx="6097623" cy="5167174"/>
          </a:xfrm>
          <a:prstGeom prst="rect">
            <a:avLst/>
          </a:prstGeom>
          <a:noFill/>
          <a:ln>
            <a:noFill/>
          </a:ln>
        </p:spPr>
      </p:pic>
      <p:pic>
        <p:nvPicPr>
          <p:cNvPr id="197" name="Shape 197"/>
          <p:cNvPicPr preferRelativeResize="0"/>
          <p:nvPr/>
        </p:nvPicPr>
        <p:blipFill>
          <a:blip r:embed="rId4">
            <a:alphaModFix/>
          </a:blip>
          <a:stretch>
            <a:fillRect/>
          </a:stretch>
        </p:blipFill>
        <p:spPr>
          <a:xfrm>
            <a:off x="6094375" y="1216162"/>
            <a:ext cx="6097625" cy="522511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838200" y="140775"/>
            <a:ext cx="10515600" cy="1325700"/>
          </a:xfrm>
          <a:prstGeom prst="rect">
            <a:avLst/>
          </a:prstGeom>
        </p:spPr>
        <p:txBody>
          <a:bodyPr anchorCtr="0" anchor="ctr" bIns="121900" lIns="121900" rIns="121900" tIns="121900">
            <a:noAutofit/>
          </a:bodyPr>
          <a:lstStyle/>
          <a:p>
            <a:pPr lvl="0">
              <a:spcBef>
                <a:spcPts val="0"/>
              </a:spcBef>
              <a:buNone/>
            </a:pPr>
            <a:r>
              <a:rPr b="1" lang="en-US"/>
              <a:t>Method </a:t>
            </a:r>
          </a:p>
        </p:txBody>
      </p:sp>
      <p:sp>
        <p:nvSpPr>
          <p:cNvPr id="203" name="Shape 203"/>
          <p:cNvSpPr txBox="1"/>
          <p:nvPr>
            <p:ph idx="1" type="body"/>
          </p:nvPr>
        </p:nvSpPr>
        <p:spPr>
          <a:xfrm>
            <a:off x="684200" y="1277550"/>
            <a:ext cx="10515600" cy="4912500"/>
          </a:xfrm>
          <a:prstGeom prst="rect">
            <a:avLst/>
          </a:prstGeom>
        </p:spPr>
        <p:txBody>
          <a:bodyPr anchorCtr="0" anchor="t" bIns="121900" lIns="121900" rIns="121900" tIns="121900">
            <a:noAutofit/>
          </a:bodyPr>
          <a:lstStyle/>
          <a:p>
            <a:pPr indent="-381000" lvl="0" marL="457200" rtl="0">
              <a:lnSpc>
                <a:spcPct val="150000"/>
              </a:lnSpc>
              <a:spcBef>
                <a:spcPts val="0"/>
              </a:spcBef>
              <a:buSzPct val="100000"/>
            </a:pPr>
            <a:r>
              <a:rPr lang="en-US" sz="2400"/>
              <a:t>Built 2 separate models for the Democrats &amp; Republicans </a:t>
            </a:r>
          </a:p>
          <a:p>
            <a:pPr indent="-381000" lvl="0" marL="457200" rtl="0">
              <a:lnSpc>
                <a:spcPct val="150000"/>
              </a:lnSpc>
              <a:spcBef>
                <a:spcPts val="0"/>
              </a:spcBef>
              <a:buSzPct val="100000"/>
            </a:pPr>
            <a:r>
              <a:rPr lang="en-US" sz="2400"/>
              <a:t>Separated the data into Republicans &amp; Democrats</a:t>
            </a:r>
          </a:p>
          <a:p>
            <a:pPr indent="-381000" lvl="0" marL="457200" rtl="0">
              <a:lnSpc>
                <a:spcPct val="150000"/>
              </a:lnSpc>
              <a:spcBef>
                <a:spcPts val="0"/>
              </a:spcBef>
              <a:buSzPct val="100000"/>
            </a:pPr>
            <a:r>
              <a:rPr lang="en-US" sz="2400"/>
              <a:t>Calculated county wise winners for each party, based on the fraction of votes</a:t>
            </a:r>
          </a:p>
          <a:p>
            <a:pPr indent="-381000" lvl="0" marL="457200" rtl="0">
              <a:lnSpc>
                <a:spcPct val="150000"/>
              </a:lnSpc>
              <a:spcBef>
                <a:spcPts val="0"/>
              </a:spcBef>
              <a:buSzPct val="100000"/>
            </a:pPr>
            <a:r>
              <a:rPr lang="en-US" sz="2400"/>
              <a:t>Merged the new data frame with the demographics to form our train data with ‘Winner’ as the DV</a:t>
            </a:r>
          </a:p>
          <a:p>
            <a:pPr indent="-381000" lvl="0" marL="457200" rtl="0">
              <a:lnSpc>
                <a:spcPct val="150000"/>
              </a:lnSpc>
              <a:spcBef>
                <a:spcPts val="0"/>
              </a:spcBef>
              <a:buSzPct val="100000"/>
            </a:pPr>
            <a:r>
              <a:rPr lang="en-US" sz="2400"/>
              <a:t>Performed a 80/20 % split to form a train set and a validation set</a:t>
            </a:r>
          </a:p>
          <a:p>
            <a:pPr indent="-381000" lvl="0" marL="457200" rtl="0">
              <a:lnSpc>
                <a:spcPct val="150000"/>
              </a:lnSpc>
              <a:spcBef>
                <a:spcPts val="0"/>
              </a:spcBef>
              <a:buSzPct val="100000"/>
            </a:pPr>
            <a:r>
              <a:rPr lang="en-US" sz="2400"/>
              <a:t>Test set included demographics of counties in states where primaries were not conducted yet</a:t>
            </a:r>
          </a:p>
          <a:p>
            <a:pPr indent="0" lvl="0" marL="0" rtl="0">
              <a:lnSpc>
                <a:spcPct val="150000"/>
              </a:lnSpc>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838200" y="0"/>
            <a:ext cx="10515600" cy="1325700"/>
          </a:xfrm>
          <a:prstGeom prst="rect">
            <a:avLst/>
          </a:prstGeom>
        </p:spPr>
        <p:txBody>
          <a:bodyPr anchorCtr="0" anchor="ctr" bIns="121900" lIns="121900" rIns="121900" tIns="121900">
            <a:noAutofit/>
          </a:bodyPr>
          <a:lstStyle/>
          <a:p>
            <a:pPr lvl="0">
              <a:spcBef>
                <a:spcPts val="0"/>
              </a:spcBef>
              <a:buNone/>
            </a:pPr>
            <a:r>
              <a:rPr b="1" lang="en-US"/>
              <a:t>Republican Accuracy Matrix</a:t>
            </a:r>
          </a:p>
        </p:txBody>
      </p:sp>
      <p:graphicFrame>
        <p:nvGraphicFramePr>
          <p:cNvPr id="209" name="Shape 209"/>
          <p:cNvGraphicFramePr/>
          <p:nvPr/>
        </p:nvGraphicFramePr>
        <p:xfrm>
          <a:off x="144037" y="1105775"/>
          <a:ext cx="3000000" cy="3000000"/>
        </p:xfrm>
        <a:graphic>
          <a:graphicData uri="http://schemas.openxmlformats.org/drawingml/2006/table">
            <a:tbl>
              <a:tblPr>
                <a:noFill/>
                <a:tableStyleId>{3365D513-436E-4BEE-B253-E6130ACD10C1}</a:tableStyleId>
              </a:tblPr>
              <a:tblGrid>
                <a:gridCol w="5832100"/>
                <a:gridCol w="1487950"/>
                <a:gridCol w="1139250"/>
                <a:gridCol w="1101675"/>
                <a:gridCol w="1292925"/>
                <a:gridCol w="1102625"/>
              </a:tblGrid>
              <a:tr h="801250">
                <a:tc>
                  <a:txBody>
                    <a:bodyPr>
                      <a:noAutofit/>
                    </a:bodyPr>
                    <a:lstStyle/>
                    <a:p>
                      <a:pPr lvl="0" algn="ctr">
                        <a:spcBef>
                          <a:spcPts val="0"/>
                        </a:spcBef>
                        <a:buNone/>
                      </a:pPr>
                      <a:r>
                        <a:rPr b="1" lang="en-US" sz="1800"/>
                        <a:t>Predictors </a:t>
                      </a:r>
                    </a:p>
                  </a:txBody>
                  <a:tcPr marT="91425" marB="91425" marR="91425" marL="91425" anchor="ctr">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algn="ctr">
                        <a:spcBef>
                          <a:spcPts val="0"/>
                        </a:spcBef>
                        <a:buNone/>
                      </a:pPr>
                      <a:r>
                        <a:rPr b="1" lang="en-US" sz="1800"/>
                        <a:t>Logistic Regression</a:t>
                      </a:r>
                    </a:p>
                  </a:txBody>
                  <a:tcPr marT="91425" marB="91425" marR="91425" marL="91425" anchor="ctr">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SVM</a:t>
                      </a:r>
                    </a:p>
                    <a:p>
                      <a:pPr lvl="0" algn="ctr">
                        <a:spcBef>
                          <a:spcPts val="0"/>
                        </a:spcBef>
                        <a:buNone/>
                      </a:pPr>
                      <a:r>
                        <a:rPr b="1" lang="en-US" sz="1800"/>
                        <a:t>(Radial)</a:t>
                      </a:r>
                    </a:p>
                  </a:txBody>
                  <a:tcPr marT="91425" marB="91425" marR="91425" marL="91425" anchor="ctr">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SVM</a:t>
                      </a:r>
                    </a:p>
                    <a:p>
                      <a:pPr lvl="0" algn="ctr">
                        <a:spcBef>
                          <a:spcPts val="0"/>
                        </a:spcBef>
                        <a:buNone/>
                      </a:pPr>
                      <a:r>
                        <a:rPr b="1" lang="en-US" sz="1800"/>
                        <a:t>(Linear)</a:t>
                      </a:r>
                    </a:p>
                  </a:txBody>
                  <a:tcPr marT="91425" marB="91425" marR="91425" marL="91425" anchor="ctr">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SVM</a:t>
                      </a:r>
                    </a:p>
                    <a:p>
                      <a:pPr lvl="0" algn="ctr">
                        <a:spcBef>
                          <a:spcPts val="0"/>
                        </a:spcBef>
                        <a:buNone/>
                      </a:pPr>
                      <a:r>
                        <a:rPr b="1" lang="en-US" sz="1800"/>
                        <a:t>(Laplace)</a:t>
                      </a:r>
                    </a:p>
                  </a:txBody>
                  <a:tcPr marT="91425" marB="91425" marR="91425" marL="91425" anchor="ctr">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SVM </a:t>
                      </a:r>
                    </a:p>
                    <a:p>
                      <a:pPr lvl="0" algn="ctr">
                        <a:spcBef>
                          <a:spcPts val="0"/>
                        </a:spcBef>
                        <a:buNone/>
                      </a:pPr>
                      <a:r>
                        <a:rPr b="1" lang="en-US" sz="1800"/>
                        <a:t>(Bessel)</a:t>
                      </a:r>
                    </a:p>
                  </a:txBody>
                  <a:tcPr marT="91425" marB="91425" marR="91425" marL="91425" anchor="ctr">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r>
              <a:tr h="848975">
                <a:tc>
                  <a:txBody>
                    <a:bodyPr>
                      <a:noAutofit/>
                    </a:bodyPr>
                    <a:lstStyle/>
                    <a:p>
                      <a:pPr lvl="0">
                        <a:spcBef>
                          <a:spcPts val="0"/>
                        </a:spcBef>
                        <a:buClr>
                          <a:schemeClr val="dk1"/>
                        </a:buClr>
                        <a:buSzPct val="78571"/>
                        <a:buFont typeface="Arial"/>
                        <a:buNone/>
                      </a:pPr>
                      <a:r>
                        <a:rPr lang="en-US">
                          <a:solidFill>
                            <a:schemeClr val="dk1"/>
                          </a:solidFill>
                        </a:rPr>
                        <a:t>White alone + White alone(pop above 18yrs)+ African American + Persons below Poverty Level + High School Graduates, (25 yrs+) + Bachelor’s degree, (25 yrs+) + Under 18yrs + Per capita money income in past 12 months + Median household income</a:t>
                      </a:r>
                    </a:p>
                  </a:txBody>
                  <a:tcPr marT="91425" marB="91425" marR="91425" marL="91425">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79.52%</a:t>
                      </a:r>
                    </a:p>
                  </a:txBody>
                  <a:tcPr marT="91425" marB="91425" marR="91425" marL="91425" anchor="ctr">
                    <a:lnL cap="flat" cmpd="sng" w="28575">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82.18%</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80.85%</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81.11%</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80.05%</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r h="848975">
                <a:tc>
                  <a:txBody>
                    <a:bodyPr>
                      <a:noAutofit/>
                    </a:bodyPr>
                    <a:lstStyle/>
                    <a:p>
                      <a:pPr lvl="0">
                        <a:spcBef>
                          <a:spcPts val="0"/>
                        </a:spcBef>
                        <a:buClr>
                          <a:schemeClr val="dk1"/>
                        </a:buClr>
                        <a:buSzPct val="78571"/>
                        <a:buFont typeface="Arial"/>
                        <a:buNone/>
                      </a:pPr>
                      <a:r>
                        <a:rPr lang="en-US">
                          <a:solidFill>
                            <a:schemeClr val="dk1"/>
                          </a:solidFill>
                        </a:rPr>
                        <a:t>White alone +African American + Persons below Poverty Level + High School Graduates, (25 yrs+) + Bachelor’s degree, (25 yrs+) + Under 18yrs + 65 yrs+ + Per capita money income in past 12 months+ Median household income +Population per Square mile  </a:t>
                      </a:r>
                    </a:p>
                  </a:txBody>
                  <a:tcPr marT="91425" marB="91425" marR="91425" marL="91425">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78.45%</a:t>
                      </a:r>
                    </a:p>
                  </a:txBody>
                  <a:tcPr marT="91425" marB="91425" marR="91425" marL="91425" anchor="ctr">
                    <a:lnL cap="flat" cmpd="sng" w="28575">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81.64%</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80.05%</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81.08%</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78.19%</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r h="848975">
                <a:tc>
                  <a:txBody>
                    <a:bodyPr>
                      <a:noAutofit/>
                    </a:bodyPr>
                    <a:lstStyle/>
                    <a:p>
                      <a:pPr lvl="0">
                        <a:spcBef>
                          <a:spcPts val="0"/>
                        </a:spcBef>
                        <a:buClr>
                          <a:schemeClr val="dk1"/>
                        </a:buClr>
                        <a:buSzPct val="78571"/>
                        <a:buFont typeface="Arial"/>
                        <a:buNone/>
                      </a:pPr>
                      <a:r>
                        <a:rPr lang="en-US">
                          <a:solidFill>
                            <a:schemeClr val="dk1"/>
                          </a:solidFill>
                        </a:rPr>
                        <a:t>White alone + African American+White alone(pop above 18yrs) + Persons below Poverty Level + High School Graduates, (25 yrs+) + Bachelor’s degree, (25 yrs+) + 65 yrs+ + Per capita money income in past 12 months </a:t>
                      </a:r>
                    </a:p>
                  </a:txBody>
                  <a:tcPr marT="91425" marB="91425" marR="91425" marL="91425">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78.19%</a:t>
                      </a:r>
                    </a:p>
                  </a:txBody>
                  <a:tcPr marT="91425" marB="91425" marR="91425" marL="91425" anchor="ctr">
                    <a:lnL cap="flat" cmpd="sng" w="28575">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81.11%</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78.72%</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80.85%</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80.58%</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r h="848975">
                <a:tc>
                  <a:txBody>
                    <a:bodyPr>
                      <a:noAutofit/>
                    </a:bodyPr>
                    <a:lstStyle/>
                    <a:p>
                      <a:pPr lvl="0">
                        <a:spcBef>
                          <a:spcPts val="0"/>
                        </a:spcBef>
                        <a:buNone/>
                      </a:pPr>
                      <a:r>
                        <a:rPr lang="en-US"/>
                        <a:t>Hispanic or Latino + </a:t>
                      </a:r>
                      <a:r>
                        <a:rPr lang="en-US">
                          <a:solidFill>
                            <a:schemeClr val="dk1"/>
                          </a:solidFill>
                        </a:rPr>
                        <a:t>Persons below Poverty Level + High School Graduates, (25 yrs+) + Bachelor’s degree, (25 yrs+) + Under 18 yrs+ Female persons</a:t>
                      </a:r>
                    </a:p>
                  </a:txBody>
                  <a:tcPr marT="91425" marB="91425" marR="91425" marL="91425">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76.62%</a:t>
                      </a:r>
                    </a:p>
                  </a:txBody>
                  <a:tcPr marT="91425" marB="91425" marR="91425" marL="91425" anchor="ctr">
                    <a:lnL cap="flat" cmpd="sng" w="28575">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75.26%</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73.13%</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75.53%</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74.46%</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r h="1086075">
                <a:tc>
                  <a:txBody>
                    <a:bodyPr>
                      <a:noAutofit/>
                    </a:bodyPr>
                    <a:lstStyle/>
                    <a:p>
                      <a:pPr lvl="0">
                        <a:spcBef>
                          <a:spcPts val="0"/>
                        </a:spcBef>
                        <a:buClr>
                          <a:schemeClr val="dk1"/>
                        </a:buClr>
                        <a:buSzPct val="78571"/>
                        <a:buFont typeface="Arial"/>
                        <a:buNone/>
                      </a:pPr>
                      <a:r>
                        <a:rPr lang="en-US">
                          <a:solidFill>
                            <a:schemeClr val="dk1"/>
                          </a:solidFill>
                        </a:rPr>
                        <a:t>White alone(pop above 18yrs) + African American + White alone + Persons below Poverty Level  + Bachelor’s degree, (25 yrs+) + High School Graduates, (25 yrs+) + Per capita money income in past 12 months + Median household income </a:t>
                      </a:r>
                    </a:p>
                  </a:txBody>
                  <a:tcPr marT="91425" marB="91425" marR="91425" marL="91425">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77.39%</a:t>
                      </a:r>
                    </a:p>
                  </a:txBody>
                  <a:tcPr marT="91425" marB="91425" marR="91425" marL="91425" anchor="ctr">
                    <a:lnL cap="flat" cmpd="sng" w="28575">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81.38%</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78.19%</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80.58%</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79.52%</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bl>
          </a:graphicData>
        </a:graphic>
      </p:graphicFrame>
      <p:sp>
        <p:nvSpPr>
          <p:cNvPr id="210" name="Shape 210"/>
          <p:cNvSpPr/>
          <p:nvPr/>
        </p:nvSpPr>
        <p:spPr>
          <a:xfrm>
            <a:off x="7523625" y="2253050"/>
            <a:ext cx="1025400" cy="339600"/>
          </a:xfrm>
          <a:prstGeom prst="rect">
            <a:avLst/>
          </a:prstGeom>
          <a:noFill/>
          <a:ln cap="flat" cmpd="sng" w="28575">
            <a:solidFill>
              <a:srgbClr val="4A86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838200" y="0"/>
            <a:ext cx="10515600" cy="1325700"/>
          </a:xfrm>
          <a:prstGeom prst="rect">
            <a:avLst/>
          </a:prstGeom>
        </p:spPr>
        <p:txBody>
          <a:bodyPr anchorCtr="0" anchor="ctr" bIns="121900" lIns="121900" rIns="121900" tIns="121900">
            <a:noAutofit/>
          </a:bodyPr>
          <a:lstStyle/>
          <a:p>
            <a:pPr lvl="0" rtl="0">
              <a:spcBef>
                <a:spcPts val="0"/>
              </a:spcBef>
              <a:buNone/>
            </a:pPr>
            <a:r>
              <a:rPr b="1" lang="en-US"/>
              <a:t>Democrat Accuracy Matrix</a:t>
            </a:r>
          </a:p>
        </p:txBody>
      </p:sp>
      <p:graphicFrame>
        <p:nvGraphicFramePr>
          <p:cNvPr id="216" name="Shape 216"/>
          <p:cNvGraphicFramePr/>
          <p:nvPr/>
        </p:nvGraphicFramePr>
        <p:xfrm>
          <a:off x="133750" y="1217925"/>
          <a:ext cx="3000000" cy="3000000"/>
        </p:xfrm>
        <a:graphic>
          <a:graphicData uri="http://schemas.openxmlformats.org/drawingml/2006/table">
            <a:tbl>
              <a:tblPr>
                <a:noFill/>
                <a:tableStyleId>{3365D513-436E-4BEE-B253-E6130ACD10C1}</a:tableStyleId>
              </a:tblPr>
              <a:tblGrid>
                <a:gridCol w="5287300"/>
                <a:gridCol w="1568050"/>
                <a:gridCol w="1283475"/>
                <a:gridCol w="1261925"/>
                <a:gridCol w="1389050"/>
                <a:gridCol w="1134675"/>
              </a:tblGrid>
              <a:tr h="842125">
                <a:tc>
                  <a:txBody>
                    <a:bodyPr>
                      <a:noAutofit/>
                    </a:bodyPr>
                    <a:lstStyle/>
                    <a:p>
                      <a:pPr lvl="0" rtl="0" algn="ctr">
                        <a:spcBef>
                          <a:spcPts val="0"/>
                        </a:spcBef>
                        <a:buClr>
                          <a:schemeClr val="dk1"/>
                        </a:buClr>
                        <a:buSzPct val="61111"/>
                        <a:buFont typeface="Arial"/>
                        <a:buNone/>
                      </a:pPr>
                      <a:r>
                        <a:rPr b="1" lang="en-US" sz="1800">
                          <a:solidFill>
                            <a:schemeClr val="dk1"/>
                          </a:solidFill>
                        </a:rPr>
                        <a:t>Predictors </a:t>
                      </a:r>
                    </a:p>
                  </a:txBody>
                  <a:tcPr marT="91425" marB="91425" marR="91425" marL="91425" anchor="ctr">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Logistic</a:t>
                      </a:r>
                    </a:p>
                    <a:p>
                      <a:pPr lvl="0" rtl="0" algn="ctr">
                        <a:spcBef>
                          <a:spcPts val="0"/>
                        </a:spcBef>
                        <a:buNone/>
                      </a:pPr>
                      <a:r>
                        <a:rPr b="1" lang="en-US" sz="1800"/>
                        <a:t>Regression</a:t>
                      </a:r>
                    </a:p>
                  </a:txBody>
                  <a:tcPr marT="91425" marB="91425" marR="91425" marL="91425" anchor="ctr">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SVM</a:t>
                      </a:r>
                    </a:p>
                    <a:p>
                      <a:pPr lvl="0" rtl="0" algn="ctr">
                        <a:spcBef>
                          <a:spcPts val="0"/>
                        </a:spcBef>
                        <a:buNone/>
                      </a:pPr>
                      <a:r>
                        <a:rPr b="1" lang="en-US" sz="1800"/>
                        <a:t>(Radial)</a:t>
                      </a:r>
                    </a:p>
                  </a:txBody>
                  <a:tcPr marT="91425" marB="91425" marR="91425" marL="91425" anchor="ctr">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SVM</a:t>
                      </a:r>
                    </a:p>
                    <a:p>
                      <a:pPr lvl="0" rtl="0" algn="ctr">
                        <a:spcBef>
                          <a:spcPts val="0"/>
                        </a:spcBef>
                        <a:buNone/>
                      </a:pPr>
                      <a:r>
                        <a:rPr b="1" lang="en-US" sz="1800"/>
                        <a:t>(Linear)</a:t>
                      </a:r>
                    </a:p>
                  </a:txBody>
                  <a:tcPr marT="91425" marB="91425" marR="91425" marL="91425" anchor="ctr">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SVM</a:t>
                      </a:r>
                    </a:p>
                    <a:p>
                      <a:pPr lvl="0" rtl="0" algn="ctr">
                        <a:spcBef>
                          <a:spcPts val="0"/>
                        </a:spcBef>
                        <a:buNone/>
                      </a:pPr>
                      <a:r>
                        <a:rPr b="1" lang="en-US" sz="1800"/>
                        <a:t>(Laplace)</a:t>
                      </a:r>
                    </a:p>
                  </a:txBody>
                  <a:tcPr marT="91425" marB="91425" marR="91425" marL="91425" anchor="ctr">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SVM </a:t>
                      </a:r>
                    </a:p>
                    <a:p>
                      <a:pPr lvl="0" rtl="0" algn="ctr">
                        <a:spcBef>
                          <a:spcPts val="0"/>
                        </a:spcBef>
                        <a:buNone/>
                      </a:pPr>
                      <a:r>
                        <a:rPr b="1" lang="en-US" sz="1800"/>
                        <a:t>(Bessel)</a:t>
                      </a:r>
                    </a:p>
                  </a:txBody>
                  <a:tcPr marT="91425" marB="91425" marR="91425" marL="91425" anchor="ctr">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r>
              <a:tr h="550425">
                <a:tc>
                  <a:txBody>
                    <a:bodyPr>
                      <a:noAutofit/>
                    </a:bodyPr>
                    <a:lstStyle/>
                    <a:p>
                      <a:pPr lvl="0" rtl="0">
                        <a:spcBef>
                          <a:spcPts val="0"/>
                        </a:spcBef>
                        <a:buClr>
                          <a:schemeClr val="dk1"/>
                        </a:buClr>
                        <a:buSzPct val="68750"/>
                        <a:buFont typeface="Arial"/>
                        <a:buNone/>
                      </a:pPr>
                      <a:r>
                        <a:rPr lang="en-US" sz="1600">
                          <a:solidFill>
                            <a:schemeClr val="dk1"/>
                          </a:solidFill>
                        </a:rPr>
                        <a:t>White Alone + 65 yrs + Bachelor’s degree, (25 yrs+) + Median household income </a:t>
                      </a:r>
                    </a:p>
                  </a:txBody>
                  <a:tcPr marT="91425" marB="91425" marR="91425" marL="91425">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77.92%</a:t>
                      </a:r>
                    </a:p>
                  </a:txBody>
                  <a:tcPr marT="91425" marB="91425" marR="91425" marL="91425" anchor="ctr">
                    <a:lnL cap="flat" cmpd="sng" w="28575">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76.86%</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72.60%</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76.06%</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75.79%</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r h="892300">
                <a:tc>
                  <a:txBody>
                    <a:bodyPr>
                      <a:noAutofit/>
                    </a:bodyPr>
                    <a:lstStyle/>
                    <a:p>
                      <a:pPr lvl="0" rtl="0">
                        <a:spcBef>
                          <a:spcPts val="0"/>
                        </a:spcBef>
                        <a:buClr>
                          <a:schemeClr val="dk1"/>
                        </a:buClr>
                        <a:buSzPct val="68750"/>
                        <a:buFont typeface="Arial"/>
                        <a:buNone/>
                      </a:pPr>
                      <a:r>
                        <a:rPr lang="en-US" sz="1600">
                          <a:solidFill>
                            <a:schemeClr val="dk1"/>
                          </a:solidFill>
                        </a:rPr>
                        <a:t>White alone + Bachelor’s degree, (25 yrs+) + White alone(Not Hispanic or Latino) </a:t>
                      </a:r>
                    </a:p>
                  </a:txBody>
                  <a:tcPr marT="91425" marB="91425" marR="91425" marL="91425">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77.14%</a:t>
                      </a:r>
                    </a:p>
                  </a:txBody>
                  <a:tcPr marT="91425" marB="91425" marR="91425" marL="91425" anchor="ctr">
                    <a:lnL cap="flat" cmpd="sng" w="28575">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73.13%</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71.80%</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72.87%</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73.93%</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r h="892300">
                <a:tc>
                  <a:txBody>
                    <a:bodyPr>
                      <a:noAutofit/>
                    </a:bodyPr>
                    <a:lstStyle/>
                    <a:p>
                      <a:pPr lvl="0" rtl="0">
                        <a:spcBef>
                          <a:spcPts val="0"/>
                        </a:spcBef>
                        <a:buClr>
                          <a:schemeClr val="dk1"/>
                        </a:buClr>
                        <a:buSzPct val="68750"/>
                        <a:buFont typeface="Arial"/>
                        <a:buNone/>
                      </a:pPr>
                      <a:r>
                        <a:rPr lang="en-US" sz="1600">
                          <a:solidFill>
                            <a:schemeClr val="dk1"/>
                          </a:solidFill>
                        </a:rPr>
                        <a:t>White alone + Bachelor’s degree, (25 yrs+) + 65 yrs</a:t>
                      </a:r>
                    </a:p>
                  </a:txBody>
                  <a:tcPr marT="91425" marB="91425" marR="91425" marL="91425">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76.62%</a:t>
                      </a:r>
                    </a:p>
                  </a:txBody>
                  <a:tcPr marT="91425" marB="91425" marR="91425" marL="91425" anchor="ctr">
                    <a:lnL cap="flat" cmpd="sng" w="28575">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73.4%</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73.93%</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72.34%</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74.2%</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r h="1067700">
                <a:tc>
                  <a:txBody>
                    <a:bodyPr>
                      <a:noAutofit/>
                    </a:bodyPr>
                    <a:lstStyle/>
                    <a:p>
                      <a:pPr lvl="0" rtl="0">
                        <a:spcBef>
                          <a:spcPts val="0"/>
                        </a:spcBef>
                        <a:buClr>
                          <a:schemeClr val="dk1"/>
                        </a:buClr>
                        <a:buSzPct val="68750"/>
                        <a:buFont typeface="Arial"/>
                        <a:buNone/>
                      </a:pPr>
                      <a:r>
                        <a:rPr lang="en-US" sz="1600">
                          <a:solidFill>
                            <a:schemeClr val="dk1"/>
                          </a:solidFill>
                        </a:rPr>
                        <a:t>African American + White alone + 65 yrs + Bachelor’s degree, (25 yrs+) + Median household income </a:t>
                      </a:r>
                    </a:p>
                  </a:txBody>
                  <a:tcPr marT="91425" marB="91425" marR="91425" marL="91425">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75.88%</a:t>
                      </a:r>
                    </a:p>
                  </a:txBody>
                  <a:tcPr marT="91425" marB="91425" marR="91425" marL="91425" anchor="ctr">
                    <a:lnL cap="flat" cmpd="sng" w="28575">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80.85%</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76.32%</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80.05%</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81.11%</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r h="1096600">
                <a:tc>
                  <a:txBody>
                    <a:bodyPr>
                      <a:noAutofit/>
                    </a:bodyPr>
                    <a:lstStyle/>
                    <a:p>
                      <a:pPr lvl="0" rtl="0">
                        <a:spcBef>
                          <a:spcPts val="0"/>
                        </a:spcBef>
                        <a:buClr>
                          <a:srgbClr val="000000"/>
                        </a:buClr>
                        <a:buSzPct val="68750"/>
                        <a:buFont typeface="Arial"/>
                        <a:buNone/>
                      </a:pPr>
                      <a:r>
                        <a:rPr lang="en-US" sz="1600">
                          <a:solidFill>
                            <a:schemeClr val="dk1"/>
                          </a:solidFill>
                        </a:rPr>
                        <a:t>White alone + White alone(pop above 18yrs)+ African American</a:t>
                      </a:r>
                      <a:r>
                        <a:rPr lang="en-US" sz="1600"/>
                        <a:t>+</a:t>
                      </a:r>
                      <a:r>
                        <a:rPr lang="en-US" sz="1600">
                          <a:solidFill>
                            <a:schemeClr val="dk1"/>
                          </a:solidFill>
                        </a:rPr>
                        <a:t>High School Graduates, (25 yrs+) + Bachelor’s degree, (25 yrs+) + Under 18yrs </a:t>
                      </a:r>
                    </a:p>
                  </a:txBody>
                  <a:tcPr marT="91425" marB="91425" marR="91425" marL="91425">
                    <a:lnL cap="flat" cmpd="sng" w="28575">
                      <a:solidFill>
                        <a:srgbClr val="9E9E9E"/>
                      </a:solidFill>
                      <a:prstDash val="solid"/>
                      <a:round/>
                      <a:headEnd len="med" w="med" type="none"/>
                      <a:tailEnd len="med" w="med" type="none"/>
                    </a:lnL>
                    <a:lnR cap="flat" cmpd="sng" w="28575">
                      <a:solidFill>
                        <a:srgbClr val="9E9E9E"/>
                      </a:solidFill>
                      <a:prstDash val="solid"/>
                      <a:round/>
                      <a:headEnd len="med" w="med" type="none"/>
                      <a:tailEnd len="med" w="med" type="none"/>
                    </a:lnR>
                    <a:lnT cap="flat" cmpd="sng" w="28575">
                      <a:solidFill>
                        <a:srgbClr val="9E9E9E"/>
                      </a:solidFill>
                      <a:prstDash val="solid"/>
                      <a:round/>
                      <a:headEnd len="med" w="med" type="none"/>
                      <a:tailEnd len="med" w="med" type="none"/>
                    </a:lnT>
                    <a:lnB cap="flat" cmpd="sng" w="28575">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82.07%</a:t>
                      </a:r>
                    </a:p>
                  </a:txBody>
                  <a:tcPr marT="91425" marB="91425" marR="91425" marL="91425" anchor="ctr">
                    <a:lnL cap="flat" cmpd="sng" w="28575">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82.85%</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82.33%</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81.29%</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82.59%</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bl>
          </a:graphicData>
        </a:graphic>
      </p:graphicFrame>
      <p:sp>
        <p:nvSpPr>
          <p:cNvPr id="217" name="Shape 217"/>
          <p:cNvSpPr/>
          <p:nvPr/>
        </p:nvSpPr>
        <p:spPr>
          <a:xfrm>
            <a:off x="7086250" y="5944475"/>
            <a:ext cx="1025400" cy="339600"/>
          </a:xfrm>
          <a:prstGeom prst="rect">
            <a:avLst/>
          </a:prstGeom>
          <a:noFill/>
          <a:ln cap="flat" cmpd="sng" w="28575">
            <a:solidFill>
              <a:srgbClr val="4A86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838200" y="0"/>
            <a:ext cx="10515600" cy="1325700"/>
          </a:xfrm>
          <a:prstGeom prst="rect">
            <a:avLst/>
          </a:prstGeom>
        </p:spPr>
        <p:txBody>
          <a:bodyPr anchorCtr="0" anchor="ctr" bIns="121900" lIns="121900" rIns="121900" tIns="121900">
            <a:noAutofit/>
          </a:bodyPr>
          <a:lstStyle/>
          <a:p>
            <a:pPr lvl="0">
              <a:spcBef>
                <a:spcPts val="0"/>
              </a:spcBef>
              <a:buNone/>
            </a:pPr>
            <a:r>
              <a:rPr b="1" lang="en-US"/>
              <a:t>Final Models</a:t>
            </a:r>
          </a:p>
        </p:txBody>
      </p:sp>
      <p:sp>
        <p:nvSpPr>
          <p:cNvPr id="223" name="Shape 223"/>
          <p:cNvSpPr txBox="1"/>
          <p:nvPr>
            <p:ph idx="1" type="body"/>
          </p:nvPr>
        </p:nvSpPr>
        <p:spPr>
          <a:xfrm>
            <a:off x="838200" y="1119600"/>
            <a:ext cx="10515600" cy="5738400"/>
          </a:xfrm>
          <a:prstGeom prst="rect">
            <a:avLst/>
          </a:prstGeom>
        </p:spPr>
        <p:txBody>
          <a:bodyPr anchorCtr="0" anchor="t" bIns="121900" lIns="121900" rIns="121900" tIns="121900">
            <a:noAutofit/>
          </a:bodyPr>
          <a:lstStyle/>
          <a:p>
            <a:pPr indent="0" lvl="0" marL="0" rtl="0">
              <a:lnSpc>
                <a:spcPct val="100000"/>
              </a:lnSpc>
              <a:spcBef>
                <a:spcPts val="0"/>
              </a:spcBef>
              <a:spcAft>
                <a:spcPts val="0"/>
              </a:spcAft>
              <a:buNone/>
            </a:pPr>
            <a:r>
              <a:rPr b="1" lang="en-US" sz="1900">
                <a:latin typeface="Arial"/>
                <a:ea typeface="Arial"/>
                <a:cs typeface="Arial"/>
                <a:sym typeface="Arial"/>
              </a:rPr>
              <a:t>REPUBLICAN</a:t>
            </a:r>
            <a:r>
              <a:rPr lang="en-US" sz="1900">
                <a:latin typeface="Arial"/>
                <a:ea typeface="Arial"/>
                <a:cs typeface="Arial"/>
                <a:sym typeface="Arial"/>
              </a:rPr>
              <a:t>:</a:t>
            </a:r>
          </a:p>
          <a:p>
            <a:pPr indent="0" lvl="0" marL="0" rtl="0">
              <a:lnSpc>
                <a:spcPct val="100000"/>
              </a:lnSpc>
              <a:spcBef>
                <a:spcPts val="0"/>
              </a:spcBef>
              <a:spcAft>
                <a:spcPts val="0"/>
              </a:spcAft>
              <a:buNone/>
            </a:pPr>
            <a:r>
              <a:rPr lang="en-US" sz="1900">
                <a:latin typeface="Arial"/>
                <a:ea typeface="Arial"/>
                <a:cs typeface="Arial"/>
                <a:sym typeface="Arial"/>
              </a:rPr>
              <a:t>White alone + White alone(pop above 18yrs)+ African American + Persons below Poverty Level + High School Graduates, (25 yrs+) + Bachelor’s degree, (25 yrs+) + Under 18yrs + Per capita money income in past 12 months + Median household income + Female persons</a:t>
            </a:r>
          </a:p>
          <a:p>
            <a:pPr indent="0" lvl="0" marL="0" rtl="0">
              <a:lnSpc>
                <a:spcPct val="100000"/>
              </a:lnSpc>
              <a:spcBef>
                <a:spcPts val="0"/>
              </a:spcBef>
              <a:spcAft>
                <a:spcPts val="0"/>
              </a:spcAft>
              <a:buNone/>
            </a:pPr>
            <a:r>
              <a:t/>
            </a:r>
            <a:endParaRPr sz="1900">
              <a:latin typeface="Arial"/>
              <a:ea typeface="Arial"/>
              <a:cs typeface="Arial"/>
              <a:sym typeface="Arial"/>
            </a:endParaRPr>
          </a:p>
          <a:p>
            <a:pPr indent="0" lvl="0" marL="0" rtl="0">
              <a:lnSpc>
                <a:spcPct val="100000"/>
              </a:lnSpc>
              <a:spcBef>
                <a:spcPts val="0"/>
              </a:spcBef>
              <a:spcAft>
                <a:spcPts val="0"/>
              </a:spcAft>
              <a:buNone/>
            </a:pPr>
            <a:r>
              <a:rPr b="1" lang="en-US" sz="1900">
                <a:latin typeface="Arial"/>
                <a:ea typeface="Arial"/>
                <a:cs typeface="Arial"/>
                <a:sym typeface="Arial"/>
              </a:rPr>
              <a:t>DEMOCRAT:</a:t>
            </a:r>
          </a:p>
          <a:p>
            <a:pPr indent="0" lvl="0" marL="0" rtl="0">
              <a:lnSpc>
                <a:spcPct val="100000"/>
              </a:lnSpc>
              <a:spcBef>
                <a:spcPts val="0"/>
              </a:spcBef>
              <a:spcAft>
                <a:spcPts val="0"/>
              </a:spcAft>
              <a:buNone/>
            </a:pPr>
            <a:r>
              <a:rPr lang="en-US" sz="1900">
                <a:latin typeface="Arial"/>
                <a:ea typeface="Arial"/>
                <a:cs typeface="Arial"/>
                <a:sym typeface="Arial"/>
              </a:rPr>
              <a:t>White alone + White alone(pop above 18yrs)+ African American+High School Graduates, (25 yrs+) + Bachelor’s degree, (25 yrs+) + Under 18yrs </a:t>
            </a:r>
          </a:p>
          <a:p>
            <a:pPr indent="0" lvl="0" marL="0" rtl="0">
              <a:lnSpc>
                <a:spcPct val="100000"/>
              </a:lnSpc>
              <a:spcBef>
                <a:spcPts val="0"/>
              </a:spcBef>
              <a:spcAft>
                <a:spcPts val="0"/>
              </a:spcAft>
              <a:buNone/>
            </a:pPr>
            <a:r>
              <a:t/>
            </a:r>
            <a:endParaRPr sz="1900">
              <a:latin typeface="Arial"/>
              <a:ea typeface="Arial"/>
              <a:cs typeface="Arial"/>
              <a:sym typeface="Arial"/>
            </a:endParaRPr>
          </a:p>
          <a:p>
            <a:pPr indent="0" lvl="0" marL="0" rtl="0">
              <a:lnSpc>
                <a:spcPct val="100000"/>
              </a:lnSpc>
              <a:spcBef>
                <a:spcPts val="0"/>
              </a:spcBef>
              <a:spcAft>
                <a:spcPts val="0"/>
              </a:spcAft>
              <a:buNone/>
            </a:pPr>
            <a:r>
              <a:rPr lang="en-US" sz="1900">
                <a:highlight>
                  <a:srgbClr val="FFFFFF"/>
                </a:highlight>
                <a:latin typeface="Arial"/>
                <a:ea typeface="Arial"/>
                <a:cs typeface="Arial"/>
                <a:sym typeface="Arial"/>
              </a:rPr>
              <a:t>“Back in December, analysis found that Trump's support skewed male, white, and poor”[1]</a:t>
            </a:r>
          </a:p>
          <a:p>
            <a:pPr indent="0" lvl="0" marL="0" rtl="0">
              <a:lnSpc>
                <a:spcPct val="100000"/>
              </a:lnSpc>
              <a:spcBef>
                <a:spcPts val="0"/>
              </a:spcBef>
              <a:spcAft>
                <a:spcPts val="0"/>
              </a:spcAft>
              <a:buNone/>
            </a:pPr>
            <a:r>
              <a:rPr lang="en-US" sz="1900">
                <a:highlight>
                  <a:srgbClr val="FFFFFF"/>
                </a:highlight>
                <a:latin typeface="Arial"/>
                <a:ea typeface="Arial"/>
                <a:cs typeface="Arial"/>
                <a:sym typeface="Arial"/>
              </a:rPr>
              <a:t>“</a:t>
            </a:r>
            <a:r>
              <a:rPr lang="en-US" sz="1900">
                <a:solidFill>
                  <a:srgbClr val="222222"/>
                </a:solidFill>
                <a:latin typeface="Arial"/>
                <a:ea typeface="Arial"/>
                <a:cs typeface="Arial"/>
                <a:sym typeface="Arial"/>
              </a:rPr>
              <a:t>Former Secretary of State Hillary Clinton is gaining increasing popularity  among nonwhite voters especially above black voters”[2]</a:t>
            </a:r>
          </a:p>
          <a:p>
            <a:pPr indent="-69850" lvl="0" marL="0" rtl="0">
              <a:lnSpc>
                <a:spcPct val="100000"/>
              </a:lnSpc>
              <a:spcBef>
                <a:spcPts val="0"/>
              </a:spcBef>
              <a:spcAft>
                <a:spcPts val="0"/>
              </a:spcAft>
              <a:buClr>
                <a:schemeClr val="dk1"/>
              </a:buClr>
              <a:buSzPct val="57894"/>
              <a:buFont typeface="Arial"/>
              <a:buNone/>
            </a:pPr>
            <a:r>
              <a:t/>
            </a:r>
            <a:endParaRPr sz="1900">
              <a:highlight>
                <a:srgbClr val="FFFFFF"/>
              </a:highlight>
              <a:latin typeface="Arial"/>
              <a:ea typeface="Arial"/>
              <a:cs typeface="Arial"/>
              <a:sym typeface="Arial"/>
            </a:endParaRPr>
          </a:p>
          <a:p>
            <a:pPr indent="-69850" lvl="0" marL="0" rtl="0">
              <a:lnSpc>
                <a:spcPct val="100000"/>
              </a:lnSpc>
              <a:spcBef>
                <a:spcPts val="0"/>
              </a:spcBef>
              <a:spcAft>
                <a:spcPts val="0"/>
              </a:spcAft>
              <a:buClr>
                <a:schemeClr val="dk1"/>
              </a:buClr>
              <a:buSzPct val="57894"/>
              <a:buFont typeface="Arial"/>
              <a:buNone/>
            </a:pPr>
            <a:r>
              <a:rPr lang="en-US" sz="1900">
                <a:highlight>
                  <a:srgbClr val="FFFFFF"/>
                </a:highlight>
                <a:latin typeface="Arial"/>
                <a:ea typeface="Arial"/>
                <a:cs typeface="Arial"/>
                <a:sym typeface="Arial"/>
              </a:rPr>
              <a:t>The demographics affected the Republican and Democrat party results differently hence there was a need to build 2 different models. </a:t>
            </a:r>
            <a:r>
              <a:rPr lang="en-US" sz="1900">
                <a:latin typeface="Arial"/>
                <a:ea typeface="Arial"/>
                <a:cs typeface="Arial"/>
                <a:sym typeface="Arial"/>
              </a:rPr>
              <a:t>The variables associated with sex,income and education levels seemed to make a significant difference in the accuracy of the Republican predictor models. Income and sex did not have a large enough effect on the accuracy of the Democrat predictor models. However race proved to be an important predictor in the model. </a:t>
            </a:r>
          </a:p>
          <a:p>
            <a:pPr indent="-69850" lvl="0" marL="0" rtl="0">
              <a:lnSpc>
                <a:spcPct val="100000"/>
              </a:lnSpc>
              <a:spcBef>
                <a:spcPts val="0"/>
              </a:spcBef>
              <a:spcAft>
                <a:spcPts val="0"/>
              </a:spcAft>
              <a:buClr>
                <a:schemeClr val="dk1"/>
              </a:buClr>
              <a:buSzPct val="110000"/>
              <a:buFont typeface="Arial"/>
              <a:buNone/>
            </a:pPr>
            <a:r>
              <a:rPr lang="en-US" sz="1000">
                <a:latin typeface="Arial"/>
                <a:ea typeface="Arial"/>
                <a:cs typeface="Arial"/>
                <a:sym typeface="Arial"/>
              </a:rPr>
              <a:t>[</a:t>
            </a:r>
            <a:r>
              <a:rPr lang="en-US" sz="800">
                <a:latin typeface="Arial"/>
                <a:ea typeface="Arial"/>
                <a:cs typeface="Arial"/>
                <a:sym typeface="Arial"/>
              </a:rPr>
              <a:t>1]</a:t>
            </a:r>
            <a:r>
              <a:rPr lang="en-US" sz="800" u="sng">
                <a:solidFill>
                  <a:schemeClr val="hlink"/>
                </a:solidFill>
                <a:latin typeface="Arial"/>
                <a:ea typeface="Arial"/>
                <a:cs typeface="Arial"/>
                <a:sym typeface="Arial"/>
                <a:hlinkClick r:id="rId3"/>
              </a:rPr>
              <a:t>http://www.theatlantic.com/politics/archive/2016/03/who-are-donald-trumps-supporters-really/471714/</a:t>
            </a:r>
          </a:p>
          <a:p>
            <a:pPr indent="-69850" lvl="0" marL="0" rtl="0">
              <a:lnSpc>
                <a:spcPct val="100000"/>
              </a:lnSpc>
              <a:spcBef>
                <a:spcPts val="0"/>
              </a:spcBef>
              <a:spcAft>
                <a:spcPts val="0"/>
              </a:spcAft>
              <a:buClr>
                <a:schemeClr val="dk1"/>
              </a:buClr>
              <a:buSzPct val="137500"/>
              <a:buFont typeface="Arial"/>
              <a:buNone/>
            </a:pPr>
            <a:r>
              <a:rPr lang="en-US" sz="800">
                <a:latin typeface="Arial"/>
                <a:ea typeface="Arial"/>
                <a:cs typeface="Arial"/>
                <a:sym typeface="Arial"/>
              </a:rPr>
              <a:t>[2]</a:t>
            </a:r>
            <a:r>
              <a:rPr lang="en-US" sz="800" u="sng">
                <a:solidFill>
                  <a:schemeClr val="hlink"/>
                </a:solidFill>
                <a:latin typeface="Arial"/>
                <a:ea typeface="Arial"/>
                <a:cs typeface="Arial"/>
                <a:sym typeface="Arial"/>
                <a:hlinkClick r:id="rId4"/>
              </a:rPr>
              <a:t>http://www.huffingtonpost.com/entry/clinton-sanders-minority-voters_us_56d6f8e3e4b0bf0dab33f4f9</a:t>
            </a:r>
          </a:p>
          <a:p>
            <a:pPr indent="-69850" lvl="0" marL="0">
              <a:lnSpc>
                <a:spcPct val="100000"/>
              </a:lnSpc>
              <a:spcBef>
                <a:spcPts val="0"/>
              </a:spcBef>
              <a:spcAft>
                <a:spcPts val="0"/>
              </a:spcAft>
              <a:buClr>
                <a:schemeClr val="dk1"/>
              </a:buClr>
              <a:buSzPct val="68750"/>
              <a:buFont typeface="Arial"/>
              <a:buNone/>
            </a:pPr>
            <a:r>
              <a:t/>
            </a:r>
            <a:endParaRPr sz="16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750500" y="87687"/>
            <a:ext cx="10515600" cy="1325700"/>
          </a:xfrm>
          <a:prstGeom prst="rect">
            <a:avLst/>
          </a:prstGeom>
        </p:spPr>
        <p:txBody>
          <a:bodyPr anchorCtr="0" anchor="ctr" bIns="121900" lIns="121900" rIns="121900" tIns="121900">
            <a:noAutofit/>
          </a:bodyPr>
          <a:lstStyle/>
          <a:p>
            <a:pPr lvl="0">
              <a:spcBef>
                <a:spcPts val="0"/>
              </a:spcBef>
              <a:buNone/>
            </a:pPr>
            <a:r>
              <a:rPr b="1" lang="en-US"/>
              <a:t>Lets look at Maryland Results </a:t>
            </a:r>
          </a:p>
        </p:txBody>
      </p:sp>
      <p:pic>
        <p:nvPicPr>
          <p:cNvPr id="229" name="Shape 229"/>
          <p:cNvPicPr preferRelativeResize="0"/>
          <p:nvPr/>
        </p:nvPicPr>
        <p:blipFill rotWithShape="1">
          <a:blip r:embed="rId3">
            <a:alphaModFix/>
          </a:blip>
          <a:srcRect b="6341" l="2755" r="2565" t="4587"/>
          <a:stretch/>
        </p:blipFill>
        <p:spPr>
          <a:xfrm>
            <a:off x="0" y="2271174"/>
            <a:ext cx="6033625" cy="3402675"/>
          </a:xfrm>
          <a:prstGeom prst="rect">
            <a:avLst/>
          </a:prstGeom>
          <a:noFill/>
          <a:ln>
            <a:noFill/>
          </a:ln>
        </p:spPr>
      </p:pic>
      <p:pic>
        <p:nvPicPr>
          <p:cNvPr id="230" name="Shape 230"/>
          <p:cNvPicPr preferRelativeResize="0"/>
          <p:nvPr/>
        </p:nvPicPr>
        <p:blipFill rotWithShape="1">
          <a:blip r:embed="rId4">
            <a:alphaModFix/>
          </a:blip>
          <a:srcRect b="2525" l="2042" r="1590" t="2516"/>
          <a:stretch/>
        </p:blipFill>
        <p:spPr>
          <a:xfrm>
            <a:off x="5915400" y="2271174"/>
            <a:ext cx="6033625" cy="3402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658925" y="321550"/>
            <a:ext cx="10515600" cy="1325700"/>
          </a:xfrm>
          <a:prstGeom prst="rect">
            <a:avLst/>
          </a:prstGeom>
        </p:spPr>
        <p:txBody>
          <a:bodyPr anchorCtr="0" anchor="ctr" bIns="121900" lIns="121900" rIns="121900" tIns="121900">
            <a:noAutofit/>
          </a:bodyPr>
          <a:lstStyle/>
          <a:p>
            <a:pPr lvl="0">
              <a:spcBef>
                <a:spcPts val="0"/>
              </a:spcBef>
              <a:buNone/>
            </a:pPr>
            <a:r>
              <a:rPr b="1" lang="en-US"/>
              <a:t>Findings</a:t>
            </a:r>
          </a:p>
        </p:txBody>
      </p:sp>
      <p:sp>
        <p:nvSpPr>
          <p:cNvPr id="236" name="Shape 236"/>
          <p:cNvSpPr txBox="1"/>
          <p:nvPr>
            <p:ph idx="1" type="body"/>
          </p:nvPr>
        </p:nvSpPr>
        <p:spPr>
          <a:xfrm>
            <a:off x="658925" y="1393400"/>
            <a:ext cx="11073600" cy="1529700"/>
          </a:xfrm>
          <a:prstGeom prst="rect">
            <a:avLst/>
          </a:prstGeom>
        </p:spPr>
        <p:txBody>
          <a:bodyPr anchorCtr="0" anchor="t" bIns="121900" lIns="121900" rIns="121900" tIns="121900">
            <a:noAutofit/>
          </a:bodyPr>
          <a:lstStyle/>
          <a:p>
            <a:pPr indent="-368300" lvl="0" marL="457200" rtl="0">
              <a:lnSpc>
                <a:spcPct val="115000"/>
              </a:lnSpc>
              <a:spcBef>
                <a:spcPts val="0"/>
              </a:spcBef>
              <a:buSzPct val="100000"/>
            </a:pPr>
            <a:r>
              <a:rPr lang="en-US" sz="2200"/>
              <a:t>Race and Education demographics were strong predictors of the target variable for both parties</a:t>
            </a:r>
          </a:p>
          <a:p>
            <a:pPr indent="-368300" lvl="0" marL="457200" rtl="0">
              <a:lnSpc>
                <a:spcPct val="115000"/>
              </a:lnSpc>
              <a:spcBef>
                <a:spcPts val="0"/>
              </a:spcBef>
              <a:buSzPct val="100000"/>
            </a:pPr>
            <a:r>
              <a:rPr lang="en-US" sz="2200"/>
              <a:t> Our best model (SVM-Radial) predicted with an accuracy of 82.85% on our derived test set</a:t>
            </a:r>
          </a:p>
          <a:p>
            <a:pPr indent="-368300" lvl="0" marL="457200" rtl="0">
              <a:lnSpc>
                <a:spcPct val="115000"/>
              </a:lnSpc>
              <a:spcBef>
                <a:spcPts val="0"/>
              </a:spcBef>
              <a:buSzPct val="100000"/>
            </a:pPr>
            <a:r>
              <a:rPr lang="en-US" sz="2200"/>
              <a:t>We also found our model predicting with 92% and 96% accuracy in Republican and Democrats, respectively for the state of Maryland.</a:t>
            </a:r>
          </a:p>
          <a:p>
            <a:pPr indent="0" lvl="0" marL="0" rtl="0">
              <a:lnSpc>
                <a:spcPct val="115000"/>
              </a:lnSpc>
              <a:spcBef>
                <a:spcPts val="0"/>
              </a:spcBef>
              <a:buNone/>
            </a:pPr>
            <a:r>
              <a:t/>
            </a:r>
            <a:endParaRPr sz="2200"/>
          </a:p>
        </p:txBody>
      </p:sp>
      <p:sp>
        <p:nvSpPr>
          <p:cNvPr id="237" name="Shape 237"/>
          <p:cNvSpPr txBox="1"/>
          <p:nvPr/>
        </p:nvSpPr>
        <p:spPr>
          <a:xfrm>
            <a:off x="543175" y="3677737"/>
            <a:ext cx="5626200" cy="892500"/>
          </a:xfrm>
          <a:prstGeom prst="rect">
            <a:avLst/>
          </a:prstGeom>
          <a:noFill/>
          <a:ln>
            <a:noFill/>
          </a:ln>
        </p:spPr>
        <p:txBody>
          <a:bodyPr anchorCtr="0" anchor="t" bIns="91425" lIns="91425" rIns="91425" tIns="91425">
            <a:noAutofit/>
          </a:bodyPr>
          <a:lstStyle/>
          <a:p>
            <a:pPr lvl="0" rtl="0">
              <a:lnSpc>
                <a:spcPct val="90000"/>
              </a:lnSpc>
              <a:spcBef>
                <a:spcPts val="0"/>
              </a:spcBef>
              <a:buClr>
                <a:schemeClr val="dk1"/>
              </a:buClr>
              <a:buSzPct val="25000"/>
              <a:buFont typeface="Arial"/>
              <a:buNone/>
            </a:pPr>
            <a:r>
              <a:rPr b="1" lang="en-US" sz="4400">
                <a:solidFill>
                  <a:schemeClr val="dk1"/>
                </a:solidFill>
                <a:latin typeface="Calibri"/>
                <a:ea typeface="Calibri"/>
                <a:cs typeface="Calibri"/>
                <a:sym typeface="Calibri"/>
              </a:rPr>
              <a:t>Limitations</a:t>
            </a:r>
          </a:p>
        </p:txBody>
      </p:sp>
      <p:sp>
        <p:nvSpPr>
          <p:cNvPr id="238" name="Shape 238"/>
          <p:cNvSpPr txBox="1"/>
          <p:nvPr/>
        </p:nvSpPr>
        <p:spPr>
          <a:xfrm>
            <a:off x="964650" y="4777475"/>
            <a:ext cx="10262700" cy="1775100"/>
          </a:xfrm>
          <a:prstGeom prst="rect">
            <a:avLst/>
          </a:prstGeom>
          <a:noFill/>
          <a:ln>
            <a:noFill/>
          </a:ln>
        </p:spPr>
        <p:txBody>
          <a:bodyPr anchorCtr="0" anchor="t" bIns="91425" lIns="91425" rIns="91425" tIns="91425">
            <a:noAutofit/>
          </a:bodyPr>
          <a:lstStyle/>
          <a:p>
            <a:pPr indent="-361950" lvl="0" marL="457200" rtl="0">
              <a:lnSpc>
                <a:spcPct val="115000"/>
              </a:lnSpc>
              <a:spcBef>
                <a:spcPts val="0"/>
              </a:spcBef>
              <a:buSzPct val="100000"/>
              <a:buFont typeface="Calibri"/>
              <a:buChar char="●"/>
            </a:pPr>
            <a:r>
              <a:rPr lang="en-US" sz="2100">
                <a:solidFill>
                  <a:schemeClr val="dk1"/>
                </a:solidFill>
                <a:latin typeface="Calibri"/>
                <a:ea typeface="Calibri"/>
                <a:cs typeface="Calibri"/>
                <a:sym typeface="Calibri"/>
              </a:rPr>
              <a:t>The demographics data lacked information about percentage of registered voters</a:t>
            </a:r>
          </a:p>
          <a:p>
            <a:pPr indent="-361950" lvl="0" marL="457200" rtl="0">
              <a:lnSpc>
                <a:spcPct val="115000"/>
              </a:lnSpc>
              <a:spcBef>
                <a:spcPts val="0"/>
              </a:spcBef>
              <a:buSzPct val="100000"/>
              <a:buFont typeface="Calibri"/>
              <a:buChar char="●"/>
            </a:pPr>
            <a:r>
              <a:rPr lang="en-US" sz="2100">
                <a:latin typeface="Calibri"/>
                <a:ea typeface="Calibri"/>
                <a:cs typeface="Calibri"/>
                <a:sym typeface="Calibri"/>
              </a:rPr>
              <a:t>The scope of the project could not be extended to the predictions of the general elections during due to the variability in the way that Primaries and Caucuses are conducted in each state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659600" y="377775"/>
            <a:ext cx="10515600" cy="1325700"/>
          </a:xfrm>
          <a:prstGeom prst="rect">
            <a:avLst/>
          </a:prstGeom>
        </p:spPr>
        <p:txBody>
          <a:bodyPr anchorCtr="0" anchor="ctr" bIns="121900" lIns="121900" rIns="121900" tIns="121900">
            <a:noAutofit/>
          </a:bodyPr>
          <a:lstStyle/>
          <a:p>
            <a:pPr lvl="0">
              <a:spcBef>
                <a:spcPts val="0"/>
              </a:spcBef>
              <a:buNone/>
            </a:pPr>
            <a:r>
              <a:rPr b="1" lang="en-US"/>
              <a:t>Objective 	</a:t>
            </a:r>
            <a:r>
              <a:rPr lang="en-US"/>
              <a:t>	</a:t>
            </a:r>
          </a:p>
        </p:txBody>
      </p:sp>
      <p:sp>
        <p:nvSpPr>
          <p:cNvPr id="142" name="Shape 142"/>
          <p:cNvSpPr txBox="1"/>
          <p:nvPr/>
        </p:nvSpPr>
        <p:spPr>
          <a:xfrm>
            <a:off x="324000" y="1570300"/>
            <a:ext cx="11715600" cy="5288100"/>
          </a:xfrm>
          <a:prstGeom prst="rect">
            <a:avLst/>
          </a:prstGeom>
          <a:noFill/>
          <a:ln>
            <a:noFill/>
          </a:ln>
        </p:spPr>
        <p:txBody>
          <a:bodyPr anchorCtr="0" anchor="ctr" bIns="91425" lIns="91425" rIns="91425" tIns="91425">
            <a:noAutofit/>
          </a:bodyPr>
          <a:lstStyle/>
          <a:p>
            <a:pPr indent="-381000" lvl="0" marL="457200" rtl="0">
              <a:lnSpc>
                <a:spcPct val="115000"/>
              </a:lnSpc>
              <a:spcBef>
                <a:spcPts val="0"/>
              </a:spcBef>
              <a:spcAft>
                <a:spcPts val="0"/>
              </a:spcAft>
              <a:buClr>
                <a:schemeClr val="dk1"/>
              </a:buClr>
              <a:buSzPct val="100000"/>
              <a:buFont typeface="Calibri"/>
              <a:buChar char="●"/>
            </a:pPr>
            <a:r>
              <a:rPr lang="en-US" sz="2400">
                <a:solidFill>
                  <a:schemeClr val="dk1"/>
                </a:solidFill>
                <a:highlight>
                  <a:srgbClr val="FFFFFF"/>
                </a:highlight>
                <a:latin typeface="Calibri"/>
                <a:ea typeface="Calibri"/>
                <a:cs typeface="Calibri"/>
                <a:sym typeface="Calibri"/>
              </a:rPr>
              <a:t>Analyzing the data and producing effective visual representations and descriptive statistics to explain variations in the results of the primary elections based on demographics  </a:t>
            </a:r>
          </a:p>
          <a:p>
            <a:pPr indent="-381000" lvl="0" marL="457200" rtl="0">
              <a:lnSpc>
                <a:spcPct val="150000"/>
              </a:lnSpc>
              <a:spcBef>
                <a:spcPts val="0"/>
              </a:spcBef>
              <a:spcAft>
                <a:spcPts val="0"/>
              </a:spcAft>
              <a:buClr>
                <a:schemeClr val="dk1"/>
              </a:buClr>
              <a:buSzPct val="100000"/>
              <a:buFont typeface="Calibri"/>
              <a:buChar char="●"/>
            </a:pPr>
            <a:r>
              <a:rPr lang="en-US" sz="2400">
                <a:solidFill>
                  <a:schemeClr val="dk1"/>
                </a:solidFill>
                <a:highlight>
                  <a:srgbClr val="FFFFFF"/>
                </a:highlight>
                <a:latin typeface="Calibri"/>
                <a:ea typeface="Calibri"/>
                <a:cs typeface="Calibri"/>
                <a:sym typeface="Calibri"/>
              </a:rPr>
              <a:t>Analyzing the different voting trends in the Primaries</a:t>
            </a:r>
          </a:p>
          <a:p>
            <a:pPr indent="-381000" lvl="0" marL="457200" rtl="0">
              <a:lnSpc>
                <a:spcPct val="115000"/>
              </a:lnSpc>
              <a:spcBef>
                <a:spcPts val="0"/>
              </a:spcBef>
              <a:spcAft>
                <a:spcPts val="0"/>
              </a:spcAft>
              <a:buClr>
                <a:schemeClr val="dk1"/>
              </a:buClr>
              <a:buSzPct val="100000"/>
              <a:buFont typeface="Calibri"/>
              <a:buChar char="●"/>
            </a:pPr>
            <a:r>
              <a:rPr lang="en-US" sz="2400">
                <a:solidFill>
                  <a:schemeClr val="dk1"/>
                </a:solidFill>
                <a:highlight>
                  <a:srgbClr val="FFFFFF"/>
                </a:highlight>
                <a:latin typeface="Calibri"/>
                <a:ea typeface="Calibri"/>
                <a:cs typeface="Calibri"/>
                <a:sym typeface="Calibri"/>
              </a:rPr>
              <a:t>Predictive Analysis:</a:t>
            </a:r>
          </a:p>
          <a:p>
            <a:pPr indent="-381000" lvl="1" marL="914400" rtl="0">
              <a:lnSpc>
                <a:spcPct val="115000"/>
              </a:lnSpc>
              <a:spcBef>
                <a:spcPts val="0"/>
              </a:spcBef>
              <a:spcAft>
                <a:spcPts val="0"/>
              </a:spcAft>
              <a:buClr>
                <a:schemeClr val="dk1"/>
              </a:buClr>
              <a:buSzPct val="100000"/>
              <a:buFont typeface="Calibri"/>
              <a:buChar char="○"/>
            </a:pPr>
            <a:r>
              <a:rPr lang="en-US" sz="2400">
                <a:solidFill>
                  <a:schemeClr val="dk1"/>
                </a:solidFill>
                <a:highlight>
                  <a:srgbClr val="FFFFFF"/>
                </a:highlight>
                <a:latin typeface="Calibri"/>
                <a:ea typeface="Calibri"/>
                <a:cs typeface="Calibri"/>
                <a:sym typeface="Calibri"/>
              </a:rPr>
              <a:t>Prediction of the results of Primaries for states and counties where ballots have not yet been conducted</a:t>
            </a:r>
          </a:p>
          <a:p>
            <a:pPr indent="-381000" lvl="1" marL="914400" rtl="0">
              <a:lnSpc>
                <a:spcPct val="115000"/>
              </a:lnSpc>
              <a:spcBef>
                <a:spcPts val="0"/>
              </a:spcBef>
              <a:spcAft>
                <a:spcPts val="0"/>
              </a:spcAft>
              <a:buClr>
                <a:schemeClr val="dk1"/>
              </a:buClr>
              <a:buSzPct val="100000"/>
              <a:buFont typeface="Calibri"/>
              <a:buChar char="○"/>
            </a:pPr>
            <a:r>
              <a:rPr lang="en-US" sz="2400">
                <a:solidFill>
                  <a:schemeClr val="dk1"/>
                </a:solidFill>
                <a:highlight>
                  <a:srgbClr val="FFFFFF"/>
                </a:highlight>
                <a:latin typeface="Calibri"/>
                <a:ea typeface="Calibri"/>
                <a:cs typeface="Calibri"/>
                <a:sym typeface="Calibri"/>
              </a:rPr>
              <a:t>Prediction of the final presidential nominee from the Republican &amp; the Democratic parties</a:t>
            </a:r>
          </a:p>
          <a:p>
            <a:pPr lvl="0" rtl="0">
              <a:lnSpc>
                <a:spcPct val="115000"/>
              </a:lnSpc>
              <a:spcBef>
                <a:spcPts val="1000"/>
              </a:spcBef>
              <a:spcAft>
                <a:spcPts val="210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0" y="136525"/>
            <a:ext cx="11353800" cy="1325700"/>
          </a:xfrm>
          <a:prstGeom prst="rect">
            <a:avLst/>
          </a:prstGeom>
        </p:spPr>
        <p:txBody>
          <a:bodyPr anchorCtr="0" anchor="ctr" bIns="121900" lIns="121900" rIns="121900" tIns="121900">
            <a:noAutofit/>
          </a:bodyPr>
          <a:lstStyle/>
          <a:p>
            <a:pPr lvl="0">
              <a:spcBef>
                <a:spcPts val="0"/>
              </a:spcBef>
              <a:buNone/>
            </a:pPr>
            <a:r>
              <a:rPr b="1" lang="en-US"/>
              <a:t>      About the Data </a:t>
            </a:r>
          </a:p>
        </p:txBody>
      </p:sp>
      <p:sp>
        <p:nvSpPr>
          <p:cNvPr id="148" name="Shape 148"/>
          <p:cNvSpPr txBox="1"/>
          <p:nvPr>
            <p:ph idx="1" type="body"/>
          </p:nvPr>
        </p:nvSpPr>
        <p:spPr>
          <a:xfrm>
            <a:off x="838200" y="1233625"/>
            <a:ext cx="10515600" cy="5521800"/>
          </a:xfrm>
          <a:prstGeom prst="rect">
            <a:avLst/>
          </a:prstGeom>
        </p:spPr>
        <p:txBody>
          <a:bodyPr anchorCtr="0" anchor="t" bIns="121900" lIns="121900" rIns="121900" tIns="121900">
            <a:noAutofit/>
          </a:bodyPr>
          <a:lstStyle/>
          <a:p>
            <a:pPr indent="-381000" lvl="0" marL="457200" rtl="0">
              <a:lnSpc>
                <a:spcPct val="150000"/>
              </a:lnSpc>
              <a:spcBef>
                <a:spcPts val="0"/>
              </a:spcBef>
              <a:spcAft>
                <a:spcPts val="1000"/>
              </a:spcAft>
              <a:buClr>
                <a:srgbClr val="000000"/>
              </a:buClr>
              <a:buSzPct val="100000"/>
              <a:buFont typeface="Calibri"/>
            </a:pPr>
            <a:r>
              <a:rPr lang="en-US" sz="2400">
                <a:solidFill>
                  <a:srgbClr val="000000"/>
                </a:solidFill>
              </a:rPr>
              <a:t>Dataset :</a:t>
            </a:r>
            <a:r>
              <a:rPr lang="en-US" sz="2400" u="sng">
                <a:solidFill>
                  <a:srgbClr val="000000"/>
                </a:solidFill>
                <a:hlinkClick r:id="rId3"/>
              </a:rPr>
              <a:t>2016 US Election</a:t>
            </a:r>
            <a:r>
              <a:rPr lang="en-US" sz="2400">
                <a:solidFill>
                  <a:srgbClr val="000000"/>
                </a:solidFill>
              </a:rPr>
              <a:t> Kaggle dataset </a:t>
            </a:r>
          </a:p>
          <a:p>
            <a:pPr indent="-381000" lvl="0" marL="457200" rtl="0">
              <a:spcBef>
                <a:spcPts val="0"/>
              </a:spcBef>
              <a:buClr>
                <a:srgbClr val="000000"/>
              </a:buClr>
              <a:buSzPct val="100000"/>
              <a:buFont typeface="Calibri"/>
            </a:pPr>
            <a:r>
              <a:rPr lang="en-US" sz="2400">
                <a:solidFill>
                  <a:srgbClr val="000000"/>
                </a:solidFill>
              </a:rPr>
              <a:t>Dataset contained: </a:t>
            </a:r>
          </a:p>
          <a:p>
            <a:pPr indent="-228600" lvl="1" marL="914400" rtl="0">
              <a:lnSpc>
                <a:spcPct val="100000"/>
              </a:lnSpc>
              <a:spcBef>
                <a:spcPts val="0"/>
              </a:spcBef>
              <a:spcAft>
                <a:spcPts val="0"/>
              </a:spcAft>
              <a:buFont typeface="Calibri"/>
            </a:pPr>
            <a:r>
              <a:rPr lang="en-US"/>
              <a:t>Primary results for 28 states</a:t>
            </a:r>
          </a:p>
          <a:p>
            <a:pPr indent="-228600" lvl="1" marL="914400" rtl="0">
              <a:lnSpc>
                <a:spcPct val="100000"/>
              </a:lnSpc>
              <a:spcBef>
                <a:spcPts val="0"/>
              </a:spcBef>
              <a:spcAft>
                <a:spcPts val="0"/>
              </a:spcAft>
              <a:buFont typeface="Calibri"/>
            </a:pPr>
            <a:r>
              <a:rPr lang="en-US"/>
              <a:t>D</a:t>
            </a:r>
            <a:r>
              <a:rPr lang="en-US"/>
              <a:t>emographic data on counties from US census</a:t>
            </a:r>
          </a:p>
          <a:p>
            <a:pPr indent="-228600" lvl="1" marL="914400" rtl="0">
              <a:lnSpc>
                <a:spcPct val="150000"/>
              </a:lnSpc>
              <a:spcBef>
                <a:spcPts val="0"/>
              </a:spcBef>
              <a:spcAft>
                <a:spcPts val="0"/>
              </a:spcAft>
              <a:buFont typeface="Calibri"/>
            </a:pPr>
            <a:r>
              <a:rPr lang="en-US"/>
              <a:t>Directory containing county shapefiles useful for mapping</a:t>
            </a:r>
          </a:p>
          <a:p>
            <a:pPr indent="-381000" lvl="0" marL="457200" rtl="0">
              <a:lnSpc>
                <a:spcPct val="100000"/>
              </a:lnSpc>
              <a:spcBef>
                <a:spcPts val="0"/>
              </a:spcBef>
              <a:buClr>
                <a:srgbClr val="000000"/>
              </a:buClr>
              <a:buSzPct val="100000"/>
              <a:buFont typeface="Calibri"/>
            </a:pPr>
            <a:r>
              <a:rPr lang="en-US" sz="2400">
                <a:solidFill>
                  <a:srgbClr val="000000"/>
                </a:solidFill>
                <a:highlight>
                  <a:srgbClr val="FFFFFF"/>
                </a:highlight>
              </a:rPr>
              <a:t>Original Data Source</a:t>
            </a:r>
          </a:p>
          <a:p>
            <a:pPr indent="-228600" lvl="1" marL="914400" rtl="0">
              <a:lnSpc>
                <a:spcPct val="100000"/>
              </a:lnSpc>
              <a:spcBef>
                <a:spcPts val="0"/>
              </a:spcBef>
              <a:buClr>
                <a:srgbClr val="000000"/>
              </a:buClr>
              <a:buFont typeface="Calibri"/>
            </a:pPr>
            <a:r>
              <a:rPr lang="en-US">
                <a:solidFill>
                  <a:srgbClr val="008ABC"/>
                </a:solidFill>
                <a:highlight>
                  <a:srgbClr val="FFFFFF"/>
                </a:highlight>
                <a:hlinkClick r:id="rId4"/>
              </a:rPr>
              <a:t>Primary Results from CNN</a:t>
            </a:r>
          </a:p>
          <a:p>
            <a:pPr indent="-228600" lvl="1" marL="914400" rtl="0">
              <a:lnSpc>
                <a:spcPct val="100000"/>
              </a:lnSpc>
              <a:spcBef>
                <a:spcPts val="0"/>
              </a:spcBef>
              <a:buClr>
                <a:srgbClr val="000000"/>
              </a:buClr>
              <a:buFont typeface="Calibri"/>
            </a:pPr>
            <a:r>
              <a:rPr lang="en-US">
                <a:solidFill>
                  <a:srgbClr val="008ABC"/>
                </a:solidFill>
                <a:highlight>
                  <a:srgbClr val="FFFFFF"/>
                </a:highlight>
                <a:hlinkClick r:id="rId5"/>
              </a:rPr>
              <a:t>New Hampshire County-Level Results</a:t>
            </a:r>
          </a:p>
          <a:p>
            <a:pPr indent="-228600" lvl="1" marL="914400" rtl="0">
              <a:lnSpc>
                <a:spcPct val="100000"/>
              </a:lnSpc>
              <a:spcBef>
                <a:spcPts val="0"/>
              </a:spcBef>
              <a:buClr>
                <a:srgbClr val="000000"/>
              </a:buClr>
              <a:buFont typeface="Calibri"/>
            </a:pPr>
            <a:r>
              <a:rPr lang="en-US">
                <a:solidFill>
                  <a:srgbClr val="008ABC"/>
                </a:solidFill>
                <a:highlight>
                  <a:srgbClr val="FFFFFF"/>
                </a:highlight>
                <a:hlinkClick r:id="rId6"/>
              </a:rPr>
              <a:t>County Shapefiles</a:t>
            </a:r>
          </a:p>
          <a:p>
            <a:pPr indent="-400050" lvl="1" marL="914400" rtl="0">
              <a:lnSpc>
                <a:spcPct val="100000"/>
              </a:lnSpc>
              <a:spcBef>
                <a:spcPts val="0"/>
              </a:spcBef>
              <a:buClr>
                <a:srgbClr val="000000"/>
              </a:buClr>
              <a:buSzPct val="112500"/>
              <a:buFont typeface="Calibri"/>
            </a:pPr>
            <a:r>
              <a:rPr lang="en-US">
                <a:solidFill>
                  <a:srgbClr val="008ABC"/>
                </a:solidFill>
                <a:highlight>
                  <a:srgbClr val="FFFFFF"/>
                </a:highlight>
                <a:hlinkClick r:id="rId7"/>
              </a:rPr>
              <a:t>County QuickFacts</a:t>
            </a:r>
          </a:p>
          <a:p>
            <a:pPr indent="-228600" lvl="0" marL="457200" rtl="0">
              <a:lnSpc>
                <a:spcPct val="100000"/>
              </a:lnSpc>
              <a:spcBef>
                <a:spcPts val="0"/>
              </a:spcBef>
              <a:buClr>
                <a:srgbClr val="000000"/>
              </a:buClr>
              <a:buFont typeface="Calibri"/>
            </a:pPr>
            <a:r>
              <a:rPr lang="en-US" u="sng">
                <a:solidFill>
                  <a:schemeClr val="hlink"/>
                </a:solidFill>
                <a:hlinkClick r:id="rId8"/>
              </a:rPr>
              <a:t>Election Process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838200" y="108600"/>
            <a:ext cx="10515600" cy="1325700"/>
          </a:xfrm>
          <a:prstGeom prst="rect">
            <a:avLst/>
          </a:prstGeom>
        </p:spPr>
        <p:txBody>
          <a:bodyPr anchorCtr="0" anchor="ctr" bIns="121900" lIns="121900" rIns="121900" tIns="121900">
            <a:noAutofit/>
          </a:bodyPr>
          <a:lstStyle/>
          <a:p>
            <a:pPr lvl="0">
              <a:spcBef>
                <a:spcPts val="0"/>
              </a:spcBef>
              <a:buNone/>
            </a:pPr>
            <a:r>
              <a:rPr b="1" lang="en-US"/>
              <a:t>How the Primaries Work?</a:t>
            </a:r>
          </a:p>
        </p:txBody>
      </p:sp>
      <p:sp>
        <p:nvSpPr>
          <p:cNvPr id="154" name="Shape 154"/>
          <p:cNvSpPr txBox="1"/>
          <p:nvPr>
            <p:ph idx="1" type="body"/>
          </p:nvPr>
        </p:nvSpPr>
        <p:spPr>
          <a:xfrm>
            <a:off x="351600" y="1258525"/>
            <a:ext cx="11488800" cy="5529000"/>
          </a:xfrm>
          <a:prstGeom prst="rect">
            <a:avLst/>
          </a:prstGeom>
        </p:spPr>
        <p:txBody>
          <a:bodyPr anchorCtr="0" anchor="t" bIns="121900" lIns="121900" rIns="121900" tIns="121900">
            <a:noAutofit/>
          </a:bodyPr>
          <a:lstStyle/>
          <a:p>
            <a:pPr indent="-381000" lvl="0" marL="457200" rtl="0">
              <a:spcBef>
                <a:spcPts val="0"/>
              </a:spcBef>
              <a:buSzPct val="100000"/>
            </a:pPr>
            <a:r>
              <a:rPr lang="en-US" sz="2400"/>
              <a:t>Nominating Process</a:t>
            </a:r>
          </a:p>
          <a:p>
            <a:pPr indent="-228600" lvl="1" marL="914400" rtl="0">
              <a:spcBef>
                <a:spcPts val="500"/>
              </a:spcBef>
            </a:pPr>
            <a:r>
              <a:rPr lang="en-US"/>
              <a:t>Each party conducts primaries &amp; caucuses individually</a:t>
            </a:r>
          </a:p>
          <a:p>
            <a:pPr indent="-228600" lvl="1" marL="914400" rtl="0">
              <a:spcBef>
                <a:spcPts val="500"/>
              </a:spcBef>
            </a:pPr>
            <a:r>
              <a:rPr lang="en-US"/>
              <a:t>Every state has either primaries or causes or both depending upon state legislations</a:t>
            </a:r>
          </a:p>
          <a:p>
            <a:pPr indent="-228600" lvl="1" marL="914400" rtl="0">
              <a:spcBef>
                <a:spcPts val="500"/>
              </a:spcBef>
            </a:pPr>
            <a:r>
              <a:rPr lang="en-US"/>
              <a:t>Types of Primaries </a:t>
            </a:r>
          </a:p>
          <a:p>
            <a:pPr indent="-381000" lvl="2" marL="1371600" rtl="0">
              <a:spcBef>
                <a:spcPts val="0"/>
              </a:spcBef>
              <a:buSzPct val="100000"/>
            </a:pPr>
            <a:r>
              <a:rPr lang="en-US" sz="2400"/>
              <a:t>Open Primaries</a:t>
            </a:r>
          </a:p>
          <a:p>
            <a:pPr indent="-381000" lvl="2" marL="1371600" rtl="0">
              <a:spcBef>
                <a:spcPts val="0"/>
              </a:spcBef>
              <a:buSzPct val="100000"/>
            </a:pPr>
            <a:r>
              <a:rPr lang="en-US" sz="2400"/>
              <a:t>Closed Primaries</a:t>
            </a:r>
          </a:p>
          <a:p>
            <a:pPr indent="-381000" lvl="2" marL="1371600" rtl="0">
              <a:spcBef>
                <a:spcPts val="0"/>
              </a:spcBef>
              <a:buSzPct val="100000"/>
            </a:pPr>
            <a:r>
              <a:rPr lang="en-US" sz="2400"/>
              <a:t>Blanket Primaries</a:t>
            </a:r>
          </a:p>
          <a:p>
            <a:pPr indent="-228600" lvl="1" marL="914400" rtl="0">
              <a:spcBef>
                <a:spcPts val="500"/>
              </a:spcBef>
            </a:pPr>
            <a:r>
              <a:rPr lang="en-US"/>
              <a:t>Candidates winning the states are awarded delegates to represent them at the National Conventions of the parties</a:t>
            </a:r>
          </a:p>
          <a:p>
            <a:pPr indent="-228600" lvl="1" marL="914400" rtl="0">
              <a:spcBef>
                <a:spcPts val="500"/>
              </a:spcBef>
            </a:pPr>
            <a:r>
              <a:rPr lang="en-US"/>
              <a:t>Delegates vote to Decide the final Presidential Nominees</a:t>
            </a:r>
          </a:p>
          <a:p>
            <a:pPr indent="0" lvl="0" marL="0" rtl="0">
              <a:spcBef>
                <a:spcPts val="0"/>
              </a:spcBef>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0" y="356825"/>
            <a:ext cx="113538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1" lang="en-US"/>
              <a:t>      </a:t>
            </a:r>
            <a:r>
              <a:rPr b="1" i="0" lang="en-US" sz="4400" u="none" cap="none" strike="noStrike">
                <a:solidFill>
                  <a:schemeClr val="dk1"/>
                </a:solidFill>
                <a:latin typeface="Calibri"/>
                <a:ea typeface="Calibri"/>
                <a:cs typeface="Calibri"/>
                <a:sym typeface="Calibri"/>
              </a:rPr>
              <a:t>Exploring the data</a:t>
            </a:r>
          </a:p>
        </p:txBody>
      </p:sp>
      <p:pic>
        <p:nvPicPr>
          <p:cNvPr id="160" name="Shape 160"/>
          <p:cNvPicPr preferRelativeResize="0"/>
          <p:nvPr/>
        </p:nvPicPr>
        <p:blipFill>
          <a:blip r:embed="rId3">
            <a:alphaModFix/>
          </a:blip>
          <a:stretch>
            <a:fillRect/>
          </a:stretch>
        </p:blipFill>
        <p:spPr>
          <a:xfrm>
            <a:off x="0" y="2119962"/>
            <a:ext cx="6958523" cy="3976275"/>
          </a:xfrm>
          <a:prstGeom prst="rect">
            <a:avLst/>
          </a:prstGeom>
          <a:noFill/>
          <a:ln>
            <a:noFill/>
          </a:ln>
        </p:spPr>
      </p:pic>
      <p:pic>
        <p:nvPicPr>
          <p:cNvPr id="161" name="Shape 161"/>
          <p:cNvPicPr preferRelativeResize="0"/>
          <p:nvPr/>
        </p:nvPicPr>
        <p:blipFill>
          <a:blip r:embed="rId4">
            <a:alphaModFix/>
          </a:blip>
          <a:stretch>
            <a:fillRect/>
          </a:stretch>
        </p:blipFill>
        <p:spPr>
          <a:xfrm>
            <a:off x="7076448" y="2143125"/>
            <a:ext cx="5115549" cy="4082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0" y="209550"/>
            <a:ext cx="108585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1" lang="en-US"/>
              <a:t>      Exploring the data</a:t>
            </a:r>
          </a:p>
        </p:txBody>
      </p:sp>
      <p:pic>
        <p:nvPicPr>
          <p:cNvPr id="167" name="Shape 167"/>
          <p:cNvPicPr preferRelativeResize="0"/>
          <p:nvPr/>
        </p:nvPicPr>
        <p:blipFill>
          <a:blip r:embed="rId3">
            <a:alphaModFix/>
          </a:blip>
          <a:stretch>
            <a:fillRect/>
          </a:stretch>
        </p:blipFill>
        <p:spPr>
          <a:xfrm>
            <a:off x="6668499" y="2210766"/>
            <a:ext cx="5523500" cy="4407916"/>
          </a:xfrm>
          <a:prstGeom prst="rect">
            <a:avLst/>
          </a:prstGeom>
          <a:noFill/>
          <a:ln>
            <a:noFill/>
          </a:ln>
        </p:spPr>
      </p:pic>
      <p:pic>
        <p:nvPicPr>
          <p:cNvPr id="168" name="Shape 168"/>
          <p:cNvPicPr preferRelativeResize="0"/>
          <p:nvPr/>
        </p:nvPicPr>
        <p:blipFill>
          <a:blip r:embed="rId4">
            <a:alphaModFix/>
          </a:blip>
          <a:stretch>
            <a:fillRect/>
          </a:stretch>
        </p:blipFill>
        <p:spPr>
          <a:xfrm>
            <a:off x="0" y="2210766"/>
            <a:ext cx="6668497" cy="3810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nvSpPr>
        <p:spPr>
          <a:xfrm>
            <a:off x="0" y="263075"/>
            <a:ext cx="12192000" cy="1403100"/>
          </a:xfrm>
          <a:prstGeom prst="rect">
            <a:avLst/>
          </a:prstGeom>
          <a:noFill/>
          <a:ln>
            <a:noFill/>
          </a:ln>
        </p:spPr>
        <p:txBody>
          <a:bodyPr anchorCtr="0" anchor="ctr" bIns="91425" lIns="91425" rIns="91425" tIns="91425">
            <a:noAutofit/>
          </a:bodyPr>
          <a:lstStyle/>
          <a:p>
            <a:pPr lvl="0" rtl="0">
              <a:lnSpc>
                <a:spcPct val="90000"/>
              </a:lnSpc>
              <a:spcBef>
                <a:spcPts val="0"/>
              </a:spcBef>
              <a:buNone/>
            </a:pPr>
            <a:r>
              <a:rPr b="1" lang="en-US" sz="4400">
                <a:solidFill>
                  <a:schemeClr val="dk1"/>
                </a:solidFill>
                <a:latin typeface="Calibri"/>
                <a:ea typeface="Calibri"/>
                <a:cs typeface="Calibri"/>
                <a:sym typeface="Calibri"/>
              </a:rPr>
              <a:t>      Analysing Trends -  Republicans</a:t>
            </a:r>
          </a:p>
        </p:txBody>
      </p:sp>
      <p:pic>
        <p:nvPicPr>
          <p:cNvPr id="174" name="Shape 174"/>
          <p:cNvPicPr preferRelativeResize="0"/>
          <p:nvPr/>
        </p:nvPicPr>
        <p:blipFill>
          <a:blip r:embed="rId3">
            <a:alphaModFix/>
          </a:blip>
          <a:stretch>
            <a:fillRect/>
          </a:stretch>
        </p:blipFill>
        <p:spPr>
          <a:xfrm>
            <a:off x="152400" y="1994550"/>
            <a:ext cx="6076950" cy="4019550"/>
          </a:xfrm>
          <a:prstGeom prst="rect">
            <a:avLst/>
          </a:prstGeom>
          <a:noFill/>
          <a:ln>
            <a:noFill/>
          </a:ln>
        </p:spPr>
      </p:pic>
      <p:pic>
        <p:nvPicPr>
          <p:cNvPr id="175" name="Shape 175"/>
          <p:cNvPicPr preferRelativeResize="0"/>
          <p:nvPr/>
        </p:nvPicPr>
        <p:blipFill>
          <a:blip r:embed="rId4">
            <a:alphaModFix/>
          </a:blip>
          <a:stretch>
            <a:fillRect/>
          </a:stretch>
        </p:blipFill>
        <p:spPr>
          <a:xfrm>
            <a:off x="6153150" y="1994550"/>
            <a:ext cx="6076950" cy="4019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nvSpPr>
        <p:spPr>
          <a:xfrm>
            <a:off x="0" y="263075"/>
            <a:ext cx="12192000" cy="1403100"/>
          </a:xfrm>
          <a:prstGeom prst="rect">
            <a:avLst/>
          </a:prstGeom>
          <a:noFill/>
          <a:ln>
            <a:noFill/>
          </a:ln>
        </p:spPr>
        <p:txBody>
          <a:bodyPr anchorCtr="0" anchor="ctr" bIns="91425" lIns="91425" rIns="91425" tIns="91425">
            <a:noAutofit/>
          </a:bodyPr>
          <a:lstStyle/>
          <a:p>
            <a:pPr lvl="0" rtl="0">
              <a:lnSpc>
                <a:spcPct val="90000"/>
              </a:lnSpc>
              <a:spcBef>
                <a:spcPts val="0"/>
              </a:spcBef>
              <a:buNone/>
            </a:pPr>
            <a:r>
              <a:rPr b="1" lang="en-US" sz="4400">
                <a:solidFill>
                  <a:schemeClr val="dk1"/>
                </a:solidFill>
                <a:latin typeface="Calibri"/>
                <a:ea typeface="Calibri"/>
                <a:cs typeface="Calibri"/>
                <a:sym typeface="Calibri"/>
              </a:rPr>
              <a:t>      Analysing Trends - Democrats </a:t>
            </a:r>
          </a:p>
        </p:txBody>
      </p:sp>
      <p:pic>
        <p:nvPicPr>
          <p:cNvPr id="181" name="Shape 181"/>
          <p:cNvPicPr preferRelativeResize="0"/>
          <p:nvPr/>
        </p:nvPicPr>
        <p:blipFill>
          <a:blip r:embed="rId3">
            <a:alphaModFix/>
          </a:blip>
          <a:stretch>
            <a:fillRect/>
          </a:stretch>
        </p:blipFill>
        <p:spPr>
          <a:xfrm>
            <a:off x="152400" y="2159875"/>
            <a:ext cx="6076950" cy="4019550"/>
          </a:xfrm>
          <a:prstGeom prst="rect">
            <a:avLst/>
          </a:prstGeom>
          <a:noFill/>
          <a:ln>
            <a:noFill/>
          </a:ln>
        </p:spPr>
      </p:pic>
      <p:pic>
        <p:nvPicPr>
          <p:cNvPr id="182" name="Shape 182"/>
          <p:cNvPicPr preferRelativeResize="0"/>
          <p:nvPr/>
        </p:nvPicPr>
        <p:blipFill>
          <a:blip r:embed="rId4">
            <a:alphaModFix/>
          </a:blip>
          <a:stretch>
            <a:fillRect/>
          </a:stretch>
        </p:blipFill>
        <p:spPr>
          <a:xfrm>
            <a:off x="6153150" y="2159875"/>
            <a:ext cx="6076950" cy="4019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838200" y="0"/>
            <a:ext cx="10515600" cy="1325700"/>
          </a:xfrm>
          <a:prstGeom prst="rect">
            <a:avLst/>
          </a:prstGeom>
        </p:spPr>
        <p:txBody>
          <a:bodyPr anchorCtr="0" anchor="ctr" bIns="121900" lIns="121900" rIns="121900" tIns="121900">
            <a:noAutofit/>
          </a:bodyPr>
          <a:lstStyle/>
          <a:p>
            <a:pPr lvl="0">
              <a:spcBef>
                <a:spcPts val="0"/>
              </a:spcBef>
              <a:buNone/>
            </a:pPr>
            <a:r>
              <a:rPr b="1" lang="en-US"/>
              <a:t>Correlations </a:t>
            </a:r>
          </a:p>
        </p:txBody>
      </p:sp>
      <p:pic>
        <p:nvPicPr>
          <p:cNvPr id="188" name="Shape 188"/>
          <p:cNvPicPr preferRelativeResize="0"/>
          <p:nvPr/>
        </p:nvPicPr>
        <p:blipFill>
          <a:blip r:embed="rId3">
            <a:alphaModFix/>
          </a:blip>
          <a:stretch>
            <a:fillRect/>
          </a:stretch>
        </p:blipFill>
        <p:spPr>
          <a:xfrm>
            <a:off x="8076600" y="1299900"/>
            <a:ext cx="4115399" cy="5267525"/>
          </a:xfrm>
          <a:prstGeom prst="rect">
            <a:avLst/>
          </a:prstGeom>
          <a:noFill/>
          <a:ln>
            <a:noFill/>
          </a:ln>
        </p:spPr>
      </p:pic>
      <p:pic>
        <p:nvPicPr>
          <p:cNvPr id="189" name="Shape 189"/>
          <p:cNvPicPr preferRelativeResize="0"/>
          <p:nvPr/>
        </p:nvPicPr>
        <p:blipFill>
          <a:blip r:embed="rId4">
            <a:alphaModFix/>
          </a:blip>
          <a:stretch>
            <a:fillRect/>
          </a:stretch>
        </p:blipFill>
        <p:spPr>
          <a:xfrm>
            <a:off x="4087424" y="1299900"/>
            <a:ext cx="3989173" cy="5267548"/>
          </a:xfrm>
          <a:prstGeom prst="rect">
            <a:avLst/>
          </a:prstGeom>
          <a:noFill/>
          <a:ln>
            <a:noFill/>
          </a:ln>
        </p:spPr>
      </p:pic>
      <p:pic>
        <p:nvPicPr>
          <p:cNvPr id="190" name="Shape 190"/>
          <p:cNvPicPr preferRelativeResize="0"/>
          <p:nvPr/>
        </p:nvPicPr>
        <p:blipFill>
          <a:blip r:embed="rId5">
            <a:alphaModFix/>
          </a:blip>
          <a:stretch>
            <a:fillRect/>
          </a:stretch>
        </p:blipFill>
        <p:spPr>
          <a:xfrm>
            <a:off x="25" y="1299900"/>
            <a:ext cx="4087400" cy="5267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