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302" r:id="rId3"/>
    <p:sldId id="287" r:id="rId4"/>
    <p:sldId id="303" r:id="rId5"/>
    <p:sldId id="469" r:id="rId6"/>
    <p:sldId id="470" r:id="rId7"/>
    <p:sldId id="478" r:id="rId8"/>
    <p:sldId id="466" r:id="rId9"/>
    <p:sldId id="375" r:id="rId10"/>
    <p:sldId id="399" r:id="rId11"/>
    <p:sldId id="479" r:id="rId12"/>
    <p:sldId id="48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655" autoAdjust="0"/>
  </p:normalViewPr>
  <p:slideViewPr>
    <p:cSldViewPr snapToGrid="0">
      <p:cViewPr varScale="1">
        <p:scale>
          <a:sx n="62" d="100"/>
          <a:sy n="62" d="100"/>
        </p:scale>
        <p:origin x="360" y="3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08-03-2019</a:t>
            </a:fld>
            <a:endParaRPr lang="en-IN" dirty="0"/>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dirty="0"/>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3/8/2019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dirty="0"/>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angular.io/api/forms/AbstractControl" TargetMode="External"/><Relationship Id="rId3" Type="http://schemas.openxmlformats.org/officeDocument/2006/relationships/hyperlink" Target="https://angular.io/api/forms/NgForm" TargetMode="External"/><Relationship Id="rId7" Type="http://schemas.openxmlformats.org/officeDocument/2006/relationships/hyperlink" Target="https://angular.io/api/forms/FormContro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ngular.io/api/forms/NgModel" TargetMode="External"/><Relationship Id="rId5" Type="http://schemas.openxmlformats.org/officeDocument/2006/relationships/hyperlink" Target="https://angular.io/guide/form-validation#custom-validators" TargetMode="External"/><Relationship Id="rId4" Type="http://schemas.openxmlformats.org/officeDocument/2006/relationships/hyperlink" Target="https://angular.io/api/forms/MinLengthValidator" TargetMode="External"/><Relationship Id="rId9" Type="http://schemas.openxmlformats.org/officeDocument/2006/relationships/hyperlink" Target="https://angular.io/api/common/NgIf" TargetMode="Externa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should be able to submit this form after filling it in. The </a:t>
            </a:r>
            <a:r>
              <a:rPr lang="en-US" i="1" dirty="0"/>
              <a:t>Submit</a:t>
            </a:r>
            <a:r>
              <a:rPr lang="en-US" dirty="0"/>
              <a:t> button at the bottom of the form does nothing on its own, but it will trigger a form submit because of its type (type="submit").</a:t>
            </a:r>
          </a:p>
          <a:p>
            <a:r>
              <a:rPr lang="en-US" dirty="0"/>
              <a:t>A "form submit" is useless at the moment. To make it useful, bind the form's </a:t>
            </a:r>
            <a:r>
              <a:rPr lang="en-US" dirty="0" err="1"/>
              <a:t>ngSubmit</a:t>
            </a:r>
            <a:r>
              <a:rPr lang="en-US" dirty="0"/>
              <a:t> event property to the hero form component's </a:t>
            </a:r>
            <a:r>
              <a:rPr lang="en-US" dirty="0" err="1"/>
              <a:t>onSubmit</a:t>
            </a:r>
            <a:r>
              <a:rPr lang="en-US" dirty="0"/>
              <a:t>() method:</a:t>
            </a:r>
          </a:p>
          <a:p>
            <a:r>
              <a:rPr lang="en-US" dirty="0" err="1"/>
              <a:t>src</a:t>
            </a:r>
            <a:r>
              <a:rPr lang="en-US" dirty="0"/>
              <a:t>/app/hero-form/hero-form.component.html (</a:t>
            </a:r>
            <a:r>
              <a:rPr lang="en-US" dirty="0" err="1"/>
              <a:t>ngSubmit</a:t>
            </a:r>
            <a:r>
              <a:rPr lang="en-US" dirty="0"/>
              <a:t>)</a:t>
            </a:r>
            <a:r>
              <a:rPr lang="en-US" dirty="0" err="1"/>
              <a:t>content_copy</a:t>
            </a:r>
            <a:r>
              <a:rPr lang="en-US" dirty="0"/>
              <a:t>&lt;form (</a:t>
            </a:r>
            <a:r>
              <a:rPr lang="en-US" dirty="0" err="1"/>
              <a:t>ngSubmit</a:t>
            </a:r>
            <a:r>
              <a:rPr lang="en-US" dirty="0"/>
              <a:t>)="</a:t>
            </a:r>
            <a:r>
              <a:rPr lang="en-US" dirty="0" err="1"/>
              <a:t>onSubmit</a:t>
            </a:r>
            <a:r>
              <a:rPr lang="en-US" dirty="0"/>
              <a:t>()" #</a:t>
            </a:r>
            <a:r>
              <a:rPr lang="en-US" dirty="0" err="1"/>
              <a:t>heroForm</a:t>
            </a:r>
            <a:r>
              <a:rPr lang="en-US" dirty="0"/>
              <a:t>="</a:t>
            </a:r>
            <a:r>
              <a:rPr lang="en-US" dirty="0" err="1">
                <a:hlinkClick r:id="rId3"/>
              </a:rPr>
              <a:t>ngForm</a:t>
            </a:r>
            <a:r>
              <a:rPr lang="en-US" dirty="0"/>
              <a:t>"&gt;</a:t>
            </a:r>
          </a:p>
          <a:p>
            <a:endParaRPr lang="en-US" dirty="0"/>
          </a:p>
          <a:p>
            <a:r>
              <a:rPr lang="en-US" dirty="0"/>
              <a:t>The &lt;input&gt; element carries the HTML validation attributes: required and </a:t>
            </a:r>
            <a:r>
              <a:rPr lang="en-US" dirty="0" err="1">
                <a:hlinkClick r:id="rId4"/>
              </a:rPr>
              <a:t>minlength</a:t>
            </a:r>
            <a:r>
              <a:rPr lang="en-US" dirty="0"/>
              <a:t>. It also carries a custom validator directive, </a:t>
            </a:r>
            <a:r>
              <a:rPr lang="en-US" dirty="0" err="1"/>
              <a:t>forbiddenName</a:t>
            </a:r>
            <a:r>
              <a:rPr lang="en-US" dirty="0"/>
              <a:t>. For more information, see </a:t>
            </a:r>
            <a:r>
              <a:rPr lang="en-US" dirty="0">
                <a:hlinkClick r:id="rId5"/>
              </a:rPr>
              <a:t>Custom </a:t>
            </a:r>
            <a:r>
              <a:rPr lang="en-US" dirty="0" err="1">
                <a:hlinkClick r:id="rId5"/>
              </a:rPr>
              <a:t>validators</a:t>
            </a:r>
            <a:r>
              <a:rPr lang="en-US" dirty="0" err="1"/>
              <a:t>section</a:t>
            </a:r>
            <a:r>
              <a:rPr lang="en-US" dirty="0"/>
              <a:t>.</a:t>
            </a:r>
          </a:p>
          <a:p>
            <a:r>
              <a:rPr lang="en-US" dirty="0"/>
              <a:t>#name="</a:t>
            </a:r>
            <a:r>
              <a:rPr lang="en-US" dirty="0" err="1">
                <a:hlinkClick r:id="rId6"/>
              </a:rPr>
              <a:t>ngModel</a:t>
            </a:r>
            <a:r>
              <a:rPr lang="en-US" dirty="0"/>
              <a:t>" exports </a:t>
            </a:r>
            <a:r>
              <a:rPr lang="en-US" dirty="0" err="1">
                <a:hlinkClick r:id="rId6"/>
              </a:rPr>
              <a:t>NgModel</a:t>
            </a:r>
            <a:r>
              <a:rPr lang="en-US" dirty="0"/>
              <a:t> into a local variable called name. </a:t>
            </a:r>
            <a:r>
              <a:rPr lang="en-US" dirty="0" err="1">
                <a:hlinkClick r:id="rId6"/>
              </a:rPr>
              <a:t>NgModel</a:t>
            </a:r>
            <a:r>
              <a:rPr lang="en-US" dirty="0"/>
              <a:t> mirrors many of the properties of its underlying </a:t>
            </a:r>
            <a:r>
              <a:rPr lang="en-US" dirty="0" err="1">
                <a:hlinkClick r:id="rId7"/>
              </a:rPr>
              <a:t>FormControl</a:t>
            </a:r>
            <a:r>
              <a:rPr lang="en-US" dirty="0"/>
              <a:t> instance, so you can use this in the template to check for control states such as valid and dirty. For a full list of control properties, see the </a:t>
            </a:r>
            <a:r>
              <a:rPr lang="en-US" dirty="0" err="1">
                <a:hlinkClick r:id="rId8"/>
              </a:rPr>
              <a:t>AbstractControl</a:t>
            </a:r>
            <a:r>
              <a:rPr lang="en-US" dirty="0"/>
              <a:t> API reference.</a:t>
            </a:r>
          </a:p>
          <a:p>
            <a:r>
              <a:rPr lang="en-US" dirty="0"/>
              <a:t>The *</a:t>
            </a:r>
            <a:r>
              <a:rPr lang="en-US" dirty="0" err="1">
                <a:hlinkClick r:id="rId9"/>
              </a:rPr>
              <a:t>ngIf</a:t>
            </a:r>
            <a:r>
              <a:rPr lang="en-US" dirty="0"/>
              <a:t> on the &lt;div&gt; element reveals a set of nested message </a:t>
            </a:r>
            <a:r>
              <a:rPr lang="en-US" dirty="0" err="1"/>
              <a:t>divs</a:t>
            </a:r>
            <a:r>
              <a:rPr lang="en-US" dirty="0"/>
              <a:t> but only if the </a:t>
            </a:r>
            <a:r>
              <a:rPr lang="en-US" dirty="0" err="1"/>
              <a:t>nameis</a:t>
            </a:r>
            <a:r>
              <a:rPr lang="en-US" dirty="0"/>
              <a:t> invalid and the control is either dirty or touched.</a:t>
            </a:r>
          </a:p>
          <a:p>
            <a:r>
              <a:rPr lang="en-US" dirty="0"/>
              <a:t>Each nested &lt;div&gt; can present a custom message for one of the possible validation errors. There are messages for required, </a:t>
            </a:r>
            <a:r>
              <a:rPr lang="en-US" dirty="0" err="1">
                <a:hlinkClick r:id="rId4"/>
              </a:rPr>
              <a:t>minlength</a:t>
            </a:r>
            <a:r>
              <a:rPr lang="en-US" dirty="0"/>
              <a:t>, and </a:t>
            </a:r>
            <a:r>
              <a:rPr lang="en-US" dirty="0" err="1"/>
              <a:t>forbiddenName</a:t>
            </a:r>
            <a:r>
              <a:rPr lang="en-US" dirty="0"/>
              <a:t>.</a:t>
            </a:r>
          </a:p>
          <a:p>
            <a:endParaRPr lang="en-US" dirty="0"/>
          </a:p>
        </p:txBody>
      </p:sp>
    </p:spTree>
    <p:extLst>
      <p:ext uri="{BB962C8B-B14F-4D97-AF65-F5344CB8AC3E}">
        <p14:creationId xmlns:p14="http://schemas.microsoft.com/office/powerpoint/2010/main" val="111377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Roboto"/>
              </a:rPr>
              <a:t>The </a:t>
            </a:r>
            <a:r>
              <a:rPr lang="en-US" dirty="0"/>
              <a:t>ng-valid</a:t>
            </a:r>
            <a:r>
              <a:rPr lang="en-US" dirty="0">
                <a:latin typeface="Roboto"/>
              </a:rPr>
              <a:t>/</a:t>
            </a:r>
            <a:r>
              <a:rPr lang="en-US" dirty="0"/>
              <a:t>ng-invalid</a:t>
            </a:r>
            <a:r>
              <a:rPr lang="en-US" dirty="0">
                <a:latin typeface="Roboto"/>
              </a:rPr>
              <a:t> pair is the most interesting, because you want to send a strong visual signal when the values are invalid.</a:t>
            </a:r>
          </a:p>
          <a:p>
            <a:r>
              <a:rPr lang="en-US" dirty="0">
                <a:latin typeface="Roboto"/>
              </a:rPr>
              <a:t>hide the message when the control is valid or pristine; "pristine" means the user hasn't changed the value since it was displayed in this form.</a:t>
            </a:r>
          </a:p>
          <a:p>
            <a:r>
              <a:rPr lang="en-US" dirty="0">
                <a:latin typeface="Roboto"/>
              </a:rPr>
              <a:t>This user experience is the developer's choice. Some developers want the message to display at all times. If you ignore the pristine state, you would hide the message only when the value is valid. </a:t>
            </a:r>
            <a:r>
              <a:rPr lang="en-US" dirty="0" err="1">
                <a:latin typeface="Roboto"/>
              </a:rPr>
              <a:t>ISome</a:t>
            </a:r>
            <a:r>
              <a:rPr lang="en-US" dirty="0">
                <a:latin typeface="Roboto"/>
              </a:rPr>
              <a:t> developers want the message to display only when the user makes an invalid change. Hiding the message while the control is "pristine" achieves that goal. You'll see the significance of this choice when you add a new hero to the form.</a:t>
            </a:r>
          </a:p>
          <a:p>
            <a:r>
              <a:rPr lang="en-US" b="1" dirty="0"/>
              <a:t>Required</a:t>
            </a:r>
            <a:r>
              <a:rPr lang="en-US" dirty="0"/>
              <a:t> - The form field is </a:t>
            </a:r>
            <a:r>
              <a:rPr lang="en-US" dirty="0" err="1"/>
              <a:t>mandatroy</a:t>
            </a:r>
            <a:endParaRPr lang="en-US" dirty="0"/>
          </a:p>
          <a:p>
            <a:r>
              <a:rPr lang="en-US" b="1" dirty="0" err="1"/>
              <a:t>Maxlength</a:t>
            </a:r>
            <a:r>
              <a:rPr lang="en-US" dirty="0"/>
              <a:t> - Maximum number of characters in the field.</a:t>
            </a:r>
          </a:p>
          <a:p>
            <a:r>
              <a:rPr lang="en-US" b="1" dirty="0" err="1"/>
              <a:t>Minlength</a:t>
            </a:r>
            <a:r>
              <a:rPr lang="en-US" dirty="0"/>
              <a:t> - Minimum number of characters in the field.</a:t>
            </a:r>
          </a:p>
          <a:p>
            <a:r>
              <a:rPr lang="en-US" b="1" dirty="0"/>
              <a:t>Pattern</a:t>
            </a:r>
            <a:r>
              <a:rPr lang="en-US" dirty="0"/>
              <a:t> - Regular expression to match the input values and validate.</a:t>
            </a:r>
          </a:p>
          <a:p>
            <a:r>
              <a:rPr lang="en-US" b="1" dirty="0"/>
              <a:t>Custom Validator</a:t>
            </a:r>
            <a:r>
              <a:rPr lang="en-US" dirty="0"/>
              <a:t> - Writing custom validation function to match password and confirm password fields.</a:t>
            </a:r>
          </a:p>
          <a:p>
            <a:endParaRPr lang="en-US" dirty="0">
              <a:latin typeface="Roboto"/>
            </a:endParaRPr>
          </a:p>
          <a:p>
            <a:endParaRPr lang="en-US" dirty="0"/>
          </a:p>
        </p:txBody>
      </p:sp>
      <p:pic>
        <p:nvPicPr>
          <p:cNvPr id="4" name="Picture 3"/>
          <p:cNvPicPr>
            <a:picLocks noChangeAspect="1"/>
          </p:cNvPicPr>
          <p:nvPr/>
        </p:nvPicPr>
        <p:blipFill>
          <a:blip r:embed="rId3"/>
          <a:stretch>
            <a:fillRect/>
          </a:stretch>
        </p:blipFill>
        <p:spPr>
          <a:xfrm>
            <a:off x="2357844" y="6974959"/>
            <a:ext cx="4472762" cy="2466745"/>
          </a:xfrm>
          <a:prstGeom prst="rect">
            <a:avLst/>
          </a:prstGeom>
        </p:spPr>
      </p:pic>
    </p:spTree>
    <p:extLst>
      <p:ext uri="{BB962C8B-B14F-4D97-AF65-F5344CB8AC3E}">
        <p14:creationId xmlns:p14="http://schemas.microsoft.com/office/powerpoint/2010/main" val="160109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54936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4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082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548EFB90-D764-41CE-A898-9654788D393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83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06</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Forms with Reactive Approach</a:t>
            </a:r>
            <a:endParaRPr lang="en-US" dirty="0"/>
          </a:p>
        </p:txBody>
      </p:sp>
      <p:sp>
        <p:nvSpPr>
          <p:cNvPr id="3" name="Content Placeholder 2"/>
          <p:cNvSpPr>
            <a:spLocks noGrp="1"/>
          </p:cNvSpPr>
          <p:nvPr>
            <p:ph sz="half" idx="1"/>
          </p:nvPr>
        </p:nvSpPr>
        <p:spPr>
          <a:xfrm>
            <a:off x="1138844" y="1521228"/>
            <a:ext cx="10037156" cy="4954387"/>
          </a:xfrm>
        </p:spPr>
        <p:txBody>
          <a:bodyPr>
            <a:normAutofit/>
          </a:bodyPr>
          <a:lstStyle/>
          <a:p>
            <a:r>
              <a:rPr lang="en-IN" dirty="0"/>
              <a:t>The app component defines the form fields and validators for our registration form using an Angular </a:t>
            </a:r>
            <a:r>
              <a:rPr lang="en-IN" dirty="0" err="1"/>
              <a:t>FormBuilder</a:t>
            </a:r>
            <a:r>
              <a:rPr lang="en-IN" dirty="0"/>
              <a:t> to create an instance of a </a:t>
            </a:r>
            <a:r>
              <a:rPr lang="en-IN" dirty="0" err="1"/>
              <a:t>FormGroup</a:t>
            </a:r>
            <a:r>
              <a:rPr lang="en-IN" dirty="0"/>
              <a:t> that is stored in the </a:t>
            </a:r>
            <a:r>
              <a:rPr lang="en-IN" dirty="0" err="1"/>
              <a:t>registerForm</a:t>
            </a:r>
            <a:r>
              <a:rPr lang="en-IN" dirty="0"/>
              <a:t> property. </a:t>
            </a:r>
          </a:p>
          <a:p>
            <a:r>
              <a:rPr lang="en-IN" dirty="0"/>
              <a:t>The </a:t>
            </a:r>
            <a:r>
              <a:rPr lang="en-IN" dirty="0" err="1"/>
              <a:t>registerForm</a:t>
            </a:r>
            <a:r>
              <a:rPr lang="en-IN" dirty="0"/>
              <a:t> is then bound to the form in the template below using the [</a:t>
            </a:r>
            <a:r>
              <a:rPr lang="en-IN" dirty="0" err="1"/>
              <a:t>formGroup</a:t>
            </a:r>
            <a:r>
              <a:rPr lang="en-IN" dirty="0"/>
              <a:t>] directive.</a:t>
            </a:r>
            <a:endParaRPr lang="en-US" dirty="0"/>
          </a:p>
          <a:p>
            <a:r>
              <a:rPr lang="en-IN" dirty="0"/>
              <a:t>Also need to be added a getter 'f' as a convenience property to make it easier to access form controls from the template. So for example you can access the email field in the template using </a:t>
            </a:r>
            <a:r>
              <a:rPr lang="en-IN" dirty="0" err="1"/>
              <a:t>f.email</a:t>
            </a:r>
            <a:r>
              <a:rPr lang="en-IN" dirty="0"/>
              <a:t> instead of </a:t>
            </a:r>
            <a:r>
              <a:rPr lang="en-IN" dirty="0" err="1"/>
              <a:t>registerForm.controls.email</a:t>
            </a:r>
            <a:r>
              <a:rPr lang="en-IN" dirty="0"/>
              <a:t>.</a:t>
            </a:r>
            <a:endParaRPr lang="en-US" dirty="0"/>
          </a:p>
        </p:txBody>
      </p:sp>
    </p:spTree>
    <p:extLst>
      <p:ext uri="{BB962C8B-B14F-4D97-AF65-F5344CB8AC3E}">
        <p14:creationId xmlns:p14="http://schemas.microsoft.com/office/powerpoint/2010/main" val="42339235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0"/>
            <a:ext cx="9601200" cy="1485900"/>
          </a:xfrm>
        </p:spPr>
        <p:txBody>
          <a:bodyPr/>
          <a:lstStyle/>
          <a:p>
            <a:pPr lvl="0"/>
            <a:r>
              <a:rPr lang="en-IN" dirty="0"/>
              <a:t>Forms with Reactive Approach</a:t>
            </a:r>
            <a:endParaRPr lang="en-US" dirty="0"/>
          </a:p>
        </p:txBody>
      </p:sp>
      <p:sp>
        <p:nvSpPr>
          <p:cNvPr id="4" name="Rectangle 1">
            <a:extLst>
              <a:ext uri="{FF2B5EF4-FFF2-40B4-BE49-F238E27FC236}">
                <a16:creationId xmlns:a16="http://schemas.microsoft.com/office/drawing/2014/main" id="{851C597F-9D3B-4190-AF21-6D7D9D31594F}"/>
              </a:ext>
            </a:extLst>
          </p:cNvPr>
          <p:cNvSpPr>
            <a:spLocks noChangeArrowheads="1"/>
          </p:cNvSpPr>
          <p:nvPr/>
        </p:nvSpPr>
        <p:spPr bwMode="auto">
          <a:xfrm>
            <a:off x="1412240" y="669903"/>
            <a:ext cx="7813040" cy="630942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import { Component,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from '@angular/core';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import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Validators } from '@angular/forms';</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@Component({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selector: 'app',</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templateUrl</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'app.component.html'</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export class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AppComponent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implements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registerForm</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submitted = false;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constructor(private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ngOnInit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this.formBuilder.group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firstName</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lastName</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email: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Validators.email</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password: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Validators.minLength</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(6)]]</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convenience getter for easy access to form fields</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get f() { return</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this.registerForm.controls</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onSubmit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this.submitted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true;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stop here if form is invalid</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this.registerForm.invalid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return;</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alert('SUCCESS!!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25713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0"/>
            <a:ext cx="9601200" cy="1485900"/>
          </a:xfrm>
        </p:spPr>
        <p:txBody>
          <a:bodyPr/>
          <a:lstStyle/>
          <a:p>
            <a:pPr lvl="0"/>
            <a:r>
              <a:rPr lang="en-IN" dirty="0"/>
              <a:t>Forms with Reactive Approach</a:t>
            </a:r>
            <a:endParaRPr lang="en-US" dirty="0"/>
          </a:p>
        </p:txBody>
      </p:sp>
      <p:sp>
        <p:nvSpPr>
          <p:cNvPr id="3" name="Rectangle 1">
            <a:extLst>
              <a:ext uri="{FF2B5EF4-FFF2-40B4-BE49-F238E27FC236}">
                <a16:creationId xmlns:a16="http://schemas.microsoft.com/office/drawing/2014/main" id="{F0B83D16-098D-4896-B707-ADA9CC09DEB9}"/>
              </a:ext>
            </a:extLst>
          </p:cNvPr>
          <p:cNvSpPr>
            <a:spLocks noChangeArrowheads="1"/>
          </p:cNvSpPr>
          <p:nvPr/>
        </p:nvSpPr>
        <p:spPr bwMode="auto">
          <a:xfrm>
            <a:off x="845882" y="551234"/>
            <a:ext cx="11111657" cy="649408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&lt;form [</a:t>
            </a:r>
            <a:r>
              <a:rPr lang="en-US" altLang="en-US" sz="1600" b="1" dirty="0" err="1">
                <a:solidFill>
                  <a:schemeClr val="tx1"/>
                </a:solidFill>
                <a:latin typeface="Arial" panose="020B0604020202020204" pitchFamily="34" charset="0"/>
              </a:rPr>
              <a:t>formGroup</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registerForm</a:t>
            </a: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ngSubmit</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onSubmit</a:t>
            </a:r>
            <a:r>
              <a:rPr lang="en-US" altLang="en-US" sz="1600" b="1" dirty="0">
                <a:solidFill>
                  <a:schemeClr val="tx1"/>
                </a:solidFill>
                <a:latin typeface="Arial" panose="020B0604020202020204" pitchFamily="34" charset="0"/>
              </a:rPr>
              <a:t>()"&gt;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&lt;label&gt;First Name&lt;/label&gt;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firstName</a:t>
            </a:r>
            <a:r>
              <a:rPr lang="en-US" altLang="en-US" sz="1600" b="1" dirty="0">
                <a:solidFill>
                  <a:schemeClr val="tx1"/>
                </a:solidFill>
                <a:latin typeface="Arial" panose="020B0604020202020204" pitchFamily="34" charset="0"/>
              </a:rPr>
              <a:t>"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f.firstName.errors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f.firstName.errors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f.firstName.errors.required</a:t>
            </a:r>
            <a:r>
              <a:rPr lang="en-US" altLang="en-US" sz="1600" b="1" dirty="0">
                <a:solidFill>
                  <a:schemeClr val="tx1"/>
                </a:solidFill>
                <a:latin typeface="Arial" panose="020B0604020202020204" pitchFamily="34" charset="0"/>
              </a:rPr>
              <a:t>"&gt;First Name is required&lt;/div&gt;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&lt;label&gt;Last Name&lt;/label&gt;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lastName</a:t>
            </a:r>
            <a:r>
              <a:rPr lang="en-US" altLang="en-US" sz="1600" b="1" dirty="0">
                <a:solidFill>
                  <a:schemeClr val="tx1"/>
                </a:solidFill>
                <a:latin typeface="Arial" panose="020B0604020202020204" pitchFamily="34" charset="0"/>
              </a:rPr>
              <a:t>"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f.lastName.errors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f.lastName.errors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f.lastName.errors.required</a:t>
            </a:r>
            <a:r>
              <a:rPr lang="en-US" altLang="en-US" sz="1600" b="1" dirty="0">
                <a:solidFill>
                  <a:schemeClr val="tx1"/>
                </a:solidFill>
                <a:latin typeface="Arial" panose="020B0604020202020204" pitchFamily="34" charset="0"/>
              </a:rPr>
              <a:t>"&gt;Last Name is required&lt;/div&gt;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&lt;label&gt;Email&lt;/label&gt;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="email"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f.email.errors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f.email.errors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f.email.errors.required</a:t>
            </a:r>
            <a:r>
              <a:rPr lang="en-US" altLang="en-US" sz="1600" b="1" dirty="0">
                <a:solidFill>
                  <a:schemeClr val="tx1"/>
                </a:solidFill>
                <a:latin typeface="Arial" panose="020B0604020202020204" pitchFamily="34" charset="0"/>
              </a:rPr>
              <a:t>"&gt;Email is required&lt;/div&gt;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f.email.errors.email</a:t>
            </a:r>
            <a:r>
              <a:rPr lang="en-US" altLang="en-US" sz="1600" b="1" dirty="0">
                <a:solidFill>
                  <a:schemeClr val="tx1"/>
                </a:solidFill>
                <a:latin typeface="Arial" panose="020B0604020202020204" pitchFamily="34" charset="0"/>
              </a:rPr>
              <a:t>"&gt;Email must be a valid email address&lt;/div&gt;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&lt;label&gt;Password&lt;/label&gt;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type="password"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="password"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f.password.errors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f.password.errors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f.password.errors.required</a:t>
            </a:r>
            <a:r>
              <a:rPr lang="en-US" altLang="en-US" sz="1600" b="1" dirty="0">
                <a:solidFill>
                  <a:schemeClr val="tx1"/>
                </a:solidFill>
                <a:latin typeface="Arial" panose="020B0604020202020204" pitchFamily="34" charset="0"/>
              </a:rPr>
              <a:t>"&gt;Password is required&lt;/div&gt;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f.password.errors.minlength</a:t>
            </a:r>
            <a:r>
              <a:rPr lang="en-US" altLang="en-US" sz="1600" b="1" dirty="0">
                <a:solidFill>
                  <a:schemeClr val="tx1"/>
                </a:solidFill>
                <a:latin typeface="Arial" panose="020B0604020202020204" pitchFamily="34" charset="0"/>
              </a:rPr>
              <a:t>"&gt;Password must be at least 6 characters&lt;/div&gt;&lt;/div&gt;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&lt;button [disabled]="loading" class="</a:t>
            </a:r>
            <a:r>
              <a:rPr lang="en-US" altLang="en-US" sz="1600" b="1" dirty="0" err="1">
                <a:solidFill>
                  <a:schemeClr val="tx1"/>
                </a:solidFill>
                <a:latin typeface="Arial" panose="020B0604020202020204" pitchFamily="34" charset="0"/>
              </a:rPr>
              <a:t>btn</a:t>
            </a: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btn</a:t>
            </a:r>
            <a:r>
              <a:rPr lang="en-US" altLang="en-US" sz="1600" b="1" dirty="0">
                <a:solidFill>
                  <a:schemeClr val="tx1"/>
                </a:solidFill>
                <a:latin typeface="Arial" panose="020B0604020202020204" pitchFamily="34" charset="0"/>
              </a:rPr>
              <a:t>-primary"&gt;Register&lt;/button&gt;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&lt;/div&gt;   &lt;/form&gt;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03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Template-Driven and Reactive Forms</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Template-Driven and Reactive Forms</a:t>
            </a:r>
          </a:p>
        </p:txBody>
      </p:sp>
      <p:sp>
        <p:nvSpPr>
          <p:cNvPr id="3" name="Content Placeholder 2"/>
          <p:cNvSpPr>
            <a:spLocks noGrp="1"/>
          </p:cNvSpPr>
          <p:nvPr>
            <p:ph sz="half" idx="1"/>
          </p:nvPr>
        </p:nvSpPr>
        <p:spPr/>
        <p:txBody>
          <a:bodyPr>
            <a:normAutofit fontScale="92500" lnSpcReduction="10000"/>
          </a:bodyPr>
          <a:lstStyle/>
          <a:p>
            <a:pPr lvl="0"/>
            <a:r>
              <a:rPr lang="en-IN" dirty="0"/>
              <a:t>Template-Driven vs Reactive Approach</a:t>
            </a:r>
            <a:endParaRPr lang="en-US" dirty="0"/>
          </a:p>
          <a:p>
            <a:pPr lvl="0"/>
            <a:r>
              <a:rPr lang="en-IN" dirty="0"/>
              <a:t>Understanding Form State</a:t>
            </a:r>
            <a:endParaRPr lang="en-US" dirty="0"/>
          </a:p>
          <a:p>
            <a:pPr lvl="0"/>
            <a:r>
              <a:rPr lang="en-IN" dirty="0"/>
              <a:t>Built-in Validators &amp; Using HTML5 Validation</a:t>
            </a:r>
          </a:p>
          <a:p>
            <a:pPr lvl="0"/>
            <a:r>
              <a:rPr lang="en-IN" dirty="0"/>
              <a:t>Grouping Form Controls</a:t>
            </a:r>
          </a:p>
          <a:p>
            <a:pPr lvl="0"/>
            <a:r>
              <a:rPr lang="en-IN" dirty="0" err="1"/>
              <a:t>FormGroup</a:t>
            </a:r>
            <a:r>
              <a:rPr lang="en-IN" dirty="0"/>
              <a:t>, </a:t>
            </a:r>
            <a:r>
              <a:rPr lang="en-IN" dirty="0" err="1"/>
              <a:t>FormControl</a:t>
            </a:r>
            <a:r>
              <a:rPr lang="en-IN" dirty="0"/>
              <a:t>, </a:t>
            </a:r>
            <a:r>
              <a:rPr lang="en-IN" dirty="0" err="1"/>
              <a:t>FormBuilder</a:t>
            </a:r>
            <a:r>
              <a:rPr lang="en-IN" dirty="0"/>
              <a:t>, </a:t>
            </a:r>
            <a:r>
              <a:rPr lang="en-IN" dirty="0" err="1"/>
              <a:t>FormArray</a:t>
            </a:r>
            <a:endParaRPr lang="en-US" dirty="0"/>
          </a:p>
        </p:txBody>
      </p:sp>
      <p:sp>
        <p:nvSpPr>
          <p:cNvPr id="4" name="Content Placeholder 3"/>
          <p:cNvSpPr>
            <a:spLocks noGrp="1"/>
          </p:cNvSpPr>
          <p:nvPr>
            <p:ph sz="half" idx="2"/>
          </p:nvPr>
        </p:nvSpPr>
        <p:spPr/>
        <p:txBody>
          <a:bodyPr>
            <a:normAutofit fontScale="92500" lnSpcReduction="10000"/>
          </a:bodyPr>
          <a:lstStyle/>
          <a:p>
            <a:pPr lvl="0"/>
            <a:r>
              <a:rPr lang="en-IN"/>
              <a:t>Forms with Reactive Approach</a:t>
            </a:r>
            <a:endParaRPr lang="en-US"/>
          </a:p>
          <a:p>
            <a:pPr lvl="0"/>
            <a:r>
              <a:rPr lang="en-US"/>
              <a:t>Predefined Validators &amp; Custom Validators</a:t>
            </a:r>
          </a:p>
          <a:p>
            <a:pPr lvl="0"/>
            <a:r>
              <a:rPr lang="en-IN"/>
              <a:t>Async Validators</a:t>
            </a:r>
            <a:endParaRPr lang="en-US"/>
          </a:p>
          <a:p>
            <a:pPr lvl="0"/>
            <a:r>
              <a:rPr lang="en-IN"/>
              <a:t>Showing validation errors</a:t>
            </a:r>
            <a:endParaRPr lang="en-US" dirty="0"/>
          </a:p>
        </p:txBody>
      </p:sp>
    </p:spTree>
    <p:extLst>
      <p:ext uri="{BB962C8B-B14F-4D97-AF65-F5344CB8AC3E}">
        <p14:creationId xmlns:p14="http://schemas.microsoft.com/office/powerpoint/2010/main" val="42919278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Template-Driven FORMS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147320"/>
            <a:ext cx="9601200" cy="1485900"/>
          </a:xfrm>
        </p:spPr>
        <p:txBody>
          <a:bodyPr/>
          <a:lstStyle/>
          <a:p>
            <a:r>
              <a:rPr lang="en-US" dirty="0"/>
              <a:t>Template Driven Forms</a:t>
            </a:r>
          </a:p>
        </p:txBody>
      </p:sp>
      <p:sp>
        <p:nvSpPr>
          <p:cNvPr id="7" name="Content Placeholder 6"/>
          <p:cNvSpPr>
            <a:spLocks noGrp="1"/>
          </p:cNvSpPr>
          <p:nvPr>
            <p:ph idx="1"/>
          </p:nvPr>
        </p:nvSpPr>
        <p:spPr>
          <a:xfrm>
            <a:off x="1005840" y="981710"/>
            <a:ext cx="11033760" cy="5419090"/>
          </a:xfrm>
        </p:spPr>
        <p:txBody>
          <a:bodyPr>
            <a:normAutofit fontScale="92500" lnSpcReduction="20000"/>
          </a:bodyPr>
          <a:lstStyle/>
          <a:p>
            <a:r>
              <a:rPr lang="en-US" dirty="0"/>
              <a:t>Forms build by writing templates in the Angular template syntax with the form-specific directives and techniques are called as Template Driven Forms.</a:t>
            </a:r>
          </a:p>
          <a:p>
            <a:r>
              <a:rPr lang="en-IN" dirty="0"/>
              <a:t>The app component doesn't need to do much since the form fields and validators are defined in the template when using Angular template-driven forms</a:t>
            </a:r>
          </a:p>
          <a:p>
            <a:r>
              <a:rPr lang="en-IN" dirty="0"/>
              <a:t>The component defines a model object which is bound to the form fields in the template in order to give you access to the data entered into the form from the app component</a:t>
            </a:r>
            <a:endParaRPr lang="en-US" dirty="0"/>
          </a:p>
          <a:p>
            <a:r>
              <a:rPr lang="en-US" dirty="0"/>
              <a:t>Using </a:t>
            </a:r>
            <a:r>
              <a:rPr lang="en-US" dirty="0" err="1"/>
              <a:t>ngModel</a:t>
            </a:r>
            <a:r>
              <a:rPr lang="en-US" dirty="0"/>
              <a:t> in a form gives you more than just two-way data binding. It also tells you if the user touched the control, if the value changed, or if the value became invalid.</a:t>
            </a:r>
          </a:p>
          <a:p>
            <a:r>
              <a:rPr lang="en-US" dirty="0"/>
              <a:t>The </a:t>
            </a:r>
            <a:r>
              <a:rPr lang="en-US" dirty="0" err="1"/>
              <a:t>NgModel</a:t>
            </a:r>
            <a:r>
              <a:rPr lang="en-US" dirty="0"/>
              <a:t> directive doesn't just track state; it updates the control with special Angular CSS classes that reflect the state.</a:t>
            </a:r>
          </a:p>
          <a:p>
            <a:pPr lvl="1"/>
            <a:r>
              <a:rPr lang="en-US" dirty="0"/>
              <a:t>Angular2 “infers” the </a:t>
            </a:r>
            <a:r>
              <a:rPr lang="en-US" dirty="0" err="1"/>
              <a:t>FormGroup</a:t>
            </a:r>
            <a:r>
              <a:rPr lang="en-US" dirty="0"/>
              <a:t> from HTML Code</a:t>
            </a:r>
          </a:p>
          <a:p>
            <a:pPr lvl="1"/>
            <a:r>
              <a:rPr lang="en-US" dirty="0"/>
              <a:t>Form data is passed via </a:t>
            </a:r>
            <a:r>
              <a:rPr lang="en-US" dirty="0" err="1"/>
              <a:t>ngSubmit</a:t>
            </a:r>
            <a:r>
              <a:rPr lang="en-US" dirty="0"/>
              <a:t>()</a:t>
            </a:r>
          </a:p>
          <a:p>
            <a:endParaRPr lang="en-US" dirty="0"/>
          </a:p>
        </p:txBody>
      </p:sp>
    </p:spTree>
    <p:extLst>
      <p:ext uri="{BB962C8B-B14F-4D97-AF65-F5344CB8AC3E}">
        <p14:creationId xmlns:p14="http://schemas.microsoft.com/office/powerpoint/2010/main" val="203864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Form State</a:t>
            </a:r>
            <a:endParaRPr lang="en-US" dirty="0"/>
          </a:p>
        </p:txBody>
      </p:sp>
      <p:pic>
        <p:nvPicPr>
          <p:cNvPr id="4" name="Content Placeholder 3"/>
          <p:cNvPicPr>
            <a:picLocks noGrp="1" noChangeAspect="1"/>
          </p:cNvPicPr>
          <p:nvPr>
            <p:ph idx="1"/>
          </p:nvPr>
        </p:nvPicPr>
        <p:blipFill>
          <a:blip r:embed="rId3"/>
          <a:stretch>
            <a:fillRect/>
          </a:stretch>
        </p:blipFill>
        <p:spPr>
          <a:xfrm>
            <a:off x="1371600" y="1555826"/>
            <a:ext cx="8539163" cy="3448298"/>
          </a:xfrm>
          <a:prstGeom prst="rect">
            <a:avLst/>
          </a:prstGeom>
        </p:spPr>
      </p:pic>
      <p:pic>
        <p:nvPicPr>
          <p:cNvPr id="5" name="Content Placeholder 3"/>
          <p:cNvPicPr>
            <a:picLocks noChangeAspect="1"/>
          </p:cNvPicPr>
          <p:nvPr/>
        </p:nvPicPr>
        <p:blipFill>
          <a:blip r:embed="rId4"/>
          <a:stretch>
            <a:fillRect/>
          </a:stretch>
        </p:blipFill>
        <p:spPr>
          <a:xfrm>
            <a:off x="4479143" y="3429000"/>
            <a:ext cx="5967577" cy="2942303"/>
          </a:xfrm>
          <a:prstGeom prst="rect">
            <a:avLst/>
          </a:prstGeom>
        </p:spPr>
      </p:pic>
    </p:spTree>
    <p:extLst>
      <p:ext uri="{BB962C8B-B14F-4D97-AF65-F5344CB8AC3E}">
        <p14:creationId xmlns:p14="http://schemas.microsoft.com/office/powerpoint/2010/main" val="193388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208280"/>
            <a:ext cx="9601200" cy="1485900"/>
          </a:xfrm>
        </p:spPr>
        <p:txBody>
          <a:bodyPr/>
          <a:lstStyle/>
          <a:p>
            <a:r>
              <a:rPr lang="en-US" dirty="0"/>
              <a:t>Validation </a:t>
            </a:r>
          </a:p>
        </p:txBody>
      </p:sp>
      <p:sp>
        <p:nvSpPr>
          <p:cNvPr id="6" name="Rectangle: Rounded Corners 5">
            <a:extLst>
              <a:ext uri="{FF2B5EF4-FFF2-40B4-BE49-F238E27FC236}">
                <a16:creationId xmlns:a16="http://schemas.microsoft.com/office/drawing/2014/main" id="{8BAABD4E-3AAA-4FBE-A13E-14EEF32D710C}"/>
              </a:ext>
            </a:extLst>
          </p:cNvPr>
          <p:cNvSpPr/>
          <p:nvPr/>
        </p:nvSpPr>
        <p:spPr>
          <a:xfrm>
            <a:off x="1402080" y="951230"/>
            <a:ext cx="8532018" cy="55355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&lt;form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empForm</a:t>
            </a:r>
            <a:r>
              <a:rPr lang="en-US" sz="1600" b="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ngForm</a:t>
            </a: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ngSubmit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getData</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empForm</a:t>
            </a:r>
            <a:r>
              <a:rPr lang="en-US" sz="1600" b="1" i="1"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&lt;table&gt;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&lt;td&gt;Product ID&lt;/td&gt;</a:t>
            </a:r>
          </a:p>
          <a:p>
            <a:r>
              <a:rPr lang="en-US" sz="1600" dirty="0">
                <a:latin typeface="Arial" panose="020B0604020202020204" pitchFamily="34" charset="0"/>
                <a:cs typeface="Arial" panose="020B0604020202020204" pitchFamily="34" charset="0"/>
              </a:rPr>
              <a:t>         &lt;td&gt;&lt;input required id=</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eid</a:t>
            </a:r>
            <a:r>
              <a:rPr lang="en-US" sz="1600" i="1" dirty="0">
                <a:latin typeface="Arial" panose="020B0604020202020204" pitchFamily="34" charset="0"/>
                <a:cs typeface="Arial" panose="020B0604020202020204" pitchFamily="34" charset="0"/>
              </a:rPr>
              <a:t>"  name ="id" </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emp.eId</a:t>
            </a:r>
            <a:r>
              <a:rPr lang="en-US" sz="1600" b="1" i="1" dirty="0">
                <a:latin typeface="Arial" panose="020B0604020202020204" pitchFamily="34" charset="0"/>
                <a:cs typeface="Arial" panose="020B0604020202020204" pitchFamily="34" charset="0"/>
              </a:rPr>
              <a:t>“</a:t>
            </a:r>
          </a:p>
          <a:p>
            <a:r>
              <a:rPr lang="en-US" sz="1600" b="1" i="1" dirty="0">
                <a:latin typeface="Arial" panose="020B0604020202020204" pitchFamily="34" charset="0"/>
                <a:cs typeface="Arial" panose="020B0604020202020204" pitchFamily="34" charset="0"/>
              </a:rPr>
              <a:t>                  type="text" #</a:t>
            </a:r>
            <a:r>
              <a:rPr lang="en-US" sz="1600" b="1" i="1" dirty="0" err="1">
                <a:latin typeface="Arial" panose="020B0604020202020204" pitchFamily="34" charset="0"/>
                <a:cs typeface="Arial" panose="020B0604020202020204" pitchFamily="34" charset="0"/>
              </a:rPr>
              <a:t>idcontrol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&lt;span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ngIf</a:t>
            </a:r>
            <a:r>
              <a:rPr lang="en-US" sz="1600" b="1" dirty="0">
                <a:latin typeface="Arial" panose="020B0604020202020204" pitchFamily="34" charset="0"/>
                <a:cs typeface="Arial" panose="020B0604020202020204" pitchFamily="34" charset="0"/>
              </a:rPr>
              <a: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idcontrol.invalid</a:t>
            </a:r>
            <a:r>
              <a:rPr lang="en-US" sz="1600" b="1" i="1" dirty="0">
                <a:latin typeface="Arial" panose="020B0604020202020204" pitchFamily="34" charset="0"/>
                <a:cs typeface="Arial" panose="020B0604020202020204" pitchFamily="34" charset="0"/>
              </a:rPr>
              <a:t> &amp;&amp; </a:t>
            </a:r>
            <a:r>
              <a:rPr lang="en-US" sz="1600" b="1" i="1" dirty="0" err="1">
                <a:latin typeface="Arial" panose="020B0604020202020204" pitchFamily="34" charset="0"/>
                <a:cs typeface="Arial" panose="020B0604020202020204" pitchFamily="34" charset="0"/>
              </a:rPr>
              <a:t>idcontrol.touched</a:t>
            </a:r>
            <a:r>
              <a:rPr lang="en-US" sz="1600" b="1" i="1" dirty="0">
                <a:latin typeface="Arial" panose="020B0604020202020204" pitchFamily="34" charset="0"/>
                <a:cs typeface="Arial" panose="020B0604020202020204" pitchFamily="34" charset="0"/>
              </a:rPr>
              <a:t>" &gt; ID is</a:t>
            </a:r>
          </a:p>
          <a:p>
            <a:r>
              <a:rPr lang="en-US" sz="1600" b="1" i="1" dirty="0">
                <a:latin typeface="Arial" panose="020B0604020202020204" pitchFamily="34" charset="0"/>
                <a:cs typeface="Arial" panose="020B0604020202020204" pitchFamily="34" charset="0"/>
              </a:rPr>
              <a:t>                  required&lt;/span&gt;</a:t>
            </a:r>
          </a:p>
          <a:p>
            <a:r>
              <a:rPr lang="en-US" sz="1600" dirty="0">
                <a:latin typeface="Arial" panose="020B0604020202020204" pitchFamily="34" charset="0"/>
                <a:cs typeface="Arial" panose="020B0604020202020204" pitchFamily="34" charset="0"/>
              </a:rPr>
              <a:t>         &lt;/td&gt;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&lt;td&gt;Product Name&lt;/td&gt;</a:t>
            </a:r>
          </a:p>
          <a:p>
            <a:r>
              <a:rPr lang="en-US" sz="1600" dirty="0">
                <a:latin typeface="Arial" panose="020B0604020202020204" pitchFamily="34" charset="0"/>
                <a:cs typeface="Arial" panose="020B0604020202020204" pitchFamily="34" charset="0"/>
              </a:rPr>
              <a:t>         &lt;td&gt;&lt;input required id=</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ename</a:t>
            </a:r>
            <a:r>
              <a:rPr lang="en-US" sz="1600" i="1" dirty="0">
                <a:latin typeface="Arial" panose="020B0604020202020204" pitchFamily="34" charset="0"/>
                <a:cs typeface="Arial" panose="020B0604020202020204" pitchFamily="34" charset="0"/>
              </a:rPr>
              <a:t>" name ="</a:t>
            </a:r>
            <a:r>
              <a:rPr lang="en-US" sz="1600" i="1" dirty="0" err="1">
                <a:latin typeface="Arial" panose="020B0604020202020204" pitchFamily="34" charset="0"/>
                <a:cs typeface="Arial" panose="020B0604020202020204" pitchFamily="34" charset="0"/>
              </a:rPr>
              <a:t>empname</a:t>
            </a:r>
            <a:r>
              <a:rPr lang="en-US" sz="1600" i="1" dirty="0">
                <a:latin typeface="Arial" panose="020B0604020202020204" pitchFamily="34" charset="0"/>
                <a:cs typeface="Arial" panose="020B0604020202020204" pitchFamily="34" charset="0"/>
              </a:rPr>
              <a:t>“</a:t>
            </a:r>
          </a:p>
          <a:p>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emp.eName</a:t>
            </a:r>
            <a:r>
              <a:rPr lang="en-US" sz="1600" b="1" i="1" dirty="0">
                <a:latin typeface="Arial" panose="020B0604020202020204" pitchFamily="34" charset="0"/>
                <a:cs typeface="Arial" panose="020B0604020202020204" pitchFamily="34" charset="0"/>
              </a:rPr>
              <a:t>" type="text“</a:t>
            </a:r>
          </a:p>
          <a:p>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namecontrol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"/&gt;&lt;/td&gt;</a:t>
            </a:r>
          </a:p>
          <a:p>
            <a:r>
              <a:rPr lang="en-US" sz="1600" dirty="0">
                <a:latin typeface="Arial" panose="020B0604020202020204" pitchFamily="34" charset="0"/>
                <a:cs typeface="Arial" panose="020B0604020202020204" pitchFamily="34" charset="0"/>
              </a:rPr>
              <a:t>         &lt;span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ngIf</a:t>
            </a:r>
            <a:r>
              <a:rPr lang="en-US" sz="1600" b="1" dirty="0">
                <a:latin typeface="Arial" panose="020B0604020202020204" pitchFamily="34" charset="0"/>
                <a:cs typeface="Arial" panose="020B0604020202020204" pitchFamily="34" charset="0"/>
              </a:rPr>
              <a: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namecontrol.invalid</a:t>
            </a:r>
            <a:r>
              <a:rPr lang="en-US" sz="1600" b="1" i="1" dirty="0">
                <a:latin typeface="Arial" panose="020B0604020202020204" pitchFamily="34" charset="0"/>
                <a:cs typeface="Arial" panose="020B0604020202020204" pitchFamily="34" charset="0"/>
              </a:rPr>
              <a:t> &amp;&amp; </a:t>
            </a:r>
            <a:r>
              <a:rPr lang="en-US" sz="1600" b="1" i="1" dirty="0" err="1">
                <a:latin typeface="Arial" panose="020B0604020202020204" pitchFamily="34" charset="0"/>
                <a:cs typeface="Arial" panose="020B0604020202020204" pitchFamily="34" charset="0"/>
              </a:rPr>
              <a:t>namecontrol.touched</a:t>
            </a:r>
            <a:r>
              <a:rPr lang="en-US" sz="1600" b="1" i="1" dirty="0">
                <a:latin typeface="Arial" panose="020B0604020202020204" pitchFamily="34" charset="0"/>
                <a:cs typeface="Arial" panose="020B0604020202020204" pitchFamily="34" charset="0"/>
              </a:rPr>
              <a:t>" &gt;</a:t>
            </a:r>
          </a:p>
          <a:p>
            <a:r>
              <a:rPr lang="en-US" sz="1600" b="1" i="1" dirty="0">
                <a:latin typeface="Arial" panose="020B0604020202020204" pitchFamily="34" charset="0"/>
                <a:cs typeface="Arial" panose="020B0604020202020204" pitchFamily="34" charset="0"/>
              </a:rPr>
              <a:t>            Name is required&lt;/span&gt;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&lt;/table&gt;</a:t>
            </a:r>
          </a:p>
          <a:p>
            <a:r>
              <a:rPr lang="en-US" sz="1600" dirty="0">
                <a:latin typeface="Arial" panose="020B0604020202020204" pitchFamily="34" charset="0"/>
                <a:cs typeface="Arial" panose="020B0604020202020204" pitchFamily="34" charset="0"/>
              </a:rPr>
              <a:t>&lt;/form&gt;</a:t>
            </a:r>
          </a:p>
        </p:txBody>
      </p:sp>
    </p:spTree>
    <p:extLst>
      <p:ext uri="{BB962C8B-B14F-4D97-AF65-F5344CB8AC3E}">
        <p14:creationId xmlns:p14="http://schemas.microsoft.com/office/powerpoint/2010/main" val="240523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956824" y="1428750"/>
            <a:ext cx="8866331" cy="4643751"/>
          </a:xfrm>
        </p:spPr>
        <p:txBody>
          <a:bodyPr/>
          <a:lstStyle/>
          <a:p>
            <a:r>
              <a:rPr lang="en-US" dirty="0"/>
              <a:t>Demo Template Driven Forms</a:t>
            </a:r>
          </a:p>
        </p:txBody>
      </p:sp>
    </p:spTree>
    <p:extLst>
      <p:ext uri="{BB962C8B-B14F-4D97-AF65-F5344CB8AC3E}">
        <p14:creationId xmlns:p14="http://schemas.microsoft.com/office/powerpoint/2010/main" val="318034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Reactive Forms</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2650</TotalTime>
  <Words>547</Words>
  <Application>Microsoft Office PowerPoint</Application>
  <PresentationFormat>Widescreen</PresentationFormat>
  <Paragraphs>123</Paragraphs>
  <Slides>12</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 Unicode MS</vt:lpstr>
      <vt:lpstr>Arial</vt:lpstr>
      <vt:lpstr>Calibri</vt:lpstr>
      <vt:lpstr>Courier New</vt:lpstr>
      <vt:lpstr>Franklin Gothic Book</vt:lpstr>
      <vt:lpstr>Roboto</vt:lpstr>
      <vt:lpstr>Crop</vt:lpstr>
      <vt:lpstr>think-cell Slide</vt:lpstr>
      <vt:lpstr>      Angular 6</vt:lpstr>
      <vt:lpstr>Template-Driven and Reactive Forms</vt:lpstr>
      <vt:lpstr>Template-Driven and Reactive Forms</vt:lpstr>
      <vt:lpstr>Template-Driven FORMS</vt:lpstr>
      <vt:lpstr>Template Driven Forms</vt:lpstr>
      <vt:lpstr>Understanding Form State</vt:lpstr>
      <vt:lpstr>Validation </vt:lpstr>
      <vt:lpstr>Demo</vt:lpstr>
      <vt:lpstr>Reactive Forms</vt:lpstr>
      <vt:lpstr>Forms with Reactive Approach</vt:lpstr>
      <vt:lpstr>Forms with Reactive Approach</vt:lpstr>
      <vt:lpstr>Forms with Reactive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420</cp:revision>
  <dcterms:created xsi:type="dcterms:W3CDTF">2017-07-28T13:43:20Z</dcterms:created>
  <dcterms:modified xsi:type="dcterms:W3CDTF">2019-03-08T06:41:27Z</dcterms:modified>
</cp:coreProperties>
</file>