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2" r:id="rId3"/>
    <p:sldId id="289" r:id="rId4"/>
    <p:sldId id="303" r:id="rId5"/>
    <p:sldId id="307" r:id="rId6"/>
    <p:sldId id="308" r:id="rId7"/>
    <p:sldId id="309" r:id="rId8"/>
    <p:sldId id="310" r:id="rId9"/>
    <p:sldId id="375" r:id="rId10"/>
    <p:sldId id="372" r:id="rId11"/>
    <p:sldId id="373" r:id="rId12"/>
    <p:sldId id="378" r:id="rId13"/>
    <p:sldId id="374" r:id="rId14"/>
    <p:sldId id="442" r:id="rId15"/>
    <p:sldId id="443" r:id="rId16"/>
    <p:sldId id="445" r:id="rId17"/>
    <p:sldId id="446" r:id="rId18"/>
    <p:sldId id="376" r:id="rId19"/>
    <p:sldId id="377" r:id="rId20"/>
    <p:sldId id="437" r:id="rId21"/>
    <p:sldId id="438" r:id="rId22"/>
    <p:sldId id="439" r:id="rId23"/>
    <p:sldId id="440" r:id="rId24"/>
    <p:sldId id="43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659" autoAdjust="0"/>
  </p:normalViewPr>
  <p:slideViewPr>
    <p:cSldViewPr snapToGrid="0">
      <p:cViewPr varScale="1">
        <p:scale>
          <a:sx n="59" d="100"/>
          <a:sy n="59" d="100"/>
        </p:scale>
        <p:origin x="47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39E82-0E96-4E4B-B743-836EECE73DCA}" type="doc">
      <dgm:prSet loTypeId="urn:microsoft.com/office/officeart/2005/8/layout/list1" loCatId="list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3493180C-C257-4A32-9443-9B257A9A51E8}">
      <dgm:prSet phldrT="[Text]"/>
      <dgm:spPr/>
      <dgm:t>
        <a:bodyPr/>
        <a:lstStyle/>
        <a:p>
          <a:r>
            <a:rPr lang="en-US" dirty="0"/>
            <a:t>Routes</a:t>
          </a:r>
        </a:p>
      </dgm:t>
    </dgm:pt>
    <dgm:pt modelId="{E81FFBD2-51A1-4391-8AD6-1B7C71A47765}" type="parTrans" cxnId="{8E2CB026-4F1A-4438-9B39-6DB81168BB94}">
      <dgm:prSet/>
      <dgm:spPr/>
      <dgm:t>
        <a:bodyPr/>
        <a:lstStyle/>
        <a:p>
          <a:endParaRPr lang="en-US"/>
        </a:p>
      </dgm:t>
    </dgm:pt>
    <dgm:pt modelId="{C46921B0-7894-4F0B-A01C-095981137C2F}" type="sibTrans" cxnId="{8E2CB026-4F1A-4438-9B39-6DB81168BB94}">
      <dgm:prSet/>
      <dgm:spPr/>
      <dgm:t>
        <a:bodyPr/>
        <a:lstStyle/>
        <a:p>
          <a:endParaRPr lang="en-US"/>
        </a:p>
      </dgm:t>
    </dgm:pt>
    <dgm:pt modelId="{4E63D4FE-7AAE-48BB-A0ED-710D59525F45}">
      <dgm:prSet phldrT="[Text]"/>
      <dgm:spPr/>
      <dgm:t>
        <a:bodyPr/>
        <a:lstStyle/>
        <a:p>
          <a:r>
            <a:rPr lang="en-US" dirty="0" err="1"/>
            <a:t>RouterOutlet</a:t>
          </a:r>
          <a:endParaRPr lang="en-US" dirty="0"/>
        </a:p>
      </dgm:t>
    </dgm:pt>
    <dgm:pt modelId="{9D73CAD4-791C-48BF-B5BB-846D48651313}" type="parTrans" cxnId="{190DC10D-C7CF-4C43-A156-FA21CC9972DC}">
      <dgm:prSet/>
      <dgm:spPr/>
      <dgm:t>
        <a:bodyPr/>
        <a:lstStyle/>
        <a:p>
          <a:endParaRPr lang="en-US"/>
        </a:p>
      </dgm:t>
    </dgm:pt>
    <dgm:pt modelId="{F2AC56E0-D51E-4422-8427-B7E3C90F9D4F}" type="sibTrans" cxnId="{190DC10D-C7CF-4C43-A156-FA21CC9972DC}">
      <dgm:prSet/>
      <dgm:spPr/>
      <dgm:t>
        <a:bodyPr/>
        <a:lstStyle/>
        <a:p>
          <a:endParaRPr lang="en-US"/>
        </a:p>
      </dgm:t>
    </dgm:pt>
    <dgm:pt modelId="{C5FDCAE3-F073-4BEC-97E5-C1B00F6CB50C}">
      <dgm:prSet phldrT="[Text]"/>
      <dgm:spPr/>
      <dgm:t>
        <a:bodyPr/>
        <a:lstStyle/>
        <a:p>
          <a:r>
            <a:rPr lang="en-US" dirty="0" err="1"/>
            <a:t>RouterLink</a:t>
          </a:r>
          <a:endParaRPr lang="en-US" dirty="0"/>
        </a:p>
      </dgm:t>
    </dgm:pt>
    <dgm:pt modelId="{179052F4-1FA2-484C-A436-1F5B4CFCF093}" type="parTrans" cxnId="{8C6189C2-F1DA-4B5B-8D11-08E23E931CCD}">
      <dgm:prSet/>
      <dgm:spPr/>
      <dgm:t>
        <a:bodyPr/>
        <a:lstStyle/>
        <a:p>
          <a:endParaRPr lang="en-US"/>
        </a:p>
      </dgm:t>
    </dgm:pt>
    <dgm:pt modelId="{3FE22699-9401-4093-89F8-B1D6724FCBD0}" type="sibTrans" cxnId="{8C6189C2-F1DA-4B5B-8D11-08E23E931CCD}">
      <dgm:prSet/>
      <dgm:spPr/>
      <dgm:t>
        <a:bodyPr/>
        <a:lstStyle/>
        <a:p>
          <a:endParaRPr lang="en-US"/>
        </a:p>
      </dgm:t>
    </dgm:pt>
    <dgm:pt modelId="{A3D06D15-990C-462C-B4C0-C2368A054006}">
      <dgm:prSet phldrT="[Text]"/>
      <dgm:spPr/>
      <dgm:t>
        <a:bodyPr/>
        <a:lstStyle/>
        <a:p>
          <a:r>
            <a:rPr lang="en-US" dirty="0"/>
            <a:t>Describes the routes application supports</a:t>
          </a:r>
        </a:p>
      </dgm:t>
    </dgm:pt>
    <dgm:pt modelId="{24CCFC74-8520-484E-9D9B-1344CA103932}" type="parTrans" cxnId="{4D0CB3D3-E333-4400-851D-A6487384239A}">
      <dgm:prSet/>
      <dgm:spPr/>
      <dgm:t>
        <a:bodyPr/>
        <a:lstStyle/>
        <a:p>
          <a:endParaRPr lang="en-US"/>
        </a:p>
      </dgm:t>
    </dgm:pt>
    <dgm:pt modelId="{64FC0340-C39E-4621-98E9-765FB87BEE6B}" type="sibTrans" cxnId="{4D0CB3D3-E333-4400-851D-A6487384239A}">
      <dgm:prSet/>
      <dgm:spPr/>
      <dgm:t>
        <a:bodyPr/>
        <a:lstStyle/>
        <a:p>
          <a:endParaRPr lang="en-US"/>
        </a:p>
      </dgm:t>
    </dgm:pt>
    <dgm:pt modelId="{15E82150-E1CD-4926-AC33-A124C04DF4C5}">
      <dgm:prSet phldrT="[Text]"/>
      <dgm:spPr/>
      <dgm:t>
        <a:bodyPr/>
        <a:lstStyle/>
        <a:p>
          <a:r>
            <a:rPr lang="en-US" dirty="0"/>
            <a:t>A “placeholder” component that gets expanded to each route’s content</a:t>
          </a:r>
        </a:p>
      </dgm:t>
    </dgm:pt>
    <dgm:pt modelId="{369B4D64-3E96-438C-8B2C-C83417407982}" type="parTrans" cxnId="{F6E8FDEB-C86C-4A0A-81B0-D1BD1A105764}">
      <dgm:prSet/>
      <dgm:spPr/>
      <dgm:t>
        <a:bodyPr/>
        <a:lstStyle/>
        <a:p>
          <a:endParaRPr lang="en-US"/>
        </a:p>
      </dgm:t>
    </dgm:pt>
    <dgm:pt modelId="{9037E126-F381-4872-A3C1-138DDC9503BC}" type="sibTrans" cxnId="{F6E8FDEB-C86C-4A0A-81B0-D1BD1A105764}">
      <dgm:prSet/>
      <dgm:spPr/>
      <dgm:t>
        <a:bodyPr/>
        <a:lstStyle/>
        <a:p>
          <a:endParaRPr lang="en-US"/>
        </a:p>
      </dgm:t>
    </dgm:pt>
    <dgm:pt modelId="{564101DD-7A9F-409F-BC73-B0577E5D99C4}">
      <dgm:prSet phldrT="[Text]"/>
      <dgm:spPr/>
      <dgm:t>
        <a:bodyPr/>
        <a:lstStyle/>
        <a:p>
          <a:r>
            <a:rPr lang="en-US" dirty="0"/>
            <a:t>Directive is used to link to routes</a:t>
          </a:r>
        </a:p>
      </dgm:t>
    </dgm:pt>
    <dgm:pt modelId="{5DD08C45-B7E7-4301-9588-AEB26756C0A6}" type="parTrans" cxnId="{A48512EC-57DC-4C46-AE25-A67DF27927E4}">
      <dgm:prSet/>
      <dgm:spPr/>
      <dgm:t>
        <a:bodyPr/>
        <a:lstStyle/>
        <a:p>
          <a:endParaRPr lang="en-US"/>
        </a:p>
      </dgm:t>
    </dgm:pt>
    <dgm:pt modelId="{0CE170BE-CFB3-4AEE-AAF5-4A53EF9DB0E7}" type="sibTrans" cxnId="{A48512EC-57DC-4C46-AE25-A67DF27927E4}">
      <dgm:prSet/>
      <dgm:spPr/>
      <dgm:t>
        <a:bodyPr/>
        <a:lstStyle/>
        <a:p>
          <a:endParaRPr lang="en-US"/>
        </a:p>
      </dgm:t>
    </dgm:pt>
    <dgm:pt modelId="{251340C3-2AC9-4308-AFBE-AC8735102FD5}" type="pres">
      <dgm:prSet presAssocID="{AB139E82-0E96-4E4B-B743-836EECE73DCA}" presName="linear" presStyleCnt="0">
        <dgm:presLayoutVars>
          <dgm:dir/>
          <dgm:animLvl val="lvl"/>
          <dgm:resizeHandles val="exact"/>
        </dgm:presLayoutVars>
      </dgm:prSet>
      <dgm:spPr/>
    </dgm:pt>
    <dgm:pt modelId="{6B525B2B-9980-4FC9-9D10-3B997AE7D833}" type="pres">
      <dgm:prSet presAssocID="{3493180C-C257-4A32-9443-9B257A9A51E8}" presName="parentLin" presStyleCnt="0"/>
      <dgm:spPr/>
    </dgm:pt>
    <dgm:pt modelId="{635F396B-A88C-4018-B1A4-D6881F364A05}" type="pres">
      <dgm:prSet presAssocID="{3493180C-C257-4A32-9443-9B257A9A51E8}" presName="parentLeftMargin" presStyleLbl="node1" presStyleIdx="0" presStyleCnt="3"/>
      <dgm:spPr/>
    </dgm:pt>
    <dgm:pt modelId="{05BB0DDC-0F9E-47EA-A027-2D3BD96A0DBA}" type="pres">
      <dgm:prSet presAssocID="{3493180C-C257-4A32-9443-9B257A9A51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66DF88-47F2-43B2-9801-DD766360524C}" type="pres">
      <dgm:prSet presAssocID="{3493180C-C257-4A32-9443-9B257A9A51E8}" presName="negativeSpace" presStyleCnt="0"/>
      <dgm:spPr/>
    </dgm:pt>
    <dgm:pt modelId="{A640872B-2376-44FE-AA69-8A0883A68682}" type="pres">
      <dgm:prSet presAssocID="{3493180C-C257-4A32-9443-9B257A9A51E8}" presName="childText" presStyleLbl="conFgAcc1" presStyleIdx="0" presStyleCnt="3">
        <dgm:presLayoutVars>
          <dgm:bulletEnabled val="1"/>
        </dgm:presLayoutVars>
      </dgm:prSet>
      <dgm:spPr/>
    </dgm:pt>
    <dgm:pt modelId="{657082D9-A2FA-4EEB-A9F7-52C8B34ED794}" type="pres">
      <dgm:prSet presAssocID="{C46921B0-7894-4F0B-A01C-095981137C2F}" presName="spaceBetweenRectangles" presStyleCnt="0"/>
      <dgm:spPr/>
    </dgm:pt>
    <dgm:pt modelId="{96826B2D-9E5C-4E06-9E30-988DB57ED335}" type="pres">
      <dgm:prSet presAssocID="{4E63D4FE-7AAE-48BB-A0ED-710D59525F45}" presName="parentLin" presStyleCnt="0"/>
      <dgm:spPr/>
    </dgm:pt>
    <dgm:pt modelId="{3CA67AEB-F96E-4E48-95A9-E5CCC2CD525C}" type="pres">
      <dgm:prSet presAssocID="{4E63D4FE-7AAE-48BB-A0ED-710D59525F45}" presName="parentLeftMargin" presStyleLbl="node1" presStyleIdx="0" presStyleCnt="3"/>
      <dgm:spPr/>
    </dgm:pt>
    <dgm:pt modelId="{FFCF5D1E-4D99-4E79-9506-B6ECF47AE092}" type="pres">
      <dgm:prSet presAssocID="{4E63D4FE-7AAE-48BB-A0ED-710D59525F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B157FF-55F3-4D94-981C-9EFA091EE6EA}" type="pres">
      <dgm:prSet presAssocID="{4E63D4FE-7AAE-48BB-A0ED-710D59525F45}" presName="negativeSpace" presStyleCnt="0"/>
      <dgm:spPr/>
    </dgm:pt>
    <dgm:pt modelId="{1FF94A68-B47A-443E-B4B7-61071BC5DBB5}" type="pres">
      <dgm:prSet presAssocID="{4E63D4FE-7AAE-48BB-A0ED-710D59525F45}" presName="childText" presStyleLbl="conFgAcc1" presStyleIdx="1" presStyleCnt="3">
        <dgm:presLayoutVars>
          <dgm:bulletEnabled val="1"/>
        </dgm:presLayoutVars>
      </dgm:prSet>
      <dgm:spPr/>
    </dgm:pt>
    <dgm:pt modelId="{A6FE3FF6-171E-4DAD-AE8D-3520D4CAD18D}" type="pres">
      <dgm:prSet presAssocID="{F2AC56E0-D51E-4422-8427-B7E3C90F9D4F}" presName="spaceBetweenRectangles" presStyleCnt="0"/>
      <dgm:spPr/>
    </dgm:pt>
    <dgm:pt modelId="{EE40574C-3FE3-4267-8899-94F19F16634C}" type="pres">
      <dgm:prSet presAssocID="{C5FDCAE3-F073-4BEC-97E5-C1B00F6CB50C}" presName="parentLin" presStyleCnt="0"/>
      <dgm:spPr/>
    </dgm:pt>
    <dgm:pt modelId="{F4E4020F-197F-4470-85FB-E1FBE92F18BF}" type="pres">
      <dgm:prSet presAssocID="{C5FDCAE3-F073-4BEC-97E5-C1B00F6CB50C}" presName="parentLeftMargin" presStyleLbl="node1" presStyleIdx="1" presStyleCnt="3"/>
      <dgm:spPr/>
    </dgm:pt>
    <dgm:pt modelId="{700B3221-BEBF-4637-A0BF-60E282B54BE5}" type="pres">
      <dgm:prSet presAssocID="{C5FDCAE3-F073-4BEC-97E5-C1B00F6CB50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5F394DF-EC52-425F-A75C-72D63B47266E}" type="pres">
      <dgm:prSet presAssocID="{C5FDCAE3-F073-4BEC-97E5-C1B00F6CB50C}" presName="negativeSpace" presStyleCnt="0"/>
      <dgm:spPr/>
    </dgm:pt>
    <dgm:pt modelId="{F6601127-57FB-4DD0-98B2-4C93211F2DB4}" type="pres">
      <dgm:prSet presAssocID="{C5FDCAE3-F073-4BEC-97E5-C1B00F6CB50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48D505-F733-4D1C-9C91-3C327023A4D3}" type="presOf" srcId="{4E63D4FE-7AAE-48BB-A0ED-710D59525F45}" destId="{FFCF5D1E-4D99-4E79-9506-B6ECF47AE092}" srcOrd="1" destOrd="0" presId="urn:microsoft.com/office/officeart/2005/8/layout/list1"/>
    <dgm:cxn modelId="{190DC10D-C7CF-4C43-A156-FA21CC9972DC}" srcId="{AB139E82-0E96-4E4B-B743-836EECE73DCA}" destId="{4E63D4FE-7AAE-48BB-A0ED-710D59525F45}" srcOrd="1" destOrd="0" parTransId="{9D73CAD4-791C-48BF-B5BB-846D48651313}" sibTransId="{F2AC56E0-D51E-4422-8427-B7E3C90F9D4F}"/>
    <dgm:cxn modelId="{40A45B13-B738-4EC0-A6AE-4FC07910D854}" type="presOf" srcId="{3493180C-C257-4A32-9443-9B257A9A51E8}" destId="{05BB0DDC-0F9E-47EA-A027-2D3BD96A0DBA}" srcOrd="1" destOrd="0" presId="urn:microsoft.com/office/officeart/2005/8/layout/list1"/>
    <dgm:cxn modelId="{E42D0D19-AE93-463E-8EF7-EF64160E4DD4}" type="presOf" srcId="{C5FDCAE3-F073-4BEC-97E5-C1B00F6CB50C}" destId="{F4E4020F-197F-4470-85FB-E1FBE92F18BF}" srcOrd="0" destOrd="0" presId="urn:microsoft.com/office/officeart/2005/8/layout/list1"/>
    <dgm:cxn modelId="{8E2CB026-4F1A-4438-9B39-6DB81168BB94}" srcId="{AB139E82-0E96-4E4B-B743-836EECE73DCA}" destId="{3493180C-C257-4A32-9443-9B257A9A51E8}" srcOrd="0" destOrd="0" parTransId="{E81FFBD2-51A1-4391-8AD6-1B7C71A47765}" sibTransId="{C46921B0-7894-4F0B-A01C-095981137C2F}"/>
    <dgm:cxn modelId="{0ACAB927-B9CD-45B7-BA12-750A67515384}" type="presOf" srcId="{C5FDCAE3-F073-4BEC-97E5-C1B00F6CB50C}" destId="{700B3221-BEBF-4637-A0BF-60E282B54BE5}" srcOrd="1" destOrd="0" presId="urn:microsoft.com/office/officeart/2005/8/layout/list1"/>
    <dgm:cxn modelId="{86040C37-58FD-4EFF-AA6C-5D6940A825A4}" type="presOf" srcId="{564101DD-7A9F-409F-BC73-B0577E5D99C4}" destId="{F6601127-57FB-4DD0-98B2-4C93211F2DB4}" srcOrd="0" destOrd="0" presId="urn:microsoft.com/office/officeart/2005/8/layout/list1"/>
    <dgm:cxn modelId="{E973174B-E7A1-4F4F-9850-6B6B65675545}" type="presOf" srcId="{AB139E82-0E96-4E4B-B743-836EECE73DCA}" destId="{251340C3-2AC9-4308-AFBE-AC8735102FD5}" srcOrd="0" destOrd="0" presId="urn:microsoft.com/office/officeart/2005/8/layout/list1"/>
    <dgm:cxn modelId="{B45F9A4B-AC1B-47B5-ABC5-9300AC022A1C}" type="presOf" srcId="{15E82150-E1CD-4926-AC33-A124C04DF4C5}" destId="{1FF94A68-B47A-443E-B4B7-61071BC5DBB5}" srcOrd="0" destOrd="0" presId="urn:microsoft.com/office/officeart/2005/8/layout/list1"/>
    <dgm:cxn modelId="{A5A8EF77-9E80-4F0C-A844-996A55376FA3}" type="presOf" srcId="{3493180C-C257-4A32-9443-9B257A9A51E8}" destId="{635F396B-A88C-4018-B1A4-D6881F364A05}" srcOrd="0" destOrd="0" presId="urn:microsoft.com/office/officeart/2005/8/layout/list1"/>
    <dgm:cxn modelId="{D56DBF7E-67BE-4560-B369-437DE8EC9A07}" type="presOf" srcId="{4E63D4FE-7AAE-48BB-A0ED-710D59525F45}" destId="{3CA67AEB-F96E-4E48-95A9-E5CCC2CD525C}" srcOrd="0" destOrd="0" presId="urn:microsoft.com/office/officeart/2005/8/layout/list1"/>
    <dgm:cxn modelId="{8C6189C2-F1DA-4B5B-8D11-08E23E931CCD}" srcId="{AB139E82-0E96-4E4B-B743-836EECE73DCA}" destId="{C5FDCAE3-F073-4BEC-97E5-C1B00F6CB50C}" srcOrd="2" destOrd="0" parTransId="{179052F4-1FA2-484C-A436-1F5B4CFCF093}" sibTransId="{3FE22699-9401-4093-89F8-B1D6724FCBD0}"/>
    <dgm:cxn modelId="{A346C1C6-1C6F-4884-917C-091A9E177C04}" type="presOf" srcId="{A3D06D15-990C-462C-B4C0-C2368A054006}" destId="{A640872B-2376-44FE-AA69-8A0883A68682}" srcOrd="0" destOrd="0" presId="urn:microsoft.com/office/officeart/2005/8/layout/list1"/>
    <dgm:cxn modelId="{4D0CB3D3-E333-4400-851D-A6487384239A}" srcId="{3493180C-C257-4A32-9443-9B257A9A51E8}" destId="{A3D06D15-990C-462C-B4C0-C2368A054006}" srcOrd="0" destOrd="0" parTransId="{24CCFC74-8520-484E-9D9B-1344CA103932}" sibTransId="{64FC0340-C39E-4621-98E9-765FB87BEE6B}"/>
    <dgm:cxn modelId="{F6E8FDEB-C86C-4A0A-81B0-D1BD1A105764}" srcId="{4E63D4FE-7AAE-48BB-A0ED-710D59525F45}" destId="{15E82150-E1CD-4926-AC33-A124C04DF4C5}" srcOrd="0" destOrd="0" parTransId="{369B4D64-3E96-438C-8B2C-C83417407982}" sibTransId="{9037E126-F381-4872-A3C1-138DDC9503BC}"/>
    <dgm:cxn modelId="{A48512EC-57DC-4C46-AE25-A67DF27927E4}" srcId="{C5FDCAE3-F073-4BEC-97E5-C1B00F6CB50C}" destId="{564101DD-7A9F-409F-BC73-B0577E5D99C4}" srcOrd="0" destOrd="0" parTransId="{5DD08C45-B7E7-4301-9588-AEB26756C0A6}" sibTransId="{0CE170BE-CFB3-4AEE-AAF5-4A53EF9DB0E7}"/>
    <dgm:cxn modelId="{9170D42B-92CA-4CB6-B887-11F8B37EBBA8}" type="presParOf" srcId="{251340C3-2AC9-4308-AFBE-AC8735102FD5}" destId="{6B525B2B-9980-4FC9-9D10-3B997AE7D833}" srcOrd="0" destOrd="0" presId="urn:microsoft.com/office/officeart/2005/8/layout/list1"/>
    <dgm:cxn modelId="{E88B75DD-6180-4C99-B26B-B5C278AD618F}" type="presParOf" srcId="{6B525B2B-9980-4FC9-9D10-3B997AE7D833}" destId="{635F396B-A88C-4018-B1A4-D6881F364A05}" srcOrd="0" destOrd="0" presId="urn:microsoft.com/office/officeart/2005/8/layout/list1"/>
    <dgm:cxn modelId="{FC9E31B3-7111-4302-AC3B-A2BBA564E904}" type="presParOf" srcId="{6B525B2B-9980-4FC9-9D10-3B997AE7D833}" destId="{05BB0DDC-0F9E-47EA-A027-2D3BD96A0DBA}" srcOrd="1" destOrd="0" presId="urn:microsoft.com/office/officeart/2005/8/layout/list1"/>
    <dgm:cxn modelId="{201FFB5E-ABFB-4CE8-9E0E-796E50EC401B}" type="presParOf" srcId="{251340C3-2AC9-4308-AFBE-AC8735102FD5}" destId="{4066DF88-47F2-43B2-9801-DD766360524C}" srcOrd="1" destOrd="0" presId="urn:microsoft.com/office/officeart/2005/8/layout/list1"/>
    <dgm:cxn modelId="{64EB2CAE-0C28-4588-9DA0-B23DCE073D21}" type="presParOf" srcId="{251340C3-2AC9-4308-AFBE-AC8735102FD5}" destId="{A640872B-2376-44FE-AA69-8A0883A68682}" srcOrd="2" destOrd="0" presId="urn:microsoft.com/office/officeart/2005/8/layout/list1"/>
    <dgm:cxn modelId="{9D2AB6EA-2D37-40D3-BB72-AA413B5BEBC1}" type="presParOf" srcId="{251340C3-2AC9-4308-AFBE-AC8735102FD5}" destId="{657082D9-A2FA-4EEB-A9F7-52C8B34ED794}" srcOrd="3" destOrd="0" presId="urn:microsoft.com/office/officeart/2005/8/layout/list1"/>
    <dgm:cxn modelId="{9E2E3A72-1F44-4403-BCA5-622D4543B839}" type="presParOf" srcId="{251340C3-2AC9-4308-AFBE-AC8735102FD5}" destId="{96826B2D-9E5C-4E06-9E30-988DB57ED335}" srcOrd="4" destOrd="0" presId="urn:microsoft.com/office/officeart/2005/8/layout/list1"/>
    <dgm:cxn modelId="{FC3D2BCD-5AAD-4BCB-AFFB-A27C208FF6C3}" type="presParOf" srcId="{96826B2D-9E5C-4E06-9E30-988DB57ED335}" destId="{3CA67AEB-F96E-4E48-95A9-E5CCC2CD525C}" srcOrd="0" destOrd="0" presId="urn:microsoft.com/office/officeart/2005/8/layout/list1"/>
    <dgm:cxn modelId="{A8473B05-54D7-423D-AD1F-A20259598FCE}" type="presParOf" srcId="{96826B2D-9E5C-4E06-9E30-988DB57ED335}" destId="{FFCF5D1E-4D99-4E79-9506-B6ECF47AE092}" srcOrd="1" destOrd="0" presId="urn:microsoft.com/office/officeart/2005/8/layout/list1"/>
    <dgm:cxn modelId="{3B642851-7AA0-4B24-9AC2-7A197BFD67FD}" type="presParOf" srcId="{251340C3-2AC9-4308-AFBE-AC8735102FD5}" destId="{35B157FF-55F3-4D94-981C-9EFA091EE6EA}" srcOrd="5" destOrd="0" presId="urn:microsoft.com/office/officeart/2005/8/layout/list1"/>
    <dgm:cxn modelId="{F3428B6B-B7BF-40A5-AB1F-FDFC0A937A87}" type="presParOf" srcId="{251340C3-2AC9-4308-AFBE-AC8735102FD5}" destId="{1FF94A68-B47A-443E-B4B7-61071BC5DBB5}" srcOrd="6" destOrd="0" presId="urn:microsoft.com/office/officeart/2005/8/layout/list1"/>
    <dgm:cxn modelId="{9CC37370-368B-4420-BF47-23A2AB4E8966}" type="presParOf" srcId="{251340C3-2AC9-4308-AFBE-AC8735102FD5}" destId="{A6FE3FF6-171E-4DAD-AE8D-3520D4CAD18D}" srcOrd="7" destOrd="0" presId="urn:microsoft.com/office/officeart/2005/8/layout/list1"/>
    <dgm:cxn modelId="{F1CB97A0-3261-499C-8EE6-0A82389CF01C}" type="presParOf" srcId="{251340C3-2AC9-4308-AFBE-AC8735102FD5}" destId="{EE40574C-3FE3-4267-8899-94F19F16634C}" srcOrd="8" destOrd="0" presId="urn:microsoft.com/office/officeart/2005/8/layout/list1"/>
    <dgm:cxn modelId="{3CA974B2-CB8F-4C2E-A9DC-26AB7087ED20}" type="presParOf" srcId="{EE40574C-3FE3-4267-8899-94F19F16634C}" destId="{F4E4020F-197F-4470-85FB-E1FBE92F18BF}" srcOrd="0" destOrd="0" presId="urn:microsoft.com/office/officeart/2005/8/layout/list1"/>
    <dgm:cxn modelId="{3BEF9ED6-27A8-48C5-A2AD-F0133B0BA93F}" type="presParOf" srcId="{EE40574C-3FE3-4267-8899-94F19F16634C}" destId="{700B3221-BEBF-4637-A0BF-60E282B54BE5}" srcOrd="1" destOrd="0" presId="urn:microsoft.com/office/officeart/2005/8/layout/list1"/>
    <dgm:cxn modelId="{962D0A80-4303-4F41-A148-1D693C3FD17D}" type="presParOf" srcId="{251340C3-2AC9-4308-AFBE-AC8735102FD5}" destId="{A5F394DF-EC52-425F-A75C-72D63B47266E}" srcOrd="9" destOrd="0" presId="urn:microsoft.com/office/officeart/2005/8/layout/list1"/>
    <dgm:cxn modelId="{A7C92D1C-7959-4E38-A66A-E6EBDD649154}" type="presParOf" srcId="{251340C3-2AC9-4308-AFBE-AC8735102FD5}" destId="{F6601127-57FB-4DD0-98B2-4C93211F2D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0872B-2376-44FE-AA69-8A0883A68682}">
      <dsp:nvSpPr>
        <dsp:cNvPr id="0" name=""/>
        <dsp:cNvSpPr/>
      </dsp:nvSpPr>
      <dsp:spPr>
        <a:xfrm>
          <a:off x="0" y="326602"/>
          <a:ext cx="8170983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9" tIns="458216" rIns="63415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Describes the routes application supports</a:t>
          </a:r>
        </a:p>
      </dsp:txBody>
      <dsp:txXfrm>
        <a:off x="0" y="326602"/>
        <a:ext cx="8170983" cy="900900"/>
      </dsp:txXfrm>
    </dsp:sp>
    <dsp:sp modelId="{05BB0DDC-0F9E-47EA-A027-2D3BD96A0DBA}">
      <dsp:nvSpPr>
        <dsp:cNvPr id="0" name=""/>
        <dsp:cNvSpPr/>
      </dsp:nvSpPr>
      <dsp:spPr>
        <a:xfrm>
          <a:off x="408549" y="1882"/>
          <a:ext cx="571968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91" tIns="0" rIns="2161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Routes</a:t>
          </a:r>
        </a:p>
      </dsp:txBody>
      <dsp:txXfrm>
        <a:off x="440252" y="33585"/>
        <a:ext cx="5656282" cy="586034"/>
      </dsp:txXfrm>
    </dsp:sp>
    <dsp:sp modelId="{1FF94A68-B47A-443E-B4B7-61071BC5DBB5}">
      <dsp:nvSpPr>
        <dsp:cNvPr id="0" name=""/>
        <dsp:cNvSpPr/>
      </dsp:nvSpPr>
      <dsp:spPr>
        <a:xfrm>
          <a:off x="0" y="1671022"/>
          <a:ext cx="8170983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9" tIns="458216" rIns="63415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 “placeholder” component that gets expanded to each route’s content</a:t>
          </a:r>
        </a:p>
      </dsp:txBody>
      <dsp:txXfrm>
        <a:off x="0" y="1671022"/>
        <a:ext cx="8170983" cy="1212750"/>
      </dsp:txXfrm>
    </dsp:sp>
    <dsp:sp modelId="{FFCF5D1E-4D99-4E79-9506-B6ECF47AE092}">
      <dsp:nvSpPr>
        <dsp:cNvPr id="0" name=""/>
        <dsp:cNvSpPr/>
      </dsp:nvSpPr>
      <dsp:spPr>
        <a:xfrm>
          <a:off x="408549" y="1346302"/>
          <a:ext cx="5719688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91" tIns="0" rIns="2161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RouterOutlet</a:t>
          </a:r>
          <a:endParaRPr lang="en-US" sz="2200" kern="1200" dirty="0"/>
        </a:p>
      </dsp:txBody>
      <dsp:txXfrm>
        <a:off x="440252" y="1378005"/>
        <a:ext cx="5656282" cy="586034"/>
      </dsp:txXfrm>
    </dsp:sp>
    <dsp:sp modelId="{F6601127-57FB-4DD0-98B2-4C93211F2DB4}">
      <dsp:nvSpPr>
        <dsp:cNvPr id="0" name=""/>
        <dsp:cNvSpPr/>
      </dsp:nvSpPr>
      <dsp:spPr>
        <a:xfrm>
          <a:off x="0" y="3327293"/>
          <a:ext cx="8170983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9" tIns="458216" rIns="63415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Directive is used to link to routes</a:t>
          </a:r>
        </a:p>
      </dsp:txBody>
      <dsp:txXfrm>
        <a:off x="0" y="3327293"/>
        <a:ext cx="8170983" cy="900900"/>
      </dsp:txXfrm>
    </dsp:sp>
    <dsp:sp modelId="{700B3221-BEBF-4637-A0BF-60E282B54BE5}">
      <dsp:nvSpPr>
        <dsp:cNvPr id="0" name=""/>
        <dsp:cNvSpPr/>
      </dsp:nvSpPr>
      <dsp:spPr>
        <a:xfrm>
          <a:off x="408549" y="3002573"/>
          <a:ext cx="5719688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91" tIns="0" rIns="2161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RouterLink</a:t>
          </a:r>
          <a:endParaRPr lang="en-US" sz="2200" kern="1200" dirty="0"/>
        </a:p>
      </dsp:txBody>
      <dsp:txXfrm>
        <a:off x="440252" y="3034276"/>
        <a:ext cx="5656282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22FDAF-FDFA-4D91-B7D5-B70BF0C2E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F751A-81DC-4979-B134-0B9637883D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43168-3989-412F-9E82-24F6289D3BAA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DB070-D618-4990-82A6-38791719CE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DBBF4-D3BF-4DBC-BAFC-74C874CF68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71A9E-F191-4484-BA21-68438700B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9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4BB93-324B-448F-83DE-379D3A550245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F01D5-93D0-4CAB-8178-D27CE228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F01D5-93D0-4CAB-8178-D27CE2280C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4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74406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404908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248535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HTML5 client-side routing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With the introduction of HTML5, browsers acquired the ability to programmatically create new browser history entries that change the displayed URL without the need for a new request. This is achieved using the </a:t>
            </a:r>
            <a:r>
              <a:rPr lang="en-US" dirty="0" err="1"/>
              <a:t>history.pushState</a:t>
            </a:r>
            <a:r>
              <a:rPr lang="en-US" dirty="0"/>
              <a:t> method that exposes the browser’s navigational history to JavaScript.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 now, instead of relying on the anchor hack to navigate routes, modern frameworks can rely on </a:t>
            </a:r>
            <a:r>
              <a:rPr lang="en-US" dirty="0" err="1"/>
              <a:t>pushState</a:t>
            </a:r>
            <a:r>
              <a:rPr lang="en-US" dirty="0"/>
              <a:t> to perform history manipulation without reloads.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way of routing already works in Angular 1, but it needs to be explicitly enabled using $locationProvider.html5Mode(true).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Angular 2, the HTML5 is the default mode. </a:t>
            </a:r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380674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951388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Notice that </a:t>
            </a:r>
            <a:r>
              <a:rPr lang="en-US" dirty="0" err="1"/>
              <a:t>route.params</a:t>
            </a:r>
            <a:r>
              <a:rPr lang="en-US" dirty="0"/>
              <a:t> is an observable. We can extract the value of the </a:t>
            </a:r>
            <a:r>
              <a:rPr lang="en-US" dirty="0" err="1"/>
              <a:t>param</a:t>
            </a:r>
            <a:r>
              <a:rPr lang="en-US" dirty="0"/>
              <a:t> into a hard value by using .subscribe.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78692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2620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r>
              <a:rPr lang="en-US" dirty="0"/>
              <a:t>The browser is a familiar model of application navigation:</a:t>
            </a:r>
          </a:p>
          <a:p>
            <a:r>
              <a:rPr lang="en-US" dirty="0"/>
              <a:t>Enter a URL in the address bar and the browser navigates to a corresponding page.</a:t>
            </a:r>
          </a:p>
          <a:p>
            <a:r>
              <a:rPr lang="en-US" dirty="0"/>
              <a:t>Click links on the page and the browser navigates to a new page.</a:t>
            </a:r>
          </a:p>
          <a:p>
            <a:r>
              <a:rPr lang="en-US" dirty="0"/>
              <a:t>Click the browser's back and forward buttons and the browser navigates backward and forward through the history of pages you've seen.</a:t>
            </a:r>
          </a:p>
          <a:p>
            <a:pPr algn="just"/>
            <a:r>
              <a:rPr lang="en-US" dirty="0"/>
              <a:t>The Angular Router ("the router") borrows from this model. It can interpret a browser URL as an instruction to navigate to a client-generated view. It can pass optional parameters along to the supporting view component that help it decide what specific content to present. </a:t>
            </a:r>
          </a:p>
          <a:p>
            <a:pPr algn="just"/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 } from '@angular/router';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853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 } from '@angular/router';</a:t>
            </a:r>
          </a:p>
          <a:p>
            <a:pPr algn="just"/>
            <a:r>
              <a:rPr lang="en-US" dirty="0"/>
              <a:t>A router has no routes until you configure it. The following example creates four route definitions, configures the router via the </a:t>
            </a:r>
            <a:r>
              <a:rPr lang="en-US" dirty="0" err="1"/>
              <a:t>RouterModule.forRoot</a:t>
            </a:r>
            <a:r>
              <a:rPr lang="en-US" dirty="0"/>
              <a:t> method, and adds the result to the </a:t>
            </a:r>
            <a:r>
              <a:rPr lang="en-US" dirty="0" err="1"/>
              <a:t>AppModule's</a:t>
            </a:r>
            <a:r>
              <a:rPr lang="en-US" dirty="0"/>
              <a:t> imports array.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69028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router has no routes until you configure it. The following example creates four route definitions, configures the router via the </a:t>
            </a:r>
            <a:r>
              <a:rPr lang="en-US" dirty="0" err="1"/>
              <a:t>RouterModule.forRoot</a:t>
            </a:r>
            <a:r>
              <a:rPr lang="en-US" dirty="0"/>
              <a:t> method, and adds the result to the </a:t>
            </a:r>
            <a:r>
              <a:rPr lang="en-US" dirty="0" err="1"/>
              <a:t>AppModule's</a:t>
            </a:r>
            <a:r>
              <a:rPr lang="en-US" dirty="0"/>
              <a:t> imports array.</a:t>
            </a:r>
          </a:p>
          <a:p>
            <a:r>
              <a:rPr lang="en-US" dirty="0"/>
              <a:t>The </a:t>
            </a:r>
            <a:r>
              <a:rPr lang="en-US" dirty="0" err="1"/>
              <a:t>appRoutes</a:t>
            </a:r>
            <a:r>
              <a:rPr lang="en-US" dirty="0"/>
              <a:t> array of </a:t>
            </a:r>
            <a:r>
              <a:rPr lang="en-US" i="1" dirty="0"/>
              <a:t>routes</a:t>
            </a:r>
            <a:r>
              <a:rPr lang="en-US" dirty="0"/>
              <a:t> describes how to navigate. Pass it to the </a:t>
            </a:r>
            <a:r>
              <a:rPr lang="en-US" dirty="0" err="1"/>
              <a:t>RouterModule.forRoot</a:t>
            </a:r>
            <a:r>
              <a:rPr lang="en-US" dirty="0"/>
              <a:t> method in the module imports to configure the router.</a:t>
            </a:r>
          </a:p>
          <a:p>
            <a:r>
              <a:rPr lang="en-US" dirty="0"/>
              <a:t>Each Route maps a URL path to a component. There are </a:t>
            </a:r>
            <a:r>
              <a:rPr lang="en-US" i="1" dirty="0"/>
              <a:t>no leading slashes</a:t>
            </a:r>
            <a:r>
              <a:rPr lang="en-US" dirty="0"/>
              <a:t> in the </a:t>
            </a:r>
            <a:r>
              <a:rPr lang="en-US" i="1" dirty="0"/>
              <a:t>path</a:t>
            </a:r>
            <a:r>
              <a:rPr lang="en-US" dirty="0"/>
              <a:t>. The router parses and builds the final URL for you, allowing you to use both relative and absolute paths when navigating between application views</a:t>
            </a:r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3270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Basic Routing Steps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Set &lt;base </a:t>
            </a:r>
            <a:r>
              <a:rPr lang="en-US" b="1" dirty="0" err="1"/>
              <a:t>href</a:t>
            </a:r>
            <a:r>
              <a:rPr lang="en-US" b="1" dirty="0"/>
              <a:t>=“/”&gt; tag</a:t>
            </a:r>
          </a:p>
          <a:p>
            <a:pPr algn="just"/>
            <a:r>
              <a:rPr lang="en-US" b="1" dirty="0"/>
              <a:t>Use the </a:t>
            </a:r>
            <a:r>
              <a:rPr lang="en-US" b="1" dirty="0" err="1"/>
              <a:t>RouterConfig</a:t>
            </a:r>
            <a:r>
              <a:rPr lang="en-US" b="1" dirty="0"/>
              <a:t> on the root component</a:t>
            </a:r>
          </a:p>
          <a:p>
            <a:pPr algn="just"/>
            <a:r>
              <a:rPr lang="en-US" b="1" dirty="0"/>
              <a:t>Use the </a:t>
            </a:r>
            <a:r>
              <a:rPr lang="en-US" b="1" dirty="0" err="1"/>
              <a:t>RouterOutlet</a:t>
            </a:r>
            <a:r>
              <a:rPr lang="en-US" b="1" dirty="0"/>
              <a:t> Component as placeholder</a:t>
            </a:r>
          </a:p>
          <a:p>
            <a:pPr algn="just"/>
            <a:r>
              <a:rPr lang="en-US" b="1" dirty="0"/>
              <a:t>Use the </a:t>
            </a:r>
            <a:r>
              <a:rPr lang="en-US" b="1" dirty="0" err="1"/>
              <a:t>RouterLink</a:t>
            </a:r>
            <a:r>
              <a:rPr lang="en-US" b="1" dirty="0"/>
              <a:t> directive for Link</a:t>
            </a:r>
          </a:p>
          <a:p>
            <a:r>
              <a:rPr lang="en-US" b="1" dirty="0"/>
              <a:t>Router outlet</a:t>
            </a:r>
          </a:p>
          <a:p>
            <a:r>
              <a:rPr lang="en-US" dirty="0"/>
              <a:t>Given this configuration, when the browser URL for this application becomes /heroes, the router matches that URL to the route path /heroes and displays the </a:t>
            </a:r>
            <a:r>
              <a:rPr lang="en-US" dirty="0" err="1"/>
              <a:t>HeroListComponent</a:t>
            </a:r>
            <a:r>
              <a:rPr lang="en-US" dirty="0"/>
              <a:t> </a:t>
            </a:r>
            <a:r>
              <a:rPr lang="en-US" i="1" dirty="0"/>
              <a:t>after</a:t>
            </a:r>
            <a:r>
              <a:rPr lang="en-US" dirty="0"/>
              <a:t> a </a:t>
            </a:r>
            <a:r>
              <a:rPr lang="en-US" dirty="0" err="1"/>
              <a:t>RouterOutlet</a:t>
            </a:r>
            <a:r>
              <a:rPr lang="en-US" dirty="0"/>
              <a:t> that you've placed in the host view's HTML.</a:t>
            </a:r>
          </a:p>
          <a:p>
            <a:r>
              <a:rPr lang="en-US" dirty="0"/>
              <a:t>COPY CODE&lt;router-outlet&gt;&lt;/router-outlet&gt; &lt;!-- Routed views go here --&gt;</a:t>
            </a:r>
          </a:p>
          <a:p>
            <a:r>
              <a:rPr lang="en-US" b="1" dirty="0"/>
              <a:t>Router links</a:t>
            </a:r>
          </a:p>
          <a:p>
            <a:r>
              <a:rPr lang="en-US" dirty="0"/>
              <a:t>Now you have routes configured and a place to render them, but how do you navigate? The URL could arrive directly from the browser address bar.</a:t>
            </a:r>
          </a:p>
          <a:p>
            <a:r>
              <a:rPr lang="en-US" dirty="0"/>
              <a:t>The </a:t>
            </a:r>
            <a:r>
              <a:rPr lang="en-US" dirty="0" err="1"/>
              <a:t>RouterLink</a:t>
            </a:r>
            <a:r>
              <a:rPr lang="en-US" dirty="0"/>
              <a:t> directives on the anchor tags give the router control over those elements. The navigation paths are fixed, so you can assign a string to the </a:t>
            </a:r>
            <a:r>
              <a:rPr lang="en-US" dirty="0" err="1"/>
              <a:t>routerLink</a:t>
            </a:r>
            <a:r>
              <a:rPr lang="en-US" dirty="0"/>
              <a:t> (a "one-time" binding).</a:t>
            </a:r>
          </a:p>
          <a:p>
            <a:r>
              <a:rPr lang="en-US" dirty="0"/>
              <a:t>Had the navigation path been more dynamic, you could have bound to a template expression that returned an array of route link parameters (the </a:t>
            </a:r>
            <a:r>
              <a:rPr lang="en-US" i="1" dirty="0"/>
              <a:t>link parameters array</a:t>
            </a:r>
            <a:r>
              <a:rPr lang="en-US" dirty="0"/>
              <a:t>). The router resolves that array into a complete URL.</a:t>
            </a:r>
          </a:p>
          <a:p>
            <a:r>
              <a:rPr lang="en-US" dirty="0"/>
              <a:t>The </a:t>
            </a:r>
            <a:r>
              <a:rPr lang="en-US" b="1" dirty="0" err="1"/>
              <a:t>RouterLinkActive</a:t>
            </a:r>
            <a:r>
              <a:rPr lang="en-US" dirty="0"/>
              <a:t> directive on each anchor tag helps visually distinguish the anchor for the currently selected "active" route. The router adds the active CSS class to the element when the associated </a:t>
            </a:r>
            <a:r>
              <a:rPr lang="en-US" i="1" dirty="0" err="1"/>
              <a:t>RouterLink</a:t>
            </a:r>
            <a:r>
              <a:rPr lang="en-US" dirty="0"/>
              <a:t> becomes active. You can add this directive to the anchor or to its parent element.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615989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3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75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63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8818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9.e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260" y="1192192"/>
            <a:ext cx="5718424" cy="2804929"/>
          </a:xfrm>
        </p:spPr>
        <p:txBody>
          <a:bodyPr anchor="b">
            <a:noAutofit/>
          </a:bodyPr>
          <a:lstStyle>
            <a:lvl1pPr algn="l">
              <a:defRPr sz="66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4259" y="4066720"/>
            <a:ext cx="7596451" cy="1086237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6874" y="79334"/>
            <a:ext cx="4620101" cy="601480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05835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3" y="1828800"/>
            <a:ext cx="267092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5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23365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0" y="1828800"/>
            <a:ext cx="24384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28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3463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28800"/>
            <a:ext cx="3048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4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4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4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494769"/>
            <a:ext cx="1138599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93967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4" y="1494769"/>
            <a:ext cx="8866331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63" y="1828800"/>
            <a:ext cx="280416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D2395BC-8BC9-4091-B524-0E19CBD6AF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63" y="1828800"/>
            <a:ext cx="280416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06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0877"/>
            <a:ext cx="9601200" cy="41265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5400000" flipH="1">
            <a:off x="-79029" y="79030"/>
            <a:ext cx="6857997" cy="6699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304C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4328932" y="0"/>
            <a:ext cx="7863068" cy="6858000"/>
            <a:chOff x="3461852" y="0"/>
            <a:chExt cx="8730148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8A1A95F-E6B1-4D64-9EE3-62F86C38769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3524" y="5780459"/>
            <a:ext cx="886097" cy="938841"/>
          </a:xfrm>
          <a:prstGeom prst="rect">
            <a:avLst/>
          </a:prstGeom>
        </p:spPr>
      </p:pic>
      <p:grpSp>
        <p:nvGrpSpPr>
          <p:cNvPr id="12" name="Group 14"/>
          <p:cNvGrpSpPr>
            <a:grpSpLocks noChangeAspect="1"/>
          </p:cNvGrpSpPr>
          <p:nvPr userDrawn="1"/>
        </p:nvGrpSpPr>
        <p:grpSpPr>
          <a:xfrm>
            <a:off x="9769232" y="214877"/>
            <a:ext cx="2112264" cy="470923"/>
            <a:chOff x="728663" y="4465638"/>
            <a:chExt cx="5354637" cy="1193801"/>
          </a:xfrm>
        </p:grpSpPr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5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8349-BE40-45B0-B85F-362D0421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259" y="1192192"/>
            <a:ext cx="7026363" cy="2804929"/>
          </a:xfrm>
        </p:spPr>
        <p:txBody>
          <a:bodyPr/>
          <a:lstStyle/>
          <a:p>
            <a:r>
              <a:rPr lang="en-IN" dirty="0"/>
              <a:t>      Angular 6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07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207360-794A-4E0D-A171-1118974E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4259" y="2693595"/>
            <a:ext cx="1230294" cy="13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0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Routing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008" y="1428750"/>
            <a:ext cx="11385992" cy="4643751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Routing means loading sub-templates depending upon the URL of the page.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We can break out the view into a layout and template views and only show the view which we want to show based upon the URL the user is accessing.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Routes are a way for multiple views to be used within a single HTML page. This enables you page to look more "app-like" because users are not seeing page reloads happen within the browser.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Defining routes in application can: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Separate different areas of the app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Maintain the state in the app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Protect areas of the app based on certain rules</a:t>
            </a:r>
          </a:p>
          <a:p>
            <a:pPr algn="just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3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AngularJS Routes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008" y="1528449"/>
            <a:ext cx="11385992" cy="4643751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AngularJS routes enable us to create different URLs for different content in our application.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Having different URLs for different content enables the user to bookmark URLs to specific content.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In Angular 2 routes are configured  by mapping paths to the component that will handle them.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For instance, let consider an application with 2 routes: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main page route, using the /#/home path;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 about page, using the /#/about path;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And when the user visits the root path (/#/), it will redirect to the home path.</a:t>
            </a:r>
          </a:p>
        </p:txBody>
      </p:sp>
    </p:spTree>
    <p:extLst>
      <p:ext uri="{BB962C8B-B14F-4D97-AF65-F5344CB8AC3E}">
        <p14:creationId xmlns:p14="http://schemas.microsoft.com/office/powerpoint/2010/main" val="132159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Routing Setup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257" y="1528449"/>
            <a:ext cx="11385992" cy="464375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To  implement Routing to Angular Application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Import </a:t>
            </a:r>
            <a:r>
              <a:rPr lang="en-US" dirty="0" err="1"/>
              <a:t>RouterModule</a:t>
            </a:r>
            <a:r>
              <a:rPr lang="en-US" dirty="0"/>
              <a:t> and Routes from ‘@angular/router’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Routes} from '@angular/router';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Define routes for application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dirty="0" err="1"/>
              <a:t>const</a:t>
            </a:r>
            <a:r>
              <a:rPr lang="en-US" dirty="0"/>
              <a:t> routes: Routes = [ { path: 'home', component: </a:t>
            </a:r>
            <a:r>
              <a:rPr lang="en-US" dirty="0" err="1"/>
              <a:t>HomeComponent</a:t>
            </a:r>
            <a:r>
              <a:rPr lang="en-US" dirty="0"/>
              <a:t> }];</a:t>
            </a:r>
          </a:p>
          <a:p>
            <a:pPr marL="3429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950" dirty="0"/>
              <a:t>Install the routes using </a:t>
            </a:r>
            <a:r>
              <a:rPr lang="en-US" sz="1950" dirty="0" err="1"/>
              <a:t>RouterModule.forRoot</a:t>
            </a:r>
            <a:r>
              <a:rPr lang="en-US" sz="1950" dirty="0"/>
              <a:t>(routes) in the imports of </a:t>
            </a:r>
            <a:r>
              <a:rPr lang="en-US" sz="1950" dirty="0" err="1"/>
              <a:t>NgModule</a:t>
            </a:r>
            <a:endParaRPr lang="en-US" sz="1950" dirty="0"/>
          </a:p>
          <a:p>
            <a:pPr marL="568325" lvl="2" indent="-225425">
              <a:lnSpc>
                <a:spcPct val="100000"/>
              </a:lnSpc>
            </a:pPr>
            <a:r>
              <a:rPr lang="en-US" sz="1600" dirty="0"/>
              <a:t>imports: [ </a:t>
            </a:r>
            <a:r>
              <a:rPr lang="en-US" sz="1600" dirty="0" err="1"/>
              <a:t>BrowserModule</a:t>
            </a:r>
            <a:r>
              <a:rPr lang="en-US" sz="1600" dirty="0"/>
              <a:t>,  </a:t>
            </a:r>
            <a:r>
              <a:rPr lang="en-US" sz="1600" dirty="0" err="1"/>
              <a:t>RouterModule.forRoot</a:t>
            </a:r>
            <a:r>
              <a:rPr lang="en-US" sz="1600" dirty="0"/>
              <a:t>(routes)]</a:t>
            </a:r>
          </a:p>
        </p:txBody>
      </p:sp>
    </p:spTree>
    <p:extLst>
      <p:ext uri="{BB962C8B-B14F-4D97-AF65-F5344CB8AC3E}">
        <p14:creationId xmlns:p14="http://schemas.microsoft.com/office/powerpoint/2010/main" val="8566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Components of Angular routing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There are three main components are used to configure routing in Angular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946032" y="2416569"/>
          <a:ext cx="8170983" cy="4230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802124"/>
              </p:ext>
            </p:extLst>
          </p:nvPr>
        </p:nvGraphicFramePr>
        <p:xfrm>
          <a:off x="1371600" y="1428750"/>
          <a:ext cx="8539162" cy="50534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7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4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Router Part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9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Router</a:t>
                      </a:r>
                      <a:endParaRPr lang="en-US" sz="1800" b="0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Displays the application component for the active URL. Manages navigation from one component to the next.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9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RouterModule</a:t>
                      </a:r>
                      <a:endParaRPr lang="en-US" sz="1800" b="0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A separate Angular module that provides the necessary service providers and directives for navigating through application views.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31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Routes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Defines an array of Routes, each mapping a URL path to a component.</a:t>
                      </a:r>
                      <a:endParaRPr lang="en-US" sz="1800" b="0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99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Route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Defines how the router should navigate to a component based on a URL pattern. Most routes consist of a path and a component type.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31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RouterOutlet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The directive (&lt;router-outlet&gt;) that marks where the router displays a view.</a:t>
                      </a:r>
                      <a:endParaRPr lang="en-US" sz="1800" b="0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0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94067"/>
              </p:ext>
            </p:extLst>
          </p:nvPr>
        </p:nvGraphicFramePr>
        <p:xfrm>
          <a:off x="1467225" y="1428750"/>
          <a:ext cx="8532018" cy="51543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5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Router Part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9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RouterLink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The directive for binding a clickable HTML element to a route. Clicking an element with a </a:t>
                      </a:r>
                      <a:r>
                        <a:rPr lang="en-US" sz="1800" dirty="0" err="1">
                          <a:effectLst/>
                        </a:rPr>
                        <a:t>routerLinkdirective</a:t>
                      </a:r>
                      <a:r>
                        <a:rPr lang="en-US" sz="1800" dirty="0">
                          <a:effectLst/>
                        </a:rPr>
                        <a:t> that is bound to a string or a link parameters array triggers a navigation.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99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RouterLinkActive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The directive for adding/removing classes from an HTML element when an associated </a:t>
                      </a:r>
                      <a:r>
                        <a:rPr lang="en-US" sz="1800" dirty="0" err="1">
                          <a:effectLst/>
                        </a:rPr>
                        <a:t>routerLink</a:t>
                      </a:r>
                      <a:r>
                        <a:rPr lang="en-US" sz="1800" dirty="0">
                          <a:effectLst/>
                        </a:rPr>
                        <a:t> contained on or inside the element becomes active/inactive.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99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ActivatedRoute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A service that is provided to each route component that contains route specific information such as route parameters, static data, resolve data, global query </a:t>
                      </a:r>
                      <a:r>
                        <a:rPr lang="en-US" sz="1800" dirty="0" err="1">
                          <a:effectLst/>
                        </a:rPr>
                        <a:t>params</a:t>
                      </a:r>
                      <a:r>
                        <a:rPr lang="en-US" sz="1800" dirty="0">
                          <a:effectLst/>
                        </a:rPr>
                        <a:t>, and the global fragment.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4090602872"/>
                  </a:ext>
                </a:extLst>
              </a:tr>
              <a:tr h="9591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RouterState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The current state of the router including a tree of the currently activated routes together with convenience methods for traversing the route tree.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2556232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95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781196"/>
              </p:ext>
            </p:extLst>
          </p:nvPr>
        </p:nvGraphicFramePr>
        <p:xfrm>
          <a:off x="1451299" y="1561255"/>
          <a:ext cx="8532018" cy="26789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3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Router Part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88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Link parameters array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An array that the router interprets as a routing instruction. You can bind that array to a </a:t>
                      </a:r>
                      <a:r>
                        <a:rPr lang="en-US" sz="1800" dirty="0" err="1">
                          <a:effectLst/>
                        </a:rPr>
                        <a:t>RouterLink</a:t>
                      </a:r>
                      <a:r>
                        <a:rPr lang="en-US" sz="1800" dirty="0">
                          <a:effectLst/>
                        </a:rPr>
                        <a:t> or pass the array as an argument to the </a:t>
                      </a:r>
                      <a:r>
                        <a:rPr lang="en-US" sz="1800" dirty="0" err="1">
                          <a:effectLst/>
                        </a:rPr>
                        <a:t>Router.navigate</a:t>
                      </a:r>
                      <a:r>
                        <a:rPr lang="en-US" sz="1800" dirty="0">
                          <a:effectLst/>
                        </a:rPr>
                        <a:t> method.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590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Routing component</a:t>
                      </a:r>
                      <a:endParaRPr lang="en-US" sz="1800" b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An Angular component with a </a:t>
                      </a:r>
                      <a:r>
                        <a:rPr lang="en-US" sz="1800" dirty="0" err="1">
                          <a:effectLst/>
                        </a:rPr>
                        <a:t>RouterOutlet</a:t>
                      </a:r>
                      <a:r>
                        <a:rPr lang="en-US" sz="1800" dirty="0">
                          <a:effectLst/>
                        </a:rPr>
                        <a:t> that displays views based on router navigations.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891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Routes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3730" y="1428750"/>
            <a:ext cx="11385992" cy="46437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define routes for application, create a Routes configuration and then use </a:t>
            </a:r>
            <a:r>
              <a:rPr lang="en-US" dirty="0" err="1"/>
              <a:t>RouterModule.forRoot</a:t>
            </a:r>
            <a:r>
              <a:rPr lang="en-US" dirty="0"/>
              <a:t>(routes) to provide application with the dependencies necessary to use the router.</a:t>
            </a:r>
          </a:p>
          <a:p>
            <a:pPr lvl="1"/>
            <a:r>
              <a:rPr lang="en-US" dirty="0"/>
              <a:t>path specifies the URL this route will handle</a:t>
            </a:r>
          </a:p>
          <a:p>
            <a:pPr lvl="1"/>
            <a:r>
              <a:rPr lang="en-US" dirty="0"/>
              <a:t>component maps to the Component and its template</a:t>
            </a:r>
          </a:p>
          <a:p>
            <a:pPr lvl="1"/>
            <a:r>
              <a:rPr lang="en-US" dirty="0"/>
              <a:t>optional </a:t>
            </a:r>
            <a:r>
              <a:rPr lang="en-US" dirty="0" err="1"/>
              <a:t>redirectTo</a:t>
            </a:r>
            <a:r>
              <a:rPr lang="en-US" dirty="0"/>
              <a:t> is used to redirect a given path to an existing route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63613" y="4010891"/>
            <a:ext cx="8464061" cy="267872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routes: Routes = [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redirectTo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'home',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pathMatch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'full' },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'home', component: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'about', component: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'contact', component: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contactus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redirectTo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'contact' },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50451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RouterOutlet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008" y="1528449"/>
            <a:ext cx="11385992" cy="4643751"/>
          </a:xfrm>
        </p:spPr>
        <p:txBody>
          <a:bodyPr/>
          <a:lstStyle/>
          <a:p>
            <a:pPr algn="just"/>
            <a:r>
              <a:rPr lang="en-US" dirty="0"/>
              <a:t>The router-outlet element indicates where the contents of each route component will be rendered.</a:t>
            </a:r>
          </a:p>
          <a:p>
            <a:pPr algn="just"/>
            <a:r>
              <a:rPr lang="en-US" dirty="0" err="1"/>
              <a:t>RouterOutlet</a:t>
            </a:r>
            <a:r>
              <a:rPr lang="en-US" dirty="0"/>
              <a:t> directive is used to describe to Angular where in our page we want to render the contents for each route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72579" y="3305591"/>
            <a:ext cx="6087326" cy="243274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@Component({ 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selector: 'my-app', 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template:`&lt;div class="container"&gt;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&lt;router-outlet&gt;&lt;/router-outlet&gt;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&lt;/div&gt;`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165522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Navigating with Router links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8457" y="1544920"/>
            <a:ext cx="11385992" cy="46437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generates link based on the route path.</a:t>
            </a:r>
          </a:p>
          <a:p>
            <a:pPr algn="just"/>
            <a:r>
              <a:rPr lang="en-US" dirty="0" err="1"/>
              <a:t>routerLink</a:t>
            </a:r>
            <a:r>
              <a:rPr lang="en-US" dirty="0"/>
              <a:t> navigates to a route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54014" y="2825262"/>
            <a:ext cx="5910048" cy="208306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                           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&lt;a [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routerLink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]="['Home']"&gt;Home&lt;/a&gt;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&lt;a [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routerLink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]="[‘About']"&gt;About Us&lt;/a&gt;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837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Deep Dive / Routing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8022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RouterOutlet</a:t>
            </a:r>
            <a:r>
              <a:rPr lang="en-US" dirty="0"/>
              <a:t> &amp; </a:t>
            </a:r>
            <a:r>
              <a:rPr lang="en-US" dirty="0" err="1"/>
              <a:t>RouterLink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99117" y="1508578"/>
            <a:ext cx="4657866" cy="3177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033936" y="2824304"/>
            <a:ext cx="3788228" cy="1357441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</a:rPr>
              <a:t>&lt;router-outlet&gt;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33937" y="2174219"/>
            <a:ext cx="3788227" cy="5325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&lt;a [</a:t>
            </a:r>
            <a:r>
              <a:rPr lang="en-US" sz="1600" dirty="0" err="1">
                <a:solidFill>
                  <a:srgbClr val="000000"/>
                </a:solidFill>
              </a:rPr>
              <a:t>routerLink</a:t>
            </a:r>
            <a:r>
              <a:rPr lang="en-US" sz="1600" dirty="0">
                <a:solidFill>
                  <a:srgbClr val="000000"/>
                </a:solidFill>
              </a:rPr>
              <a:t>]="['Go']"&gt;Go&lt;/a&gt;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1937477" y="5661139"/>
            <a:ext cx="8363938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5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Code : </a:t>
            </a:r>
            <a:r>
              <a:rPr lang="en-US" altLang="en-US" sz="195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router.navigate</a:t>
            </a:r>
            <a:r>
              <a:rPr lang="en-US" altLang="en-US" sz="195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( ['Go'] );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913437" y="5098915"/>
            <a:ext cx="8614605" cy="3924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5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 : &lt;a [</a:t>
            </a:r>
            <a:r>
              <a:rPr lang="en-US" altLang="en-US" sz="195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routerLink</a:t>
            </a:r>
            <a:r>
              <a:rPr lang="en-US" altLang="en-US" sz="195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]="['Go']"&gt;Go&lt;/a&gt;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6460" y="1220317"/>
            <a:ext cx="12663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Component: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818075" y="1724846"/>
            <a:ext cx="4237355" cy="2685499"/>
          </a:xfrm>
          <a:prstGeom prst="rect">
            <a:avLst/>
          </a:prstGeom>
          <a:noFill/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Template</a:t>
            </a:r>
            <a:endParaRPr lang="en-US" sz="2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52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Routing Strategies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way the Angular application parses and creates paths from and to route definitions is now location strategy.</a:t>
            </a:r>
          </a:p>
          <a:p>
            <a:pPr algn="just"/>
            <a:r>
              <a:rPr lang="en-US" dirty="0" err="1"/>
              <a:t>HashLocationStrategy</a:t>
            </a:r>
            <a:r>
              <a:rPr lang="en-US" dirty="0"/>
              <a:t> ('#/')</a:t>
            </a:r>
          </a:p>
          <a:p>
            <a:pPr algn="just"/>
            <a:r>
              <a:rPr lang="en-US" dirty="0" err="1"/>
              <a:t>PathLocationStrategy</a:t>
            </a:r>
            <a:r>
              <a:rPr lang="en-US" dirty="0"/>
              <a:t> (HTML 5 Mode Default)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05274" y="3818873"/>
            <a:ext cx="8003306" cy="2554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//import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HashLocationStrategy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{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from '@angular/common';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//add that location strategy to the providers of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NgModule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providers: [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 provide: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useClass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77519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Passing Parameters to Routes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803" y="1528449"/>
            <a:ext cx="11385992" cy="4643751"/>
          </a:xfrm>
        </p:spPr>
        <p:txBody>
          <a:bodyPr/>
          <a:lstStyle/>
          <a:p>
            <a:pPr algn="just"/>
            <a:r>
              <a:rPr lang="en-US" dirty="0"/>
              <a:t>Route </a:t>
            </a:r>
            <a:r>
              <a:rPr lang="en-US" dirty="0" err="1"/>
              <a:t>Parametes</a:t>
            </a:r>
            <a:r>
              <a:rPr lang="en-US" dirty="0"/>
              <a:t> helps to navigate to a specific resource. For instance product with id 3</a:t>
            </a:r>
          </a:p>
          <a:p>
            <a:pPr lvl="1" algn="just"/>
            <a:r>
              <a:rPr lang="en-US" sz="1600" dirty="0"/>
              <a:t>/products/3</a:t>
            </a:r>
          </a:p>
          <a:p>
            <a:r>
              <a:rPr lang="en-US" dirty="0"/>
              <a:t>route takes a parameter by putting a colon : in front of the path segment</a:t>
            </a:r>
          </a:p>
          <a:p>
            <a:pPr lvl="1"/>
            <a:r>
              <a:rPr lang="en-US" sz="1600" dirty="0"/>
              <a:t>/route/:</a:t>
            </a:r>
            <a:r>
              <a:rPr lang="en-US" sz="1600" dirty="0" err="1"/>
              <a:t>param</a:t>
            </a:r>
            <a:endParaRPr lang="en-US" sz="1600" dirty="0"/>
          </a:p>
          <a:p>
            <a:r>
              <a:rPr lang="en-US" dirty="0"/>
              <a:t>To add a parameter to router configuration and to access the value refer the code given below</a:t>
            </a:r>
          </a:p>
          <a:p>
            <a:endParaRPr lang="en-US" dirty="0"/>
          </a:p>
          <a:p>
            <a:pPr lvl="1" algn="just"/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933904" y="4232030"/>
            <a:ext cx="8428107" cy="213284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routes: Routes =([   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{ path:'/products/:id',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name:‘Product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component:ProductComponent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/*To access the parameter value */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routeParams.get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('id')</a:t>
            </a:r>
          </a:p>
        </p:txBody>
      </p:sp>
    </p:spTree>
    <p:extLst>
      <p:ext uri="{BB962C8B-B14F-4D97-AF65-F5344CB8AC3E}">
        <p14:creationId xmlns:p14="http://schemas.microsoft.com/office/powerpoint/2010/main" val="719744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ActivatedRoute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258" y="1291569"/>
            <a:ext cx="11385992" cy="46437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order to access route parameter value in Components, we need to import </a:t>
            </a:r>
            <a:r>
              <a:rPr lang="en-US" dirty="0" err="1"/>
              <a:t>ActivatedRoute</a:t>
            </a:r>
            <a:endParaRPr lang="en-US" dirty="0"/>
          </a:p>
          <a:p>
            <a:pPr lvl="1" algn="just"/>
            <a:endParaRPr lang="en-US" sz="1950" dirty="0"/>
          </a:p>
          <a:p>
            <a:pPr lvl="1" algn="just"/>
            <a:endParaRPr lang="en-US" sz="1950" dirty="0"/>
          </a:p>
          <a:p>
            <a:pPr lvl="1" algn="just"/>
            <a:endParaRPr lang="en-US" sz="1950" dirty="0"/>
          </a:p>
          <a:p>
            <a:pPr algn="just"/>
            <a:r>
              <a:rPr lang="en-US" dirty="0"/>
              <a:t>inject the </a:t>
            </a:r>
            <a:r>
              <a:rPr lang="en-US" dirty="0" err="1"/>
              <a:t>ActivatedRoute</a:t>
            </a:r>
            <a:r>
              <a:rPr lang="en-US" dirty="0"/>
              <a:t> into the constructor of our component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75338" y="2138790"/>
            <a:ext cx="6092532" cy="8309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{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ActivatedRoute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 from '@angular/router’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90612" y="3545366"/>
            <a:ext cx="7434071" cy="26486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id: string;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constructor(private route: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ActivatedRoute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route.params.subscribe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{ this.id =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['id']; });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21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7624" y="1428750"/>
            <a:ext cx="8866331" cy="4643751"/>
          </a:xfrm>
        </p:spPr>
        <p:txBody>
          <a:bodyPr/>
          <a:lstStyle/>
          <a:p>
            <a:r>
              <a:rPr lang="en-US" dirty="0"/>
              <a:t>Demo Router</a:t>
            </a:r>
          </a:p>
          <a:p>
            <a:r>
              <a:rPr lang="en-US" dirty="0"/>
              <a:t>Demo Router Passing Parameter</a:t>
            </a:r>
          </a:p>
        </p:txBody>
      </p:sp>
    </p:spTree>
    <p:extLst>
      <p:ext uri="{BB962C8B-B14F-4D97-AF65-F5344CB8AC3E}">
        <p14:creationId xmlns:p14="http://schemas.microsoft.com/office/powerpoint/2010/main" val="173647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147320"/>
            <a:ext cx="9601200" cy="1485900"/>
          </a:xfrm>
        </p:spPr>
        <p:txBody>
          <a:bodyPr/>
          <a:lstStyle/>
          <a:p>
            <a:pPr lvl="0"/>
            <a:r>
              <a:rPr lang="en-US" dirty="0"/>
              <a:t>Components Deep Dive /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449069"/>
            <a:ext cx="4447786" cy="3581401"/>
          </a:xfrm>
        </p:spPr>
        <p:txBody>
          <a:bodyPr>
            <a:noAutofit/>
          </a:bodyPr>
          <a:lstStyle/>
          <a:p>
            <a:pPr lvl="0"/>
            <a:r>
              <a:rPr lang="en-IN" sz="1700" dirty="0"/>
              <a:t>Component Life Cycle Hooks</a:t>
            </a:r>
          </a:p>
          <a:p>
            <a:pPr lvl="0"/>
            <a:r>
              <a:rPr lang="en-IN" sz="1700" dirty="0"/>
              <a:t>Reusable components in angular using &lt;ng-content&gt;</a:t>
            </a:r>
            <a:endParaRPr lang="en-US" sz="1700" dirty="0"/>
          </a:p>
          <a:p>
            <a:pPr lvl="0"/>
            <a:r>
              <a:rPr lang="en-IN" sz="1700" dirty="0"/>
              <a:t>ng-content and @</a:t>
            </a:r>
            <a:r>
              <a:rPr lang="en-IN" sz="1700" dirty="0" err="1"/>
              <a:t>ContentChild</a:t>
            </a:r>
            <a:endParaRPr lang="en-IN" sz="1700" dirty="0"/>
          </a:p>
          <a:p>
            <a:pPr lvl="0"/>
            <a:r>
              <a:rPr lang="en-IN" sz="1700" dirty="0"/>
              <a:t>Inter-component communication (using Input, Output and Services)</a:t>
            </a:r>
            <a:endParaRPr lang="en-US" sz="1700" dirty="0"/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72616" y="890270"/>
            <a:ext cx="4447786" cy="5723891"/>
          </a:xfrm>
        </p:spPr>
        <p:txBody>
          <a:bodyPr>
            <a:noAutofit/>
          </a:bodyPr>
          <a:lstStyle/>
          <a:p>
            <a:pPr lvl="0"/>
            <a:r>
              <a:rPr lang="en-IN" sz="1700" dirty="0"/>
              <a:t>Navigating with Router links</a:t>
            </a:r>
            <a:endParaRPr lang="en-US" sz="1700" dirty="0"/>
          </a:p>
          <a:p>
            <a:pPr lvl="0"/>
            <a:r>
              <a:rPr lang="en-IN" sz="1700" dirty="0"/>
              <a:t>Understanding Navigation Paths</a:t>
            </a:r>
            <a:endParaRPr lang="en-US" sz="1700" dirty="0"/>
          </a:p>
          <a:p>
            <a:pPr lvl="0"/>
            <a:r>
              <a:rPr lang="en-IN" sz="1700" dirty="0"/>
              <a:t>Navigating Programmatically</a:t>
            </a:r>
            <a:endParaRPr lang="en-US" sz="1700" dirty="0"/>
          </a:p>
          <a:p>
            <a:pPr lvl="0"/>
            <a:r>
              <a:rPr lang="en-IN" sz="1700" dirty="0"/>
              <a:t>Passing Parameters to Routes</a:t>
            </a:r>
            <a:endParaRPr lang="en-US" sz="1700" dirty="0"/>
          </a:p>
          <a:p>
            <a:pPr lvl="0"/>
            <a:r>
              <a:rPr lang="en-IN" sz="1700" dirty="0"/>
              <a:t>Passing Query Parameters and Fragments</a:t>
            </a:r>
          </a:p>
          <a:p>
            <a:pPr lvl="0"/>
            <a:r>
              <a:rPr lang="en-IN" sz="1700" dirty="0"/>
              <a:t>Setting up Child (Nested) Routes</a:t>
            </a:r>
          </a:p>
          <a:p>
            <a:pPr lvl="0"/>
            <a:r>
              <a:rPr lang="en-IN" sz="1700" dirty="0"/>
              <a:t>Passing static data on routes</a:t>
            </a:r>
            <a:endParaRPr lang="en-US" sz="1700" dirty="0"/>
          </a:p>
          <a:p>
            <a:pPr lvl="0"/>
            <a:r>
              <a:rPr lang="en-IN" sz="1700" dirty="0"/>
              <a:t>Map() operator and </a:t>
            </a:r>
            <a:r>
              <a:rPr lang="en-IN" sz="1700" dirty="0" err="1"/>
              <a:t>switchMap</a:t>
            </a:r>
            <a:r>
              <a:rPr lang="en-IN" sz="1700" dirty="0"/>
              <a:t>() operator</a:t>
            </a:r>
            <a:endParaRPr lang="en-US" sz="1700" dirty="0"/>
          </a:p>
          <a:p>
            <a:pPr lvl="0"/>
            <a:r>
              <a:rPr lang="en-IN" sz="1700" dirty="0"/>
              <a:t>Redirecting and wildcard routes</a:t>
            </a:r>
            <a:endParaRPr lang="en-US" sz="1700" dirty="0"/>
          </a:p>
          <a:p>
            <a:pPr lvl="0"/>
            <a:r>
              <a:rPr lang="en-IN" sz="1700" dirty="0"/>
              <a:t>Outsourcing Route Configuration (create custom module)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16476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5025" y="1301360"/>
            <a:ext cx="10177295" cy="2852737"/>
          </a:xfrm>
        </p:spPr>
        <p:txBody>
          <a:bodyPr/>
          <a:lstStyle/>
          <a:p>
            <a:r>
              <a:rPr lang="en-US" dirty="0"/>
              <a:t>Components Deep Dive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Lifecycle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6008" y="1428750"/>
            <a:ext cx="11062719" cy="46437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Each Angular application goes through a lifecycle.</a:t>
            </a:r>
          </a:p>
          <a:p>
            <a:pPr>
              <a:lnSpc>
                <a:spcPct val="150000"/>
              </a:lnSpc>
            </a:pPr>
            <a:r>
              <a:rPr lang="en-US" dirty="0"/>
              <a:t>If we want to access the value of an input - to load additional data from the server for example - you have to use a lifecycle phase.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constructor of the component class is called before any other component lifecycle hook.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For best practice inputs of a component should not be accessed via constructor.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To access the value of an input for instance to load data from server component’s life cycle phase should be used.</a:t>
            </a:r>
          </a:p>
        </p:txBody>
      </p:sp>
    </p:spTree>
    <p:extLst>
      <p:ext uri="{BB962C8B-B14F-4D97-AF65-F5344CB8AC3E}">
        <p14:creationId xmlns:p14="http://schemas.microsoft.com/office/powerpoint/2010/main" val="162673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component has a lifecycle managed by Angular.</a:t>
            </a:r>
          </a:p>
          <a:p>
            <a:pPr>
              <a:lnSpc>
                <a:spcPct val="100000"/>
              </a:lnSpc>
            </a:pPr>
            <a:r>
              <a:rPr lang="en-US" dirty="0"/>
              <a:t>Angular creates it, renders it, creates and renders its children, checks it when its data-bound properties change, and destroys it before removing it from the DOM.</a:t>
            </a:r>
          </a:p>
          <a:p>
            <a:pPr>
              <a:lnSpc>
                <a:spcPct val="100000"/>
              </a:lnSpc>
            </a:pPr>
            <a:r>
              <a:rPr lang="en-US" dirty="0"/>
              <a:t>Angular offers </a:t>
            </a:r>
            <a:r>
              <a:rPr lang="en-US" b="1" dirty="0"/>
              <a:t>lifecycle hooks</a:t>
            </a:r>
            <a:r>
              <a:rPr lang="en-US" dirty="0"/>
              <a:t> that provide visibility into these key life moments and the ability to act when they occur.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689" y="3669175"/>
            <a:ext cx="4469108" cy="28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Life Cycle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After</a:t>
            </a:r>
            <a:r>
              <a:rPr lang="en-US" dirty="0"/>
              <a:t> creating a component by calling its constructor, Angular calls the lifecycle hook methods in the following sequence at specific moments: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29549" y="2463502"/>
          <a:ext cx="8332461" cy="41258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3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Purpose and Timing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70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ngOnChanges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when Angular (re)sets data-bound input properties. The method receives a </a:t>
                      </a:r>
                      <a:r>
                        <a:rPr lang="en-US" sz="1800" kern="1200" dirty="0" err="1">
                          <a:effectLst/>
                        </a:rPr>
                        <a:t>SimpleChanges</a:t>
                      </a:r>
                      <a:r>
                        <a:rPr lang="en-US" sz="1800" kern="1200" dirty="0">
                          <a:effectLst/>
                        </a:rPr>
                        <a:t> object of current and previous property values. Called before </a:t>
                      </a:r>
                      <a:r>
                        <a:rPr lang="en-US" sz="1800" kern="1200" dirty="0" err="1">
                          <a:effectLst/>
                        </a:rPr>
                        <a:t>ngOnInit</a:t>
                      </a:r>
                      <a:r>
                        <a:rPr lang="en-US" sz="1800" kern="1200" dirty="0">
                          <a:effectLst/>
                        </a:rPr>
                        <a:t>() and whenever one or more data-bound input properties change.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69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ngOnInit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Initialize the directive/component after Angular first displays the data-bound properties and sets the directive/component's input properties.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Called once, after the first </a:t>
                      </a:r>
                      <a:r>
                        <a:rPr lang="en-US" sz="1800" kern="1200" dirty="0" err="1">
                          <a:effectLst/>
                        </a:rPr>
                        <a:t>ngOnChanges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69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ngDoCheck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Detect and act upon changes that Angular can't or won't detect on its own. Called during every change detection run, immediately after </a:t>
                      </a:r>
                      <a:r>
                        <a:rPr lang="en-US" sz="1800" kern="1200" dirty="0" err="1">
                          <a:effectLst/>
                        </a:rPr>
                        <a:t>ngOnChanges</a:t>
                      </a:r>
                      <a:r>
                        <a:rPr lang="en-US" sz="1800" kern="1200" dirty="0">
                          <a:effectLst/>
                        </a:rPr>
                        <a:t>() and </a:t>
                      </a:r>
                      <a:r>
                        <a:rPr lang="en-US" sz="1800" kern="1200" dirty="0" err="1">
                          <a:effectLst/>
                        </a:rPr>
                        <a:t>ngOnInit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48820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43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61" y="297873"/>
            <a:ext cx="9601200" cy="1485900"/>
          </a:xfrm>
        </p:spPr>
        <p:txBody>
          <a:bodyPr/>
          <a:lstStyle/>
          <a:p>
            <a:r>
              <a:rPr lang="en-IN" dirty="0"/>
              <a:t>Component Life Cycle Hooks </a:t>
            </a:r>
            <a:r>
              <a:rPr lang="en-US" dirty="0"/>
              <a:t>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31944" y="1133918"/>
          <a:ext cx="8744670" cy="55798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4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8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Purpose and Timing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87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ngAfterContentInit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after Angular projects external content into the component’s view. Called once after the first </a:t>
                      </a:r>
                      <a:r>
                        <a:rPr lang="en-US" sz="1800" kern="1200" dirty="0" err="1">
                          <a:effectLst/>
                        </a:rPr>
                        <a:t>ngDoCheck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A component-only hook.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87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ngAfterViewInit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after Angular initializes the component’s views and child views. Called once after the first </a:t>
                      </a:r>
                      <a:r>
                        <a:rPr lang="en-US" sz="1800" kern="1200" dirty="0" err="1">
                          <a:effectLst/>
                        </a:rPr>
                        <a:t>ngAfterContentChecked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A component-only hook.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123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ngAfterViewChecked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after Angular checks the component’s views and child views. Called after the </a:t>
                      </a:r>
                      <a:r>
                        <a:rPr lang="en-US" sz="1800" kern="1200" dirty="0" err="1">
                          <a:effectLst/>
                        </a:rPr>
                        <a:t>ngAfterViewInit</a:t>
                      </a:r>
                      <a:r>
                        <a:rPr lang="en-US" sz="1800" kern="1200" dirty="0">
                          <a:effectLst/>
                        </a:rPr>
                        <a:t> and every subsequent </a:t>
                      </a:r>
                      <a:r>
                        <a:rPr lang="en-US" sz="1800" kern="1200" dirty="0" err="1">
                          <a:effectLst/>
                        </a:rPr>
                        <a:t>ngAfterContentChecked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A component-only hook.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523696993"/>
                  </a:ext>
                </a:extLst>
              </a:tr>
              <a:tr h="1431235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ngOnDestroy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8273" marR="8827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Cleanup just before Angular destroys the directive/component. Unsubscribe Observables and detach event handlers to avoid memory leaks. Called 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before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Angular destroys the directive/component.</a:t>
                      </a:r>
                    </a:p>
                  </a:txBody>
                  <a:tcPr marL="88273" marR="88273"/>
                </a:tc>
                <a:extLst>
                  <a:ext uri="{0D108BD9-81ED-4DB2-BD59-A6C34878D82A}">
                    <a16:rowId xmlns:a16="http://schemas.microsoft.com/office/drawing/2014/main" val="401694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91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3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2618</TotalTime>
  <Words>1871</Words>
  <Application>Microsoft Office PowerPoint</Application>
  <PresentationFormat>Widescreen</PresentationFormat>
  <Paragraphs>243</Paragraphs>
  <Slides>24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Franklin Gothic Book</vt:lpstr>
      <vt:lpstr>Wingdings</vt:lpstr>
      <vt:lpstr>Crop</vt:lpstr>
      <vt:lpstr>think-cell Slide</vt:lpstr>
      <vt:lpstr>      Angular 6</vt:lpstr>
      <vt:lpstr>Components Deep Dive / Routing</vt:lpstr>
      <vt:lpstr>Components Deep Dive / Routing</vt:lpstr>
      <vt:lpstr>Components Deep Dive</vt:lpstr>
      <vt:lpstr>Component Lifecycle</vt:lpstr>
      <vt:lpstr>Component Lifecycle (Contd…)</vt:lpstr>
      <vt:lpstr>Component Life Cycle Hooks</vt:lpstr>
      <vt:lpstr>Component Life Cycle Hooks (Contd…)</vt:lpstr>
      <vt:lpstr>Routing</vt:lpstr>
      <vt:lpstr>Routing</vt:lpstr>
      <vt:lpstr>AngularJS Routes</vt:lpstr>
      <vt:lpstr>Routing Setup</vt:lpstr>
      <vt:lpstr>Components of Angular routing</vt:lpstr>
      <vt:lpstr>Router </vt:lpstr>
      <vt:lpstr>Router (Contd…)</vt:lpstr>
      <vt:lpstr>Router (Contd…)</vt:lpstr>
      <vt:lpstr>Routes</vt:lpstr>
      <vt:lpstr>RouterOutlet</vt:lpstr>
      <vt:lpstr>Navigating with Router links</vt:lpstr>
      <vt:lpstr>RouterOutlet &amp; RouterLink</vt:lpstr>
      <vt:lpstr>Routing Strategies</vt:lpstr>
      <vt:lpstr>Passing Parameters to Routes</vt:lpstr>
      <vt:lpstr>ActivatedRoute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VISHAL</dc:creator>
  <cp:lastModifiedBy>Tembhare, Anjulata</cp:lastModifiedBy>
  <cp:revision>416</cp:revision>
  <dcterms:created xsi:type="dcterms:W3CDTF">2017-07-28T13:43:20Z</dcterms:created>
  <dcterms:modified xsi:type="dcterms:W3CDTF">2019-03-08T06:42:19Z</dcterms:modified>
</cp:coreProperties>
</file>