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2"/>
    <p:sldId id="302" r:id="rId3"/>
    <p:sldId id="290" r:id="rId4"/>
    <p:sldId id="303" r:id="rId5"/>
    <p:sldId id="463" r:id="rId6"/>
    <p:sldId id="366" r:id="rId7"/>
    <p:sldId id="396" r:id="rId8"/>
    <p:sldId id="467" r:id="rId9"/>
    <p:sldId id="398" r:id="rId10"/>
    <p:sldId id="468" r:id="rId11"/>
    <p:sldId id="371" r:id="rId12"/>
    <p:sldId id="375" r:id="rId13"/>
    <p:sldId id="464" r:id="rId14"/>
    <p:sldId id="465" r:id="rId15"/>
    <p:sldId id="361" r:id="rId16"/>
    <p:sldId id="403" r:id="rId17"/>
    <p:sldId id="4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374" autoAdjust="0"/>
  </p:normalViewPr>
  <p:slideViewPr>
    <p:cSldViewPr snapToGrid="0">
      <p:cViewPr varScale="1">
        <p:scale>
          <a:sx n="54" d="100"/>
          <a:sy n="54" d="100"/>
        </p:scale>
        <p:origin x="682"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08-03-2019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lvl="0" eaLnBrk="0" fontAlgn="base" hangingPunct="0">
              <a:spcBef>
                <a:spcPct val="0"/>
              </a:spcBef>
              <a:spcAft>
                <a:spcPct val="0"/>
              </a:spcAft>
            </a:pPr>
            <a:r>
              <a:rPr lang="en-US" altLang="en-US" dirty="0"/>
              <a:t>The </a:t>
            </a:r>
            <a:r>
              <a:rPr lang="en-US" altLang="en-US" dirty="0" err="1"/>
              <a:t>RxJS</a:t>
            </a:r>
            <a:r>
              <a:rPr lang="en-US" altLang="en-US" dirty="0"/>
              <a:t> library is quite large.</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It's up to us to add the operators we need</a:t>
            </a:r>
          </a:p>
          <a:p>
            <a:pPr lvl="0" eaLnBrk="0" fontAlgn="base" hangingPunct="0">
              <a:spcBef>
                <a:spcPct val="0"/>
              </a:spcBef>
              <a:spcAft>
                <a:spcPct val="0"/>
              </a:spcAft>
            </a:pPr>
            <a:endParaRPr lang="en-US" altLang="en-US" b="1" i="1" dirty="0"/>
          </a:p>
          <a:p>
            <a:pPr lvl="0" eaLnBrk="0" fontAlgn="base" hangingPunct="0">
              <a:spcBef>
                <a:spcPct val="0"/>
              </a:spcBef>
              <a:spcAft>
                <a:spcPct val="0"/>
              </a:spcAft>
            </a:pPr>
            <a:r>
              <a:rPr lang="en-US" altLang="en-US" i="1" dirty="0"/>
              <a:t>// Add map operator</a:t>
            </a:r>
            <a:endParaRPr lang="en-US" altLang="en-US" b="1" dirty="0"/>
          </a:p>
          <a:p>
            <a:pPr lvl="0" eaLnBrk="0" fontAlgn="base" hangingPunct="0">
              <a:spcBef>
                <a:spcPct val="0"/>
              </a:spcBef>
              <a:spcAft>
                <a:spcPct val="0"/>
              </a:spcAft>
            </a:pPr>
            <a:r>
              <a:rPr lang="en-US" b="1" dirty="0"/>
              <a:t>https://cdnjs.cloudflare.com/ajax/libs/rxjs/4.1.0/rx.map</a:t>
            </a:r>
          </a:p>
          <a:p>
            <a:pPr lvl="0" eaLnBrk="0" fontAlgn="base" hangingPunct="0">
              <a:spcBef>
                <a:spcPct val="0"/>
              </a:spcBef>
              <a:spcAft>
                <a:spcPct val="0"/>
              </a:spcAft>
            </a:pPr>
            <a:endParaRPr lang="en-US" altLang="en-US" b="1"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a:t>https://cdnjs.cloudflare.com/ajax/libs/rxjs/4.1.0/rx.all.js</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a:t>// Add map operator</a:t>
            </a:r>
            <a:endParaRPr lang="en-US" altLang="en-US" b="1" dirty="0"/>
          </a:p>
          <a:p>
            <a:pPr lvl="0" eaLnBrk="0" fontAlgn="base" hangingPunct="0">
              <a:spcBef>
                <a:spcPct val="0"/>
              </a:spcBef>
              <a:spcAft>
                <a:spcPct val="0"/>
              </a:spcAft>
            </a:pPr>
            <a:r>
              <a:rPr lang="en-US" altLang="en-US" b="1" dirty="0"/>
              <a:t>import</a:t>
            </a:r>
            <a:r>
              <a:rPr lang="en-US" altLang="en-US" i="1" dirty="0"/>
              <a:t> </a:t>
            </a:r>
            <a:r>
              <a:rPr lang="en-US" altLang="en-US" b="1" dirty="0"/>
              <a:t>'</a:t>
            </a:r>
            <a:r>
              <a:rPr lang="en-US" altLang="en-US" b="1" dirty="0" err="1"/>
              <a:t>rxjs</a:t>
            </a:r>
            <a:r>
              <a:rPr lang="en-US" altLang="en-US" b="1" dirty="0"/>
              <a:t>/add/operator/map'</a:t>
            </a:r>
            <a:r>
              <a:rPr lang="en-US" altLang="en-US" i="1" dirty="0"/>
              <a:t>;</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a:t>import '</a:t>
            </a:r>
            <a:r>
              <a:rPr lang="en-US" altLang="en-US" b="1" dirty="0" err="1"/>
              <a:t>rxjs</a:t>
            </a:r>
            <a:r>
              <a:rPr lang="en-US" altLang="en-US" b="1" dirty="0"/>
              <a:t>/Rx'</a:t>
            </a:r>
            <a:r>
              <a:rPr lang="en-US" altLang="en-US" dirty="0"/>
              <a:t>;</a:t>
            </a:r>
            <a:endParaRPr lang="en-US" altLang="en-US" sz="1200"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1573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83831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272239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94573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2389754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4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3484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A8E90D27-6F17-4FAA-B782-5A8AE114EA1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89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ngular.io/api/animations/sequence" TargetMode="External"/><Relationship Id="rId2" Type="http://schemas.openxmlformats.org/officeDocument/2006/relationships/hyperlink" Target="https://angular.io/api/router/RouterLinkWithHref"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api/core/QueryList#filter" TargetMode="External"/><Relationship Id="rId2" Type="http://schemas.openxmlformats.org/officeDocument/2006/relationships/hyperlink" Target="https://angular.io/api/core/QueryList#map"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angular.io/api/common/http/testing/TestRequest#error"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08</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Catching Http Errors</a:t>
            </a:r>
          </a:p>
        </p:txBody>
      </p:sp>
      <p:sp>
        <p:nvSpPr>
          <p:cNvPr id="4" name="Rectangle 1">
            <a:extLst>
              <a:ext uri="{FF2B5EF4-FFF2-40B4-BE49-F238E27FC236}">
                <a16:creationId xmlns:a16="http://schemas.microsoft.com/office/drawing/2014/main" id="{E2490FA0-6431-4704-8749-A73AB3F34535}"/>
              </a:ext>
            </a:extLst>
          </p:cNvPr>
          <p:cNvSpPr>
            <a:spLocks noGrp="1" noChangeArrowheads="1"/>
          </p:cNvSpPr>
          <p:nvPr>
            <p:ph sz="half" idx="1"/>
          </p:nvPr>
        </p:nvSpPr>
        <p:spPr bwMode="auto">
          <a:xfrm>
            <a:off x="1219200" y="1428750"/>
            <a:ext cx="9438322" cy="49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r>
              <a:rPr lang="en-US" altLang="en-US" dirty="0"/>
              <a:t>Here's an example of using the </a:t>
            </a:r>
            <a:r>
              <a:rPr lang="en-US" altLang="en-US" dirty="0" err="1"/>
              <a:t>catchError</a:t>
            </a:r>
            <a:r>
              <a:rPr lang="en-US" altLang="en-US" dirty="0"/>
              <a:t> operator</a:t>
            </a:r>
          </a:p>
        </p:txBody>
      </p:sp>
      <p:sp>
        <p:nvSpPr>
          <p:cNvPr id="5" name="Rectangle 1">
            <a:extLst>
              <a:ext uri="{FF2B5EF4-FFF2-40B4-BE49-F238E27FC236}">
                <a16:creationId xmlns:a16="http://schemas.microsoft.com/office/drawing/2014/main" id="{7642E772-A737-464D-8668-0C99D4A09F01}"/>
              </a:ext>
            </a:extLst>
          </p:cNvPr>
          <p:cNvSpPr>
            <a:spLocks noChangeArrowheads="1"/>
          </p:cNvSpPr>
          <p:nvPr/>
        </p:nvSpPr>
        <p:spPr bwMode="auto">
          <a:xfrm>
            <a:off x="1493520" y="2187942"/>
            <a:ext cx="7601294" cy="4185761"/>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228528" tIns="0" rIns="22852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ajax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/ajax’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catchError</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/operators’</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Return "response" from the API. If an error happens,// return an empty array.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apiData</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ajax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api</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/data'</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pipe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map</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if</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response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throw</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new</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'Value expected!'</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return</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response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catchError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err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of</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apiData</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subscribe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next</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'data: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err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'errors already caught... will not run’</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4652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855224" y="1528449"/>
            <a:ext cx="8866331" cy="4643751"/>
          </a:xfrm>
        </p:spPr>
        <p:txBody>
          <a:bodyPr/>
          <a:lstStyle/>
          <a:p>
            <a:r>
              <a:rPr lang="en-US" dirty="0"/>
              <a:t>Demo </a:t>
            </a:r>
            <a:r>
              <a:rPr lang="en-US" dirty="0" err="1"/>
              <a:t>HttpGet</a:t>
            </a:r>
            <a:endParaRPr lang="en-US" dirty="0"/>
          </a:p>
          <a:p>
            <a:r>
              <a:rPr lang="en-US" dirty="0"/>
              <a:t>Demo </a:t>
            </a:r>
            <a:r>
              <a:rPr lang="en-US" dirty="0" err="1"/>
              <a:t>HttpDelete</a:t>
            </a:r>
            <a:endParaRPr lang="en-US" dirty="0"/>
          </a:p>
          <a:p>
            <a:r>
              <a:rPr lang="en-US" dirty="0"/>
              <a:t>Demo </a:t>
            </a:r>
            <a:r>
              <a:rPr lang="en-US" dirty="0" err="1"/>
              <a:t>HttpGetErrorHanding</a:t>
            </a:r>
            <a:endParaRPr lang="en-US" dirty="0"/>
          </a:p>
        </p:txBody>
      </p:sp>
    </p:spTree>
    <p:extLst>
      <p:ext uri="{BB962C8B-B14F-4D97-AF65-F5344CB8AC3E}">
        <p14:creationId xmlns:p14="http://schemas.microsoft.com/office/powerpoint/2010/main" val="173647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Observables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r>
              <a:rPr lang="en-IN" dirty="0"/>
              <a:t>Observables provide support for passing messages between publishers and subscribers in your application. </a:t>
            </a:r>
          </a:p>
          <a:p>
            <a:r>
              <a:rPr lang="en-IN" dirty="0"/>
              <a:t>Observables offer significant benefits over other techniques for event handling, asynchronous programming, and handling multiple values.</a:t>
            </a:r>
            <a:endParaRPr lang="en-US" dirty="0"/>
          </a:p>
          <a:p>
            <a:r>
              <a:rPr lang="en-IN" dirty="0"/>
              <a:t>Observables are declarative—that is, you define a function for publishing values, but it is not executed until a consumer subscribes to it. The subscribed consumer then receives notifications until the function completes, or until they unsubscribe.</a:t>
            </a:r>
            <a:endParaRPr lang="en-US" dirty="0"/>
          </a:p>
        </p:txBody>
      </p:sp>
    </p:spTree>
    <p:extLst>
      <p:ext uri="{BB962C8B-B14F-4D97-AF65-F5344CB8AC3E}">
        <p14:creationId xmlns:p14="http://schemas.microsoft.com/office/powerpoint/2010/main" val="40364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r>
              <a:rPr lang="en-IN" dirty="0"/>
              <a:t>An observable can deliver multiple values of any type—literals, messages, or events, depending on the context. The API for receiving values is the same whether the values are delivered synchronously or asynchronously. Because setup and teardown logic are both handled by the observable, your application code only needs to worry about subscribing to consume values, and when done, unsubscribing. Whether the stream was keystrokes, an HTTP response, or an interval timer, the interface for listening to values and stopping listening is the same.</a:t>
            </a:r>
            <a:endParaRPr lang="en-US" dirty="0"/>
          </a:p>
          <a:p>
            <a:r>
              <a:rPr lang="en-IN" dirty="0"/>
              <a:t>Because of these advantages, observables are used extensively within Angular, and are recommended for app development as well.</a:t>
            </a:r>
            <a:endParaRPr lang="en-US" dirty="0"/>
          </a:p>
        </p:txBody>
      </p:sp>
    </p:spTree>
    <p:extLst>
      <p:ext uri="{BB962C8B-B14F-4D97-AF65-F5344CB8AC3E}">
        <p14:creationId xmlns:p14="http://schemas.microsoft.com/office/powerpoint/2010/main" val="4075067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pPr algn="just">
              <a:lnSpc>
                <a:spcPct val="100000"/>
              </a:lnSpc>
            </a:pPr>
            <a:r>
              <a:rPr lang="en-US" dirty="0"/>
              <a:t>Observables is a part of </a:t>
            </a:r>
            <a:r>
              <a:rPr lang="en-US" dirty="0" err="1"/>
              <a:t>ReactiveX</a:t>
            </a:r>
            <a:r>
              <a:rPr lang="en-US" dirty="0"/>
              <a:t> library also known as </a:t>
            </a:r>
            <a:r>
              <a:rPr lang="en-US" dirty="0" err="1"/>
              <a:t>rxjs</a:t>
            </a:r>
            <a:endParaRPr lang="en-US" dirty="0"/>
          </a:p>
          <a:p>
            <a:pPr lvl="1" algn="just">
              <a:lnSpc>
                <a:spcPct val="100000"/>
              </a:lnSpc>
            </a:pPr>
            <a:r>
              <a:rPr lang="en-US" dirty="0"/>
              <a:t>import { Observable } from '</a:t>
            </a:r>
            <a:r>
              <a:rPr lang="en-US" dirty="0" err="1"/>
              <a:t>rxjs</a:t>
            </a:r>
            <a:r>
              <a:rPr lang="en-US" dirty="0"/>
              <a:t>/Observable';</a:t>
            </a:r>
          </a:p>
          <a:p>
            <a:pPr algn="just">
              <a:lnSpc>
                <a:spcPct val="100000"/>
              </a:lnSpc>
            </a:pPr>
            <a:r>
              <a:rPr lang="en-US" dirty="0"/>
              <a:t>Observables is like an array whose items arrived asynchronously. The role of </a:t>
            </a:r>
            <a:r>
              <a:rPr lang="en-US" dirty="0" err="1"/>
              <a:t>ReactiveX</a:t>
            </a:r>
            <a:r>
              <a:rPr lang="en-US" dirty="0"/>
              <a:t> to provide asynchronously programming </a:t>
            </a:r>
          </a:p>
          <a:p>
            <a:pPr algn="just">
              <a:lnSpc>
                <a:spcPct val="100000"/>
              </a:lnSpc>
            </a:pPr>
            <a:r>
              <a:rPr lang="en-US" dirty="0"/>
              <a:t>Observable help to manage asynchronous data, such as data coming from a backend service. That data we are going to subscribe </a:t>
            </a:r>
          </a:p>
          <a:p>
            <a:pPr algn="just">
              <a:lnSpc>
                <a:spcPct val="100000"/>
              </a:lnSpc>
            </a:pPr>
            <a:r>
              <a:rPr lang="en-US" dirty="0"/>
              <a:t>Observable work with multiple value </a:t>
            </a:r>
          </a:p>
          <a:p>
            <a:pPr algn="just">
              <a:lnSpc>
                <a:spcPct val="100000"/>
              </a:lnSpc>
            </a:pPr>
            <a:r>
              <a:rPr lang="en-US" dirty="0"/>
              <a:t>Observable are cancellable</a:t>
            </a:r>
          </a:p>
          <a:p>
            <a:pPr algn="just">
              <a:lnSpc>
                <a:spcPct val="100000"/>
              </a:lnSpc>
            </a:pPr>
            <a:r>
              <a:rPr lang="en-US" dirty="0"/>
              <a:t>Observable use </a:t>
            </a:r>
            <a:r>
              <a:rPr lang="en-US" dirty="0" err="1"/>
              <a:t>javaScript</a:t>
            </a:r>
            <a:r>
              <a:rPr lang="en-US" dirty="0"/>
              <a:t> function such as map filter &amp; reduce </a:t>
            </a:r>
          </a:p>
        </p:txBody>
      </p:sp>
    </p:spTree>
    <p:extLst>
      <p:ext uri="{BB962C8B-B14F-4D97-AF65-F5344CB8AC3E}">
        <p14:creationId xmlns:p14="http://schemas.microsoft.com/office/powerpoint/2010/main" val="381713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Building &amp; Using a Custom Observable </a:t>
            </a:r>
            <a:endParaRPr lang="en-US" dirty="0"/>
          </a:p>
        </p:txBody>
      </p:sp>
      <p:sp>
        <p:nvSpPr>
          <p:cNvPr id="4" name="Rectangle 1">
            <a:extLst>
              <a:ext uri="{FF2B5EF4-FFF2-40B4-BE49-F238E27FC236}">
                <a16:creationId xmlns:a16="http://schemas.microsoft.com/office/drawing/2014/main" id="{155AEF90-C694-4264-A673-8DB14D06680F}"/>
              </a:ext>
            </a:extLst>
          </p:cNvPr>
          <p:cNvSpPr>
            <a:spLocks noGrp="1" noChangeArrowheads="1"/>
          </p:cNvSpPr>
          <p:nvPr>
            <p:ph sz="half" idx="1"/>
          </p:nvPr>
        </p:nvSpPr>
        <p:spPr bwMode="auto">
          <a:xfrm>
            <a:off x="1219200" y="2059941"/>
            <a:ext cx="10543957" cy="224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lnSpc>
                <a:spcPct val="100000"/>
              </a:lnSpc>
            </a:pPr>
            <a:r>
              <a:rPr lang="en-US" altLang="en-US" dirty="0"/>
              <a:t>Use the Observable constructor to create an observable stream of any type.</a:t>
            </a:r>
          </a:p>
          <a:p>
            <a:pPr lvl="0" algn="just" fontAlgn="base">
              <a:lnSpc>
                <a:spcPct val="100000"/>
              </a:lnSpc>
            </a:pPr>
            <a:r>
              <a:rPr lang="en-US" altLang="en-US" dirty="0"/>
              <a:t>The constructor takes as its argument the subscriber function to run when the observable’s subscribe() method executes. </a:t>
            </a:r>
          </a:p>
          <a:p>
            <a:pPr lvl="0" algn="just" fontAlgn="base">
              <a:lnSpc>
                <a:spcPct val="100000"/>
              </a:lnSpc>
            </a:pPr>
            <a:r>
              <a:rPr lang="en-US" altLang="en-US" dirty="0"/>
              <a:t>A subscriber function receives an Observer object, and can publish values to the observer's next()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03357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821" y="325041"/>
            <a:ext cx="9601200" cy="1485900"/>
          </a:xfrm>
        </p:spPr>
        <p:txBody>
          <a:bodyPr/>
          <a:lstStyle/>
          <a:p>
            <a:pPr lvl="0"/>
            <a:r>
              <a:rPr lang="en-IN" dirty="0"/>
              <a:t>Building &amp; Using a Custom Observable </a:t>
            </a:r>
            <a:endParaRPr lang="en-US" dirty="0"/>
          </a:p>
        </p:txBody>
      </p:sp>
      <p:sp>
        <p:nvSpPr>
          <p:cNvPr id="4" name="Rectangle 1">
            <a:extLst>
              <a:ext uri="{FF2B5EF4-FFF2-40B4-BE49-F238E27FC236}">
                <a16:creationId xmlns:a16="http://schemas.microsoft.com/office/drawing/2014/main" id="{155AEF90-C694-4264-A673-8DB14D06680F}"/>
              </a:ext>
            </a:extLst>
          </p:cNvPr>
          <p:cNvSpPr>
            <a:spLocks noGrp="1" noChangeArrowheads="1"/>
          </p:cNvSpPr>
          <p:nvPr>
            <p:ph sz="half" idx="1"/>
          </p:nvPr>
        </p:nvSpPr>
        <p:spPr bwMode="auto">
          <a:xfrm>
            <a:off x="1183114" y="996871"/>
            <a:ext cx="10543957" cy="116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lnSpc>
                <a:spcPct val="100000"/>
              </a:lnSpc>
            </a:pPr>
            <a:r>
              <a:rPr lang="en-US" altLang="en-US" dirty="0"/>
              <a:t>Create observable with constructor</a:t>
            </a:r>
          </a:p>
          <a:p>
            <a:pPr lvl="0" algn="just" fontAlgn="base">
              <a:lnSpc>
                <a:spcPct val="100000"/>
              </a:lnSpc>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C561C76-A724-4875-8867-B9F41C3AEBCD}"/>
              </a:ext>
            </a:extLst>
          </p:cNvPr>
          <p:cNvSpPr txBox="1"/>
          <p:nvPr/>
        </p:nvSpPr>
        <p:spPr>
          <a:xfrm>
            <a:off x="1331661" y="1454646"/>
            <a:ext cx="6840334" cy="507831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This function runs when subscribe() is called</a:t>
            </a: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function</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sequenceSubscriber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synchronously deliver 1, 2, and 3, then complete</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1</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2</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3</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complete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unsubscribe function doesn't need to do anything in this</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because values are delivered synchronously</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return</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unsubscribe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Create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2"/>
              </a:rPr>
              <a:t>a</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new Observable that will deliver the above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endPar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endParaRP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const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new</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FF0000"/>
                </a:solidFill>
                <a:latin typeface="Arial Unicode MS" panose="020B0604020202020204" pitchFamily="34" charset="-128"/>
                <a:ea typeface="Times New Roman" panose="02020603050405020304" pitchFamily="18" charset="0"/>
                <a:cs typeface="Courier New" panose="02070309020205020404" pitchFamily="49" charset="0"/>
              </a:rPr>
              <a:t>Observable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sequenceSubscriber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execute the Observable and print the result of each notification</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subscribe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num</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console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log</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num</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complete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console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log</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rPr>
              <a:t>'Finished </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Logs:// 1// 2// 3// Finished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3"/>
              </a:rPr>
              <a:t>sequence</a:t>
            </a:r>
            <a:r>
              <a:rPr lang="en-US" altLang="en-US" sz="1600" dirty="0"/>
              <a:t> </a:t>
            </a:r>
            <a:endParaRPr lang="en-US" altLang="en-US" sz="4400" dirty="0">
              <a:latin typeface="Arial" panose="020B0604020202020204" pitchFamily="34" charset="0"/>
            </a:endParaRPr>
          </a:p>
          <a:p>
            <a:endParaRPr lang="en-US" dirty="0"/>
          </a:p>
        </p:txBody>
      </p:sp>
    </p:spTree>
    <p:extLst>
      <p:ext uri="{BB962C8B-B14F-4D97-AF65-F5344CB8AC3E}">
        <p14:creationId xmlns:p14="http://schemas.microsoft.com/office/powerpoint/2010/main" val="32201337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Http Requests / Observables</a:t>
            </a:r>
            <a:endParaRPr lang="en-US" dirty="0"/>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9240"/>
            <a:ext cx="9601200" cy="1485900"/>
          </a:xfrm>
        </p:spPr>
        <p:txBody>
          <a:bodyPr/>
          <a:lstStyle/>
          <a:p>
            <a:pPr lvl="0"/>
            <a:r>
              <a:rPr lang="en-IN" dirty="0"/>
              <a:t>Http Requests / Observables</a:t>
            </a:r>
            <a:endParaRPr lang="en-US" dirty="0"/>
          </a:p>
        </p:txBody>
      </p:sp>
      <p:sp>
        <p:nvSpPr>
          <p:cNvPr id="3" name="Content Placeholder 2"/>
          <p:cNvSpPr>
            <a:spLocks noGrp="1"/>
          </p:cNvSpPr>
          <p:nvPr>
            <p:ph sz="half" idx="1"/>
          </p:nvPr>
        </p:nvSpPr>
        <p:spPr>
          <a:xfrm>
            <a:off x="1295400" y="1174750"/>
            <a:ext cx="4447786" cy="5414010"/>
          </a:xfrm>
        </p:spPr>
        <p:txBody>
          <a:bodyPr>
            <a:noAutofit/>
          </a:bodyPr>
          <a:lstStyle/>
          <a:p>
            <a:pPr lvl="0"/>
            <a:r>
              <a:rPr lang="en-IN" dirty="0"/>
              <a:t>HTTP Requests </a:t>
            </a:r>
          </a:p>
          <a:p>
            <a:pPr lvl="0"/>
            <a:r>
              <a:rPr lang="en-IN" dirty="0"/>
              <a:t>Sending GET Requests</a:t>
            </a:r>
            <a:endParaRPr lang="en-US" dirty="0"/>
          </a:p>
          <a:p>
            <a:pPr lvl="0"/>
            <a:r>
              <a:rPr lang="en-IN" dirty="0"/>
              <a:t>Sending a PUT Request</a:t>
            </a:r>
          </a:p>
          <a:p>
            <a:pPr lvl="0"/>
            <a:r>
              <a:rPr lang="en-IN" dirty="0"/>
              <a:t>Transform Responses with Observable Operators (map())</a:t>
            </a:r>
            <a:endParaRPr lang="en-US" dirty="0"/>
          </a:p>
          <a:p>
            <a:pPr lvl="0"/>
            <a:r>
              <a:rPr lang="en-IN" dirty="0"/>
              <a:t>Using the Returned Data</a:t>
            </a:r>
            <a:endParaRPr lang="en-US" dirty="0"/>
          </a:p>
          <a:p>
            <a:pPr lvl="0"/>
            <a:r>
              <a:rPr lang="en-IN" dirty="0"/>
              <a:t>Catching Http Errors</a:t>
            </a:r>
          </a:p>
          <a:p>
            <a:pPr lvl="0"/>
            <a:r>
              <a:rPr lang="en-IN" dirty="0"/>
              <a:t>Pipe(), map(), </a:t>
            </a:r>
            <a:r>
              <a:rPr lang="en-IN" dirty="0" err="1"/>
              <a:t>catchError</a:t>
            </a:r>
            <a:r>
              <a:rPr lang="en-IN" dirty="0"/>
              <a:t>()</a:t>
            </a:r>
          </a:p>
          <a:p>
            <a:pPr lvl="0"/>
            <a:r>
              <a:rPr lang="en-IN" dirty="0"/>
              <a:t>Interceptors</a:t>
            </a:r>
            <a:endParaRPr lang="en-US" dirty="0"/>
          </a:p>
        </p:txBody>
      </p:sp>
      <p:sp>
        <p:nvSpPr>
          <p:cNvPr id="10" name="Content Placeholder 9"/>
          <p:cNvSpPr>
            <a:spLocks noGrp="1"/>
          </p:cNvSpPr>
          <p:nvPr>
            <p:ph sz="half" idx="2"/>
          </p:nvPr>
        </p:nvSpPr>
        <p:spPr>
          <a:xfrm>
            <a:off x="6331974" y="1249679"/>
            <a:ext cx="4447786" cy="4968241"/>
          </a:xfrm>
        </p:spPr>
        <p:txBody>
          <a:bodyPr>
            <a:noAutofit/>
          </a:bodyPr>
          <a:lstStyle/>
          <a:p>
            <a:pPr lvl="0"/>
            <a:r>
              <a:rPr lang="en-IN" dirty="0"/>
              <a:t>Basics of Observables &amp; Promises</a:t>
            </a:r>
            <a:endParaRPr lang="en-US" dirty="0"/>
          </a:p>
          <a:p>
            <a:pPr lvl="0"/>
            <a:r>
              <a:rPr lang="en-IN" dirty="0"/>
              <a:t>Analysing a Built-in Angular Observable </a:t>
            </a:r>
            <a:endParaRPr lang="en-US" dirty="0"/>
          </a:p>
          <a:p>
            <a:pPr lvl="0"/>
            <a:r>
              <a:rPr lang="en-IN" dirty="0"/>
              <a:t>Building &amp; Using a Custom Observable </a:t>
            </a:r>
            <a:endParaRPr lang="en-US" dirty="0"/>
          </a:p>
          <a:p>
            <a:pPr lvl="0"/>
            <a:r>
              <a:rPr lang="en-IN" dirty="0"/>
              <a:t>Understanding Observable Operators</a:t>
            </a:r>
          </a:p>
          <a:p>
            <a:pPr lvl="0"/>
            <a:r>
              <a:rPr lang="en-US" dirty="0"/>
              <a:t>Using Subjects to pass and listen to data</a:t>
            </a:r>
          </a:p>
          <a:p>
            <a:pPr marL="0" lvl="0" indent="0">
              <a:buNone/>
            </a:pPr>
            <a:endParaRPr lang="en-US" dirty="0"/>
          </a:p>
        </p:txBody>
      </p:sp>
    </p:spTree>
    <p:extLst>
      <p:ext uri="{BB962C8B-B14F-4D97-AF65-F5344CB8AC3E}">
        <p14:creationId xmlns:p14="http://schemas.microsoft.com/office/powerpoint/2010/main" val="22721113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Http Requests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Requests </a:t>
            </a:r>
            <a:endParaRPr lang="en-US" dirty="0"/>
          </a:p>
        </p:txBody>
      </p:sp>
      <p:pic>
        <p:nvPicPr>
          <p:cNvPr id="4" name="Content Placeholder 3"/>
          <p:cNvPicPr>
            <a:picLocks noGrp="1" noChangeAspect="1"/>
          </p:cNvPicPr>
          <p:nvPr>
            <p:ph idx="1"/>
          </p:nvPr>
        </p:nvPicPr>
        <p:blipFill>
          <a:blip r:embed="rId2"/>
          <a:stretch>
            <a:fillRect/>
          </a:stretch>
        </p:blipFill>
        <p:spPr>
          <a:xfrm>
            <a:off x="1263651" y="3429000"/>
            <a:ext cx="8539163" cy="2884251"/>
          </a:xfrm>
          <a:prstGeom prst="rect">
            <a:avLst/>
          </a:prstGeom>
        </p:spPr>
      </p:pic>
      <p:sp>
        <p:nvSpPr>
          <p:cNvPr id="7" name="Content Placeholder 1">
            <a:extLst>
              <a:ext uri="{FF2B5EF4-FFF2-40B4-BE49-F238E27FC236}">
                <a16:creationId xmlns:a16="http://schemas.microsoft.com/office/drawing/2014/main" id="{BFA597C4-7544-4649-9962-723074F73F66}"/>
              </a:ext>
            </a:extLst>
          </p:cNvPr>
          <p:cNvSpPr txBox="1">
            <a:spLocks/>
          </p:cNvSpPr>
          <p:nvPr/>
        </p:nvSpPr>
        <p:spPr>
          <a:xfrm>
            <a:off x="1371600" y="1555607"/>
            <a:ext cx="8531623" cy="4900246"/>
          </a:xfrm>
          <a:prstGeom prst="rect">
            <a:avLst/>
          </a:prstGeom>
        </p:spPr>
        <p:txBody>
          <a:bodyPr vert="horz" lIns="0" tIns="0" rIns="0" bIns="0" rtlCol="0">
            <a:normAutofit/>
          </a:bodyPr>
          <a:lstStyle>
            <a:lvl1pPr marL="214313" indent="-214313" algn="l" defTabSz="685800" rtl="0" eaLnBrk="1" latinLnBrk="0" hangingPunct="1">
              <a:lnSpc>
                <a:spcPct val="90000"/>
              </a:lnSpc>
              <a:spcBef>
                <a:spcPts val="750"/>
              </a:spcBef>
              <a:buClr>
                <a:schemeClr val="tx2"/>
              </a:buClr>
              <a:buFont typeface="Wingdings" panose="05000000000000000000" pitchFamily="2" charset="2"/>
              <a:buChar char="Ø"/>
              <a:defRPr sz="195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l"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l"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l"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l" defTabSz="685800" rtl="0" eaLnBrk="1" latinLnBrk="0" hangingPunct="1">
              <a:lnSpc>
                <a:spcPct val="90000"/>
              </a:lnSpc>
              <a:spcBef>
                <a:spcPts val="375"/>
              </a:spcBef>
              <a:buClr>
                <a:schemeClr val="tx2"/>
              </a:buClr>
              <a:buFont typeface="Arial" panose="020B0604020202020204" pitchFamily="34" charset="0"/>
              <a:buNone/>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dirty="0"/>
              <a:t>Angular applications often obtain data using http</a:t>
            </a:r>
          </a:p>
          <a:p>
            <a:pPr algn="just">
              <a:lnSpc>
                <a:spcPct val="100000"/>
              </a:lnSpc>
              <a:buFont typeface="Wingdings" panose="05000000000000000000" pitchFamily="2" charset="2"/>
              <a:buChar char="§"/>
            </a:pPr>
            <a:r>
              <a:rPr lang="en-US" dirty="0"/>
              <a:t>Application issues http get requests to a web server which returns http response-Observable to the application.</a:t>
            </a:r>
          </a:p>
          <a:p>
            <a:pPr algn="just">
              <a:lnSpc>
                <a:spcPct val="100000"/>
              </a:lnSpc>
              <a:buFont typeface="Wingdings" panose="05000000000000000000" pitchFamily="2" charset="2"/>
              <a:buChar char="§"/>
            </a:pPr>
            <a:r>
              <a:rPr lang="en-US" dirty="0"/>
              <a:t>Application then processes that data </a:t>
            </a:r>
          </a:p>
        </p:txBody>
      </p:sp>
    </p:spTree>
    <p:extLst>
      <p:ext uri="{BB962C8B-B14F-4D97-AF65-F5344CB8AC3E}">
        <p14:creationId xmlns:p14="http://schemas.microsoft.com/office/powerpoint/2010/main" val="23612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Introducing </a:t>
            </a:r>
            <a:r>
              <a:rPr lang="en-US" dirty="0" err="1"/>
              <a:t>RxJs</a:t>
            </a:r>
            <a:endParaRPr lang="en-US" dirty="0"/>
          </a:p>
        </p:txBody>
      </p:sp>
      <p:sp>
        <p:nvSpPr>
          <p:cNvPr id="2" name="Content Placeholder 1"/>
          <p:cNvSpPr>
            <a:spLocks noGrp="1"/>
          </p:cNvSpPr>
          <p:nvPr>
            <p:ph idx="1"/>
          </p:nvPr>
        </p:nvSpPr>
        <p:spPr>
          <a:xfrm>
            <a:off x="806008" y="1428750"/>
            <a:ext cx="11385992" cy="4643751"/>
          </a:xfrm>
        </p:spPr>
        <p:txBody>
          <a:bodyPr>
            <a:noAutofit/>
          </a:bodyPr>
          <a:lstStyle/>
          <a:p>
            <a:pPr algn="just">
              <a:lnSpc>
                <a:spcPct val="100000"/>
              </a:lnSpc>
            </a:pPr>
            <a:r>
              <a:rPr lang="en-US" dirty="0" err="1"/>
              <a:t>RxJs</a:t>
            </a:r>
            <a:r>
              <a:rPr lang="en-US" dirty="0"/>
              <a:t> stands for Reactive Extensions for </a:t>
            </a:r>
            <a:r>
              <a:rPr lang="en-US" dirty="0" err="1"/>
              <a:t>Javascript</a:t>
            </a:r>
            <a:r>
              <a:rPr lang="en-US" dirty="0"/>
              <a:t>, and its an implementation of Observables for </a:t>
            </a:r>
            <a:r>
              <a:rPr lang="en-US" dirty="0" err="1"/>
              <a:t>Javascript</a:t>
            </a:r>
            <a:r>
              <a:rPr lang="en-US" dirty="0"/>
              <a:t>.</a:t>
            </a:r>
          </a:p>
          <a:p>
            <a:pPr algn="just">
              <a:lnSpc>
                <a:spcPct val="100000"/>
              </a:lnSpc>
            </a:pPr>
            <a:r>
              <a:rPr lang="en-US" dirty="0"/>
              <a:t>It is a </a:t>
            </a:r>
            <a:r>
              <a:rPr lang="en-US" dirty="0" err="1"/>
              <a:t>ReactiveX</a:t>
            </a:r>
            <a:r>
              <a:rPr lang="en-US" dirty="0"/>
              <a:t> library for JavaScript.</a:t>
            </a:r>
          </a:p>
          <a:p>
            <a:pPr algn="just">
              <a:lnSpc>
                <a:spcPct val="100000"/>
              </a:lnSpc>
            </a:pPr>
            <a:r>
              <a:rPr lang="en-US" dirty="0"/>
              <a:t>It provides an  API for asynchronous programming with observable streams.</a:t>
            </a:r>
          </a:p>
          <a:p>
            <a:pPr algn="just">
              <a:lnSpc>
                <a:spcPct val="100000"/>
              </a:lnSpc>
            </a:pPr>
            <a:r>
              <a:rPr lang="en-US" dirty="0" err="1"/>
              <a:t>ReactiveX</a:t>
            </a:r>
            <a:r>
              <a:rPr lang="en-US" dirty="0"/>
              <a:t> is a combination of the best ideas from the Observer pattern, the Iterator pattern, and functional programming.</a:t>
            </a:r>
          </a:p>
          <a:p>
            <a:pPr algn="just">
              <a:lnSpc>
                <a:spcPct val="100000"/>
              </a:lnSpc>
            </a:pPr>
            <a:r>
              <a:rPr lang="en-US" dirty="0"/>
              <a:t>Observable is a </a:t>
            </a:r>
            <a:r>
              <a:rPr lang="en-US" dirty="0" err="1"/>
              <a:t>RxJS</a:t>
            </a:r>
            <a:r>
              <a:rPr lang="en-US" dirty="0"/>
              <a:t> API. Observable is a representation of any set of values over any amount of time. All angular Http methods return instance of Observable. Find some of its operators. </a:t>
            </a:r>
          </a:p>
          <a:p>
            <a:pPr algn="just">
              <a:lnSpc>
                <a:spcPct val="100000"/>
              </a:lnSpc>
            </a:pPr>
            <a:r>
              <a:rPr lang="en-US" dirty="0"/>
              <a:t>map: It applies a function to each value emitted by source Observable and returns finally an instance of Observable. </a:t>
            </a:r>
          </a:p>
          <a:p>
            <a:pPr algn="just">
              <a:lnSpc>
                <a:spcPct val="100000"/>
              </a:lnSpc>
            </a:pPr>
            <a:r>
              <a:rPr lang="en-US" dirty="0"/>
              <a:t>catch: It is called when an error is occurred. catch also returns Observable.</a:t>
            </a:r>
          </a:p>
        </p:txBody>
      </p:sp>
    </p:spTree>
    <p:extLst>
      <p:ext uri="{BB962C8B-B14F-4D97-AF65-F5344CB8AC3E}">
        <p14:creationId xmlns:p14="http://schemas.microsoft.com/office/powerpoint/2010/main" val="113739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82385"/>
            <a:ext cx="9601200" cy="1485900"/>
          </a:xfrm>
        </p:spPr>
        <p:txBody>
          <a:bodyPr>
            <a:normAutofit/>
          </a:bodyPr>
          <a:lstStyle/>
          <a:p>
            <a:pPr lvl="0"/>
            <a:r>
              <a:rPr lang="en-IN" dirty="0"/>
              <a:t>Transform Responses with Observable Operators</a:t>
            </a:r>
            <a:endParaRPr lang="en-US" dirty="0"/>
          </a:p>
        </p:txBody>
      </p:sp>
      <p:sp>
        <p:nvSpPr>
          <p:cNvPr id="4" name="Rectangle 1">
            <a:extLst>
              <a:ext uri="{FF2B5EF4-FFF2-40B4-BE49-F238E27FC236}">
                <a16:creationId xmlns:a16="http://schemas.microsoft.com/office/drawing/2014/main" id="{DBD1E6AE-4998-4F8F-A115-C6E46BCA1990}"/>
              </a:ext>
            </a:extLst>
          </p:cNvPr>
          <p:cNvSpPr>
            <a:spLocks noGrp="1" noChangeArrowheads="1"/>
          </p:cNvSpPr>
          <p:nvPr>
            <p:ph sz="half" idx="1"/>
          </p:nvPr>
        </p:nvSpPr>
        <p:spPr bwMode="auto">
          <a:xfrm>
            <a:off x="1027085" y="1756525"/>
            <a:ext cx="10341956" cy="4344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fontAlgn="base">
              <a:buClrTx/>
              <a:buSzTx/>
              <a:tabLst/>
            </a:pPr>
            <a:r>
              <a:rPr lang="en-US" altLang="en-US" dirty="0"/>
              <a:t>Operators are functions that build on the observables foundation to enable sophisticated manipulation of collections. </a:t>
            </a:r>
          </a:p>
          <a:p>
            <a:pPr marR="0" fontAlgn="base">
              <a:buClrTx/>
              <a:buSzTx/>
              <a:tabLst/>
            </a:pPr>
            <a:r>
              <a:rPr lang="en-US" altLang="en-US" dirty="0"/>
              <a:t>For example, </a:t>
            </a:r>
            <a:r>
              <a:rPr lang="en-US" altLang="en-US" dirty="0" err="1"/>
              <a:t>RxJS</a:t>
            </a:r>
            <a:r>
              <a:rPr lang="en-US" altLang="en-US" dirty="0"/>
              <a:t> defines operators such as </a:t>
            </a:r>
            <a:r>
              <a:rPr lang="en-US" altLang="en-US" dirty="0">
                <a:hlinkClick r:id="rId2">
                  <a:extLst>
                    <a:ext uri="{A12FA001-AC4F-418D-AE19-62706E023703}">
                      <ahyp:hlinkClr xmlns:ahyp="http://schemas.microsoft.com/office/drawing/2018/hyperlinkcolor" val="tx"/>
                    </a:ext>
                  </a:extLst>
                </a:hlinkClick>
              </a:rPr>
              <a:t>map()</a:t>
            </a:r>
            <a:r>
              <a:rPr lang="en-US" altLang="en-US" dirty="0"/>
              <a:t>, </a:t>
            </a:r>
            <a:r>
              <a:rPr lang="en-US" altLang="en-US" dirty="0">
                <a:hlinkClick r:id="rId3">
                  <a:extLst>
                    <a:ext uri="{A12FA001-AC4F-418D-AE19-62706E023703}">
                      <ahyp:hlinkClr xmlns:ahyp="http://schemas.microsoft.com/office/drawing/2018/hyperlinkcolor" val="tx"/>
                    </a:ext>
                  </a:extLst>
                </a:hlinkClick>
              </a:rPr>
              <a:t>filter()</a:t>
            </a:r>
            <a:r>
              <a:rPr lang="en-US" altLang="en-US" dirty="0"/>
              <a:t>, </a:t>
            </a:r>
            <a:r>
              <a:rPr lang="en-US" altLang="en-US" dirty="0" err="1"/>
              <a:t>concat</a:t>
            </a:r>
            <a:r>
              <a:rPr lang="en-US" altLang="en-US" dirty="0"/>
              <a:t>(), and </a:t>
            </a:r>
            <a:r>
              <a:rPr lang="en-US" altLang="en-US" dirty="0" err="1"/>
              <a:t>flatMap</a:t>
            </a:r>
            <a:r>
              <a:rPr lang="en-US" altLang="en-US" dirty="0"/>
              <a:t>().</a:t>
            </a:r>
          </a:p>
          <a:p>
            <a:pPr marR="0" fontAlgn="base">
              <a:buClrTx/>
              <a:buSzTx/>
              <a:tabLst/>
            </a:pPr>
            <a:r>
              <a:rPr lang="en-US" altLang="en-US" dirty="0"/>
              <a:t>Operators take configuration options, and they return a function that takes a source observable. </a:t>
            </a:r>
          </a:p>
          <a:p>
            <a:pPr marR="0" fontAlgn="base">
              <a:buClrTx/>
              <a:buSzTx/>
              <a:tabLst/>
            </a:pPr>
            <a:r>
              <a:rPr lang="en-US" altLang="en-US" dirty="0"/>
              <a:t>When executing this returned function, the operator observes the source observable’s emitted values, transforms them, and returns a new observable of those transformed values. </a:t>
            </a:r>
          </a:p>
        </p:txBody>
      </p:sp>
    </p:spTree>
    <p:extLst>
      <p:ext uri="{BB962C8B-B14F-4D97-AF65-F5344CB8AC3E}">
        <p14:creationId xmlns:p14="http://schemas.microsoft.com/office/powerpoint/2010/main" val="4537160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82385"/>
            <a:ext cx="9601200" cy="1485900"/>
          </a:xfrm>
        </p:spPr>
        <p:txBody>
          <a:bodyPr>
            <a:normAutofit/>
          </a:bodyPr>
          <a:lstStyle/>
          <a:p>
            <a:pPr lvl="0"/>
            <a:r>
              <a:rPr lang="en-IN" dirty="0"/>
              <a:t>Transform Responses with Observable Operators</a:t>
            </a:r>
            <a:endParaRPr lang="en-US" dirty="0"/>
          </a:p>
        </p:txBody>
      </p:sp>
      <p:sp>
        <p:nvSpPr>
          <p:cNvPr id="4" name="Rectangle 1">
            <a:extLst>
              <a:ext uri="{FF2B5EF4-FFF2-40B4-BE49-F238E27FC236}">
                <a16:creationId xmlns:a16="http://schemas.microsoft.com/office/drawing/2014/main" id="{DBD1E6AE-4998-4F8F-A115-C6E46BCA1990}"/>
              </a:ext>
            </a:extLst>
          </p:cNvPr>
          <p:cNvSpPr>
            <a:spLocks noGrp="1" noChangeArrowheads="1"/>
          </p:cNvSpPr>
          <p:nvPr>
            <p:ph sz="half" idx="1"/>
          </p:nvPr>
        </p:nvSpPr>
        <p:spPr bwMode="auto">
          <a:xfrm>
            <a:off x="1138844" y="1749728"/>
            <a:ext cx="10341956" cy="49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fontAlgn="base">
              <a:buClrTx/>
              <a:buSzTx/>
              <a:tabLst/>
            </a:pPr>
            <a:r>
              <a:rPr lang="en-US" altLang="en-US" dirty="0"/>
              <a:t>Map operator</a:t>
            </a:r>
          </a:p>
        </p:txBody>
      </p:sp>
      <p:sp>
        <p:nvSpPr>
          <p:cNvPr id="3" name="Rectangle 1">
            <a:extLst>
              <a:ext uri="{FF2B5EF4-FFF2-40B4-BE49-F238E27FC236}">
                <a16:creationId xmlns:a16="http://schemas.microsoft.com/office/drawing/2014/main" id="{FF096FE9-2811-4779-9EEE-7139122B9B80}"/>
              </a:ext>
            </a:extLst>
          </p:cNvPr>
          <p:cNvSpPr>
            <a:spLocks noChangeArrowheads="1"/>
          </p:cNvSpPr>
          <p:nvPr/>
        </p:nvSpPr>
        <p:spPr bwMode="auto">
          <a:xfrm>
            <a:off x="1513840" y="2461688"/>
            <a:ext cx="7498080" cy="3691652"/>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228528" tIns="0" rIns="228528"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/operators’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nums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of</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1</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2</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3</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squareValues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number</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squaredNums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squareValues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nums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squaredNums</a:t>
            </a:r>
            <a:r>
              <a:rPr kumimoji="0" lang="en-US" altLang="en-US"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subscribe</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Logs</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1</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4</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9</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7161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Catching Http Errors</a:t>
            </a:r>
          </a:p>
        </p:txBody>
      </p:sp>
      <p:sp>
        <p:nvSpPr>
          <p:cNvPr id="4" name="Rectangle 1">
            <a:extLst>
              <a:ext uri="{FF2B5EF4-FFF2-40B4-BE49-F238E27FC236}">
                <a16:creationId xmlns:a16="http://schemas.microsoft.com/office/drawing/2014/main" id="{E2490FA0-6431-4704-8749-A73AB3F34535}"/>
              </a:ext>
            </a:extLst>
          </p:cNvPr>
          <p:cNvSpPr>
            <a:spLocks noGrp="1" noChangeArrowheads="1"/>
          </p:cNvSpPr>
          <p:nvPr>
            <p:ph sz="half" idx="1"/>
          </p:nvPr>
        </p:nvSpPr>
        <p:spPr bwMode="auto">
          <a:xfrm>
            <a:off x="1219200" y="2056113"/>
            <a:ext cx="9438322" cy="334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r>
              <a:rPr lang="en-US" altLang="en-US" dirty="0"/>
              <a:t>In addition to the </a:t>
            </a:r>
            <a:r>
              <a:rPr lang="en-US" altLang="en-US" dirty="0">
                <a:hlinkClick r:id="rId2">
                  <a:extLst>
                    <a:ext uri="{A12FA001-AC4F-418D-AE19-62706E023703}">
                      <ahyp:hlinkClr xmlns:ahyp="http://schemas.microsoft.com/office/drawing/2018/hyperlinkcolor" val="tx"/>
                    </a:ext>
                  </a:extLst>
                </a:hlinkClick>
              </a:rPr>
              <a:t>error()</a:t>
            </a:r>
            <a:r>
              <a:rPr lang="en-US" altLang="en-US" dirty="0"/>
              <a:t> handler, </a:t>
            </a:r>
            <a:r>
              <a:rPr lang="en-US" altLang="en-US" dirty="0" err="1"/>
              <a:t>RxJS</a:t>
            </a:r>
            <a:r>
              <a:rPr lang="en-US" altLang="en-US" dirty="0"/>
              <a:t> provides the </a:t>
            </a:r>
            <a:r>
              <a:rPr lang="en-US" altLang="en-US" dirty="0" err="1"/>
              <a:t>catchError</a:t>
            </a:r>
            <a:r>
              <a:rPr lang="en-US" altLang="en-US" dirty="0"/>
              <a:t> operator that lets you handle known errors in the observable recipe.</a:t>
            </a:r>
          </a:p>
          <a:p>
            <a:pPr lvl="0" fontAlgn="base"/>
            <a:r>
              <a:rPr lang="en-US" altLang="en-US" dirty="0"/>
              <a:t>For instance,</a:t>
            </a:r>
          </a:p>
          <a:p>
            <a:pPr lvl="1" fontAlgn="base"/>
            <a:r>
              <a:rPr lang="en-US" altLang="en-US" dirty="0"/>
              <a:t> suppose you have an observable that makes an API request and maps to the response from the server.</a:t>
            </a:r>
          </a:p>
          <a:p>
            <a:pPr lvl="1" fontAlgn="base"/>
            <a:r>
              <a:rPr lang="en-US" altLang="en-US" dirty="0"/>
              <a:t>If the server returns an error or the value doesn’t exist, an error is produced.</a:t>
            </a:r>
          </a:p>
          <a:p>
            <a:pPr lvl="1" fontAlgn="base"/>
            <a:r>
              <a:rPr lang="en-US" altLang="en-US" dirty="0"/>
              <a:t>If you catch this error and supply a default value, your stream continues to process values rather than erroring out.</a:t>
            </a:r>
          </a:p>
        </p:txBody>
      </p:sp>
    </p:spTree>
    <p:extLst>
      <p:ext uri="{BB962C8B-B14F-4D97-AF65-F5344CB8AC3E}">
        <p14:creationId xmlns:p14="http://schemas.microsoft.com/office/powerpoint/2010/main" val="21579129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2660</TotalTime>
  <Words>1160</Words>
  <Application>Microsoft Office PowerPoint</Application>
  <PresentationFormat>Widescreen</PresentationFormat>
  <Paragraphs>159</Paragraphs>
  <Slides>17</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 Unicode MS</vt:lpstr>
      <vt:lpstr>Arial</vt:lpstr>
      <vt:lpstr>Calibri</vt:lpstr>
      <vt:lpstr>Franklin Gothic Book</vt:lpstr>
      <vt:lpstr>Verdana</vt:lpstr>
      <vt:lpstr>Wingdings</vt:lpstr>
      <vt:lpstr>Crop</vt:lpstr>
      <vt:lpstr>think-cell Slide</vt:lpstr>
      <vt:lpstr>      Angular 6</vt:lpstr>
      <vt:lpstr>Http Requests / Observables</vt:lpstr>
      <vt:lpstr>Http Requests / Observables</vt:lpstr>
      <vt:lpstr>Http Requests</vt:lpstr>
      <vt:lpstr>HTTP Requests </vt:lpstr>
      <vt:lpstr>Introducing RxJs</vt:lpstr>
      <vt:lpstr>Transform Responses with Observable Operators</vt:lpstr>
      <vt:lpstr>Transform Responses with Observable Operators</vt:lpstr>
      <vt:lpstr>Catching Http Errors</vt:lpstr>
      <vt:lpstr>Catching Http Errors</vt:lpstr>
      <vt:lpstr>Demo</vt:lpstr>
      <vt:lpstr>Observables</vt:lpstr>
      <vt:lpstr>Basics of Observables &amp; Promises</vt:lpstr>
      <vt:lpstr>Basics of Observables &amp; Promises</vt:lpstr>
      <vt:lpstr>Basics of Observables &amp; Promises</vt:lpstr>
      <vt:lpstr>Building &amp; Using a Custom Observable </vt:lpstr>
      <vt:lpstr>Building &amp; Using a Custom Observable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426</cp:revision>
  <dcterms:created xsi:type="dcterms:W3CDTF">2017-07-28T13:43:20Z</dcterms:created>
  <dcterms:modified xsi:type="dcterms:W3CDTF">2019-03-08T06:43:54Z</dcterms:modified>
</cp:coreProperties>
</file>