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9" r:id="rId4"/>
    <p:sldId id="275" r:id="rId5"/>
    <p:sldId id="274" r:id="rId6"/>
    <p:sldId id="261" r:id="rId7"/>
    <p:sldId id="278" r:id="rId8"/>
    <p:sldId id="262" r:id="rId9"/>
    <p:sldId id="263" r:id="rId10"/>
    <p:sldId id="279" r:id="rId11"/>
    <p:sldId id="280" r:id="rId12"/>
    <p:sldId id="288" r:id="rId13"/>
    <p:sldId id="289" r:id="rId14"/>
    <p:sldId id="265" r:id="rId15"/>
    <p:sldId id="281" r:id="rId16"/>
    <p:sldId id="282" r:id="rId17"/>
    <p:sldId id="283" r:id="rId18"/>
    <p:sldId id="284" r:id="rId19"/>
    <p:sldId id="285" r:id="rId20"/>
    <p:sldId id="28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77E3D-3B31-4CEB-818A-A89E438AD26D}" v="4" dt="2019-12-02T23:20:35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TA BHENDE" userId="4f41bbf69fb2f3d2" providerId="LiveId" clId="{E2677E3D-3B31-4CEB-818A-A89E438AD26D}"/>
    <pc:docChg chg="modSld">
      <pc:chgData name="AKSHATA BHENDE" userId="4f41bbf69fb2f3d2" providerId="LiveId" clId="{E2677E3D-3B31-4CEB-818A-A89E438AD26D}" dt="2019-12-03T19:31:48.900" v="37" actId="20577"/>
      <pc:docMkLst>
        <pc:docMk/>
      </pc:docMkLst>
      <pc:sldChg chg="modSp">
        <pc:chgData name="AKSHATA BHENDE" userId="4f41bbf69fb2f3d2" providerId="LiveId" clId="{E2677E3D-3B31-4CEB-818A-A89E438AD26D}" dt="2019-12-03T19:31:48.900" v="37" actId="20577"/>
        <pc:sldMkLst>
          <pc:docMk/>
          <pc:sldMk cId="2780812538" sldId="257"/>
        </pc:sldMkLst>
        <pc:spChg chg="mod">
          <ac:chgData name="AKSHATA BHENDE" userId="4f41bbf69fb2f3d2" providerId="LiveId" clId="{E2677E3D-3B31-4CEB-818A-A89E438AD26D}" dt="2019-12-03T19:31:48.900" v="37" actId="20577"/>
          <ac:spMkLst>
            <pc:docMk/>
            <pc:sldMk cId="2780812538" sldId="257"/>
            <ac:spMk id="2" creationId="{4876D1A5-FB6B-425C-8506-BE04CEE6CF94}"/>
          </ac:spMkLst>
        </pc:spChg>
      </pc:sldChg>
      <pc:sldChg chg="addSp delSp modSp">
        <pc:chgData name="AKSHATA BHENDE" userId="4f41bbf69fb2f3d2" providerId="LiveId" clId="{E2677E3D-3B31-4CEB-818A-A89E438AD26D}" dt="2019-12-02T23:20:35.009" v="15" actId="207"/>
        <pc:sldMkLst>
          <pc:docMk/>
          <pc:sldMk cId="3337151920" sldId="288"/>
        </pc:sldMkLst>
        <pc:spChg chg="mod">
          <ac:chgData name="AKSHATA BHENDE" userId="4f41bbf69fb2f3d2" providerId="LiveId" clId="{E2677E3D-3B31-4CEB-818A-A89E438AD26D}" dt="2019-12-02T23:20:35.009" v="15" actId="207"/>
          <ac:spMkLst>
            <pc:docMk/>
            <pc:sldMk cId="3337151920" sldId="288"/>
            <ac:spMk id="2" creationId="{0AEF1C1A-E800-4AE7-B20B-DF318F5E70A1}"/>
          </ac:spMkLst>
        </pc:spChg>
        <pc:picChg chg="add del">
          <ac:chgData name="AKSHATA BHENDE" userId="4f41bbf69fb2f3d2" providerId="LiveId" clId="{E2677E3D-3B31-4CEB-818A-A89E438AD26D}" dt="2019-12-02T23:19:58.804" v="1"/>
          <ac:picMkLst>
            <pc:docMk/>
            <pc:sldMk cId="3337151920" sldId="288"/>
            <ac:picMk id="3" creationId="{3CE41960-5ECC-4F1F-A5C1-E9FDFDFBC1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13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7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00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4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6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407E-43D7-4AFE-A577-C157CB399AC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13090-FDAC-4AD3-A1E4-C09BFFBC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ccftech.com/wccftech-deals-super-black-friday-sale-several-sweet-deals-insid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ccftech.com/app-deals-black-frida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A picture containing sign, room&#10;&#10;Description automatically generated">
            <a:extLst>
              <a:ext uri="{FF2B5EF4-FFF2-40B4-BE49-F238E27FC236}">
                <a16:creationId xmlns:a16="http://schemas.microsoft.com/office/drawing/2014/main" id="{2AE8EED2-0D7E-4472-AD6A-CEC25E446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091" t="10645" b="10658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6F5F3D-4A52-44B0-AD8E-C112CBE3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3959319"/>
            <a:ext cx="4088190" cy="23690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6000" b="1" i="1" dirty="0"/>
              <a:t>Black Friday Sale Analysis</a:t>
            </a:r>
            <a:br>
              <a:rPr lang="en-US" sz="60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759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F1C1A-E800-4AE7-B20B-DF318F5E70A1}"/>
              </a:ext>
            </a:extLst>
          </p:cNvPr>
          <p:cNvSpPr/>
          <p:nvPr/>
        </p:nvSpPr>
        <p:spPr>
          <a:xfrm>
            <a:off x="2399919" y="4981575"/>
            <a:ext cx="6096000" cy="13672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 CA spend more money on their purchase than any other state.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Females either single or married tends to spend more on purchase than their male counter part.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69DC5-DEC2-40B8-9A3C-6D145A79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8" y="571499"/>
            <a:ext cx="8358188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F1C1A-E800-4AE7-B20B-DF318F5E70A1}"/>
              </a:ext>
            </a:extLst>
          </p:cNvPr>
          <p:cNvSpPr/>
          <p:nvPr/>
        </p:nvSpPr>
        <p:spPr>
          <a:xfrm>
            <a:off x="2618994" y="4867275"/>
            <a:ext cx="6096000" cy="11734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spend is almost same by all age groups.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Despite the no. of years 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stay,equal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amount is spend by the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customer.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1329D-CB21-4222-B90A-AE0807BF8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2" y="505106"/>
            <a:ext cx="4749053" cy="4039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F85E0E-7A18-4E65-80B7-CE78193A2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165" y="505106"/>
            <a:ext cx="5082988" cy="40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7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F1C1A-E800-4AE7-B20B-DF318F5E70A1}"/>
              </a:ext>
            </a:extLst>
          </p:cNvPr>
          <p:cNvSpPr/>
          <p:nvPr/>
        </p:nvSpPr>
        <p:spPr>
          <a:xfrm>
            <a:off x="2618994" y="48672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Furniture 1,5,8 have the highest sum of sales as shown above but the amount spent on those three is not the highest.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28207-4045-42A8-9C6D-1EB4CF865F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1094" y="817262"/>
            <a:ext cx="5295900" cy="3995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001094-1C76-4B09-BA2C-24F38A3E087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66994" y="817261"/>
            <a:ext cx="5201634" cy="39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5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268492-B921-4A51-95D8-FD15828F1B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0238" y="282156"/>
            <a:ext cx="5248275" cy="3281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E1269-5497-4B5F-A47E-FC5D53578A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88513" y="274536"/>
            <a:ext cx="5248275" cy="328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A44F23-74EB-45D4-A414-08905F0CD14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0238" y="3556321"/>
            <a:ext cx="5172075" cy="292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F23AAC-D7B3-4E14-96C8-A6AC14A02F1E}"/>
              </a:ext>
            </a:extLst>
          </p:cNvPr>
          <p:cNvPicPr/>
          <p:nvPr/>
        </p:nvPicPr>
        <p:blipFill rotWithShape="1">
          <a:blip r:embed="rId6"/>
          <a:srcRect b="1876"/>
          <a:stretch/>
        </p:blipFill>
        <p:spPr bwMode="auto">
          <a:xfrm>
            <a:off x="5912313" y="3563941"/>
            <a:ext cx="5324475" cy="2912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711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9BECB6-D923-4C77-B2B4-1FBC007B521D}"/>
              </a:ext>
            </a:extLst>
          </p:cNvPr>
          <p:cNvSpPr/>
          <p:nvPr/>
        </p:nvSpPr>
        <p:spPr>
          <a:xfrm>
            <a:off x="1483308" y="5247983"/>
            <a:ext cx="7872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heatmap is a way of representing the data in a 2-dimensional form. The data values are represented as colors in the graph. The goal of the heatmap is to provide a colored visual summary of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CD563-FDD8-47FD-930D-D7BBFB688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24" y="222128"/>
            <a:ext cx="7769598" cy="48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13D0-27BF-4597-9B83-87E33F2D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91665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D3ECC1-BC0A-4824-919B-997F0827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27" y="1553975"/>
            <a:ext cx="8172450" cy="1724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B11EA-6ACE-464E-8DFF-14D661B23A53}"/>
              </a:ext>
            </a:extLst>
          </p:cNvPr>
          <p:cNvSpPr txBox="1"/>
          <p:nvPr/>
        </p:nvSpPr>
        <p:spPr>
          <a:xfrm>
            <a:off x="2043953" y="555812"/>
            <a:ext cx="645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LINEAR REGRESSION MODEL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BE459-F133-44EA-A6C9-C2F9CC7A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26" y="3580001"/>
            <a:ext cx="8172449" cy="9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8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9B11EA-6ACE-464E-8DFF-14D661B23A53}"/>
              </a:ext>
            </a:extLst>
          </p:cNvPr>
          <p:cNvSpPr txBox="1"/>
          <p:nvPr/>
        </p:nvSpPr>
        <p:spPr>
          <a:xfrm>
            <a:off x="2043953" y="555812"/>
            <a:ext cx="6226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RIDGE REGRESSION MODEL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F2DBA-C9E4-4519-86DC-247F00CB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7" y="1736203"/>
            <a:ext cx="9128845" cy="27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5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9B11EA-6ACE-464E-8DFF-14D661B23A53}"/>
              </a:ext>
            </a:extLst>
          </p:cNvPr>
          <p:cNvSpPr txBox="1"/>
          <p:nvPr/>
        </p:nvSpPr>
        <p:spPr>
          <a:xfrm>
            <a:off x="1227884" y="582706"/>
            <a:ext cx="824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DECISION TREE REGRESSION MODEL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98F72-11A0-4EE2-9D97-D5BB2159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84" y="1951660"/>
            <a:ext cx="8735960" cy="26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3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9B11EA-6ACE-464E-8DFF-14D661B23A53}"/>
              </a:ext>
            </a:extLst>
          </p:cNvPr>
          <p:cNvSpPr txBox="1"/>
          <p:nvPr/>
        </p:nvSpPr>
        <p:spPr>
          <a:xfrm>
            <a:off x="1007470" y="555811"/>
            <a:ext cx="8680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RANDOM FOREST REGRESSION MODEL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B43A9-92CC-4581-BD0F-185D8182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43" y="1887577"/>
            <a:ext cx="8626730" cy="24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76D1A5-FB6B-425C-8506-BE04CEE6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747" y="3048000"/>
            <a:ext cx="5326162" cy="30026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A </a:t>
            </a:r>
            <a:r>
              <a:rPr lang="en-US" sz="2200"/>
              <a:t>retail company </a:t>
            </a:r>
            <a:r>
              <a:rPr lang="en-US" sz="2200" dirty="0"/>
              <a:t>wants to </a:t>
            </a:r>
            <a:r>
              <a:rPr lang="en-US" sz="2200" b="1" dirty="0"/>
              <a:t>understand the customer purchase behavior (specifically, purchase amount) against various products of different categories. </a:t>
            </a:r>
            <a:r>
              <a:rPr lang="en-US" sz="2200" dirty="0"/>
              <a:t>They have shared purchase summary of various customers for a selected high-volume products from last month.</a:t>
            </a:r>
            <a:br>
              <a:rPr lang="en-US" sz="2200" dirty="0"/>
            </a:br>
            <a:r>
              <a:rPr lang="en-US" sz="2200" dirty="0"/>
              <a:t>They want to build a model to predict the purchase amount of customer against various products which will help them to create personalized offer for customers against different products.</a:t>
            </a:r>
            <a:br>
              <a:rPr lang="en-US" sz="2200" dirty="0"/>
            </a:br>
            <a:br>
              <a:rPr lang="en-US" sz="1100" dirty="0"/>
            </a:br>
            <a:br>
              <a:rPr lang="en-US" sz="1100" dirty="0"/>
            </a:br>
            <a:endParaRPr lang="en-US" sz="1100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208FFD7-5701-4A86-8714-760D88F3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03" y="2054432"/>
            <a:ext cx="3341144" cy="1879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1B532-AAA6-4628-A321-6337E851CD99}"/>
              </a:ext>
            </a:extLst>
          </p:cNvPr>
          <p:cNvSpPr txBox="1"/>
          <p:nvPr/>
        </p:nvSpPr>
        <p:spPr>
          <a:xfrm>
            <a:off x="3181350" y="923925"/>
            <a:ext cx="4277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INTRODUCTION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1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B123C-8B22-43A9-A39F-78E7DCE67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599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2BBFF-F3D6-41F2-940F-8132A4A71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endParaRPr lang="en-US" b="1" dirty="0">
              <a:solidFill>
                <a:srgbClr val="FFFFFF"/>
              </a:solidFill>
            </a:endParaRPr>
          </a:p>
          <a:p>
            <a:pPr marL="285750" indent="-285750" algn="just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Based on the accuracy score and the RMSE score of the models</a:t>
            </a:r>
            <a:r>
              <a:rPr lang="en-US">
                <a:solidFill>
                  <a:srgbClr val="FFFFFF"/>
                </a:solidFill>
              </a:rPr>
              <a:t>, exploring </a:t>
            </a:r>
            <a:r>
              <a:rPr lang="en-US" dirty="0">
                <a:solidFill>
                  <a:srgbClr val="FFFFFF"/>
                </a:solidFill>
              </a:rPr>
              <a:t>prediction values using the best trained model.</a:t>
            </a:r>
          </a:p>
          <a:p>
            <a:pPr algn="just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  RMSE score for Decision tree algorithm is         observed to be minimal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5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C854-9788-4F91-88AA-DAB3DE75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38425"/>
            <a:ext cx="10353761" cy="1326321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95915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D4B83-28F2-4032-B76B-65D7E363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3FC1-C17E-4143-B882-77A643B8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Data</a:t>
            </a:r>
            <a:r>
              <a:rPr lang="en-US" sz="1500" dirty="0">
                <a:solidFill>
                  <a:schemeClr val="bg1"/>
                </a:solidFill>
                <a:effectLst/>
              </a:rPr>
              <a:t>.csv - Contains information about </a:t>
            </a:r>
            <a:r>
              <a:rPr lang="en-US" sz="1500" dirty="0">
                <a:solidFill>
                  <a:schemeClr val="bg1"/>
                </a:solidFill>
              </a:rPr>
              <a:t>“ABC Private Ltd.” in </a:t>
            </a:r>
            <a:r>
              <a:rPr lang="en-US" sz="1500" dirty="0">
                <a:solidFill>
                  <a:schemeClr val="bg1"/>
                </a:solidFill>
                <a:effectLst/>
              </a:rPr>
              <a:t>U.S.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effectLst/>
              </a:rPr>
              <a:t>test.csv - Contains similar data as train.csv. This data is used to predict. 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  <a:effectLst/>
              </a:rPr>
              <a:t>train.csv - Contains the </a:t>
            </a:r>
            <a:r>
              <a:rPr lang="en-US" sz="1500" dirty="0">
                <a:solidFill>
                  <a:schemeClr val="bg1"/>
                </a:solidFill>
              </a:rPr>
              <a:t>Furniture</a:t>
            </a:r>
            <a:r>
              <a:rPr lang="en-US" sz="1500" dirty="0">
                <a:solidFill>
                  <a:schemeClr val="bg1"/>
                </a:solidFill>
                <a:effectLst/>
              </a:rPr>
              <a:t>, Clothing, Electronic, Age Group, </a:t>
            </a:r>
            <a:r>
              <a:rPr lang="en-US" sz="1500" dirty="0" err="1">
                <a:solidFill>
                  <a:schemeClr val="bg1"/>
                </a:solidFill>
                <a:effectLst/>
              </a:rPr>
              <a:t>State,Gender</a:t>
            </a:r>
            <a:r>
              <a:rPr lang="en-US" sz="1500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effectLst/>
              </a:rPr>
              <a:t>Dataset Reference – Kaggle.com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707D0FB-FD20-41E0-B7C3-3ADF9D23D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9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EC7DC-94B4-4114-914D-F4088A20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4" y="609599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Objectives</a:t>
            </a:r>
            <a:b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7E860-2B19-44B0-8397-536D49049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1357" y="1480354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To perform Exploratory Data Analysis on the given dataset.</a:t>
            </a:r>
          </a:p>
          <a:p>
            <a:pPr marL="285750" indent="-285750" algn="l"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To identify the most important variables and to define the best regression model for predicting out target variable.</a:t>
            </a:r>
          </a:p>
          <a:p>
            <a:pPr marL="457200" indent="-457200" algn="l"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6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25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29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33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1A36BB-AEA4-4595-A79A-FD4479133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		Index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A3DF8-FAE6-478C-A4DE-0090D2716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535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F413D0-27BF-4597-9B83-87E33F2D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12635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F1C1A-E800-4AE7-B20B-DF318F5E70A1}"/>
              </a:ext>
            </a:extLst>
          </p:cNvPr>
          <p:cNvSpPr/>
          <p:nvPr/>
        </p:nvSpPr>
        <p:spPr>
          <a:xfrm>
            <a:off x="2618994" y="4867275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Purchase trend graph shows us that most people purchased within the range of  5000 and 10000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7D2DA-7584-4C4D-9D0E-FB8C1A83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719137"/>
            <a:ext cx="5762244" cy="37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4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8145D5-1F4E-42E7-8F44-5A7DB237781E}"/>
              </a:ext>
            </a:extLst>
          </p:cNvPr>
          <p:cNvSpPr/>
          <p:nvPr/>
        </p:nvSpPr>
        <p:spPr>
          <a:xfrm rot="10800000" flipV="1">
            <a:off x="2605087" y="4886626"/>
            <a:ext cx="6753225" cy="197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no. of females than males did the shopping.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group of 26-35 tends to shop more than other age group.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 Customers are from New York City while least are from NJ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with occupation code 4 shops the most.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2F495-C60C-467F-8ECE-1E27372393B1}"/>
              </a:ext>
            </a:extLst>
          </p:cNvPr>
          <p:cNvSpPr txBox="1"/>
          <p:nvPr/>
        </p:nvSpPr>
        <p:spPr>
          <a:xfrm>
            <a:off x="409575" y="1981200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Visualization by       	Count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CB7BC-E948-4E4B-B128-9C1F0445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267001"/>
            <a:ext cx="69342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1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F1C1A-E800-4AE7-B20B-DF318F5E70A1}"/>
              </a:ext>
            </a:extLst>
          </p:cNvPr>
          <p:cNvSpPr/>
          <p:nvPr/>
        </p:nvSpPr>
        <p:spPr>
          <a:xfrm>
            <a:off x="2411494" y="5467712"/>
            <a:ext cx="6096000" cy="6701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</a:rPr>
              <a:t>Single Females</a:t>
            </a:r>
            <a:r>
              <a:rPr lang="en-US" dirty="0">
                <a:solidFill>
                  <a:schemeClr val="bg1"/>
                </a:solidFill>
              </a:rPr>
              <a:t> between the age group of </a:t>
            </a:r>
            <a:r>
              <a:rPr lang="en-US" b="1" dirty="0">
                <a:solidFill>
                  <a:schemeClr val="bg1"/>
                </a:solidFill>
              </a:rPr>
              <a:t>26-35</a:t>
            </a:r>
            <a:r>
              <a:rPr lang="en-US" dirty="0">
                <a:solidFill>
                  <a:schemeClr val="bg1"/>
                </a:solidFill>
              </a:rPr>
              <a:t> are major customers of the store.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64AD8-C8AF-42C6-8C5E-DD507D5D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19" y="487463"/>
            <a:ext cx="8058150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08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444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Trebuchet MS</vt:lpstr>
      <vt:lpstr>Wingdings</vt:lpstr>
      <vt:lpstr>Wingdings 3</vt:lpstr>
      <vt:lpstr>Facet</vt:lpstr>
      <vt:lpstr>Black Friday Sale Analysis       </vt:lpstr>
      <vt:lpstr>A retail company wants to understand the customer purchase behavior (specifically, purchase amount) against various products of different categories. They have shared purchase summary of various customers for a selected high-volume products from last month. They want to build a model to predict the purchase amount of customer against various products which will help them to create personalized offer for customers against different products.   </vt:lpstr>
      <vt:lpstr>Dataset</vt:lpstr>
      <vt:lpstr>Objectives </vt:lpstr>
      <vt:lpstr>  Index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</vt:lpstr>
      <vt:lpstr>PowerPoint Presentation</vt:lpstr>
      <vt:lpstr>PowerPoint Presentation</vt:lpstr>
      <vt:lpstr>PowerPoint Presentation</vt:lpstr>
      <vt:lpstr>PowerPoint Presentation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Friday Sale Analysis</dc:title>
  <dc:creator>AKSHATA BHENDE</dc:creator>
  <cp:lastModifiedBy>AKSHATA BHENDE</cp:lastModifiedBy>
  <cp:revision>4</cp:revision>
  <dcterms:created xsi:type="dcterms:W3CDTF">2019-12-02T00:31:13Z</dcterms:created>
  <dcterms:modified xsi:type="dcterms:W3CDTF">2020-09-14T15:21:55Z</dcterms:modified>
</cp:coreProperties>
</file>