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ato Bold" charset="1" panose="020F0502020204030203"/>
      <p:regular r:id="rId23"/>
    </p:embeddedFont>
    <p:embeddedFont>
      <p:font typeface="Arimo" charset="1" panose="020B0604020202020204"/>
      <p:regular r:id="rId24"/>
    </p:embeddedFont>
    <p:embeddedFont>
      <p:font typeface="Arimo Bold" charset="1" panose="020B0704020202020204"/>
      <p:regular r:id="rId28"/>
    </p:embeddedFont>
    <p:embeddedFont>
      <p:font typeface="Arial Bold" charset="1" panose="020B08020202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notesSlides/notesSlide7.xml" Type="http://schemas.openxmlformats.org/officeDocument/2006/relationships/notesSlide"/><Relationship Id="rId32" Target="fonts/font32.fntdata" Type="http://schemas.openxmlformats.org/officeDocument/2006/relationships/font"/><Relationship Id="rId33" Target="notesSlides/notesSlide8.xml" Type="http://schemas.openxmlformats.org/officeDocument/2006/relationships/notesSlide"/><Relationship Id="rId34" Target="notesSlides/notesSlide9.xml" Type="http://schemas.openxmlformats.org/officeDocument/2006/relationships/notesSlide"/><Relationship Id="rId35" Target="notesSlides/notesSlide10.xml" Type="http://schemas.openxmlformats.org/officeDocument/2006/relationships/notesSlide"/><Relationship Id="rId36" Target="notesSlides/notesSlide11.xml" Type="http://schemas.openxmlformats.org/officeDocument/2006/relationships/notesSlide"/><Relationship Id="rId37" Target="notesSlides/notesSlide12.xml" Type="http://schemas.openxmlformats.org/officeDocument/2006/relationships/notesSlide"/><Relationship Id="rId38" Target="notesSlides/notesSlide13.xml" Type="http://schemas.openxmlformats.org/officeDocument/2006/relationships/notesSlide"/><Relationship Id="rId39" Target="notesSlides/notesSlide14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jpe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46.png" Type="http://schemas.openxmlformats.org/officeDocument/2006/relationships/image"/><Relationship Id="rId4" Target="../media/image4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svg" Type="http://schemas.openxmlformats.org/officeDocument/2006/relationships/image"/><Relationship Id="rId2" Target="../notesSlides/notesSlide14.xml" Type="http://schemas.openxmlformats.org/officeDocument/2006/relationships/notesSlid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52.png" Type="http://schemas.openxmlformats.org/officeDocument/2006/relationships/image"/><Relationship Id="rId8" Target="../media/image53.sv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641312"/>
            <a:ext cx="3117556" cy="4912396"/>
          </a:xfrm>
          <a:custGeom>
            <a:avLst/>
            <a:gdLst/>
            <a:ahLst/>
            <a:cxnLst/>
            <a:rect r="r" b="b" t="t" l="l"/>
            <a:pathLst>
              <a:path h="4912396" w="3117556">
                <a:moveTo>
                  <a:pt x="0" y="0"/>
                </a:moveTo>
                <a:lnTo>
                  <a:pt x="3117556" y="0"/>
                </a:lnTo>
                <a:lnTo>
                  <a:pt x="3117556" y="4912396"/>
                </a:lnTo>
                <a:lnTo>
                  <a:pt x="0" y="4912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55788" y="8742426"/>
            <a:ext cx="7864214" cy="6756416"/>
          </a:xfrm>
          <a:custGeom>
            <a:avLst/>
            <a:gdLst/>
            <a:ahLst/>
            <a:cxnLst/>
            <a:rect r="r" b="b" t="t" l="l"/>
            <a:pathLst>
              <a:path h="6756416" w="7864214">
                <a:moveTo>
                  <a:pt x="0" y="0"/>
                </a:moveTo>
                <a:lnTo>
                  <a:pt x="7864214" y="0"/>
                </a:lnTo>
                <a:lnTo>
                  <a:pt x="7864214" y="6756416"/>
                </a:lnTo>
                <a:lnTo>
                  <a:pt x="0" y="6756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37068" y="6620881"/>
            <a:ext cx="7808764" cy="4294363"/>
          </a:xfrm>
          <a:custGeom>
            <a:avLst/>
            <a:gdLst/>
            <a:ahLst/>
            <a:cxnLst/>
            <a:rect r="r" b="b" t="t" l="l"/>
            <a:pathLst>
              <a:path h="4294363" w="7808764">
                <a:moveTo>
                  <a:pt x="0" y="0"/>
                </a:moveTo>
                <a:lnTo>
                  <a:pt x="7808765" y="0"/>
                </a:lnTo>
                <a:lnTo>
                  <a:pt x="7808765" y="4294363"/>
                </a:lnTo>
                <a:lnTo>
                  <a:pt x="0" y="4294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29581" y="3316078"/>
            <a:ext cx="5079922" cy="5775155"/>
            <a:chOff x="0" y="0"/>
            <a:chExt cx="6773230" cy="77002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4119519"/>
              <a:ext cx="6773230" cy="3580688"/>
            </a:xfrm>
            <a:custGeom>
              <a:avLst/>
              <a:gdLst/>
              <a:ahLst/>
              <a:cxnLst/>
              <a:rect r="r" b="b" t="t" l="l"/>
              <a:pathLst>
                <a:path h="3580688" w="6773230">
                  <a:moveTo>
                    <a:pt x="0" y="0"/>
                  </a:moveTo>
                  <a:lnTo>
                    <a:pt x="6773230" y="0"/>
                  </a:lnTo>
                  <a:lnTo>
                    <a:pt x="6773230" y="3580688"/>
                  </a:lnTo>
                  <a:lnTo>
                    <a:pt x="0" y="3580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-88224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67240" y="0"/>
              <a:ext cx="5913665" cy="4119519"/>
            </a:xfrm>
            <a:custGeom>
              <a:avLst/>
              <a:gdLst/>
              <a:ahLst/>
              <a:cxnLst/>
              <a:rect r="r" b="b" t="t" l="l"/>
              <a:pathLst>
                <a:path h="4119519" w="5913665">
                  <a:moveTo>
                    <a:pt x="0" y="0"/>
                  </a:moveTo>
                  <a:lnTo>
                    <a:pt x="5913665" y="0"/>
                  </a:lnTo>
                  <a:lnTo>
                    <a:pt x="5913665" y="4119519"/>
                  </a:lnTo>
                  <a:lnTo>
                    <a:pt x="0" y="41195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2974312"/>
          </a:xfrm>
          <a:custGeom>
            <a:avLst/>
            <a:gdLst/>
            <a:ahLst/>
            <a:cxnLst/>
            <a:rect r="r" b="b" t="t" l="l"/>
            <a:pathLst>
              <a:path h="2974312" w="18288000">
                <a:moveTo>
                  <a:pt x="0" y="0"/>
                </a:moveTo>
                <a:lnTo>
                  <a:pt x="18288000" y="0"/>
                </a:lnTo>
                <a:lnTo>
                  <a:pt x="18288000" y="2974312"/>
                </a:lnTo>
                <a:lnTo>
                  <a:pt x="0" y="297431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58778" y="2964787"/>
            <a:ext cx="9729117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b="true" sz="88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Mental Health Care Bot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8778" y="5763960"/>
            <a:ext cx="8044950" cy="2774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Presentation By: </a:t>
            </a:r>
          </a:p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1. Vidisha Khandale [ Team Leader ] </a:t>
            </a:r>
          </a:p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2. Akshata Gedam </a:t>
            </a:r>
          </a:p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3. Atharva Bhamkar</a:t>
            </a:r>
          </a:p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4. Aayush Kelwadkar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8778" y="8656701"/>
            <a:ext cx="8044950" cy="111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Guide: Prof. Sonal Nimbalkar</a:t>
            </a:r>
          </a:p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Date: Sept 05,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080" y="-115296"/>
            <a:ext cx="18326080" cy="10402296"/>
          </a:xfrm>
          <a:custGeom>
            <a:avLst/>
            <a:gdLst/>
            <a:ahLst/>
            <a:cxnLst/>
            <a:rect r="r" b="b" t="t" l="l"/>
            <a:pathLst>
              <a:path h="10402296" w="18326080">
                <a:moveTo>
                  <a:pt x="0" y="0"/>
                </a:moveTo>
                <a:lnTo>
                  <a:pt x="18326080" y="0"/>
                </a:lnTo>
                <a:lnTo>
                  <a:pt x="18326080" y="10402296"/>
                </a:lnTo>
                <a:lnTo>
                  <a:pt x="0" y="10402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59073" y="1894463"/>
            <a:ext cx="9239531" cy="732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Expand Dataset: </a:t>
            </a: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Use larger, diverse datasets for better input handling.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Enhance NLP: </a:t>
            </a: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Improve NLP for complex sentences and nuanced emotions.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Improve Emotion Recognition: </a:t>
            </a: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Integrate advanced emotion detection.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Increase Personalization: </a:t>
            </a: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Add features based on user history and preferences.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Continuous Learning: </a:t>
            </a: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Enable learning from interactions to refine responses.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Expand Multilingual Support: </a:t>
            </a: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Enhance language capabilities for accuracy.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Ethical and Privacy Enhancements: </a:t>
            </a: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Strengthen data privacy and address ethical issues.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57997" y="2105042"/>
            <a:ext cx="5801076" cy="6996912"/>
          </a:xfrm>
          <a:custGeom>
            <a:avLst/>
            <a:gdLst/>
            <a:ahLst/>
            <a:cxnLst/>
            <a:rect r="r" b="b" t="t" l="l"/>
            <a:pathLst>
              <a:path h="6996912" w="5801076">
                <a:moveTo>
                  <a:pt x="0" y="0"/>
                </a:moveTo>
                <a:lnTo>
                  <a:pt x="5801076" y="0"/>
                </a:lnTo>
                <a:lnTo>
                  <a:pt x="5801076" y="6996912"/>
                </a:lnTo>
                <a:lnTo>
                  <a:pt x="0" y="6996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296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1425" y="402740"/>
            <a:ext cx="15225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Future Work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" y="-91192"/>
            <a:ext cx="18396624" cy="10378194"/>
          </a:xfrm>
          <a:custGeom>
            <a:avLst/>
            <a:gdLst/>
            <a:ahLst/>
            <a:cxnLst/>
            <a:rect r="r" b="b" t="t" l="l"/>
            <a:pathLst>
              <a:path h="10378194" w="18396624">
                <a:moveTo>
                  <a:pt x="0" y="0"/>
                </a:moveTo>
                <a:lnTo>
                  <a:pt x="18396624" y="0"/>
                </a:lnTo>
                <a:lnTo>
                  <a:pt x="18396624" y="10378194"/>
                </a:lnTo>
                <a:lnTo>
                  <a:pt x="0" y="103781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25588" y="2569171"/>
            <a:ext cx="6433712" cy="6159058"/>
          </a:xfrm>
          <a:custGeom>
            <a:avLst/>
            <a:gdLst/>
            <a:ahLst/>
            <a:cxnLst/>
            <a:rect r="r" b="b" t="t" l="l"/>
            <a:pathLst>
              <a:path h="6159058" w="6433712">
                <a:moveTo>
                  <a:pt x="0" y="0"/>
                </a:moveTo>
                <a:lnTo>
                  <a:pt x="6433712" y="0"/>
                </a:lnTo>
                <a:lnTo>
                  <a:pt x="6433712" y="6159058"/>
                </a:lnTo>
                <a:lnTo>
                  <a:pt x="0" y="61590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3791" b="-2953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9536" y="2502496"/>
            <a:ext cx="8707252" cy="628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39"/>
              </a:lnSpc>
              <a:buFont typeface="Arial"/>
              <a:buChar char="•"/>
            </a:pPr>
            <a:r>
              <a:rPr lang="en-US" b="true" sz="29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Cost-Free Support:</a:t>
            </a:r>
            <a:r>
              <a:rPr lang="en-US" sz="29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Always-available mental health care without cost barriers.</a:t>
            </a:r>
          </a:p>
          <a:p>
            <a:pPr algn="l" marL="647698" indent="-323849" lvl="1">
              <a:lnSpc>
                <a:spcPts val="4139"/>
              </a:lnSpc>
              <a:buFont typeface="Arial"/>
              <a:buChar char="•"/>
            </a:pPr>
            <a:r>
              <a:rPr lang="en-US" b="true" sz="29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Engaging Features: </a:t>
            </a:r>
            <a:r>
              <a:rPr lang="en-US" sz="29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Chat, multi-language support, and mood-boosting recommendations.</a:t>
            </a:r>
          </a:p>
          <a:p>
            <a:pPr algn="l" marL="647698" indent="-323849" lvl="1">
              <a:lnSpc>
                <a:spcPts val="4139"/>
              </a:lnSpc>
              <a:buFont typeface="Arial"/>
              <a:buChar char="•"/>
            </a:pPr>
            <a:r>
              <a:rPr lang="en-US" b="true" sz="29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Mood Improvement:</a:t>
            </a:r>
            <a:r>
              <a:rPr lang="en-US" sz="29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Understanding the inputs  from user &amp; providing human like response.</a:t>
            </a:r>
          </a:p>
          <a:p>
            <a:pPr algn="l" marL="647698" indent="-323849" lvl="1">
              <a:lnSpc>
                <a:spcPts val="4139"/>
              </a:lnSpc>
              <a:buFont typeface="Arial"/>
              <a:buChar char="•"/>
            </a:pPr>
            <a:r>
              <a:rPr lang="en-US" b="true" sz="29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Efficient Care:</a:t>
            </a:r>
            <a:r>
              <a:rPr lang="en-US" sz="29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Uses machine learning and NLP for accurate, effective responses.</a:t>
            </a:r>
          </a:p>
          <a:p>
            <a:pPr algn="l" marL="647698" indent="-323849" lvl="1">
              <a:lnSpc>
                <a:spcPts val="4139"/>
              </a:lnSpc>
              <a:buFont typeface="Arial"/>
              <a:buChar char="•"/>
            </a:pPr>
            <a:r>
              <a:rPr lang="en-US" b="true" sz="29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Recommendation of </a:t>
            </a:r>
            <a:r>
              <a:rPr lang="en-US" b="true" sz="29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Contacts:</a:t>
            </a:r>
            <a:r>
              <a:rPr lang="en-US" sz="29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Provides professional help information if needed.</a:t>
            </a:r>
          </a:p>
          <a:p>
            <a:pPr algn="l" marL="647698" indent="-323849" lvl="1">
              <a:lnSpc>
                <a:spcPts val="4139"/>
              </a:lnSpc>
              <a:buFont typeface="Arial"/>
              <a:buChar char="•"/>
            </a:pPr>
            <a:r>
              <a:rPr lang="en-US" b="true" sz="29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Future Insights: </a:t>
            </a:r>
            <a:r>
              <a:rPr lang="en-US" sz="29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Contributions to future chatbot design and mental health support.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31425" y="402740"/>
            <a:ext cx="15225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Expected Outcomes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559584" y="6036824"/>
            <a:ext cx="7728416" cy="4250176"/>
          </a:xfrm>
          <a:custGeom>
            <a:avLst/>
            <a:gdLst/>
            <a:ahLst/>
            <a:cxnLst/>
            <a:rect r="r" b="b" t="t" l="l"/>
            <a:pathLst>
              <a:path h="4250176" w="7728416">
                <a:moveTo>
                  <a:pt x="0" y="0"/>
                </a:moveTo>
                <a:lnTo>
                  <a:pt x="7728416" y="0"/>
                </a:lnTo>
                <a:lnTo>
                  <a:pt x="7728416" y="4250176"/>
                </a:lnTo>
                <a:lnTo>
                  <a:pt x="0" y="42501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050" y="5374650"/>
            <a:ext cx="3117556" cy="4931446"/>
          </a:xfrm>
          <a:custGeom>
            <a:avLst/>
            <a:gdLst/>
            <a:ahLst/>
            <a:cxnLst/>
            <a:rect r="r" b="b" t="t" l="l"/>
            <a:pathLst>
              <a:path h="4931446" w="3117556">
                <a:moveTo>
                  <a:pt x="0" y="0"/>
                </a:moveTo>
                <a:lnTo>
                  <a:pt x="3117556" y="0"/>
                </a:lnTo>
                <a:lnTo>
                  <a:pt x="3117556" y="4931446"/>
                </a:lnTo>
                <a:lnTo>
                  <a:pt x="0" y="49314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1023" y="2074263"/>
            <a:ext cx="11751940" cy="785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Mental Health Concern: </a:t>
            </a:r>
            <a:r>
              <a:rPr lang="en-US" sz="30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Poor mental health is a major issue, and accessing care can be expensive and challenging for many individuals.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Preference for Online Care:</a:t>
            </a:r>
            <a:r>
              <a:rPr lang="en-US" sz="30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Many people prefer seeking mental health support online due to the cost and stigma associated with traditional care.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Limitations of Existing Systems:</a:t>
            </a:r>
            <a:r>
              <a:rPr lang="en-US" sz="30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Current online mental health systems are often inadequate and not free.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Proposed Solution: </a:t>
            </a:r>
            <a:r>
              <a:rPr lang="en-US" sz="30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The project aims to create a chatbot that offers conversational support and recommendations, including positive videos.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Recommendation of</a:t>
            </a: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 Information: </a:t>
            </a:r>
            <a:r>
              <a:rPr lang="en-US" sz="30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The chatbot will provide users with contact details for doctors if their mental state worsens and they need further assistance.</a:t>
            </a:r>
          </a:p>
          <a:p>
            <a:pPr algn="l">
              <a:lnSpc>
                <a:spcPts val="414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863793" y="-1218038"/>
            <a:ext cx="7370978" cy="10212015"/>
          </a:xfrm>
          <a:custGeom>
            <a:avLst/>
            <a:gdLst/>
            <a:ahLst/>
            <a:cxnLst/>
            <a:rect r="r" b="b" t="t" l="l"/>
            <a:pathLst>
              <a:path h="10212015" w="7370978">
                <a:moveTo>
                  <a:pt x="0" y="0"/>
                </a:moveTo>
                <a:lnTo>
                  <a:pt x="7370978" y="0"/>
                </a:lnTo>
                <a:lnTo>
                  <a:pt x="7370978" y="10212015"/>
                </a:lnTo>
                <a:lnTo>
                  <a:pt x="0" y="102120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0678" y="409575"/>
            <a:ext cx="9036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b="true" sz="8000">
                <a:solidFill>
                  <a:srgbClr val="00368C"/>
                </a:solidFill>
                <a:latin typeface="Lato Bold"/>
                <a:ea typeface="Lato Bold"/>
                <a:cs typeface="Lato Bold"/>
                <a:sym typeface="Lato Bold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73976" y="-150567"/>
            <a:ext cx="20977435" cy="13371831"/>
          </a:xfrm>
          <a:custGeom>
            <a:avLst/>
            <a:gdLst/>
            <a:ahLst/>
            <a:cxnLst/>
            <a:rect r="r" b="b" t="t" l="l"/>
            <a:pathLst>
              <a:path h="13371831" w="20977435">
                <a:moveTo>
                  <a:pt x="0" y="0"/>
                </a:moveTo>
                <a:lnTo>
                  <a:pt x="20977435" y="0"/>
                </a:lnTo>
                <a:lnTo>
                  <a:pt x="20977435" y="13371831"/>
                </a:lnTo>
                <a:lnTo>
                  <a:pt x="0" y="133718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267747"/>
            <a:ext cx="7856333" cy="3086100"/>
            <a:chOff x="0" y="0"/>
            <a:chExt cx="2069158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9158" cy="812800"/>
            </a:xfrm>
            <a:custGeom>
              <a:avLst/>
              <a:gdLst/>
              <a:ahLst/>
              <a:cxnLst/>
              <a:rect r="r" b="b" t="t" l="l"/>
              <a:pathLst>
                <a:path h="812800" w="2069158">
                  <a:moveTo>
                    <a:pt x="50257" y="0"/>
                  </a:moveTo>
                  <a:lnTo>
                    <a:pt x="2018901" y="0"/>
                  </a:lnTo>
                  <a:cubicBezTo>
                    <a:pt x="2032230" y="0"/>
                    <a:pt x="2045013" y="5295"/>
                    <a:pt x="2054438" y="14720"/>
                  </a:cubicBezTo>
                  <a:cubicBezTo>
                    <a:pt x="2063863" y="24145"/>
                    <a:pt x="2069158" y="36928"/>
                    <a:pt x="2069158" y="50257"/>
                  </a:cubicBezTo>
                  <a:lnTo>
                    <a:pt x="2069158" y="762543"/>
                  </a:lnTo>
                  <a:cubicBezTo>
                    <a:pt x="2069158" y="775872"/>
                    <a:pt x="2063863" y="788655"/>
                    <a:pt x="2054438" y="798080"/>
                  </a:cubicBezTo>
                  <a:cubicBezTo>
                    <a:pt x="2045013" y="807505"/>
                    <a:pt x="2032230" y="812800"/>
                    <a:pt x="2018901" y="812800"/>
                  </a:cubicBezTo>
                  <a:lnTo>
                    <a:pt x="50257" y="812800"/>
                  </a:lnTo>
                  <a:cubicBezTo>
                    <a:pt x="36928" y="812800"/>
                    <a:pt x="24145" y="807505"/>
                    <a:pt x="14720" y="798080"/>
                  </a:cubicBezTo>
                  <a:cubicBezTo>
                    <a:pt x="5295" y="788655"/>
                    <a:pt x="0" y="775872"/>
                    <a:pt x="0" y="762543"/>
                  </a:cubicBezTo>
                  <a:lnTo>
                    <a:pt x="0" y="50257"/>
                  </a:lnTo>
                  <a:cubicBezTo>
                    <a:pt x="0" y="36928"/>
                    <a:pt x="5295" y="24145"/>
                    <a:pt x="14720" y="14720"/>
                  </a:cubicBezTo>
                  <a:cubicBezTo>
                    <a:pt x="24145" y="5295"/>
                    <a:pt x="36928" y="0"/>
                    <a:pt x="50257" y="0"/>
                  </a:cubicBezTo>
                  <a:close/>
                </a:path>
              </a:pathLst>
            </a:custGeom>
            <a:solidFill>
              <a:srgbClr val="9EBDB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06915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49607" y="2667063"/>
            <a:ext cx="7291668" cy="200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74"/>
              </a:lnSpc>
            </a:pPr>
            <a:r>
              <a:rPr lang="en-US" sz="2300" b="true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Paper: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Mental Health Chatbot System by Using Machine Learning,(2022 IRJET).</a:t>
            </a:r>
          </a:p>
          <a:p>
            <a:pPr algn="just">
              <a:lnSpc>
                <a:spcPts val="3174"/>
              </a:lnSpc>
            </a:pPr>
            <a:r>
              <a:rPr lang="en-US" sz="2300" b="true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Author: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Prem Patil, Arun Bhau &amp; Pritam Pandile</a:t>
            </a:r>
          </a:p>
          <a:p>
            <a:pPr algn="just">
              <a:lnSpc>
                <a:spcPts val="3174"/>
              </a:lnSpc>
            </a:pPr>
            <a:r>
              <a:rPr lang="en-US" b="true" sz="23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Acknowledged: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System Architecture &amp; Working of the Module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1425" y="402740"/>
            <a:ext cx="15225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References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440222" y="2267747"/>
            <a:ext cx="7819078" cy="3086100"/>
            <a:chOff x="0" y="0"/>
            <a:chExt cx="205934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59346" cy="812800"/>
            </a:xfrm>
            <a:custGeom>
              <a:avLst/>
              <a:gdLst/>
              <a:ahLst/>
              <a:cxnLst/>
              <a:rect r="r" b="b" t="t" l="l"/>
              <a:pathLst>
                <a:path h="812800" w="2059346">
                  <a:moveTo>
                    <a:pt x="50497" y="0"/>
                  </a:moveTo>
                  <a:lnTo>
                    <a:pt x="2008849" y="0"/>
                  </a:lnTo>
                  <a:cubicBezTo>
                    <a:pt x="2036738" y="0"/>
                    <a:pt x="2059346" y="22608"/>
                    <a:pt x="2059346" y="50497"/>
                  </a:cubicBezTo>
                  <a:lnTo>
                    <a:pt x="2059346" y="762303"/>
                  </a:lnTo>
                  <a:cubicBezTo>
                    <a:pt x="2059346" y="790192"/>
                    <a:pt x="2036738" y="812800"/>
                    <a:pt x="2008849" y="812800"/>
                  </a:cubicBezTo>
                  <a:lnTo>
                    <a:pt x="50497" y="812800"/>
                  </a:lnTo>
                  <a:cubicBezTo>
                    <a:pt x="22608" y="812800"/>
                    <a:pt x="0" y="790192"/>
                    <a:pt x="0" y="762303"/>
                  </a:cubicBezTo>
                  <a:lnTo>
                    <a:pt x="0" y="50497"/>
                  </a:lnTo>
                  <a:cubicBezTo>
                    <a:pt x="0" y="22608"/>
                    <a:pt x="22608" y="0"/>
                    <a:pt x="50497" y="0"/>
                  </a:cubicBezTo>
                  <a:close/>
                </a:path>
              </a:pathLst>
            </a:custGeom>
            <a:solidFill>
              <a:srgbClr val="9EBDB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05934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711759" y="2667063"/>
            <a:ext cx="7276005" cy="240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74"/>
              </a:lnSpc>
            </a:pPr>
            <a:r>
              <a:rPr lang="en-US" sz="2300" b="true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Paper: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A Chatbot for Psychiatric Counseling in Mental Healthcare Service Based on Emotional Dialogue Analysis and Sentence Generation,(KAIST)(2017 IEEE)</a:t>
            </a:r>
          </a:p>
          <a:p>
            <a:pPr algn="just">
              <a:lnSpc>
                <a:spcPts val="3174"/>
              </a:lnSpc>
            </a:pPr>
            <a:r>
              <a:rPr lang="en-US" sz="2300" b="true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Author: 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Kyo-Joong Oh &amp; DongKun Lee</a:t>
            </a:r>
          </a:p>
          <a:p>
            <a:pPr algn="just">
              <a:lnSpc>
                <a:spcPts val="3174"/>
              </a:lnSpc>
            </a:pPr>
            <a:r>
              <a:rPr lang="en-US" b="true" sz="23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Acknowledged: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Overviews of psychiatric counseling service with chatbot.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440222" y="5752552"/>
            <a:ext cx="7819078" cy="3086100"/>
            <a:chOff x="0" y="0"/>
            <a:chExt cx="2059346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59346" cy="812800"/>
            </a:xfrm>
            <a:custGeom>
              <a:avLst/>
              <a:gdLst/>
              <a:ahLst/>
              <a:cxnLst/>
              <a:rect r="r" b="b" t="t" l="l"/>
              <a:pathLst>
                <a:path h="812800" w="2059346">
                  <a:moveTo>
                    <a:pt x="50497" y="0"/>
                  </a:moveTo>
                  <a:lnTo>
                    <a:pt x="2008849" y="0"/>
                  </a:lnTo>
                  <a:cubicBezTo>
                    <a:pt x="2036738" y="0"/>
                    <a:pt x="2059346" y="22608"/>
                    <a:pt x="2059346" y="50497"/>
                  </a:cubicBezTo>
                  <a:lnTo>
                    <a:pt x="2059346" y="762303"/>
                  </a:lnTo>
                  <a:cubicBezTo>
                    <a:pt x="2059346" y="790192"/>
                    <a:pt x="2036738" y="812800"/>
                    <a:pt x="2008849" y="812800"/>
                  </a:cubicBezTo>
                  <a:lnTo>
                    <a:pt x="50497" y="812800"/>
                  </a:lnTo>
                  <a:cubicBezTo>
                    <a:pt x="22608" y="812800"/>
                    <a:pt x="0" y="790192"/>
                    <a:pt x="0" y="762303"/>
                  </a:cubicBezTo>
                  <a:lnTo>
                    <a:pt x="0" y="50497"/>
                  </a:lnTo>
                  <a:cubicBezTo>
                    <a:pt x="0" y="22608"/>
                    <a:pt x="22608" y="0"/>
                    <a:pt x="50497" y="0"/>
                  </a:cubicBezTo>
                  <a:close/>
                </a:path>
              </a:pathLst>
            </a:custGeom>
            <a:solidFill>
              <a:srgbClr val="9EBDB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05934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711759" y="6058551"/>
            <a:ext cx="7276005" cy="240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74"/>
              </a:lnSpc>
            </a:pPr>
            <a:r>
              <a:rPr lang="en-US" sz="2300" b="true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Paper: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AI Based Depression and Suicide Prevention System, (ICAC) (2019 IEEE)</a:t>
            </a:r>
          </a:p>
          <a:p>
            <a:pPr algn="just">
              <a:lnSpc>
                <a:spcPts val="3174"/>
              </a:lnSpc>
            </a:pPr>
            <a:r>
              <a:rPr lang="en-US" sz="2300" b="true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Author: 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Milla T Mutiwokuziva, Melody W Chanda, and Prudence Kadebu</a:t>
            </a:r>
          </a:p>
          <a:p>
            <a:pPr algn="just">
              <a:lnSpc>
                <a:spcPts val="3174"/>
              </a:lnSpc>
            </a:pPr>
            <a:r>
              <a:rPr lang="en-US" b="true" sz="23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Acknowledged: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Working of Sequence Model and Challenges Related to Model Working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85902" y="5752552"/>
            <a:ext cx="7819078" cy="3086100"/>
            <a:chOff x="0" y="0"/>
            <a:chExt cx="2059346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59346" cy="812800"/>
            </a:xfrm>
            <a:custGeom>
              <a:avLst/>
              <a:gdLst/>
              <a:ahLst/>
              <a:cxnLst/>
              <a:rect r="r" b="b" t="t" l="l"/>
              <a:pathLst>
                <a:path h="812800" w="2059346">
                  <a:moveTo>
                    <a:pt x="50497" y="0"/>
                  </a:moveTo>
                  <a:lnTo>
                    <a:pt x="2008849" y="0"/>
                  </a:lnTo>
                  <a:cubicBezTo>
                    <a:pt x="2036738" y="0"/>
                    <a:pt x="2059346" y="22608"/>
                    <a:pt x="2059346" y="50497"/>
                  </a:cubicBezTo>
                  <a:lnTo>
                    <a:pt x="2059346" y="762303"/>
                  </a:lnTo>
                  <a:cubicBezTo>
                    <a:pt x="2059346" y="790192"/>
                    <a:pt x="2036738" y="812800"/>
                    <a:pt x="2008849" y="812800"/>
                  </a:cubicBezTo>
                  <a:lnTo>
                    <a:pt x="50497" y="812800"/>
                  </a:lnTo>
                  <a:cubicBezTo>
                    <a:pt x="22608" y="812800"/>
                    <a:pt x="0" y="790192"/>
                    <a:pt x="0" y="762303"/>
                  </a:cubicBezTo>
                  <a:lnTo>
                    <a:pt x="0" y="50497"/>
                  </a:lnTo>
                  <a:cubicBezTo>
                    <a:pt x="0" y="22608"/>
                    <a:pt x="22608" y="0"/>
                    <a:pt x="50497" y="0"/>
                  </a:cubicBezTo>
                  <a:close/>
                </a:path>
              </a:pathLst>
            </a:custGeom>
            <a:solidFill>
              <a:srgbClr val="9EBDB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05934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49607" y="6058551"/>
            <a:ext cx="7291668" cy="240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74"/>
              </a:lnSpc>
            </a:pPr>
            <a:r>
              <a:rPr lang="en-US" sz="2300" b="true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Paper: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How COVID-19 Affects Mental Health  of Wuhan College Students and  It’s Countermeasures,(ICPHDS)(2020 IEEE).</a:t>
            </a:r>
          </a:p>
          <a:p>
            <a:pPr algn="just">
              <a:lnSpc>
                <a:spcPts val="3174"/>
              </a:lnSpc>
            </a:pPr>
            <a:r>
              <a:rPr lang="en-US" sz="2300" b="true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Author: 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Xiyu Liu, Mengjie Li &amp; Yanliang Zhang</a:t>
            </a:r>
          </a:p>
          <a:p>
            <a:pPr algn="just">
              <a:lnSpc>
                <a:spcPts val="3174"/>
              </a:lnSpc>
            </a:pPr>
            <a:r>
              <a:rPr lang="en-US" b="true" sz="23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Acknowledged:</a:t>
            </a:r>
            <a:r>
              <a:rPr lang="en-US" sz="23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Result of different emotions &amp; Conclusion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08404" y="2"/>
            <a:ext cx="2379598" cy="3134500"/>
          </a:xfrm>
          <a:custGeom>
            <a:avLst/>
            <a:gdLst/>
            <a:ahLst/>
            <a:cxnLst/>
            <a:rect r="r" b="b" t="t" l="l"/>
            <a:pathLst>
              <a:path h="3134500" w="2379598">
                <a:moveTo>
                  <a:pt x="0" y="0"/>
                </a:moveTo>
                <a:lnTo>
                  <a:pt x="2379598" y="0"/>
                </a:lnTo>
                <a:lnTo>
                  <a:pt x="2379598" y="3134500"/>
                </a:lnTo>
                <a:lnTo>
                  <a:pt x="0" y="313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5272" y="1388000"/>
            <a:ext cx="4210070" cy="9165688"/>
          </a:xfrm>
          <a:custGeom>
            <a:avLst/>
            <a:gdLst/>
            <a:ahLst/>
            <a:cxnLst/>
            <a:rect r="r" b="b" t="t" l="l"/>
            <a:pathLst>
              <a:path h="9165688" w="4210070">
                <a:moveTo>
                  <a:pt x="0" y="0"/>
                </a:moveTo>
                <a:lnTo>
                  <a:pt x="4210070" y="0"/>
                </a:lnTo>
                <a:lnTo>
                  <a:pt x="4210070" y="9165688"/>
                </a:lnTo>
                <a:lnTo>
                  <a:pt x="0" y="9165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06079" y="4219575"/>
            <a:ext cx="8736150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400"/>
              </a:lnSpc>
            </a:pPr>
            <a:r>
              <a:rPr lang="en-US" b="true" sz="12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69081" y="1098519"/>
            <a:ext cx="7370978" cy="7926748"/>
          </a:xfrm>
          <a:custGeom>
            <a:avLst/>
            <a:gdLst/>
            <a:ahLst/>
            <a:cxnLst/>
            <a:rect r="r" b="b" t="t" l="l"/>
            <a:pathLst>
              <a:path h="7926748" w="7370978">
                <a:moveTo>
                  <a:pt x="0" y="0"/>
                </a:moveTo>
                <a:lnTo>
                  <a:pt x="7370978" y="0"/>
                </a:lnTo>
                <a:lnTo>
                  <a:pt x="7370978" y="7926748"/>
                </a:lnTo>
                <a:lnTo>
                  <a:pt x="0" y="79267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2541" y="3982573"/>
            <a:ext cx="4778824" cy="2536912"/>
          </a:xfrm>
          <a:custGeom>
            <a:avLst/>
            <a:gdLst/>
            <a:ahLst/>
            <a:cxnLst/>
            <a:rect r="r" b="b" t="t" l="l"/>
            <a:pathLst>
              <a:path h="2536912" w="4778824">
                <a:moveTo>
                  <a:pt x="0" y="0"/>
                </a:moveTo>
                <a:lnTo>
                  <a:pt x="4778824" y="0"/>
                </a:lnTo>
                <a:lnTo>
                  <a:pt x="4778824" y="2536912"/>
                </a:lnTo>
                <a:lnTo>
                  <a:pt x="0" y="25369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82850" y="2"/>
            <a:ext cx="2505152" cy="3134500"/>
          </a:xfrm>
          <a:custGeom>
            <a:avLst/>
            <a:gdLst/>
            <a:ahLst/>
            <a:cxnLst/>
            <a:rect r="r" b="b" t="t" l="l"/>
            <a:pathLst>
              <a:path h="3134500" w="2505152">
                <a:moveTo>
                  <a:pt x="0" y="0"/>
                </a:moveTo>
                <a:lnTo>
                  <a:pt x="2505152" y="0"/>
                </a:lnTo>
                <a:lnTo>
                  <a:pt x="2505152" y="3134500"/>
                </a:lnTo>
                <a:lnTo>
                  <a:pt x="0" y="313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24725" y="409575"/>
            <a:ext cx="9036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b="true" sz="8000">
                <a:solidFill>
                  <a:srgbClr val="00368C"/>
                </a:solidFill>
                <a:latin typeface="Lato Bold"/>
                <a:ea typeface="Lato Bold"/>
                <a:cs typeface="Lato Bold"/>
                <a:sym typeface="Lato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27026" y="1935480"/>
            <a:ext cx="10908400" cy="732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Uses AI and machine learning to offer real-time, personalized mental health guidance for stress, anxiety, and depression.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Available 24/7 with multilingual support for a broader audience.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Engages users in real-time conversations with personalized advice based on individual emotional states.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Offers valuable mental health information, advice, and self-care tips to enhance users' understanding and awareness of their mental well-being.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Delivers mental health resources in a non-judgmental environment, encouraging open discussions.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Ensures user privacy but is not a replacement for professional therapy.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Aims to enhance emotion recognition, dialogue depth, and service integration.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654070" y="0"/>
            <a:ext cx="7108444" cy="2340404"/>
          </a:xfrm>
          <a:custGeom>
            <a:avLst/>
            <a:gdLst/>
            <a:ahLst/>
            <a:cxnLst/>
            <a:rect r="r" b="b" t="t" l="l"/>
            <a:pathLst>
              <a:path h="2340404" w="7108444">
                <a:moveTo>
                  <a:pt x="0" y="0"/>
                </a:moveTo>
                <a:lnTo>
                  <a:pt x="7108444" y="0"/>
                </a:lnTo>
                <a:lnTo>
                  <a:pt x="7108444" y="2340404"/>
                </a:lnTo>
                <a:lnTo>
                  <a:pt x="0" y="2340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877645" y="4764084"/>
            <a:ext cx="6988072" cy="5522916"/>
          </a:xfrm>
          <a:custGeom>
            <a:avLst/>
            <a:gdLst/>
            <a:ahLst/>
            <a:cxnLst/>
            <a:rect r="r" b="b" t="t" l="l"/>
            <a:pathLst>
              <a:path h="5522916" w="6988072">
                <a:moveTo>
                  <a:pt x="0" y="0"/>
                </a:moveTo>
                <a:lnTo>
                  <a:pt x="6988072" y="0"/>
                </a:lnTo>
                <a:lnTo>
                  <a:pt x="6988072" y="5522916"/>
                </a:lnTo>
                <a:lnTo>
                  <a:pt x="0" y="55229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43952" y="1108802"/>
            <a:ext cx="7370978" cy="8069396"/>
          </a:xfrm>
          <a:custGeom>
            <a:avLst/>
            <a:gdLst/>
            <a:ahLst/>
            <a:cxnLst/>
            <a:rect r="r" b="b" t="t" l="l"/>
            <a:pathLst>
              <a:path h="8069396" w="7370978">
                <a:moveTo>
                  <a:pt x="0" y="0"/>
                </a:moveTo>
                <a:lnTo>
                  <a:pt x="7370978" y="0"/>
                </a:lnTo>
                <a:lnTo>
                  <a:pt x="7370978" y="8069396"/>
                </a:lnTo>
                <a:lnTo>
                  <a:pt x="0" y="80693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08" y="0"/>
            <a:ext cx="18312808" cy="11249078"/>
          </a:xfrm>
          <a:custGeom>
            <a:avLst/>
            <a:gdLst/>
            <a:ahLst/>
            <a:cxnLst/>
            <a:rect r="r" b="b" t="t" l="l"/>
            <a:pathLst>
              <a:path h="11249078" w="1831280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1626" y="402740"/>
            <a:ext cx="15225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00368C"/>
                </a:solidFill>
                <a:latin typeface="Lato Bold"/>
                <a:ea typeface="Lato Bold"/>
                <a:cs typeface="Lato Bold"/>
                <a:sym typeface="Lato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18874" y="7928968"/>
            <a:ext cx="4525950" cy="194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Provide insights that can guide future studies and research in the field of chatbots.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6830" y="4349740"/>
            <a:ext cx="4095542" cy="194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Ex</a:t>
            </a: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amine how chatbots can transform consumer interactions with data and services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40724" y="4330690"/>
            <a:ext cx="4045620" cy="1459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Explore the motivating elements that influence why people use chatbots.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82244" y="7928968"/>
            <a:ext cx="4525950" cy="194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Offer findings that could aid in designing and developing more effective chatbots in the future.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81744" y="4292851"/>
            <a:ext cx="4674630" cy="1459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Address the current gap in empirical research regarding why people use chatbots.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22144" y="2161415"/>
            <a:ext cx="1317750" cy="71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b="true" sz="6800">
                <a:solidFill>
                  <a:srgbClr val="00368C"/>
                </a:solidFill>
                <a:latin typeface="Lato Bold"/>
                <a:ea typeface="Lato Bold"/>
                <a:cs typeface="Lato Bold"/>
                <a:sym typeface="Lato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22974" y="5895718"/>
            <a:ext cx="1317750" cy="71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b="true" sz="6800">
                <a:solidFill>
                  <a:srgbClr val="00368C"/>
                </a:solidFill>
                <a:latin typeface="Lato Bold"/>
                <a:ea typeface="Lato Bold"/>
                <a:cs typeface="Lato Bold"/>
                <a:sym typeface="Lato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85362" y="2161415"/>
            <a:ext cx="1317750" cy="71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b="true" sz="6800">
                <a:solidFill>
                  <a:srgbClr val="00368C"/>
                </a:solidFill>
                <a:latin typeface="Lato Bold"/>
                <a:ea typeface="Lato Bold"/>
                <a:cs typeface="Lato Bold"/>
                <a:sym typeface="Lato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86344" y="5895718"/>
            <a:ext cx="1317750" cy="71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b="true" sz="6800">
                <a:solidFill>
                  <a:srgbClr val="00368C"/>
                </a:solidFill>
                <a:latin typeface="Lato Bold"/>
                <a:ea typeface="Lato Bold"/>
                <a:cs typeface="Lato Bold"/>
                <a:sym typeface="Lato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60184" y="2161415"/>
            <a:ext cx="1317750" cy="71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b="true" sz="6800">
                <a:solidFill>
                  <a:srgbClr val="00368C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6830" y="3132445"/>
            <a:ext cx="4095542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Understanding Chatbot Potential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88002" y="3132445"/>
            <a:ext cx="4525950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Identifying Motivating Factors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35386" y="3180331"/>
            <a:ext cx="4367346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Addressing Research Gaps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37644" y="6817618"/>
            <a:ext cx="2688410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Guiding Future Research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27405" y="6817618"/>
            <a:ext cx="3435627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Ch</a:t>
            </a: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atbot Design and Development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82850" y="2"/>
            <a:ext cx="2505152" cy="3134500"/>
          </a:xfrm>
          <a:custGeom>
            <a:avLst/>
            <a:gdLst/>
            <a:ahLst/>
            <a:cxnLst/>
            <a:rect r="r" b="b" t="t" l="l"/>
            <a:pathLst>
              <a:path h="3134500" w="2505152">
                <a:moveTo>
                  <a:pt x="0" y="0"/>
                </a:moveTo>
                <a:lnTo>
                  <a:pt x="2505152" y="0"/>
                </a:lnTo>
                <a:lnTo>
                  <a:pt x="2505152" y="3134500"/>
                </a:lnTo>
                <a:lnTo>
                  <a:pt x="0" y="313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24725" y="409575"/>
            <a:ext cx="9036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b="true" sz="8000">
                <a:solidFill>
                  <a:srgbClr val="00368C"/>
                </a:solidFill>
                <a:latin typeface="Lato Bold"/>
                <a:ea typeface="Lato Bold"/>
                <a:cs typeface="Lato Bold"/>
                <a:sym typeface="Lato Bold"/>
              </a:rPr>
              <a:t>Literature Review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654070" y="0"/>
            <a:ext cx="7108444" cy="2340404"/>
          </a:xfrm>
          <a:custGeom>
            <a:avLst/>
            <a:gdLst/>
            <a:ahLst/>
            <a:cxnLst/>
            <a:rect r="r" b="b" t="t" l="l"/>
            <a:pathLst>
              <a:path h="2340404" w="7108444">
                <a:moveTo>
                  <a:pt x="0" y="0"/>
                </a:moveTo>
                <a:lnTo>
                  <a:pt x="7108444" y="0"/>
                </a:lnTo>
                <a:lnTo>
                  <a:pt x="7108444" y="2340404"/>
                </a:lnTo>
                <a:lnTo>
                  <a:pt x="0" y="2340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877645" y="4764084"/>
            <a:ext cx="6988072" cy="5522916"/>
          </a:xfrm>
          <a:custGeom>
            <a:avLst/>
            <a:gdLst/>
            <a:ahLst/>
            <a:cxnLst/>
            <a:rect r="r" b="b" t="t" l="l"/>
            <a:pathLst>
              <a:path h="5522916" w="6988072">
                <a:moveTo>
                  <a:pt x="0" y="0"/>
                </a:moveTo>
                <a:lnTo>
                  <a:pt x="6988072" y="0"/>
                </a:lnTo>
                <a:lnTo>
                  <a:pt x="6988072" y="5522916"/>
                </a:lnTo>
                <a:lnTo>
                  <a:pt x="0" y="55229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43952" y="1108802"/>
            <a:ext cx="7370978" cy="8069396"/>
          </a:xfrm>
          <a:custGeom>
            <a:avLst/>
            <a:gdLst/>
            <a:ahLst/>
            <a:cxnLst/>
            <a:rect r="r" b="b" t="t" l="l"/>
            <a:pathLst>
              <a:path h="8069396" w="7370978">
                <a:moveTo>
                  <a:pt x="0" y="0"/>
                </a:moveTo>
                <a:lnTo>
                  <a:pt x="7370978" y="0"/>
                </a:lnTo>
                <a:lnTo>
                  <a:pt x="7370978" y="8069396"/>
                </a:lnTo>
                <a:lnTo>
                  <a:pt x="0" y="80693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27026" y="1925955"/>
            <a:ext cx="10834575" cy="340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Development of a virtual mental health assistant to address cost, time, and resource limitations in traditional counseling.</a:t>
            </a:r>
          </a:p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Multilingual text input, mood improvement recommendations, and neural networks for response generation using NLP techniques.</a:t>
            </a:r>
          </a:p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Provide a free, accessible tool for mental health management.</a:t>
            </a:r>
          </a:p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b="true" sz="2799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Challenges: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64291" y="5262372"/>
            <a:ext cx="8795009" cy="388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Limited emotion recognition due to reliance on single modalities like text or voice.</a:t>
            </a:r>
          </a:p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Struggles with continuous emotional monitoring and ethical judgment.</a:t>
            </a:r>
          </a:p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User discomfort with machine interactions and reliance on clear inputs.</a:t>
            </a:r>
          </a:p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Limited scope, making it unsuitable for complex mental health issues requiring intensive therapy.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"/>
            <a:ext cx="18383246" cy="9791744"/>
          </a:xfrm>
          <a:custGeom>
            <a:avLst/>
            <a:gdLst/>
            <a:ahLst/>
            <a:cxnLst/>
            <a:rect r="r" b="b" t="t" l="l"/>
            <a:pathLst>
              <a:path h="9791744" w="18383246">
                <a:moveTo>
                  <a:pt x="0" y="0"/>
                </a:moveTo>
                <a:lnTo>
                  <a:pt x="18383246" y="0"/>
                </a:lnTo>
                <a:lnTo>
                  <a:pt x="18383246" y="9791744"/>
                </a:lnTo>
                <a:lnTo>
                  <a:pt x="0" y="9791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1425" y="402740"/>
            <a:ext cx="15225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Methodology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531425" y="2986354"/>
          <a:ext cx="15568562" cy="6753225"/>
        </p:xfrm>
        <a:graphic>
          <a:graphicData uri="http://schemas.openxmlformats.org/drawingml/2006/table">
            <a:tbl>
              <a:tblPr/>
              <a:tblGrid>
                <a:gridCol w="5360941"/>
                <a:gridCol w="10207621"/>
              </a:tblGrid>
              <a:tr h="11827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r>
                        <a:rPr lang="en-US" b="true" sz="2999">
                          <a:solidFill>
                            <a:srgbClr val="34252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Data Preparation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34252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Load and preprocess ‘intents.json’ , tokenize, and lemmatize patterns to create a vocabulary and intent list.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7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r>
                        <a:rPr lang="en-US" b="true" sz="2999">
                          <a:solidFill>
                            <a:srgbClr val="34252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Feature Extraction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34252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Convert text to a binary "bag of words" model and use one-hot encoding for intents.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24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r>
                        <a:rPr lang="en-US" b="true" sz="2999">
                          <a:solidFill>
                            <a:srgbClr val="34252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Model Creation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34252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Build a Sequential model with Dense layers, using SGD optimizer and categorical cross-entropy loss, trained over 200 epochs.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7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r>
                        <a:rPr lang="en-US" b="true" sz="2999">
                          <a:solidFill>
                            <a:srgbClr val="34252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Model Prediction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34252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Tokenize and lemmatize user input, convert it to a bag of words, and predict the intent using the trained model.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24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99"/>
                        </a:lnSpc>
                        <a:defRPr/>
                      </a:pPr>
                      <a:r>
                        <a:rPr lang="en-US" b="true" sz="2999">
                          <a:solidFill>
                            <a:srgbClr val="34252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Language Detection and Translation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34252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Detect language with SpaCy, translate non-English inputs using Hugging Face, process, and translate responses back if needed.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25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531425" y="1833829"/>
            <a:ext cx="1572787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These points provide a comprehensive overview of the process, focusing on the core aspects of data handling, model development, and user interaction in a mental health chatbot system.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25194" y="1398177"/>
            <a:ext cx="6857677" cy="8888823"/>
          </a:xfrm>
          <a:custGeom>
            <a:avLst/>
            <a:gdLst/>
            <a:ahLst/>
            <a:cxnLst/>
            <a:rect r="r" b="b" t="t" l="l"/>
            <a:pathLst>
              <a:path h="8888823" w="6857677">
                <a:moveTo>
                  <a:pt x="0" y="0"/>
                </a:moveTo>
                <a:lnTo>
                  <a:pt x="6857677" y="0"/>
                </a:lnTo>
                <a:lnTo>
                  <a:pt x="6857677" y="8888823"/>
                </a:lnTo>
                <a:lnTo>
                  <a:pt x="0" y="88888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0076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4844" y="1028700"/>
            <a:ext cx="1828800" cy="18288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8C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032483" y="409575"/>
            <a:ext cx="10724086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b="true" sz="8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Technologies, Libraries, and Algorithms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68909" y="4402858"/>
            <a:ext cx="5653740" cy="194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NLTK (tokenization, lemmatization), SpaCy (language detection), Hugging Face Transformers (translation).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15049" y="4402858"/>
            <a:ext cx="3941550" cy="1459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JSON (data parsing), Pickle (data saving/loading).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68909" y="7231408"/>
            <a:ext cx="5653740" cy="243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Keras (neural network), TensorFlow (backend), Sequential model, Dense layers, Dropout layers, SGD optimizer, categorical cross-entropy.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15049" y="7231408"/>
            <a:ext cx="3941550" cy="48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Flask (web interface).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81075" y="3952680"/>
            <a:ext cx="394155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NLP Tools: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81075" y="6781531"/>
            <a:ext cx="3941550" cy="51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Deep Learning Tools: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5019" y="3952680"/>
            <a:ext cx="394155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Data Handling: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5019" y="6781530"/>
            <a:ext cx="394155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Web Framework: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040" y="-57648"/>
            <a:ext cx="18326080" cy="10402296"/>
          </a:xfrm>
          <a:custGeom>
            <a:avLst/>
            <a:gdLst/>
            <a:ahLst/>
            <a:cxnLst/>
            <a:rect r="r" b="b" t="t" l="l"/>
            <a:pathLst>
              <a:path h="10402296" w="18326080">
                <a:moveTo>
                  <a:pt x="0" y="0"/>
                </a:moveTo>
                <a:lnTo>
                  <a:pt x="18326080" y="0"/>
                </a:lnTo>
                <a:lnTo>
                  <a:pt x="18326080" y="10402296"/>
                </a:lnTo>
                <a:lnTo>
                  <a:pt x="0" y="10402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6949" y="4728250"/>
            <a:ext cx="1831410" cy="1794782"/>
          </a:xfrm>
          <a:custGeom>
            <a:avLst/>
            <a:gdLst/>
            <a:ahLst/>
            <a:cxnLst/>
            <a:rect r="r" b="b" t="t" l="l"/>
            <a:pathLst>
              <a:path h="1794782" w="1831410">
                <a:moveTo>
                  <a:pt x="0" y="0"/>
                </a:moveTo>
                <a:lnTo>
                  <a:pt x="1831410" y="0"/>
                </a:lnTo>
                <a:lnTo>
                  <a:pt x="1831410" y="1794782"/>
                </a:lnTo>
                <a:lnTo>
                  <a:pt x="0" y="17947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10857" y="3328712"/>
            <a:ext cx="1075059" cy="4593857"/>
            <a:chOff x="0" y="0"/>
            <a:chExt cx="333669" cy="14258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3669" cy="1425806"/>
            </a:xfrm>
            <a:custGeom>
              <a:avLst/>
              <a:gdLst/>
              <a:ahLst/>
              <a:cxnLst/>
              <a:rect r="r" b="b" t="t" l="l"/>
              <a:pathLst>
                <a:path h="1425806" w="333669">
                  <a:moveTo>
                    <a:pt x="166834" y="0"/>
                  </a:moveTo>
                  <a:lnTo>
                    <a:pt x="166834" y="0"/>
                  </a:lnTo>
                  <a:cubicBezTo>
                    <a:pt x="258974" y="0"/>
                    <a:pt x="333669" y="74694"/>
                    <a:pt x="333669" y="166834"/>
                  </a:cubicBezTo>
                  <a:lnTo>
                    <a:pt x="333669" y="1258972"/>
                  </a:lnTo>
                  <a:cubicBezTo>
                    <a:pt x="333669" y="1351112"/>
                    <a:pt x="258974" y="1425806"/>
                    <a:pt x="166834" y="1425806"/>
                  </a:cubicBezTo>
                  <a:lnTo>
                    <a:pt x="166834" y="1425806"/>
                  </a:lnTo>
                  <a:cubicBezTo>
                    <a:pt x="74694" y="1425806"/>
                    <a:pt x="0" y="1351112"/>
                    <a:pt x="0" y="1258972"/>
                  </a:cubicBezTo>
                  <a:lnTo>
                    <a:pt x="0" y="166834"/>
                  </a:lnTo>
                  <a:cubicBezTo>
                    <a:pt x="0" y="74694"/>
                    <a:pt x="74694" y="0"/>
                    <a:pt x="1668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368C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33669" cy="1473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99435" y="3805453"/>
            <a:ext cx="2936617" cy="3640376"/>
            <a:chOff x="0" y="0"/>
            <a:chExt cx="911445" cy="11298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1445" cy="1129872"/>
            </a:xfrm>
            <a:custGeom>
              <a:avLst/>
              <a:gdLst/>
              <a:ahLst/>
              <a:cxnLst/>
              <a:rect r="r" b="b" t="t" l="l"/>
              <a:pathLst>
                <a:path h="1129872" w="911445">
                  <a:moveTo>
                    <a:pt x="134453" y="0"/>
                  </a:moveTo>
                  <a:lnTo>
                    <a:pt x="776991" y="0"/>
                  </a:lnTo>
                  <a:cubicBezTo>
                    <a:pt x="812651" y="0"/>
                    <a:pt x="846849" y="14166"/>
                    <a:pt x="872064" y="39380"/>
                  </a:cubicBezTo>
                  <a:cubicBezTo>
                    <a:pt x="897279" y="64595"/>
                    <a:pt x="911445" y="98794"/>
                    <a:pt x="911445" y="134453"/>
                  </a:cubicBezTo>
                  <a:lnTo>
                    <a:pt x="911445" y="995419"/>
                  </a:lnTo>
                  <a:cubicBezTo>
                    <a:pt x="911445" y="1069676"/>
                    <a:pt x="851248" y="1129872"/>
                    <a:pt x="776991" y="1129872"/>
                  </a:cubicBezTo>
                  <a:lnTo>
                    <a:pt x="134453" y="1129872"/>
                  </a:lnTo>
                  <a:cubicBezTo>
                    <a:pt x="98794" y="1129872"/>
                    <a:pt x="64595" y="1115707"/>
                    <a:pt x="39380" y="1090492"/>
                  </a:cubicBezTo>
                  <a:cubicBezTo>
                    <a:pt x="14166" y="1065277"/>
                    <a:pt x="0" y="1031078"/>
                    <a:pt x="0" y="995419"/>
                  </a:cubicBezTo>
                  <a:lnTo>
                    <a:pt x="0" y="134453"/>
                  </a:lnTo>
                  <a:cubicBezTo>
                    <a:pt x="0" y="60197"/>
                    <a:pt x="60197" y="0"/>
                    <a:pt x="1344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368C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911445" cy="1177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058348" y="3997754"/>
            <a:ext cx="2618790" cy="1571132"/>
            <a:chOff x="0" y="0"/>
            <a:chExt cx="812800" cy="4876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487636"/>
            </a:xfrm>
            <a:custGeom>
              <a:avLst/>
              <a:gdLst/>
              <a:ahLst/>
              <a:cxnLst/>
              <a:rect r="r" b="b" t="t" l="l"/>
              <a:pathLst>
                <a:path h="487636" w="812800">
                  <a:moveTo>
                    <a:pt x="150771" y="0"/>
                  </a:moveTo>
                  <a:lnTo>
                    <a:pt x="662029" y="0"/>
                  </a:lnTo>
                  <a:cubicBezTo>
                    <a:pt x="702016" y="0"/>
                    <a:pt x="740365" y="15885"/>
                    <a:pt x="768640" y="44160"/>
                  </a:cubicBezTo>
                  <a:cubicBezTo>
                    <a:pt x="796915" y="72435"/>
                    <a:pt x="812800" y="110784"/>
                    <a:pt x="812800" y="150771"/>
                  </a:cubicBezTo>
                  <a:lnTo>
                    <a:pt x="812800" y="336865"/>
                  </a:lnTo>
                  <a:cubicBezTo>
                    <a:pt x="812800" y="376852"/>
                    <a:pt x="796915" y="415201"/>
                    <a:pt x="768640" y="443476"/>
                  </a:cubicBezTo>
                  <a:cubicBezTo>
                    <a:pt x="740365" y="471751"/>
                    <a:pt x="702016" y="487636"/>
                    <a:pt x="662029" y="487636"/>
                  </a:cubicBezTo>
                  <a:lnTo>
                    <a:pt x="150771" y="487636"/>
                  </a:lnTo>
                  <a:cubicBezTo>
                    <a:pt x="110784" y="487636"/>
                    <a:pt x="72435" y="471751"/>
                    <a:pt x="44160" y="443476"/>
                  </a:cubicBezTo>
                  <a:cubicBezTo>
                    <a:pt x="15885" y="415201"/>
                    <a:pt x="0" y="376852"/>
                    <a:pt x="0" y="336865"/>
                  </a:cubicBezTo>
                  <a:lnTo>
                    <a:pt x="0" y="150771"/>
                  </a:lnTo>
                  <a:cubicBezTo>
                    <a:pt x="0" y="110784"/>
                    <a:pt x="15885" y="72435"/>
                    <a:pt x="44160" y="44160"/>
                  </a:cubicBezTo>
                  <a:cubicBezTo>
                    <a:pt x="72435" y="15885"/>
                    <a:pt x="110784" y="0"/>
                    <a:pt x="1507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368C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535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58348" y="5680711"/>
            <a:ext cx="2618790" cy="1571132"/>
            <a:chOff x="0" y="0"/>
            <a:chExt cx="812800" cy="487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487636"/>
            </a:xfrm>
            <a:custGeom>
              <a:avLst/>
              <a:gdLst/>
              <a:ahLst/>
              <a:cxnLst/>
              <a:rect r="r" b="b" t="t" l="l"/>
              <a:pathLst>
                <a:path h="487636" w="812800">
                  <a:moveTo>
                    <a:pt x="150771" y="0"/>
                  </a:moveTo>
                  <a:lnTo>
                    <a:pt x="662029" y="0"/>
                  </a:lnTo>
                  <a:cubicBezTo>
                    <a:pt x="702016" y="0"/>
                    <a:pt x="740365" y="15885"/>
                    <a:pt x="768640" y="44160"/>
                  </a:cubicBezTo>
                  <a:cubicBezTo>
                    <a:pt x="796915" y="72435"/>
                    <a:pt x="812800" y="110784"/>
                    <a:pt x="812800" y="150771"/>
                  </a:cubicBezTo>
                  <a:lnTo>
                    <a:pt x="812800" y="336865"/>
                  </a:lnTo>
                  <a:cubicBezTo>
                    <a:pt x="812800" y="376852"/>
                    <a:pt x="796915" y="415201"/>
                    <a:pt x="768640" y="443476"/>
                  </a:cubicBezTo>
                  <a:cubicBezTo>
                    <a:pt x="740365" y="471751"/>
                    <a:pt x="702016" y="487636"/>
                    <a:pt x="662029" y="487636"/>
                  </a:cubicBezTo>
                  <a:lnTo>
                    <a:pt x="150771" y="487636"/>
                  </a:lnTo>
                  <a:cubicBezTo>
                    <a:pt x="110784" y="487636"/>
                    <a:pt x="72435" y="471751"/>
                    <a:pt x="44160" y="443476"/>
                  </a:cubicBezTo>
                  <a:cubicBezTo>
                    <a:pt x="15885" y="415201"/>
                    <a:pt x="0" y="376852"/>
                    <a:pt x="0" y="336865"/>
                  </a:cubicBezTo>
                  <a:lnTo>
                    <a:pt x="0" y="150771"/>
                  </a:lnTo>
                  <a:cubicBezTo>
                    <a:pt x="0" y="110784"/>
                    <a:pt x="15885" y="72435"/>
                    <a:pt x="44160" y="44160"/>
                  </a:cubicBezTo>
                  <a:cubicBezTo>
                    <a:pt x="72435" y="15885"/>
                    <a:pt x="110784" y="0"/>
                    <a:pt x="1507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368C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535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846179" y="4496403"/>
            <a:ext cx="3207358" cy="2218812"/>
            <a:chOff x="0" y="0"/>
            <a:chExt cx="995476" cy="6886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95475" cy="688658"/>
            </a:xfrm>
            <a:custGeom>
              <a:avLst/>
              <a:gdLst/>
              <a:ahLst/>
              <a:cxnLst/>
              <a:rect r="r" b="b" t="t" l="l"/>
              <a:pathLst>
                <a:path h="688658" w="995475">
                  <a:moveTo>
                    <a:pt x="123104" y="0"/>
                  </a:moveTo>
                  <a:lnTo>
                    <a:pt x="872372" y="0"/>
                  </a:lnTo>
                  <a:cubicBezTo>
                    <a:pt x="940360" y="0"/>
                    <a:pt x="995475" y="55115"/>
                    <a:pt x="995475" y="123104"/>
                  </a:cubicBezTo>
                  <a:lnTo>
                    <a:pt x="995475" y="565554"/>
                  </a:lnTo>
                  <a:cubicBezTo>
                    <a:pt x="995475" y="633542"/>
                    <a:pt x="940360" y="688658"/>
                    <a:pt x="872372" y="688658"/>
                  </a:cubicBezTo>
                  <a:lnTo>
                    <a:pt x="123104" y="688658"/>
                  </a:lnTo>
                  <a:cubicBezTo>
                    <a:pt x="55115" y="688658"/>
                    <a:pt x="0" y="633542"/>
                    <a:pt x="0" y="565554"/>
                  </a:cubicBezTo>
                  <a:lnTo>
                    <a:pt x="0" y="123104"/>
                  </a:lnTo>
                  <a:cubicBezTo>
                    <a:pt x="0" y="55115"/>
                    <a:pt x="55115" y="0"/>
                    <a:pt x="1231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368C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995476" cy="736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743129" y="2011356"/>
            <a:ext cx="3310409" cy="1591508"/>
            <a:chOff x="0" y="0"/>
            <a:chExt cx="1027459" cy="4939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7459" cy="493960"/>
            </a:xfrm>
            <a:custGeom>
              <a:avLst/>
              <a:gdLst/>
              <a:ahLst/>
              <a:cxnLst/>
              <a:rect r="r" b="b" t="t" l="l"/>
              <a:pathLst>
                <a:path h="493960" w="1027459">
                  <a:moveTo>
                    <a:pt x="119272" y="0"/>
                  </a:moveTo>
                  <a:lnTo>
                    <a:pt x="908188" y="0"/>
                  </a:lnTo>
                  <a:cubicBezTo>
                    <a:pt x="974060" y="0"/>
                    <a:pt x="1027459" y="53400"/>
                    <a:pt x="1027459" y="119272"/>
                  </a:cubicBezTo>
                  <a:lnTo>
                    <a:pt x="1027459" y="374688"/>
                  </a:lnTo>
                  <a:cubicBezTo>
                    <a:pt x="1027459" y="440560"/>
                    <a:pt x="974060" y="493960"/>
                    <a:pt x="908188" y="493960"/>
                  </a:cubicBezTo>
                  <a:lnTo>
                    <a:pt x="119272" y="493960"/>
                  </a:lnTo>
                  <a:cubicBezTo>
                    <a:pt x="87639" y="493960"/>
                    <a:pt x="57302" y="481394"/>
                    <a:pt x="34934" y="459026"/>
                  </a:cubicBezTo>
                  <a:cubicBezTo>
                    <a:pt x="12566" y="436658"/>
                    <a:pt x="0" y="406321"/>
                    <a:pt x="0" y="374688"/>
                  </a:cubicBezTo>
                  <a:lnTo>
                    <a:pt x="0" y="119272"/>
                  </a:lnTo>
                  <a:cubicBezTo>
                    <a:pt x="0" y="53400"/>
                    <a:pt x="53400" y="0"/>
                    <a:pt x="1192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368C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027459" cy="541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846179" y="7610565"/>
            <a:ext cx="3207358" cy="1629360"/>
            <a:chOff x="0" y="0"/>
            <a:chExt cx="995476" cy="50570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5475" cy="505708"/>
            </a:xfrm>
            <a:custGeom>
              <a:avLst/>
              <a:gdLst/>
              <a:ahLst/>
              <a:cxnLst/>
              <a:rect r="r" b="b" t="t" l="l"/>
              <a:pathLst>
                <a:path h="505708" w="995475">
                  <a:moveTo>
                    <a:pt x="123104" y="0"/>
                  </a:moveTo>
                  <a:lnTo>
                    <a:pt x="872372" y="0"/>
                  </a:lnTo>
                  <a:cubicBezTo>
                    <a:pt x="940360" y="0"/>
                    <a:pt x="995475" y="55115"/>
                    <a:pt x="995475" y="123104"/>
                  </a:cubicBezTo>
                  <a:lnTo>
                    <a:pt x="995475" y="382605"/>
                  </a:lnTo>
                  <a:cubicBezTo>
                    <a:pt x="995475" y="450593"/>
                    <a:pt x="940360" y="505708"/>
                    <a:pt x="872372" y="505708"/>
                  </a:cubicBezTo>
                  <a:lnTo>
                    <a:pt x="123104" y="505708"/>
                  </a:lnTo>
                  <a:cubicBezTo>
                    <a:pt x="55115" y="505708"/>
                    <a:pt x="0" y="450593"/>
                    <a:pt x="0" y="382605"/>
                  </a:cubicBezTo>
                  <a:lnTo>
                    <a:pt x="0" y="123104"/>
                  </a:lnTo>
                  <a:cubicBezTo>
                    <a:pt x="0" y="55115"/>
                    <a:pt x="55115" y="0"/>
                    <a:pt x="1231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368C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995476" cy="553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074951" y="7412618"/>
            <a:ext cx="3086100" cy="2025253"/>
            <a:chOff x="0" y="0"/>
            <a:chExt cx="812800" cy="533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368C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958359" y="5047561"/>
            <a:ext cx="804028" cy="470966"/>
            <a:chOff x="0" y="0"/>
            <a:chExt cx="1021295" cy="5982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21295" cy="598233"/>
            </a:xfrm>
            <a:custGeom>
              <a:avLst/>
              <a:gdLst/>
              <a:ahLst/>
              <a:cxnLst/>
              <a:rect r="r" b="b" t="t" l="l"/>
              <a:pathLst>
                <a:path h="598233" w="1021295">
                  <a:moveTo>
                    <a:pt x="1021295" y="299116"/>
                  </a:moveTo>
                  <a:lnTo>
                    <a:pt x="614895" y="0"/>
                  </a:lnTo>
                  <a:lnTo>
                    <a:pt x="614895" y="203200"/>
                  </a:lnTo>
                  <a:lnTo>
                    <a:pt x="0" y="203200"/>
                  </a:lnTo>
                  <a:lnTo>
                    <a:pt x="0" y="395033"/>
                  </a:lnTo>
                  <a:lnTo>
                    <a:pt x="614895" y="395033"/>
                  </a:lnTo>
                  <a:lnTo>
                    <a:pt x="614895" y="598233"/>
                  </a:lnTo>
                  <a:lnTo>
                    <a:pt x="1021295" y="299116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55575"/>
              <a:ext cx="919695" cy="239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958359" y="5625641"/>
            <a:ext cx="804028" cy="467418"/>
            <a:chOff x="0" y="0"/>
            <a:chExt cx="1106668" cy="6433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06668" cy="643357"/>
            </a:xfrm>
            <a:custGeom>
              <a:avLst/>
              <a:gdLst/>
              <a:ahLst/>
              <a:cxnLst/>
              <a:rect r="r" b="b" t="t" l="l"/>
              <a:pathLst>
                <a:path h="643357" w="1106668">
                  <a:moveTo>
                    <a:pt x="0" y="32167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06668" y="203200"/>
                  </a:lnTo>
                  <a:lnTo>
                    <a:pt x="1106668" y="440157"/>
                  </a:lnTo>
                  <a:lnTo>
                    <a:pt x="406400" y="440157"/>
                  </a:lnTo>
                  <a:lnTo>
                    <a:pt x="406400" y="643357"/>
                  </a:lnTo>
                  <a:lnTo>
                    <a:pt x="0" y="321678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155575"/>
              <a:ext cx="1005068" cy="284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990661" y="5047561"/>
            <a:ext cx="804028" cy="470966"/>
            <a:chOff x="0" y="0"/>
            <a:chExt cx="1021295" cy="59823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21295" cy="598233"/>
            </a:xfrm>
            <a:custGeom>
              <a:avLst/>
              <a:gdLst/>
              <a:ahLst/>
              <a:cxnLst/>
              <a:rect r="r" b="b" t="t" l="l"/>
              <a:pathLst>
                <a:path h="598233" w="1021295">
                  <a:moveTo>
                    <a:pt x="1021295" y="299116"/>
                  </a:moveTo>
                  <a:lnTo>
                    <a:pt x="614895" y="0"/>
                  </a:lnTo>
                  <a:lnTo>
                    <a:pt x="614895" y="203200"/>
                  </a:lnTo>
                  <a:lnTo>
                    <a:pt x="0" y="203200"/>
                  </a:lnTo>
                  <a:lnTo>
                    <a:pt x="0" y="395033"/>
                  </a:lnTo>
                  <a:lnTo>
                    <a:pt x="614895" y="395033"/>
                  </a:lnTo>
                  <a:lnTo>
                    <a:pt x="614895" y="598233"/>
                  </a:lnTo>
                  <a:lnTo>
                    <a:pt x="1021295" y="299116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155575"/>
              <a:ext cx="919695" cy="239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990661" y="5625641"/>
            <a:ext cx="804028" cy="467418"/>
            <a:chOff x="0" y="0"/>
            <a:chExt cx="1106668" cy="6433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06668" cy="643357"/>
            </a:xfrm>
            <a:custGeom>
              <a:avLst/>
              <a:gdLst/>
              <a:ahLst/>
              <a:cxnLst/>
              <a:rect r="r" b="b" t="t" l="l"/>
              <a:pathLst>
                <a:path h="643357" w="1106668">
                  <a:moveTo>
                    <a:pt x="0" y="32167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06668" y="203200"/>
                  </a:lnTo>
                  <a:lnTo>
                    <a:pt x="1106668" y="440157"/>
                  </a:lnTo>
                  <a:lnTo>
                    <a:pt x="406400" y="440157"/>
                  </a:lnTo>
                  <a:lnTo>
                    <a:pt x="406400" y="643357"/>
                  </a:lnTo>
                  <a:lnTo>
                    <a:pt x="0" y="321678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101600" y="155575"/>
              <a:ext cx="1005068" cy="284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939101" y="4783320"/>
            <a:ext cx="804028" cy="470966"/>
            <a:chOff x="0" y="0"/>
            <a:chExt cx="1021295" cy="59823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21295" cy="598233"/>
            </a:xfrm>
            <a:custGeom>
              <a:avLst/>
              <a:gdLst/>
              <a:ahLst/>
              <a:cxnLst/>
              <a:rect r="r" b="b" t="t" l="l"/>
              <a:pathLst>
                <a:path h="598233" w="1021295">
                  <a:moveTo>
                    <a:pt x="1021295" y="299116"/>
                  </a:moveTo>
                  <a:lnTo>
                    <a:pt x="614895" y="0"/>
                  </a:lnTo>
                  <a:lnTo>
                    <a:pt x="614895" y="203200"/>
                  </a:lnTo>
                  <a:lnTo>
                    <a:pt x="0" y="203200"/>
                  </a:lnTo>
                  <a:lnTo>
                    <a:pt x="0" y="395033"/>
                  </a:lnTo>
                  <a:lnTo>
                    <a:pt x="614895" y="395033"/>
                  </a:lnTo>
                  <a:lnTo>
                    <a:pt x="614895" y="598233"/>
                  </a:lnTo>
                  <a:lnTo>
                    <a:pt x="1021295" y="299116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155575"/>
              <a:ext cx="919695" cy="239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940826" y="5998858"/>
            <a:ext cx="804028" cy="467418"/>
            <a:chOff x="0" y="0"/>
            <a:chExt cx="1106668" cy="64335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106668" cy="643357"/>
            </a:xfrm>
            <a:custGeom>
              <a:avLst/>
              <a:gdLst/>
              <a:ahLst/>
              <a:cxnLst/>
              <a:rect r="r" b="b" t="t" l="l"/>
              <a:pathLst>
                <a:path h="643357" w="1106668">
                  <a:moveTo>
                    <a:pt x="0" y="32167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06668" y="203200"/>
                  </a:lnTo>
                  <a:lnTo>
                    <a:pt x="1106668" y="440157"/>
                  </a:lnTo>
                  <a:lnTo>
                    <a:pt x="406400" y="440157"/>
                  </a:lnTo>
                  <a:lnTo>
                    <a:pt x="406400" y="643357"/>
                  </a:lnTo>
                  <a:lnTo>
                    <a:pt x="0" y="321678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101600" y="155575"/>
              <a:ext cx="1005068" cy="284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3167873" y="7954278"/>
            <a:ext cx="804028" cy="470966"/>
            <a:chOff x="0" y="0"/>
            <a:chExt cx="1021295" cy="59823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021295" cy="598233"/>
            </a:xfrm>
            <a:custGeom>
              <a:avLst/>
              <a:gdLst/>
              <a:ahLst/>
              <a:cxnLst/>
              <a:rect r="r" b="b" t="t" l="l"/>
              <a:pathLst>
                <a:path h="598233" w="1021295">
                  <a:moveTo>
                    <a:pt x="1021295" y="299116"/>
                  </a:moveTo>
                  <a:lnTo>
                    <a:pt x="614895" y="0"/>
                  </a:lnTo>
                  <a:lnTo>
                    <a:pt x="614895" y="203200"/>
                  </a:lnTo>
                  <a:lnTo>
                    <a:pt x="0" y="203200"/>
                  </a:lnTo>
                  <a:lnTo>
                    <a:pt x="0" y="395033"/>
                  </a:lnTo>
                  <a:lnTo>
                    <a:pt x="614895" y="395033"/>
                  </a:lnTo>
                  <a:lnTo>
                    <a:pt x="614895" y="598233"/>
                  </a:lnTo>
                  <a:lnTo>
                    <a:pt x="1021295" y="299116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155575"/>
              <a:ext cx="919695" cy="239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167873" y="8541166"/>
            <a:ext cx="804028" cy="467418"/>
            <a:chOff x="0" y="0"/>
            <a:chExt cx="1106668" cy="64335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106668" cy="643357"/>
            </a:xfrm>
            <a:custGeom>
              <a:avLst/>
              <a:gdLst/>
              <a:ahLst/>
              <a:cxnLst/>
              <a:rect r="r" b="b" t="t" l="l"/>
              <a:pathLst>
                <a:path h="643357" w="1106668">
                  <a:moveTo>
                    <a:pt x="0" y="32167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06668" y="203200"/>
                  </a:lnTo>
                  <a:lnTo>
                    <a:pt x="1106668" y="440157"/>
                  </a:lnTo>
                  <a:lnTo>
                    <a:pt x="406400" y="440157"/>
                  </a:lnTo>
                  <a:lnTo>
                    <a:pt x="406400" y="643357"/>
                  </a:lnTo>
                  <a:lnTo>
                    <a:pt x="0" y="321678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01600" y="155575"/>
              <a:ext cx="1005068" cy="284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1556708" y="3704501"/>
            <a:ext cx="453828" cy="690265"/>
            <a:chOff x="0" y="0"/>
            <a:chExt cx="534391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34391" cy="812800"/>
            </a:xfrm>
            <a:custGeom>
              <a:avLst/>
              <a:gdLst/>
              <a:ahLst/>
              <a:cxnLst/>
              <a:rect r="r" b="b" t="t" l="l"/>
              <a:pathLst>
                <a:path h="812800" w="534391">
                  <a:moveTo>
                    <a:pt x="26719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331191" y="812800"/>
                  </a:lnTo>
                  <a:lnTo>
                    <a:pt x="331191" y="406400"/>
                  </a:lnTo>
                  <a:lnTo>
                    <a:pt x="534391" y="406400"/>
                  </a:lnTo>
                  <a:lnTo>
                    <a:pt x="267195" y="0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203200" y="53975"/>
              <a:ext cx="127991" cy="758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1556708" y="6819990"/>
            <a:ext cx="453828" cy="690265"/>
            <a:chOff x="0" y="0"/>
            <a:chExt cx="534391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34391" cy="812800"/>
            </a:xfrm>
            <a:custGeom>
              <a:avLst/>
              <a:gdLst/>
              <a:ahLst/>
              <a:cxnLst/>
              <a:rect r="r" b="b" t="t" l="l"/>
              <a:pathLst>
                <a:path h="812800" w="534391">
                  <a:moveTo>
                    <a:pt x="267195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331191" y="812800"/>
                  </a:lnTo>
                  <a:lnTo>
                    <a:pt x="331191" y="406400"/>
                  </a:lnTo>
                  <a:lnTo>
                    <a:pt x="534391" y="406400"/>
                  </a:lnTo>
                  <a:lnTo>
                    <a:pt x="267195" y="0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203200" y="53975"/>
              <a:ext cx="127991" cy="758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0880818" y="3704501"/>
            <a:ext cx="433670" cy="690265"/>
            <a:chOff x="0" y="0"/>
            <a:chExt cx="541865" cy="86247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541865" cy="862477"/>
            </a:xfrm>
            <a:custGeom>
              <a:avLst/>
              <a:gdLst/>
              <a:ahLst/>
              <a:cxnLst/>
              <a:rect r="r" b="b" t="t" l="l"/>
              <a:pathLst>
                <a:path h="862477" w="541865">
                  <a:moveTo>
                    <a:pt x="270933" y="862477"/>
                  </a:moveTo>
                  <a:lnTo>
                    <a:pt x="0" y="456077"/>
                  </a:lnTo>
                  <a:lnTo>
                    <a:pt x="203200" y="456077"/>
                  </a:lnTo>
                  <a:lnTo>
                    <a:pt x="203200" y="0"/>
                  </a:lnTo>
                  <a:lnTo>
                    <a:pt x="338665" y="0"/>
                  </a:lnTo>
                  <a:lnTo>
                    <a:pt x="338665" y="456077"/>
                  </a:lnTo>
                  <a:lnTo>
                    <a:pt x="541865" y="456077"/>
                  </a:lnTo>
                  <a:lnTo>
                    <a:pt x="270933" y="862477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203200" y="-47625"/>
              <a:ext cx="135465" cy="808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531425" y="402740"/>
            <a:ext cx="15225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System Architecture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10880818" y="6817757"/>
            <a:ext cx="433670" cy="690265"/>
            <a:chOff x="0" y="0"/>
            <a:chExt cx="541865" cy="86247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541865" cy="862477"/>
            </a:xfrm>
            <a:custGeom>
              <a:avLst/>
              <a:gdLst/>
              <a:ahLst/>
              <a:cxnLst/>
              <a:rect r="r" b="b" t="t" l="l"/>
              <a:pathLst>
                <a:path h="862477" w="541865">
                  <a:moveTo>
                    <a:pt x="270933" y="862477"/>
                  </a:moveTo>
                  <a:lnTo>
                    <a:pt x="0" y="456077"/>
                  </a:lnTo>
                  <a:lnTo>
                    <a:pt x="203200" y="456077"/>
                  </a:lnTo>
                  <a:lnTo>
                    <a:pt x="203200" y="0"/>
                  </a:lnTo>
                  <a:lnTo>
                    <a:pt x="338665" y="0"/>
                  </a:lnTo>
                  <a:lnTo>
                    <a:pt x="338665" y="456077"/>
                  </a:lnTo>
                  <a:lnTo>
                    <a:pt x="541865" y="456077"/>
                  </a:lnTo>
                  <a:lnTo>
                    <a:pt x="270933" y="862477"/>
                  </a:ln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203200" y="-47625"/>
              <a:ext cx="135465" cy="808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1673743" y="6565345"/>
            <a:ext cx="84689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999">
                <a:solidFill>
                  <a:srgbClr val="342520"/>
                </a:solidFill>
                <a:latin typeface="Arial Bold"/>
                <a:ea typeface="Arial Bold"/>
                <a:cs typeface="Arial Bold"/>
                <a:sym typeface="Arial Bold"/>
              </a:rPr>
              <a:t>User</a:t>
            </a:r>
          </a:p>
        </p:txBody>
      </p:sp>
      <p:sp>
        <p:nvSpPr>
          <p:cNvPr name="TextBox 66" id="66"/>
          <p:cNvSpPr txBox="true"/>
          <p:nvPr/>
        </p:nvSpPr>
        <p:spPr>
          <a:xfrm rot="-5400000">
            <a:off x="3398482" y="5387516"/>
            <a:ext cx="188076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Channel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262642" y="4307070"/>
            <a:ext cx="221020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Speech Recognition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262657" y="5979808"/>
            <a:ext cx="221020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Speech Synthesizer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948751" y="2102260"/>
            <a:ext cx="2937095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Natural Language Understanding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0011554" y="5129559"/>
            <a:ext cx="293709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Conversation Manager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9981311" y="7948995"/>
            <a:ext cx="293709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Backend Integration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4223956" y="8064916"/>
            <a:ext cx="293709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Backend Data Service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080" y="-115296"/>
            <a:ext cx="18326080" cy="10402296"/>
          </a:xfrm>
          <a:custGeom>
            <a:avLst/>
            <a:gdLst/>
            <a:ahLst/>
            <a:cxnLst/>
            <a:rect r="r" b="b" t="t" l="l"/>
            <a:pathLst>
              <a:path h="10402296" w="18326080">
                <a:moveTo>
                  <a:pt x="0" y="0"/>
                </a:moveTo>
                <a:lnTo>
                  <a:pt x="18326080" y="0"/>
                </a:lnTo>
                <a:lnTo>
                  <a:pt x="18326080" y="10402296"/>
                </a:lnTo>
                <a:lnTo>
                  <a:pt x="0" y="10402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46492" y="2202623"/>
            <a:ext cx="5329223" cy="6443503"/>
          </a:xfrm>
          <a:custGeom>
            <a:avLst/>
            <a:gdLst/>
            <a:ahLst/>
            <a:cxnLst/>
            <a:rect r="r" b="b" t="t" l="l"/>
            <a:pathLst>
              <a:path h="6443503" w="5329223">
                <a:moveTo>
                  <a:pt x="0" y="0"/>
                </a:moveTo>
                <a:lnTo>
                  <a:pt x="5329223" y="0"/>
                </a:lnTo>
                <a:lnTo>
                  <a:pt x="5329223" y="6443502"/>
                </a:lnTo>
                <a:lnTo>
                  <a:pt x="0" y="64435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110" t="-3113" r="-8744" b="-643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1425" y="402740"/>
            <a:ext cx="15225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Completed Task &amp; Current Status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4821" y="2475053"/>
            <a:ext cx="8616687" cy="5831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864"/>
              </a:lnSpc>
              <a:buFont typeface="Arial"/>
              <a:buChar char="•"/>
            </a:pPr>
            <a:r>
              <a:rPr lang="en-US" b="true" sz="28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Frontend Completed:</a:t>
            </a:r>
            <a:r>
              <a:rPr lang="en-US" sz="28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The user interface for the chatbot is fully developed.</a:t>
            </a:r>
          </a:p>
          <a:p>
            <a:pPr algn="just" marL="604521" indent="-302261" lvl="1">
              <a:lnSpc>
                <a:spcPts val="3864"/>
              </a:lnSpc>
              <a:buFont typeface="Arial"/>
              <a:buChar char="•"/>
            </a:pPr>
            <a:r>
              <a:rPr lang="en-US" b="true" sz="28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Basic Sentence Handling: </a:t>
            </a:r>
            <a:r>
              <a:rPr lang="en-US" sz="28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Effectively manages and responds to basic user input.</a:t>
            </a:r>
          </a:p>
          <a:p>
            <a:pPr algn="just" marL="604521" indent="-302261" lvl="1">
              <a:lnSpc>
                <a:spcPts val="3864"/>
              </a:lnSpc>
              <a:buFont typeface="Arial"/>
              <a:buChar char="•"/>
            </a:pPr>
            <a:r>
              <a:rPr lang="en-US" b="true" sz="28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Small Dataset Performance: </a:t>
            </a:r>
            <a:r>
              <a:rPr lang="en-US" sz="28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Performs well with small datasets, giving expected outcomes.</a:t>
            </a:r>
          </a:p>
          <a:p>
            <a:pPr algn="just" marL="604521" indent="-302261" lvl="1">
              <a:lnSpc>
                <a:spcPts val="3864"/>
              </a:lnSpc>
              <a:buFont typeface="Arial"/>
              <a:buChar char="•"/>
            </a:pPr>
            <a:r>
              <a:rPr lang="en-US" b="true" sz="28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Early-Stage Testing: </a:t>
            </a:r>
            <a:r>
              <a:rPr lang="en-US" sz="28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Results are promising but may need further refinement.</a:t>
            </a:r>
          </a:p>
          <a:p>
            <a:pPr algn="just" marL="604521" indent="-302261" lvl="1">
              <a:lnSpc>
                <a:spcPts val="3864"/>
              </a:lnSpc>
              <a:buFont typeface="Arial"/>
              <a:buChar char="•"/>
            </a:pPr>
            <a:r>
              <a:rPr lang="en-US" b="true" sz="28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Emotion Recognition:</a:t>
            </a:r>
            <a:r>
              <a:rPr lang="en-US" sz="28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 Ongoing work to improve understanding of nuanced emotional states.</a:t>
            </a:r>
          </a:p>
          <a:p>
            <a:pPr algn="just" marL="604521" indent="-302261" lvl="1">
              <a:lnSpc>
                <a:spcPts val="3864"/>
              </a:lnSpc>
              <a:buFont typeface="Arial"/>
              <a:buChar char="•"/>
            </a:pPr>
            <a:r>
              <a:rPr lang="en-US" sz="28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b="true" sz="2800">
                <a:solidFill>
                  <a:srgbClr val="342520"/>
                </a:solidFill>
                <a:latin typeface="Arimo Bold"/>
                <a:ea typeface="Arimo Bold"/>
                <a:cs typeface="Arimo Bold"/>
                <a:sym typeface="Arimo Bold"/>
              </a:rPr>
              <a:t>ntegration Testing: </a:t>
            </a:r>
            <a:r>
              <a:rPr lang="en-US" sz="2800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Preparing for integration with additional features or external systems.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080" y="-115296"/>
            <a:ext cx="18326080" cy="10402296"/>
          </a:xfrm>
          <a:custGeom>
            <a:avLst/>
            <a:gdLst/>
            <a:ahLst/>
            <a:cxnLst/>
            <a:rect r="r" b="b" t="t" l="l"/>
            <a:pathLst>
              <a:path h="10402296" w="18326080">
                <a:moveTo>
                  <a:pt x="0" y="0"/>
                </a:moveTo>
                <a:lnTo>
                  <a:pt x="18326080" y="0"/>
                </a:lnTo>
                <a:lnTo>
                  <a:pt x="18326080" y="10402296"/>
                </a:lnTo>
                <a:lnTo>
                  <a:pt x="0" y="10402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73994" y="2618729"/>
            <a:ext cx="595766" cy="1106998"/>
          </a:xfrm>
          <a:custGeom>
            <a:avLst/>
            <a:gdLst/>
            <a:ahLst/>
            <a:cxnLst/>
            <a:rect r="r" b="b" t="t" l="l"/>
            <a:pathLst>
              <a:path h="1106998" w="595766">
                <a:moveTo>
                  <a:pt x="0" y="0"/>
                </a:moveTo>
                <a:lnTo>
                  <a:pt x="595766" y="0"/>
                </a:lnTo>
                <a:lnTo>
                  <a:pt x="595766" y="1106998"/>
                </a:lnTo>
                <a:lnTo>
                  <a:pt x="0" y="1106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61579" y="2618729"/>
            <a:ext cx="952018" cy="1106998"/>
          </a:xfrm>
          <a:custGeom>
            <a:avLst/>
            <a:gdLst/>
            <a:ahLst/>
            <a:cxnLst/>
            <a:rect r="r" b="b" t="t" l="l"/>
            <a:pathLst>
              <a:path h="1106998" w="952018">
                <a:moveTo>
                  <a:pt x="0" y="0"/>
                </a:moveTo>
                <a:lnTo>
                  <a:pt x="952018" y="0"/>
                </a:lnTo>
                <a:lnTo>
                  <a:pt x="952018" y="1106998"/>
                </a:lnTo>
                <a:lnTo>
                  <a:pt x="0" y="11069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68334" y="2618729"/>
            <a:ext cx="937929" cy="1106998"/>
          </a:xfrm>
          <a:custGeom>
            <a:avLst/>
            <a:gdLst/>
            <a:ahLst/>
            <a:cxnLst/>
            <a:rect r="r" b="b" t="t" l="l"/>
            <a:pathLst>
              <a:path h="1106998" w="937929">
                <a:moveTo>
                  <a:pt x="0" y="0"/>
                </a:moveTo>
                <a:lnTo>
                  <a:pt x="937930" y="0"/>
                </a:lnTo>
                <a:lnTo>
                  <a:pt x="937930" y="1106998"/>
                </a:lnTo>
                <a:lnTo>
                  <a:pt x="0" y="11069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23574" y="5076825"/>
            <a:ext cx="3805950" cy="340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Efficiently managing and integrating data from various sources, including user inputs and external databases, to ensure accurate and responsive interactions.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21977" y="5076825"/>
            <a:ext cx="3805950" cy="340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Addressing the emotional needs of users while maintaining ethical standards in responses, especially in sensitive mental health contexts.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20396" y="5076825"/>
            <a:ext cx="3805950" cy="437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342520"/>
                </a:solidFill>
                <a:latin typeface="Arimo"/>
                <a:ea typeface="Arimo"/>
                <a:cs typeface="Arimo"/>
                <a:sym typeface="Arimo"/>
              </a:rPr>
              <a:t>Ensuring the chatbot's machine learning algorithms and natural language processing techniques are accurate and reliable in understanding and responding to diverse user queries.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23574" y="3887652"/>
            <a:ext cx="3805950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Integration and Data Handling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21978" y="3887652"/>
            <a:ext cx="3805950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Emotional and Ethical Considerations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20396" y="3887652"/>
            <a:ext cx="3805950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b="true" sz="3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Technology and Accuracy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1425" y="402740"/>
            <a:ext cx="152251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342520"/>
                </a:solidFill>
                <a:latin typeface="Lato Bold"/>
                <a:ea typeface="Lato Bold"/>
                <a:cs typeface="Lato Bold"/>
                <a:sym typeface="Lato Bold"/>
              </a:rPr>
              <a:t>Challenges Anticipated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DAGP0gwr84M</dc:identifier>
  <dcterms:modified xsi:type="dcterms:W3CDTF">2011-08-01T06:04:30Z</dcterms:modified>
  <cp:revision>1</cp:revision>
  <dc:title>Copy of Mental Health Care Bot</dc:title>
</cp:coreProperties>
</file>