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7400ef62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7400ef62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7400ef62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7400ef62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7400ef62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7400ef62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7400ef62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7400ef62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7400ef62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7400ef62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7400ef62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7400ef62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7400ef62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7400ef62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400"/>
              <a:t>Measuring Intergroup Reciprocity by Analysis of Tweets</a:t>
            </a:r>
            <a:endParaRPr sz="24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sz="1400"/>
              <a:t>Akshata Patel, Kiran Saini</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aim is to measure intergroup reciprocity which is an important factor of peace. </a:t>
            </a:r>
            <a:endParaRPr/>
          </a:p>
          <a:p>
            <a:pPr indent="-342900" lvl="0" marL="457200" rtl="0" algn="l">
              <a:spcBef>
                <a:spcPts val="0"/>
              </a:spcBef>
              <a:spcAft>
                <a:spcPts val="0"/>
              </a:spcAft>
              <a:buSzPts val="1800"/>
              <a:buChar char="●"/>
            </a:pPr>
            <a:r>
              <a:rPr lang="en"/>
              <a:t>First step is to segment the population into two groups</a:t>
            </a:r>
            <a:endParaRPr/>
          </a:p>
          <a:p>
            <a:pPr indent="-342900" lvl="0" marL="457200" rtl="0" algn="l">
              <a:spcBef>
                <a:spcPts val="0"/>
              </a:spcBef>
              <a:spcAft>
                <a:spcPts val="0"/>
              </a:spcAft>
              <a:buSzPts val="1800"/>
              <a:buChar char="●"/>
            </a:pPr>
            <a:r>
              <a:rPr lang="en"/>
              <a:t>Second step is to identify twitter interactions</a:t>
            </a:r>
            <a:endParaRPr/>
          </a:p>
          <a:p>
            <a:pPr indent="-342900" lvl="0" marL="457200" rtl="0" algn="l">
              <a:spcBef>
                <a:spcPts val="0"/>
              </a:spcBef>
              <a:spcAft>
                <a:spcPts val="0"/>
              </a:spcAft>
              <a:buSzPts val="1800"/>
              <a:buChar char="●"/>
            </a:pPr>
            <a:r>
              <a:rPr lang="en"/>
              <a:t>Third step is to quantitatively score interaction based on level of agreement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Identify </a:t>
            </a:r>
            <a:r>
              <a:rPr lang="en"/>
              <a:t>groups: The population is divided into two groups on the basis of political affiliation. The political affiliation of the sample is self identified by membership to official Twitter accounts of the Democrat and Republican party. </a:t>
            </a:r>
            <a:endParaRPr/>
          </a:p>
          <a:p>
            <a:pPr indent="-342900" lvl="0" marL="457200" rtl="0" algn="l">
              <a:spcBef>
                <a:spcPts val="0"/>
              </a:spcBef>
              <a:spcAft>
                <a:spcPts val="0"/>
              </a:spcAft>
              <a:buSzPts val="1800"/>
              <a:buAutoNum type="arabicPeriod"/>
            </a:pPr>
            <a:r>
              <a:rPr lang="en"/>
              <a:t>Identify Twitter interactions: Three types of interactions are identified between the two groups.</a:t>
            </a:r>
            <a:endParaRPr/>
          </a:p>
          <a:p>
            <a:pPr indent="-342900" lvl="0" marL="914400" rtl="0" algn="l">
              <a:spcBef>
                <a:spcPts val="0"/>
              </a:spcBef>
              <a:spcAft>
                <a:spcPts val="0"/>
              </a:spcAft>
              <a:buSzPts val="1800"/>
              <a:buChar char="●"/>
            </a:pPr>
            <a:r>
              <a:rPr lang="en"/>
              <a:t>Retweet</a:t>
            </a:r>
            <a:endParaRPr/>
          </a:p>
          <a:p>
            <a:pPr indent="-342900" lvl="0" marL="914400" rtl="0" algn="l">
              <a:spcBef>
                <a:spcPts val="0"/>
              </a:spcBef>
              <a:spcAft>
                <a:spcPts val="0"/>
              </a:spcAft>
              <a:buSzPts val="1800"/>
              <a:buChar char="●"/>
            </a:pPr>
            <a:r>
              <a:rPr lang="en"/>
              <a:t>Quote</a:t>
            </a:r>
            <a:endParaRPr/>
          </a:p>
          <a:p>
            <a:pPr indent="-342900" lvl="0" marL="914400" rtl="0" algn="l">
              <a:spcBef>
                <a:spcPts val="0"/>
              </a:spcBef>
              <a:spcAft>
                <a:spcPts val="0"/>
              </a:spcAft>
              <a:buSzPts val="1800"/>
              <a:buChar char="●"/>
            </a:pPr>
            <a:r>
              <a:rPr lang="en"/>
              <a:t>User-mentions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Create corpus of interaction tweets: Tweepy API is used to extract tweets with the different types of interactions. The political affiliation of the two users involved in each tweet is also stored(Dem-&gt;Dem, Dem-&gt;Rep, Rep-&gt;Dem, Rep-&gt;Rep</a:t>
            </a:r>
            <a:endParaRPr/>
          </a:p>
          <a:p>
            <a:pPr indent="0" lvl="0" marL="0" rtl="0" algn="l">
              <a:spcBef>
                <a:spcPts val="1600"/>
              </a:spcBef>
              <a:spcAft>
                <a:spcPts val="0"/>
              </a:spcAft>
              <a:buNone/>
            </a:pPr>
            <a:r>
              <a:rPr lang="en"/>
              <a:t>4.	Analysis of tweets: Each interaction is classified as Agreement/Disagreement.</a:t>
            </a:r>
            <a:endParaRPr/>
          </a:p>
          <a:p>
            <a:pPr indent="-342900" lvl="0" marL="914400" rtl="0" algn="l">
              <a:spcBef>
                <a:spcPts val="1600"/>
              </a:spcBef>
              <a:spcAft>
                <a:spcPts val="0"/>
              </a:spcAft>
              <a:buSzPts val="1800"/>
              <a:buChar char="●"/>
            </a:pPr>
            <a:r>
              <a:rPr lang="en"/>
              <a:t>Each retweet is classified as an agreement</a:t>
            </a:r>
            <a:endParaRPr/>
          </a:p>
          <a:p>
            <a:pPr indent="-342900" lvl="0" marL="914400" rtl="0" algn="l">
              <a:spcBef>
                <a:spcPts val="0"/>
              </a:spcBef>
              <a:spcAft>
                <a:spcPts val="0"/>
              </a:spcAft>
              <a:buSzPts val="1800"/>
              <a:buChar char="●"/>
            </a:pPr>
            <a:r>
              <a:rPr lang="en"/>
              <a:t>A classification model is used to classify quotes</a:t>
            </a:r>
            <a:endParaRPr/>
          </a:p>
          <a:p>
            <a:pPr indent="-342900" lvl="0" marL="914400" rtl="0" algn="l">
              <a:spcBef>
                <a:spcPts val="0"/>
              </a:spcBef>
              <a:spcAft>
                <a:spcPts val="0"/>
              </a:spcAft>
              <a:buSzPts val="1800"/>
              <a:buChar char="●"/>
            </a:pPr>
            <a:r>
              <a:rPr lang="en"/>
              <a:t>Sentiment analysis is used to classify tweets with user mentions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Scoring of interactions: For each type of interaction(Dem-&gt;Dem, Rep-&gt;Rep, Rep-&gt;Dem, Dem-&gt;Rep) the count of interactions with class agreement and class disagreement is calculated. </a:t>
            </a:r>
            <a:endParaRPr/>
          </a:p>
          <a:p>
            <a:pPr indent="-342900" lvl="0" marL="457200" rtl="0" algn="l">
              <a:spcBef>
                <a:spcPts val="1600"/>
              </a:spcBef>
              <a:spcAft>
                <a:spcPts val="0"/>
              </a:spcAft>
              <a:buSzPts val="1800"/>
              <a:buChar char="●"/>
            </a:pPr>
            <a:r>
              <a:rPr lang="en"/>
              <a:t>The score of positive intergroup reciprocity is taken as the proportion of interactions with class agreement</a:t>
            </a:r>
            <a:endParaRPr/>
          </a:p>
          <a:p>
            <a:pPr indent="-342900" lvl="0" marL="457200" rtl="0" algn="l">
              <a:spcBef>
                <a:spcPts val="0"/>
              </a:spcBef>
              <a:spcAft>
                <a:spcPts val="0"/>
              </a:spcAft>
              <a:buSzPts val="1800"/>
              <a:buChar char="●"/>
            </a:pPr>
            <a:r>
              <a:rPr lang="en"/>
              <a:t>The score of negative intergroup reciprocity is taken as the proportion of interactions with class disagreement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97" name="Google Shape;97;p18"/>
          <p:cNvPicPr preferRelativeResize="0"/>
          <p:nvPr/>
        </p:nvPicPr>
        <p:blipFill>
          <a:blip r:embed="rId3">
            <a:alphaModFix/>
          </a:blip>
          <a:stretch>
            <a:fillRect/>
          </a:stretch>
        </p:blipFill>
        <p:spPr>
          <a:xfrm>
            <a:off x="537200" y="1462525"/>
            <a:ext cx="3773850" cy="2665925"/>
          </a:xfrm>
          <a:prstGeom prst="rect">
            <a:avLst/>
          </a:prstGeom>
          <a:noFill/>
          <a:ln>
            <a:noFill/>
          </a:ln>
        </p:spPr>
      </p:pic>
      <p:pic>
        <p:nvPicPr>
          <p:cNvPr id="98" name="Google Shape;98;p18"/>
          <p:cNvPicPr preferRelativeResize="0"/>
          <p:nvPr/>
        </p:nvPicPr>
        <p:blipFill>
          <a:blip r:embed="rId4">
            <a:alphaModFix/>
          </a:blip>
          <a:stretch>
            <a:fillRect/>
          </a:stretch>
        </p:blipFill>
        <p:spPr>
          <a:xfrm>
            <a:off x="4398946" y="1486875"/>
            <a:ext cx="3906629" cy="2641575"/>
          </a:xfrm>
          <a:prstGeom prst="rect">
            <a:avLst/>
          </a:prstGeom>
          <a:noFill/>
          <a:ln>
            <a:noFill/>
          </a:ln>
        </p:spPr>
      </p:pic>
      <p:sp>
        <p:nvSpPr>
          <p:cNvPr id="99" name="Google Shape;99;p18"/>
          <p:cNvSpPr txBox="1"/>
          <p:nvPr/>
        </p:nvSpPr>
        <p:spPr>
          <a:xfrm>
            <a:off x="1008025" y="4245575"/>
            <a:ext cx="3096900" cy="3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t>Figure 1: Positive intergroup reciprocity</a:t>
            </a:r>
            <a:endParaRPr>
              <a:latin typeface="Open Sans"/>
              <a:ea typeface="Open Sans"/>
              <a:cs typeface="Open Sans"/>
              <a:sym typeface="Open Sans"/>
            </a:endParaRPr>
          </a:p>
        </p:txBody>
      </p:sp>
      <p:sp>
        <p:nvSpPr>
          <p:cNvPr id="100" name="Google Shape;100;p18"/>
          <p:cNvSpPr txBox="1"/>
          <p:nvPr/>
        </p:nvSpPr>
        <p:spPr>
          <a:xfrm>
            <a:off x="4789225" y="4245575"/>
            <a:ext cx="3200100" cy="3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t>Figure 2: The retweet counts by interaction type</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06" name="Google Shape;106;p19"/>
          <p:cNvPicPr preferRelativeResize="0"/>
          <p:nvPr/>
        </p:nvPicPr>
        <p:blipFill>
          <a:blip r:embed="rId3">
            <a:alphaModFix/>
          </a:blip>
          <a:stretch>
            <a:fillRect/>
          </a:stretch>
        </p:blipFill>
        <p:spPr>
          <a:xfrm>
            <a:off x="152400" y="1304825"/>
            <a:ext cx="4004324" cy="2697900"/>
          </a:xfrm>
          <a:prstGeom prst="rect">
            <a:avLst/>
          </a:prstGeom>
          <a:noFill/>
          <a:ln>
            <a:noFill/>
          </a:ln>
        </p:spPr>
      </p:pic>
      <p:pic>
        <p:nvPicPr>
          <p:cNvPr id="107" name="Google Shape;107;p19"/>
          <p:cNvPicPr preferRelativeResize="0"/>
          <p:nvPr/>
        </p:nvPicPr>
        <p:blipFill>
          <a:blip r:embed="rId4">
            <a:alphaModFix/>
          </a:blip>
          <a:stretch>
            <a:fillRect/>
          </a:stretch>
        </p:blipFill>
        <p:spPr>
          <a:xfrm>
            <a:off x="4066200" y="1243800"/>
            <a:ext cx="4070175" cy="2758925"/>
          </a:xfrm>
          <a:prstGeom prst="rect">
            <a:avLst/>
          </a:prstGeom>
          <a:noFill/>
          <a:ln>
            <a:noFill/>
          </a:ln>
        </p:spPr>
      </p:pic>
      <p:sp>
        <p:nvSpPr>
          <p:cNvPr id="108" name="Google Shape;108;p19"/>
          <p:cNvSpPr txBox="1"/>
          <p:nvPr/>
        </p:nvSpPr>
        <p:spPr>
          <a:xfrm>
            <a:off x="311700" y="4194025"/>
            <a:ext cx="3572700" cy="27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t>Figure 3: Count of tweets with user-mentions by interaction type</a:t>
            </a:r>
            <a:endParaRPr>
              <a:latin typeface="Open Sans"/>
              <a:ea typeface="Open Sans"/>
              <a:cs typeface="Open Sans"/>
              <a:sym typeface="Open Sans"/>
            </a:endParaRPr>
          </a:p>
        </p:txBody>
      </p:sp>
      <p:sp>
        <p:nvSpPr>
          <p:cNvPr id="109" name="Google Shape;109;p19"/>
          <p:cNvSpPr txBox="1"/>
          <p:nvPr/>
        </p:nvSpPr>
        <p:spPr>
          <a:xfrm>
            <a:off x="4715650" y="4171950"/>
            <a:ext cx="3303000" cy="27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t>Figure 4: </a:t>
            </a:r>
            <a:r>
              <a:rPr lang="en" sz="1100"/>
              <a:t>The quote counts by interaction type</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