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89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9" r:id="rId10"/>
    <p:sldId id="270" r:id="rId11"/>
    <p:sldId id="271" r:id="rId12"/>
    <p:sldId id="275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8" r:id="rId24"/>
    <p:sldId id="287" r:id="rId25"/>
    <p:sldId id="284" r:id="rId26"/>
    <p:sldId id="285" r:id="rId27"/>
    <p:sldId id="290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>
        <p:scale>
          <a:sx n="66" d="100"/>
          <a:sy n="66" d="100"/>
        </p:scale>
        <p:origin x="1288" y="-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BAA76-EC4F-4659-8458-1FB9F6A65B44}" type="datetimeFigureOut">
              <a:rPr lang="en-IN" smtClean="0"/>
              <a:pPr/>
              <a:t>18-01-2023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F3026-7067-43C3-A79E-56B22CD5B6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2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3026-7067-43C3-A79E-56B22CD5B630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10BE1DF-00DE-4599-976C-896795080E4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F9851CE-5E8C-45B3-942D-3209611A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venngage.com/blog/data-visualization-infographic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67FE3EF-7A69-66C7-13D2-B1941BE07C46}"/>
              </a:ext>
            </a:extLst>
          </p:cNvPr>
          <p:cNvSpPr txBox="1"/>
          <p:nvPr/>
        </p:nvSpPr>
        <p:spPr>
          <a:xfrm>
            <a:off x="304800" y="874454"/>
            <a:ext cx="8610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Bodoni MT" panose="02070603080606020203" pitchFamily="18" charset="0"/>
              </a:rPr>
              <a:t>TOP  200  COMMON  PASSWORDS  BY DIFFERENT  COUNTRY  2022....</a:t>
            </a:r>
            <a:endParaRPr lang="en-IN" sz="4000" dirty="0">
              <a:solidFill>
                <a:schemeClr val="accent3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D7DC2-C8CB-00DC-9C02-BD6CF804862D}"/>
              </a:ext>
            </a:extLst>
          </p:cNvPr>
          <p:cNvSpPr txBox="1"/>
          <p:nvPr/>
        </p:nvSpPr>
        <p:spPr>
          <a:xfrm>
            <a:off x="1981200" y="3657600"/>
            <a:ext cx="5334000" cy="3466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By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b="1" dirty="0">
                <a:effectLst/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AKSHATA  SHIRWALE</a:t>
            </a:r>
            <a:endParaRPr lang="en-IN" sz="1100" dirty="0">
              <a:latin typeface="Calibri" panose="020F0502020204030204" pitchFamily="34" charset="0"/>
              <a:ea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b="1" dirty="0">
                <a:effectLst/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&amp;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b="1" dirty="0">
                <a:latin typeface="Baskerville Old Face" panose="02020602080505020303" pitchFamily="18" charset="0"/>
                <a:ea typeface="Baskerville Old Face" panose="02020602080505020303" pitchFamily="18" charset="0"/>
                <a:cs typeface="Times New Roman" panose="02020603050405020304" pitchFamily="18" charset="0"/>
              </a:rPr>
              <a:t>PAURAVI  KHATPE</a:t>
            </a:r>
            <a:endParaRPr lang="en-IN" sz="1100" dirty="0">
              <a:latin typeface="Calibri" panose="020F0502020204030204" pitchFamily="34" charset="0"/>
              <a:ea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sz="2000" b="1" dirty="0">
                <a:effectLst/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UNDER THE GUIDEENCE OF :-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Baskerville Old Face" panose="02020602080505020303" pitchFamily="18" charset="0"/>
                <a:ea typeface="Baskerville Old Face" panose="02020602080505020303" pitchFamily="18" charset="0"/>
                <a:cs typeface="Baskerville Old Face" panose="02020602080505020303" pitchFamily="18" charset="0"/>
              </a:rPr>
              <a:t> PROF . SUSHMITA BHAMBHURE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7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5.Choro </a:t>
            </a:r>
            <a:r>
              <a:rPr lang="en-US" dirty="0" err="1"/>
              <a:t>pleth</a:t>
            </a:r>
            <a:r>
              <a:rPr lang="en-US" dirty="0"/>
              <a:t>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dirty="0" err="1"/>
              <a:t>choropleth</a:t>
            </a:r>
            <a:r>
              <a:rPr lang="en-US" sz="2000" dirty="0"/>
              <a:t> map uses color, shading, and other patterns to visualize numerical values across geographic regions. These visualizations use a progression of color (or shading) on a spectrum to distinguish high values from low.</a:t>
            </a:r>
          </a:p>
        </p:txBody>
      </p:sp>
      <p:pic>
        <p:nvPicPr>
          <p:cNvPr id="5" name="Content Placeholder 4" descr="HBS_Choropleth_Map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1892300"/>
            <a:ext cx="4800600" cy="3657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Top  200  Common  Passwords  By  Different  Country  2022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124" y="1600200"/>
            <a:ext cx="771175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/>
              <a:t>We take  data from kagal.com website (</a:t>
            </a:r>
            <a:r>
              <a:rPr lang="en-US" sz="2000" b="1" dirty="0"/>
              <a:t>Top 200 common passwords by country 2022)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We have all country data from A-Z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In data we have column name such as-</a:t>
            </a:r>
          </a:p>
          <a:p>
            <a:pPr>
              <a:lnSpc>
                <a:spcPct val="200000"/>
              </a:lnSpc>
            </a:pPr>
            <a:r>
              <a:rPr lang="en-US" sz="2000" b="1" dirty="0" err="1"/>
              <a:t>country_code</a:t>
            </a:r>
            <a:r>
              <a:rPr lang="en-US" sz="2000" b="1" dirty="0"/>
              <a:t>,</a:t>
            </a:r>
            <a:r>
              <a:rPr lang="en-US" sz="2000" dirty="0"/>
              <a:t> country/territory name, rank, password, user count, time to crack password, global rank, time to crack password (in seconds)</a:t>
            </a:r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We have used data processing techniques on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1041D-E8A2-4F48-AF2D-959097F2DC52}"/>
              </a:ext>
            </a:extLst>
          </p:cNvPr>
          <p:cNvSpPr txBox="1"/>
          <p:nvPr/>
        </p:nvSpPr>
        <p:spPr>
          <a:xfrm>
            <a:off x="762000" y="1676400"/>
            <a:ext cx="78486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There are techniques we can use for data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one we used for our data is data cleaning.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begin with, check the null values in the data, </a:t>
            </a:r>
            <a:r>
              <a:rPr lang="en-IN" sz="2400" dirty="0" err="1"/>
              <a:t>isnull</a:t>
            </a:r>
            <a:r>
              <a:rPr lang="en-IN" sz="2400" dirty="0"/>
              <a:t>() is used to check null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If there are any null values  replace it with mean or median values , or remove null values, or use forward or backword fill.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We replaced it with mean values in place of null values</a:t>
            </a:r>
          </a:p>
        </p:txBody>
      </p:sp>
    </p:spTree>
    <p:extLst>
      <p:ext uri="{BB962C8B-B14F-4D97-AF65-F5344CB8AC3E}">
        <p14:creationId xmlns:p14="http://schemas.microsoft.com/office/powerpoint/2010/main" val="309488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43762"/>
            <a:ext cx="5029200" cy="641350"/>
          </a:xfrm>
        </p:spPr>
        <p:txBody>
          <a:bodyPr/>
          <a:lstStyle/>
          <a:p>
            <a:pPr algn="ctr"/>
            <a:r>
              <a:rPr lang="en-US" sz="2000" u="sng" dirty="0">
                <a:latin typeface="Baskerville Old Face" panose="02020602080505020303" pitchFamily="18" charset="0"/>
              </a:rPr>
              <a:t>First we have imported the libraries and then displayed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47800"/>
            <a:ext cx="3200400" cy="4648200"/>
          </a:xfrm>
        </p:spPr>
        <p:txBody>
          <a:bodyPr>
            <a:norm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/>
              <a:t>Libraries like seaborn and matplotlib, </a:t>
            </a:r>
            <a:r>
              <a:rPr lang="en-US" sz="2000" dirty="0" err="1"/>
              <a:t>wordcloud</a:t>
            </a:r>
            <a:r>
              <a:rPr lang="en-US" sz="2000" dirty="0"/>
              <a:t> are used for data visualization.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/>
              <a:t>For displaying data we use </a:t>
            </a:r>
            <a:r>
              <a:rPr lang="en-US" sz="2000" dirty="0" err="1"/>
              <a:t>pd.read_csv</a:t>
            </a:r>
            <a:r>
              <a:rPr lang="en-US" sz="2000" dirty="0"/>
              <a:t>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df.shape</a:t>
            </a:r>
            <a:r>
              <a:rPr lang="en-US" sz="2000" dirty="0"/>
              <a:t> displays the size of the data.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is.null</a:t>
            </a:r>
            <a:r>
              <a:rPr lang="en-US" sz="2000" dirty="0"/>
              <a:t>().sum() checks the null values in data and sum gives the total of null values in each column.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1FEDD949-C5DF-4B7D-936D-322EB2E0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013927"/>
            <a:ext cx="3962400" cy="2255466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29000"/>
            <a:ext cx="4648200" cy="3264991"/>
          </a:xfrm>
        </p:spPr>
      </p:pic>
    </p:spTree>
    <p:extLst>
      <p:ext uri="{BB962C8B-B14F-4D97-AF65-F5344CB8AC3E}">
        <p14:creationId xmlns:p14="http://schemas.microsoft.com/office/powerpoint/2010/main" val="223194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755D30-8F95-4938-A1DA-AAE3A3AE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4402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F41F3-0608-432E-9081-77B9C3A1C6E8}"/>
              </a:ext>
            </a:extLst>
          </p:cNvPr>
          <p:cNvSpPr txBox="1"/>
          <p:nvPr/>
        </p:nvSpPr>
        <p:spPr>
          <a:xfrm>
            <a:off x="2590800" y="304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This is our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04034-B50E-4F1B-8FC7-2C05FC75BCB8}"/>
              </a:ext>
            </a:extLst>
          </p:cNvPr>
          <p:cNvSpPr txBox="1"/>
          <p:nvPr/>
        </p:nvSpPr>
        <p:spPr>
          <a:xfrm>
            <a:off x="838200" y="1143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This is the link of data from </a:t>
            </a:r>
            <a:r>
              <a:rPr lang="en-US" b="1" dirty="0" err="1"/>
              <a:t>kaggle</a:t>
            </a:r>
            <a:endParaRPr lang="en-US" b="1" dirty="0"/>
          </a:p>
          <a:p>
            <a:r>
              <a:rPr lang="en-US" dirty="0" err="1"/>
              <a:t>kaggle</a:t>
            </a:r>
            <a:r>
              <a:rPr lang="en-US" dirty="0"/>
              <a:t> datasets download -d </a:t>
            </a:r>
            <a:r>
              <a:rPr lang="en-US" dirty="0" err="1"/>
              <a:t>prasertk</a:t>
            </a:r>
            <a:r>
              <a:rPr lang="en-US" dirty="0"/>
              <a:t>/top-200-passwords-by-country-2022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20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04900"/>
            <a:ext cx="3200400" cy="4648200"/>
          </a:xfrm>
        </p:spPr>
        <p:txBody>
          <a:bodyPr>
            <a:normAutofit/>
          </a:bodyPr>
          <a:lstStyle/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is heat map showing the null values in </a:t>
            </a:r>
            <a:r>
              <a:rPr lang="en-US" sz="2000" dirty="0" err="1"/>
              <a:t>Global_rank</a:t>
            </a:r>
            <a:r>
              <a:rPr lang="en-US" sz="2000" dirty="0"/>
              <a:t> column.</a:t>
            </a:r>
          </a:p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 area represents the null values and black is not null values.</a:t>
            </a:r>
          </a:p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checks the null values in data and represents it in heap map</a:t>
            </a:r>
          </a:p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B7671F2E-E382-4719-B521-6680A12D0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6200" y="838200"/>
            <a:ext cx="510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167119"/>
            <a:ext cx="3429000" cy="3871481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/>
              <a:t>Now we know that we have null values in only one column, so first we have to create a variable of each column.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/>
              <a:t>Then we have to replace the null values with mean values, </a:t>
            </a:r>
            <a:r>
              <a:rPr lang="en-US" sz="2000" dirty="0" err="1"/>
              <a:t>globalrank.mean</a:t>
            </a:r>
            <a:r>
              <a:rPr lang="en-US" sz="2000" dirty="0"/>
              <a:t>() gives the mean of global rank column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742" y="3276600"/>
            <a:ext cx="4715458" cy="3352800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742" y="167119"/>
            <a:ext cx="4715458" cy="2804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887034-717E-4C7C-A79A-DD6FF62B18AE}"/>
              </a:ext>
            </a:extLst>
          </p:cNvPr>
          <p:cNvSpPr txBox="1"/>
          <p:nvPr/>
        </p:nvSpPr>
        <p:spPr>
          <a:xfrm>
            <a:off x="609600" y="4038600"/>
            <a:ext cx="33528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second picture we have displayed the data with mean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Now if we check there are 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98342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167119"/>
            <a:ext cx="3429000" cy="3566681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000" dirty="0"/>
              <a:t>Now we have to see the countries which take longest time to crack the password.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000" dirty="0"/>
              <a:t>For that we have used horizontal bar chart.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000" dirty="0"/>
              <a:t>The time should be &gt;100000000.Output we get is two columns country and time to crack in seconds.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743" y="3276600"/>
            <a:ext cx="4715458" cy="3352800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742" y="167120"/>
            <a:ext cx="4715458" cy="280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887034-717E-4C7C-A79A-DD6FF62B18AE}"/>
              </a:ext>
            </a:extLst>
          </p:cNvPr>
          <p:cNvSpPr txBox="1"/>
          <p:nvPr/>
        </p:nvSpPr>
        <p:spPr>
          <a:xfrm>
            <a:off x="609600" y="4038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code in the picture represents the horizontal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graph is plot with country against time to crack.</a:t>
            </a:r>
          </a:p>
        </p:txBody>
      </p:sp>
    </p:spTree>
    <p:extLst>
      <p:ext uri="{BB962C8B-B14F-4D97-AF65-F5344CB8AC3E}">
        <p14:creationId xmlns:p14="http://schemas.microsoft.com/office/powerpoint/2010/main" val="377577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76199"/>
            <a:ext cx="3429000" cy="6578081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Now we will check for passwords who took longest time to crack.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10 passwords which took longest time are printed.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If we look the passwords are only alpha values, so for printing numeric, alpha and mixed passwords 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So for that we have to make another column named </a:t>
            </a:r>
            <a:r>
              <a:rPr lang="en-US" sz="2400" dirty="0" err="1"/>
              <a:t>type_pass</a:t>
            </a:r>
            <a:r>
              <a:rPr lang="en-US" sz="2400" dirty="0"/>
              <a:t> which print password types.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3071" y="3276600"/>
            <a:ext cx="4876799" cy="3377681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3071" y="203718"/>
            <a:ext cx="4876800" cy="28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3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647699"/>
            <a:ext cx="3429000" cy="5448301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displayed here the bar chart with types of password against count.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Counter is used to store elements as dictionary. </a:t>
            </a:r>
            <a:r>
              <a:rPr lang="en-US" sz="2400" dirty="0" err="1"/>
              <a:t>Type_pass</a:t>
            </a:r>
            <a:r>
              <a:rPr lang="en-US" sz="2400" dirty="0"/>
              <a:t> is used and it print elements as keys and count as values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see that alpha passwords are used more.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3071" y="3352800"/>
            <a:ext cx="4876799" cy="3301480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3071" y="203720"/>
            <a:ext cx="4876800" cy="28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53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 V</a:t>
            </a:r>
            <a:r>
              <a:rPr lang="en-US" sz="3600" b="1" dirty="0"/>
              <a:t>isualization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526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  Data visualization is the secret art of turning data into visual graphics that people       can understand (graphs, charts, info graphics, etc.).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  <a:p>
            <a:pPr algn="just" fontAlgn="base">
              <a:buFont typeface="Wingdings" pitchFamily="2" charset="2"/>
              <a:buChar char="Ø"/>
            </a:pPr>
            <a:r>
              <a:rPr lang="en-US" sz="2000" dirty="0"/>
              <a:t>  Here are a few additional statistics highlighting the importance of data visualization over text when presenting information:</a:t>
            </a:r>
          </a:p>
          <a:p>
            <a:pPr lvl="1" algn="just" fontAlgn="base">
              <a:buFont typeface="Wingdings" pitchFamily="2" charset="2"/>
              <a:buChar char="§"/>
            </a:pPr>
            <a:r>
              <a:rPr lang="en-US" sz="2000" dirty="0"/>
              <a:t>   90% of the information transmitted to the brain is visual</a:t>
            </a:r>
          </a:p>
          <a:p>
            <a:pPr lvl="1" algn="just" fontAlgn="base">
              <a:buFont typeface="Wingdings" pitchFamily="2" charset="2"/>
              <a:buChar char="§"/>
            </a:pPr>
            <a:r>
              <a:rPr lang="en-US" sz="2000" dirty="0"/>
              <a:t>   Humans process images 60,000 times faster than text</a:t>
            </a:r>
          </a:p>
          <a:p>
            <a:pPr lvl="1" algn="just" fontAlgn="base">
              <a:buFont typeface="Wingdings" pitchFamily="2" charset="2"/>
              <a:buChar char="§"/>
            </a:pPr>
            <a:r>
              <a:rPr lang="en-US" sz="2000" dirty="0"/>
              <a:t>    70% of our sensory receptors are in our eyes</a:t>
            </a:r>
          </a:p>
          <a:p>
            <a:pPr lvl="1" algn="just" fontAlgn="base">
              <a:buFont typeface="Wingdings" pitchFamily="2" charset="2"/>
              <a:buChar char="§"/>
            </a:pPr>
            <a:r>
              <a:rPr lang="en-US" sz="2000" dirty="0"/>
              <a:t>    65% of people are visual learners</a:t>
            </a:r>
          </a:p>
          <a:p>
            <a:pPr lvl="1" algn="just" fontAlgn="base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  By using visual elements like </a:t>
            </a:r>
            <a:r>
              <a:rPr lang="en-US" sz="2000" b="1" dirty="0"/>
              <a:t>charts</a:t>
            </a:r>
            <a:r>
              <a:rPr lang="en-US" sz="2000" dirty="0"/>
              <a:t>, </a:t>
            </a:r>
            <a:r>
              <a:rPr lang="en-US" sz="2000" b="1" dirty="0"/>
              <a:t>graphs</a:t>
            </a:r>
            <a:r>
              <a:rPr lang="en-US" sz="2000" dirty="0"/>
              <a:t>, and </a:t>
            </a:r>
            <a:r>
              <a:rPr lang="en-US" sz="2000" b="1" dirty="0"/>
              <a:t>maps</a:t>
            </a:r>
            <a:r>
              <a:rPr lang="en-US" sz="2000" dirty="0"/>
              <a:t>, data visualization techniques provide an accessible way to see and</a:t>
            </a:r>
            <a:r>
              <a:rPr lang="en-US" sz="2000" b="1" dirty="0"/>
              <a:t> understand trends, outliers, and patterns in data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990600"/>
            <a:ext cx="3276600" cy="4813041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Top 10 numeric passwords are displayed.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The graph is plot numeric passwords against count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And from this graph we can tell that 1-4 passwords have same count.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3352800"/>
            <a:ext cx="4957471" cy="3301480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03720"/>
            <a:ext cx="4957471" cy="29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0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990600"/>
            <a:ext cx="3276600" cy="4813041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Top 10 alpha passwords are displayed.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The graph is plot alpha passwords against count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And from this graph we can tell </a:t>
            </a:r>
            <a:r>
              <a:rPr lang="en-US" sz="2400" b="1" dirty="0"/>
              <a:t>password</a:t>
            </a:r>
            <a:r>
              <a:rPr lang="en-US" sz="2400" dirty="0"/>
              <a:t> and </a:t>
            </a:r>
            <a:r>
              <a:rPr lang="en-US" sz="2400" b="1" dirty="0"/>
              <a:t>qwerty</a:t>
            </a:r>
            <a:r>
              <a:rPr lang="en-US" sz="2400" dirty="0"/>
              <a:t> are most used passwords.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3352800"/>
            <a:ext cx="4957471" cy="3301480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03720"/>
            <a:ext cx="4957471" cy="28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7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990600"/>
            <a:ext cx="3124200" cy="4813041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Top 10 mixed passwords are displayed.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The graph is plot mixed passwords against count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And from this graph we can tell that password </a:t>
            </a:r>
            <a:r>
              <a:rPr lang="en-US" sz="2400" b="1" dirty="0"/>
              <a:t>qwerty123 </a:t>
            </a:r>
            <a:r>
              <a:rPr lang="en-US" sz="2400" dirty="0"/>
              <a:t>is most used.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D5FCA7-B466-48AD-9E83-4E028CB365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3352799"/>
            <a:ext cx="4957471" cy="3301480"/>
          </a:xfrm>
        </p:spPr>
      </p:pic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6200" y="203721"/>
            <a:ext cx="4957471" cy="29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33799" y="533400"/>
            <a:ext cx="5312227" cy="1676400"/>
          </a:xfrm>
        </p:spPr>
      </p:pic>
      <p:pic>
        <p:nvPicPr>
          <p:cNvPr id="8" name="Picture 7" descr="outp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743200"/>
            <a:ext cx="5007426" cy="298671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0BC034-4757-486D-AB67-AA792CBDCC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396996"/>
            <a:ext cx="2971800" cy="6064007"/>
          </a:xfrm>
        </p:spPr>
        <p:txBody>
          <a:bodyPr>
            <a:normAutofit fontScale="92500" lnSpcReduction="10000"/>
          </a:bodyPr>
          <a:lstStyle/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this code the length of the passwords are displayed in data.</a:t>
            </a:r>
          </a:p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Then we have find the correlation between length and time to crack and we have drawn a heat map.</a:t>
            </a:r>
          </a:p>
          <a:p>
            <a:pPr marL="39776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Based on map we can tell that between length and time to crack we have very small correlation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5254" y="381000"/>
            <a:ext cx="5356346" cy="289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159" y="3626498"/>
            <a:ext cx="5164535" cy="3057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06" y="1706939"/>
            <a:ext cx="32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 this code we take </a:t>
            </a:r>
            <a:r>
              <a:rPr lang="en-US" sz="2000" dirty="0" err="1"/>
              <a:t>user_count</a:t>
            </a:r>
            <a:r>
              <a:rPr lang="en-US" sz="2000" dirty="0"/>
              <a:t> column.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And we found out top 10 largest user count and their password.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400" y="304800"/>
            <a:ext cx="3200400" cy="6237265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we have analyze the weakest passwords with the help of word cloud.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Word cloud means it is a collection of words in different sizes. The bolder the word appears it is most important.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In our case  </a:t>
            </a:r>
            <a:r>
              <a:rPr lang="en-US" sz="2400" b="1" dirty="0" err="1"/>
              <a:t>qwertyuiop</a:t>
            </a:r>
            <a:r>
              <a:rPr lang="en-US" sz="2400" dirty="0"/>
              <a:t> is bolder so this is the weakest password.</a:t>
            </a:r>
          </a:p>
        </p:txBody>
      </p:sp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0833" y="304800"/>
            <a:ext cx="4957471" cy="2590800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77FC7878-21AF-490E-9311-35D7478F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0833" y="3167213"/>
            <a:ext cx="4957471" cy="33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0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143000"/>
            <a:ext cx="3200400" cy="4343400"/>
          </a:xfrm>
        </p:spPr>
        <p:txBody>
          <a:bodyPr>
            <a:noAutofit/>
          </a:bodyPr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we have </a:t>
            </a:r>
            <a:r>
              <a:rPr lang="en-US" sz="2400" dirty="0" err="1"/>
              <a:t>analyse</a:t>
            </a:r>
            <a:r>
              <a:rPr lang="en-US" sz="2400" dirty="0"/>
              <a:t> the strongest passwords with the help of word cloud.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 </a:t>
            </a:r>
            <a:r>
              <a:rPr lang="en-US" sz="2400" b="1" dirty="0" err="1"/>
              <a:t>kallynlavallee</a:t>
            </a:r>
            <a:r>
              <a:rPr lang="en-US" sz="2400" dirty="0"/>
              <a:t> is bolder so this is the strongest password.</a:t>
            </a:r>
          </a:p>
        </p:txBody>
      </p:sp>
      <p:pic>
        <p:nvPicPr>
          <p:cNvPr id="6" name="Content Placeholder 16">
            <a:extLst>
              <a:ext uri="{FF2B5EF4-FFF2-40B4-BE49-F238E27FC236}">
                <a16:creationId xmlns:a16="http://schemas.microsoft.com/office/drawing/2014/main" id="{07D336B6-AD78-4D5E-B118-CFB5168A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228600"/>
            <a:ext cx="4869704" cy="2819400"/>
          </a:xfrm>
          <a:prstGeom prst="rect">
            <a:avLst/>
          </a:prstGeom>
        </p:spPr>
      </p:pic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77FC7878-21AF-490E-9311-35D7478F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3424987"/>
            <a:ext cx="486970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1673-7B59-72F0-E26C-BB13E2EA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3738-5947-16EF-B04C-6976D80EB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countries we see Brazil country take longest time to crack the password.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the alpha passwords are mostly used  in all the countries.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numeric password pattern (1234567890) , In alpha pattern (password/qwerty) , In mixed (qwerty123) these </a:t>
            </a: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paaword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mostly used rather than remaining password patterns.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(123456) has large </a:t>
            </a: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user_count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all countries.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we have analyze the weakest passwords with the help of word cloud.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word cloud image 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qwertyuiop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bolder so this is the weakest password.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we have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strongest passwords with the help of word cloud.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kallynlavallee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 the strongest password.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10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5814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86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this project we have analyzed the which countries take longer time to crack the passwords, password which took longer time to crack, types of passwords, strongest and weakest passwords.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finally we concluded that we have  to use </a:t>
            </a:r>
            <a:r>
              <a:rPr lang="en-US" sz="2400" b="1" u="sng" dirty="0"/>
              <a:t>alpha password or mixed password  </a:t>
            </a:r>
            <a:r>
              <a:rPr lang="en-US" sz="2400" dirty="0"/>
              <a:t>because it is difficult to crack that type of password and its safe.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data processing we used data cleaning method.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analysis we used bar chart, horizontal bar chart, heat map and word cloud.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00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"/>
            <a:ext cx="6477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itchFamily="18" charset="0"/>
              </a:rPr>
              <a:t>Benefits of Good Data Visualization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  Whenever we visualize a chart, we quickly identify the trends and outliers present  in the dataset.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  The basic uses of the Data Visualization technique are as follows :-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 It is a powerful technique to explore the data with  </a:t>
            </a:r>
            <a:r>
              <a:rPr lang="en-US" sz="2000" b="1" dirty="0"/>
              <a:t>presentable</a:t>
            </a:r>
            <a:r>
              <a:rPr lang="en-US" sz="2000" dirty="0"/>
              <a:t> and</a:t>
            </a:r>
            <a:r>
              <a:rPr lang="en-US" sz="2000" b="1" dirty="0"/>
              <a:t> interpretable</a:t>
            </a:r>
            <a:r>
              <a:rPr lang="en-US" sz="2000" dirty="0"/>
              <a:t> results.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1" algn="just">
              <a:buFont typeface="Wingdings" pitchFamily="2" charset="2"/>
              <a:buChar char="v"/>
            </a:pPr>
            <a:r>
              <a:rPr lang="en-US" sz="2000" dirty="0"/>
              <a:t>    In the </a:t>
            </a:r>
            <a:r>
              <a:rPr lang="en-US" sz="2000" b="1" u="sng" dirty="0"/>
              <a:t>data mining process</a:t>
            </a:r>
            <a:r>
              <a:rPr lang="en-US" sz="2000" dirty="0"/>
              <a:t>, it acts as a primary step in the pre- </a:t>
            </a:r>
          </a:p>
          <a:p>
            <a:pPr lvl="1" algn="just"/>
            <a:r>
              <a:rPr lang="en-US" sz="2000" dirty="0"/>
              <a:t>        processing  portion.</a:t>
            </a:r>
          </a:p>
          <a:p>
            <a:pPr lvl="1" algn="just"/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It supports the </a:t>
            </a:r>
            <a:r>
              <a:rPr lang="en-US" sz="2000" b="1" u="sng" dirty="0"/>
              <a:t>data cleaning process</a:t>
            </a:r>
            <a:r>
              <a:rPr lang="en-US" sz="2000" dirty="0"/>
              <a:t> by finding incorrect data and corrupted or missing values.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It also helps to </a:t>
            </a:r>
            <a:r>
              <a:rPr lang="en-US" sz="2000" b="1" u="sng" dirty="0"/>
              <a:t>construct and select variables</a:t>
            </a:r>
            <a:r>
              <a:rPr lang="en-US" sz="2000" dirty="0"/>
              <a:t>, which means we have to determine which variable to include and discard in the analysis.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In the process of </a:t>
            </a:r>
            <a:r>
              <a:rPr lang="en-US" sz="2000" b="1" u="sng" dirty="0"/>
              <a:t>Data Reduction</a:t>
            </a:r>
            <a:r>
              <a:rPr lang="en-US" sz="2000" dirty="0"/>
              <a:t>, it also plays a crucial role while combining the categories.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>
              <a:buFont typeface="Wingdings" pitchFamily="2" charset="2"/>
              <a:buChar char="v"/>
            </a:pPr>
            <a:endParaRPr lang="en-US" sz="2000" dirty="0"/>
          </a:p>
          <a:p>
            <a:pPr lvl="1" algn="just"/>
            <a:r>
              <a:rPr lang="en-US" sz="2000" dirty="0"/>
              <a:t>.</a:t>
            </a:r>
          </a:p>
          <a:p>
            <a:pPr lvl="1" algn="just"/>
            <a:endParaRPr lang="en-US" dirty="0"/>
          </a:p>
          <a:p>
            <a:pPr algn="just"/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ted image 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382000" cy="6172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cap="all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DATA   VISUALIZATION   TECHNIQUES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066800"/>
            <a:ext cx="441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Bar Chart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Histogram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Heat Map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Box and Whisker Plot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Waterfall Chart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Area Chart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Scatter Plot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Pictogram Chart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Timeline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Highlight Table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Bullet Graph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Choropleth</a:t>
            </a:r>
            <a:r>
              <a:rPr lang="en-US" sz="2000" dirty="0"/>
              <a:t> Map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Word Cloud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Network Diagram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Correlation Matrices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749300"/>
          </a:xfrm>
        </p:spPr>
        <p:txBody>
          <a:bodyPr/>
          <a:lstStyle/>
          <a:p>
            <a:r>
              <a:rPr lang="en-US" dirty="0"/>
              <a:t>1. Bar Chart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32766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In this type of visualization, one axis of the chart shows the categories being compared, and the other, a measured value. The length of the bar indicates how each group measures according to the value.</a:t>
            </a:r>
          </a:p>
        </p:txBody>
      </p:sp>
      <p:pic>
        <p:nvPicPr>
          <p:cNvPr id="5" name="Content Placeholder 4" descr="Bar Graph Exampl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3400" y="1905000"/>
            <a:ext cx="4800600" cy="36004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2. Horizontal and Bi-directional</a:t>
            </a:r>
          </a:p>
        </p:txBody>
      </p:sp>
      <p:pic>
        <p:nvPicPr>
          <p:cNvPr id="5" name="Content Placeholder 4" descr="imag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4114800" cy="4114800"/>
          </a:xfrm>
        </p:spPr>
      </p:pic>
      <p:pic>
        <p:nvPicPr>
          <p:cNvPr id="6" name="Content Placeholder 5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676400"/>
            <a:ext cx="4038600" cy="4038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825500"/>
          </a:xfrm>
        </p:spPr>
        <p:txBody>
          <a:bodyPr/>
          <a:lstStyle/>
          <a:p>
            <a:r>
              <a:rPr lang="en-US" dirty="0"/>
              <a:t>3. Waterfall Chart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8956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The main goal of this chart is to show the viewer how a value has grown or declined over a defined period. For example, waterfall charts are popular for showing spending or earnings over time.</a:t>
            </a:r>
          </a:p>
        </p:txBody>
      </p:sp>
      <p:pic>
        <p:nvPicPr>
          <p:cNvPr id="5" name="Content Placeholder 4" descr="Waterfall Chart Exampl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86200" y="1600200"/>
            <a:ext cx="5029200" cy="4495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977900"/>
          </a:xfrm>
        </p:spPr>
        <p:txBody>
          <a:bodyPr/>
          <a:lstStyle/>
          <a:p>
            <a:pPr fontAlgn="base"/>
            <a:r>
              <a:rPr lang="en-US" b="1" dirty="0"/>
              <a:t>4.Infographic Example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b="1" dirty="0"/>
              <a:t>An </a:t>
            </a:r>
            <a:r>
              <a:rPr lang="en-US" sz="2000" b="1" dirty="0" err="1"/>
              <a:t>infographic</a:t>
            </a:r>
            <a:r>
              <a:rPr lang="en-US" sz="2000" b="1" dirty="0"/>
              <a:t> is a collection of imagery, </a:t>
            </a:r>
            <a:r>
              <a:rPr lang="en-US" sz="2000" b="1" u="sng" dirty="0">
                <a:hlinkClick r:id="rId2"/>
              </a:rPr>
              <a:t>data visualizations</a:t>
            </a:r>
            <a:r>
              <a:rPr lang="en-US" sz="2000" b="1" dirty="0"/>
              <a:t> like pie charts and bar graphs, and minimal text that gives an easy-to-understand overview of a topic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5" name="Content Placeholder 4" descr="3032e30d2bf918529c628dc91b5b5bf6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72063" y="1435100"/>
            <a:ext cx="4800274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1229</TotalTime>
  <Words>1488</Words>
  <Application>Microsoft Office PowerPoint</Application>
  <PresentationFormat>On-screen Show (4:3)</PresentationFormat>
  <Paragraphs>141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Baskerville Old Face</vt:lpstr>
      <vt:lpstr>Bodoni MT</vt:lpstr>
      <vt:lpstr>Calibri</vt:lpstr>
      <vt:lpstr>Cambria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Bar Chart  </vt:lpstr>
      <vt:lpstr>2. Horizontal and Bi-directional</vt:lpstr>
      <vt:lpstr>3. Waterfall Chart  </vt:lpstr>
      <vt:lpstr>4.Infographic Example  </vt:lpstr>
      <vt:lpstr>5.Choro pleth Maps</vt:lpstr>
      <vt:lpstr>PowerPoint Presentation</vt:lpstr>
      <vt:lpstr>PowerPoint Presentation</vt:lpstr>
      <vt:lpstr>First we have imported the libraries and then displayed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&amp; Interpretation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alankar</dc:creator>
  <cp:lastModifiedBy>AKSHATA SHIRWALE</cp:lastModifiedBy>
  <cp:revision>39</cp:revision>
  <dcterms:created xsi:type="dcterms:W3CDTF">2022-01-24T13:54:39Z</dcterms:created>
  <dcterms:modified xsi:type="dcterms:W3CDTF">2023-01-18T06:42:42Z</dcterms:modified>
</cp:coreProperties>
</file>