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5"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7" r:id="rId17"/>
    <p:sldId id="278" r:id="rId18"/>
    <p:sldId id="279" r:id="rId19"/>
    <p:sldId id="280" r:id="rId20"/>
    <p:sldId id="281"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23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8170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22387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81872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45027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7233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85307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053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480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405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96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74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22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1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91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83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8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6/1/2023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53604"/>
      </p:ext>
    </p:extLst>
  </p:cSld>
  <p:clrMap bg1="dk1" tx1="lt1" bg2="dk2" tx2="lt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 id="2147484028" r:id="rId13"/>
    <p:sldLayoutId id="2147484029" r:id="rId14"/>
    <p:sldLayoutId id="2147484030" r:id="rId15"/>
    <p:sldLayoutId id="2147484031" r:id="rId16"/>
    <p:sldLayoutId id="2147484032"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493C-7C84-9B88-AEAA-C5EE1B689E28}"/>
              </a:ext>
            </a:extLst>
          </p:cNvPr>
          <p:cNvSpPr>
            <a:spLocks noGrp="1"/>
          </p:cNvSpPr>
          <p:nvPr>
            <p:ph type="ctrTitle"/>
          </p:nvPr>
        </p:nvSpPr>
        <p:spPr>
          <a:xfrm>
            <a:off x="1595269" y="228601"/>
            <a:ext cx="9001462" cy="1295400"/>
          </a:xfrm>
        </p:spPr>
        <p:txBody>
          <a:bodyPr>
            <a:normAutofit/>
          </a:bodyPr>
          <a:lstStyle/>
          <a:p>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C8999EF-C3C4-03DA-7388-998B0E8089A4}"/>
              </a:ext>
            </a:extLst>
          </p:cNvPr>
          <p:cNvSpPr>
            <a:spLocks noGrp="1"/>
          </p:cNvSpPr>
          <p:nvPr>
            <p:ph type="subTitle" idx="1"/>
          </p:nvPr>
        </p:nvSpPr>
        <p:spPr>
          <a:xfrm>
            <a:off x="1595269" y="0"/>
            <a:ext cx="9001462" cy="2285999"/>
          </a:xfrm>
        </p:spPr>
        <p:txBody>
          <a:bodyPr>
            <a:noAutofit/>
          </a:bodyPr>
          <a:lstStyle/>
          <a:p>
            <a:pPr>
              <a:lnSpc>
                <a:spcPct val="100000"/>
              </a:lnSpc>
            </a:pPr>
            <a:r>
              <a:rPr lang="en-IN" sz="3600" b="1" dirty="0">
                <a:effectLst/>
                <a:latin typeface="Times" panose="02020603050405020304" pitchFamily="18" charset="0"/>
                <a:ea typeface="Times New Roman" panose="02020603050405020304" pitchFamily="18" charset="0"/>
              </a:rPr>
              <a:t>Online Automated Examination System</a:t>
            </a:r>
            <a:br>
              <a:rPr lang="en-IN" sz="3600" dirty="0">
                <a:effectLst/>
                <a:latin typeface="Times New Roman" panose="02020603050405020304" pitchFamily="18" charset="0"/>
                <a:ea typeface="Times New Roman" panose="02020603050405020304" pitchFamily="18" charset="0"/>
              </a:rPr>
            </a:br>
            <a:r>
              <a:rPr lang="en-IN" sz="3600" b="1" dirty="0">
                <a:effectLst/>
                <a:latin typeface="Times" panose="02020603050405020304" pitchFamily="18" charset="0"/>
                <a:ea typeface="Times New Roman" panose="02020603050405020304" pitchFamily="18" charset="0"/>
              </a:rPr>
              <a:t>For Physically Handicapped Students Using (AI and ML)</a:t>
            </a:r>
            <a:br>
              <a:rPr lang="en-IN" sz="3600" dirty="0">
                <a:effectLst/>
                <a:latin typeface="Times New Roman" panose="02020603050405020304" pitchFamily="18" charset="0"/>
                <a:ea typeface="Times New Roman" panose="02020603050405020304" pitchFamily="18" charset="0"/>
              </a:rPr>
            </a:br>
            <a:endParaRPr lang="en-IN" sz="3600" dirty="0"/>
          </a:p>
        </p:txBody>
      </p:sp>
      <p:pic>
        <p:nvPicPr>
          <p:cNvPr id="11" name="Picture 10">
            <a:extLst>
              <a:ext uri="{FF2B5EF4-FFF2-40B4-BE49-F238E27FC236}">
                <a16:creationId xmlns:a16="http://schemas.microsoft.com/office/drawing/2014/main" id="{D7DAD55B-8B2F-4592-D585-1BC34E693B37}"/>
              </a:ext>
            </a:extLst>
          </p:cNvPr>
          <p:cNvPicPr>
            <a:picLocks noChangeAspect="1"/>
          </p:cNvPicPr>
          <p:nvPr/>
        </p:nvPicPr>
        <p:blipFill>
          <a:blip r:embed="rId2"/>
          <a:stretch>
            <a:fillRect/>
          </a:stretch>
        </p:blipFill>
        <p:spPr>
          <a:xfrm>
            <a:off x="0" y="1752602"/>
            <a:ext cx="12192000" cy="5105398"/>
          </a:xfrm>
          <a:prstGeom prst="rect">
            <a:avLst/>
          </a:prstGeom>
        </p:spPr>
      </p:pic>
    </p:spTree>
    <p:extLst>
      <p:ext uri="{BB962C8B-B14F-4D97-AF65-F5344CB8AC3E}">
        <p14:creationId xmlns:p14="http://schemas.microsoft.com/office/powerpoint/2010/main" val="43600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BEF9-E625-FACB-DB3B-06CE4CEE8520}"/>
              </a:ext>
            </a:extLst>
          </p:cNvPr>
          <p:cNvSpPr>
            <a:spLocks noGrp="1"/>
          </p:cNvSpPr>
          <p:nvPr>
            <p:ph type="ctrTitle"/>
          </p:nvPr>
        </p:nvSpPr>
        <p:spPr>
          <a:xfrm>
            <a:off x="1595269" y="-85724"/>
            <a:ext cx="9001462" cy="819150"/>
          </a:xfrm>
        </p:spPr>
        <p:txBody>
          <a:bodyPr>
            <a:normAutofit/>
          </a:bodyPr>
          <a:lstStyle/>
          <a:p>
            <a:r>
              <a:rPr lang="en-US" sz="3600" dirty="0">
                <a:latin typeface="Cambria Math" panose="02040503050406030204" pitchFamily="18" charset="0"/>
                <a:ea typeface="Cambria Math" panose="02040503050406030204" pitchFamily="18" charset="0"/>
              </a:rPr>
              <a:t>E-R Diagram</a:t>
            </a:r>
            <a:endParaRPr lang="en-IN" sz="3600"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1A3B9A4C-C156-EF8A-52B1-51282B674AF9}"/>
              </a:ext>
            </a:extLst>
          </p:cNvPr>
          <p:cNvSpPr>
            <a:spLocks noGrp="1"/>
          </p:cNvSpPr>
          <p:nvPr>
            <p:ph type="subTitle" idx="1"/>
          </p:nvPr>
        </p:nvSpPr>
        <p:spPr>
          <a:xfrm>
            <a:off x="975047" y="7401827"/>
            <a:ext cx="6197807" cy="115504"/>
          </a:xfrm>
        </p:spPr>
        <p:txBody>
          <a:bodyPr>
            <a:normAutofit fontScale="25000" lnSpcReduction="20000"/>
          </a:bodyPr>
          <a:lstStyle/>
          <a:p>
            <a:endParaRPr lang="en-IN" dirty="0"/>
          </a:p>
        </p:txBody>
      </p:sp>
      <p:sp>
        <p:nvSpPr>
          <p:cNvPr id="4" name="Rectangle 2">
            <a:extLst>
              <a:ext uri="{FF2B5EF4-FFF2-40B4-BE49-F238E27FC236}">
                <a16:creationId xmlns:a16="http://schemas.microsoft.com/office/drawing/2014/main" id="{0C3F9772-9C89-1F26-6291-1754057B3D39}"/>
              </a:ext>
            </a:extLst>
          </p:cNvPr>
          <p:cNvSpPr>
            <a:spLocks noChangeArrowheads="1"/>
          </p:cNvSpPr>
          <p:nvPr/>
        </p:nvSpPr>
        <p:spPr bwMode="auto">
          <a:xfrm>
            <a:off x="-145918" y="-1254896"/>
            <a:ext cx="8394599" cy="2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3" name="Picture 3">
            <a:extLst>
              <a:ext uri="{FF2B5EF4-FFF2-40B4-BE49-F238E27FC236}">
                <a16:creationId xmlns:a16="http://schemas.microsoft.com/office/drawing/2014/main" id="{24EDAD11-8E1E-F87C-D8D3-79B66A753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106" y="1024628"/>
            <a:ext cx="7590019" cy="54870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259FF8B-E5D8-B01F-2901-FD79BF404D38}"/>
              </a:ext>
            </a:extLst>
          </p:cNvPr>
          <p:cNvSpPr>
            <a:spLocks noChangeArrowheads="1"/>
          </p:cNvSpPr>
          <p:nvPr/>
        </p:nvSpPr>
        <p:spPr bwMode="auto">
          <a:xfrm>
            <a:off x="-145918" y="-900146"/>
            <a:ext cx="8394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E-R DIAGRAM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31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9B65-AC69-58D4-4ABC-F7CECB1E9CD1}"/>
              </a:ext>
            </a:extLst>
          </p:cNvPr>
          <p:cNvSpPr>
            <a:spLocks noGrp="1"/>
          </p:cNvSpPr>
          <p:nvPr>
            <p:ph type="title"/>
          </p:nvPr>
        </p:nvSpPr>
        <p:spPr>
          <a:xfrm>
            <a:off x="913795" y="1"/>
            <a:ext cx="10353761" cy="857250"/>
          </a:xfrm>
        </p:spPr>
        <p:txBody>
          <a:bodyPr>
            <a:normAutofit/>
          </a:bodyPr>
          <a:lstStyle/>
          <a:p>
            <a:r>
              <a:rPr lang="en-IN" sz="3600" dirty="0">
                <a:latin typeface="Cambria Math" panose="02040503050406030204" pitchFamily="18" charset="0"/>
                <a:ea typeface="Cambria Math" panose="02040503050406030204" pitchFamily="18" charset="0"/>
              </a:rPr>
              <a:t>CLASS DIAGRAM</a:t>
            </a:r>
          </a:p>
        </p:txBody>
      </p:sp>
      <p:pic>
        <p:nvPicPr>
          <p:cNvPr id="4" name="Content Placeholder 3">
            <a:extLst>
              <a:ext uri="{FF2B5EF4-FFF2-40B4-BE49-F238E27FC236}">
                <a16:creationId xmlns:a16="http://schemas.microsoft.com/office/drawing/2014/main" id="{97AE0DA5-6E13-991C-8AF0-80CE4A39D8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510" y="1009650"/>
            <a:ext cx="8026589" cy="5534026"/>
          </a:xfrm>
          <a:prstGeom prst="rect">
            <a:avLst/>
          </a:prstGeom>
          <a:noFill/>
          <a:ln>
            <a:noFill/>
          </a:ln>
        </p:spPr>
      </p:pic>
    </p:spTree>
    <p:extLst>
      <p:ext uri="{BB962C8B-B14F-4D97-AF65-F5344CB8AC3E}">
        <p14:creationId xmlns:p14="http://schemas.microsoft.com/office/powerpoint/2010/main" val="391207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090-C396-8CB7-6BBF-B271B76DC32F}"/>
              </a:ext>
            </a:extLst>
          </p:cNvPr>
          <p:cNvSpPr>
            <a:spLocks noGrp="1"/>
          </p:cNvSpPr>
          <p:nvPr>
            <p:ph type="title"/>
          </p:nvPr>
        </p:nvSpPr>
        <p:spPr>
          <a:xfrm>
            <a:off x="913795" y="1"/>
            <a:ext cx="10353761" cy="857249"/>
          </a:xfrm>
        </p:spPr>
        <p:txBody>
          <a:bodyPr>
            <a:normAutofit/>
          </a:bodyPr>
          <a:lstStyle/>
          <a:p>
            <a:r>
              <a:rPr lang="en-IN" sz="3600" dirty="0">
                <a:latin typeface="Cambria Math" panose="02040503050406030204" pitchFamily="18" charset="0"/>
                <a:ea typeface="Cambria Math" panose="02040503050406030204" pitchFamily="18" charset="0"/>
              </a:rPr>
              <a:t>USECASE DIAGRAM</a:t>
            </a:r>
          </a:p>
        </p:txBody>
      </p:sp>
      <p:pic>
        <p:nvPicPr>
          <p:cNvPr id="4" name="Content Placeholder 3">
            <a:extLst>
              <a:ext uri="{FF2B5EF4-FFF2-40B4-BE49-F238E27FC236}">
                <a16:creationId xmlns:a16="http://schemas.microsoft.com/office/drawing/2014/main" id="{8048422E-C4EB-CBCA-A355-F99A7F994C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6550" y="971550"/>
            <a:ext cx="6686550" cy="5541841"/>
          </a:xfrm>
          <a:prstGeom prst="rect">
            <a:avLst/>
          </a:prstGeom>
          <a:noFill/>
          <a:ln>
            <a:noFill/>
          </a:ln>
        </p:spPr>
      </p:pic>
    </p:spTree>
    <p:extLst>
      <p:ext uri="{BB962C8B-B14F-4D97-AF65-F5344CB8AC3E}">
        <p14:creationId xmlns:p14="http://schemas.microsoft.com/office/powerpoint/2010/main" val="300188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26A0-B170-950C-79D2-96539BCCAD2C}"/>
              </a:ext>
            </a:extLst>
          </p:cNvPr>
          <p:cNvSpPr>
            <a:spLocks noGrp="1"/>
          </p:cNvSpPr>
          <p:nvPr>
            <p:ph type="title"/>
          </p:nvPr>
        </p:nvSpPr>
        <p:spPr>
          <a:xfrm>
            <a:off x="913795" y="1"/>
            <a:ext cx="10353761" cy="714374"/>
          </a:xfrm>
        </p:spPr>
        <p:txBody>
          <a:bodyPr>
            <a:normAutofit/>
          </a:bodyPr>
          <a:lstStyle/>
          <a:p>
            <a:r>
              <a:rPr lang="en-IN" sz="3600" dirty="0">
                <a:latin typeface="Cambria Math" panose="02040503050406030204" pitchFamily="18" charset="0"/>
                <a:ea typeface="Cambria Math" panose="02040503050406030204" pitchFamily="18" charset="0"/>
              </a:rPr>
              <a:t>SEQUANCE DIAGRAM</a:t>
            </a:r>
          </a:p>
        </p:txBody>
      </p:sp>
      <p:pic>
        <p:nvPicPr>
          <p:cNvPr id="4" name="Content Placeholder 3">
            <a:extLst>
              <a:ext uri="{FF2B5EF4-FFF2-40B4-BE49-F238E27FC236}">
                <a16:creationId xmlns:a16="http://schemas.microsoft.com/office/drawing/2014/main" id="{B8BDA21C-7BE3-8BE6-B837-D043F95AD7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93" b="2377"/>
          <a:stretch/>
        </p:blipFill>
        <p:spPr bwMode="auto">
          <a:xfrm>
            <a:off x="2609850" y="842011"/>
            <a:ext cx="7210425" cy="5768340"/>
          </a:xfrm>
          <a:prstGeom prst="rect">
            <a:avLst/>
          </a:prstGeom>
          <a:noFill/>
          <a:ln>
            <a:noFill/>
          </a:ln>
        </p:spPr>
      </p:pic>
    </p:spTree>
    <p:extLst>
      <p:ext uri="{BB962C8B-B14F-4D97-AF65-F5344CB8AC3E}">
        <p14:creationId xmlns:p14="http://schemas.microsoft.com/office/powerpoint/2010/main" val="421450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412E-6A25-1C78-DE41-C2DF7C493897}"/>
              </a:ext>
            </a:extLst>
          </p:cNvPr>
          <p:cNvSpPr>
            <a:spLocks noGrp="1"/>
          </p:cNvSpPr>
          <p:nvPr>
            <p:ph type="ctrTitle"/>
          </p:nvPr>
        </p:nvSpPr>
        <p:spPr>
          <a:xfrm>
            <a:off x="1104900" y="54201"/>
            <a:ext cx="10073119" cy="669700"/>
          </a:xfrm>
        </p:spPr>
        <p:txBody>
          <a:bodyPr>
            <a:normAutofit fontScale="90000"/>
          </a:bodyPr>
          <a:lstStyle/>
          <a:p>
            <a:pPr marL="0" marR="0" lvl="0" indent="0" defTabSz="914400" rtl="0" eaLnBrk="0" fontAlgn="base" latinLnBrk="0" hangingPunct="0">
              <a:lnSpc>
                <a:spcPct val="100000"/>
              </a:lnSpc>
              <a:spcBef>
                <a:spcPct val="0"/>
              </a:spcBef>
              <a:spcAft>
                <a:spcPct val="0"/>
              </a:spcAft>
              <a:tabLst>
                <a:tab pos="4165600" algn="l"/>
              </a:tabLst>
            </a:pPr>
            <a:r>
              <a:rPr kumimoji="0" lang="en-US" altLang="en-US" sz="4000" b="1"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ACTIVITY DIAGRAM</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A27F0809-6EA2-A91E-170B-C6F7DFC7DF44}"/>
              </a:ext>
            </a:extLst>
          </p:cNvPr>
          <p:cNvSpPr>
            <a:spLocks noGrp="1"/>
          </p:cNvSpPr>
          <p:nvPr>
            <p:ph type="subTitle" idx="1"/>
          </p:nvPr>
        </p:nvSpPr>
        <p:spPr>
          <a:xfrm>
            <a:off x="1595269" y="7353299"/>
            <a:ext cx="9001462" cy="45719"/>
          </a:xfrm>
        </p:spPr>
        <p:txBody>
          <a:bodyPr>
            <a:normAutofit fontScale="25000" lnSpcReduction="20000"/>
          </a:bodyPr>
          <a:lstStyle/>
          <a:p>
            <a:endParaRPr lang="en-IN" dirty="0"/>
          </a:p>
        </p:txBody>
      </p:sp>
      <p:sp>
        <p:nvSpPr>
          <p:cNvPr id="4" name="Rectangle 2">
            <a:extLst>
              <a:ext uri="{FF2B5EF4-FFF2-40B4-BE49-F238E27FC236}">
                <a16:creationId xmlns:a16="http://schemas.microsoft.com/office/drawing/2014/main" id="{757BD974-2139-808E-187B-3331E293F24D}"/>
              </a:ext>
            </a:extLst>
          </p:cNvPr>
          <p:cNvSpPr>
            <a:spLocks noChangeArrowheads="1"/>
          </p:cNvSpPr>
          <p:nvPr/>
        </p:nvSpPr>
        <p:spPr bwMode="auto">
          <a:xfrm>
            <a:off x="3343276" y="-621424"/>
            <a:ext cx="8451036" cy="11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5D291CC7-96C7-6A56-E6A5-969CB0A96E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2148" y="979170"/>
            <a:ext cx="6207704" cy="5612850"/>
          </a:xfrm>
          <a:prstGeom prst="rect">
            <a:avLst/>
          </a:prstGeom>
          <a:noFill/>
          <a:ln>
            <a:noFill/>
          </a:ln>
        </p:spPr>
      </p:pic>
    </p:spTree>
    <p:extLst>
      <p:ext uri="{BB962C8B-B14F-4D97-AF65-F5344CB8AC3E}">
        <p14:creationId xmlns:p14="http://schemas.microsoft.com/office/powerpoint/2010/main" val="117605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D58-3526-E345-DE18-CB39959D7F27}"/>
              </a:ext>
            </a:extLst>
          </p:cNvPr>
          <p:cNvSpPr>
            <a:spLocks noGrp="1"/>
          </p:cNvSpPr>
          <p:nvPr>
            <p:ph type="title"/>
          </p:nvPr>
        </p:nvSpPr>
        <p:spPr>
          <a:xfrm>
            <a:off x="913795" y="-76200"/>
            <a:ext cx="10353761" cy="885825"/>
          </a:xfrm>
        </p:spPr>
        <p:txBody>
          <a:bodyPr>
            <a:normAutofit/>
          </a:bodyPr>
          <a:lstStyle/>
          <a:p>
            <a:r>
              <a:rPr lang="en-IN" sz="3600" dirty="0">
                <a:latin typeface="Cambria Math" panose="02040503050406030204" pitchFamily="18" charset="0"/>
                <a:ea typeface="Cambria Math" panose="02040503050406030204" pitchFamily="18" charset="0"/>
              </a:rPr>
              <a:t>USER INTERFACE DESIGN</a:t>
            </a:r>
          </a:p>
        </p:txBody>
      </p:sp>
      <p:pic>
        <p:nvPicPr>
          <p:cNvPr id="5" name="Content Placeholder 4">
            <a:extLst>
              <a:ext uri="{FF2B5EF4-FFF2-40B4-BE49-F238E27FC236}">
                <a16:creationId xmlns:a16="http://schemas.microsoft.com/office/drawing/2014/main" id="{914075C5-14D0-DD88-1AA3-A8CF93DFE225}"/>
              </a:ext>
            </a:extLst>
          </p:cNvPr>
          <p:cNvPicPr>
            <a:picLocks noGrp="1" noChangeAspect="1"/>
          </p:cNvPicPr>
          <p:nvPr>
            <p:ph idx="1"/>
          </p:nvPr>
        </p:nvPicPr>
        <p:blipFill>
          <a:blip r:embed="rId2"/>
          <a:stretch>
            <a:fillRect/>
          </a:stretch>
        </p:blipFill>
        <p:spPr>
          <a:xfrm>
            <a:off x="1676401" y="914400"/>
            <a:ext cx="8953499" cy="5819775"/>
          </a:xfrm>
        </p:spPr>
      </p:pic>
      <p:pic>
        <p:nvPicPr>
          <p:cNvPr id="7" name="Picture 6">
            <a:extLst>
              <a:ext uri="{FF2B5EF4-FFF2-40B4-BE49-F238E27FC236}">
                <a16:creationId xmlns:a16="http://schemas.microsoft.com/office/drawing/2014/main" id="{831DF40A-F0D0-8A5E-2484-DD0D723E46C2}"/>
              </a:ext>
            </a:extLst>
          </p:cNvPr>
          <p:cNvPicPr>
            <a:picLocks noChangeAspect="1"/>
          </p:cNvPicPr>
          <p:nvPr/>
        </p:nvPicPr>
        <p:blipFill>
          <a:blip r:embed="rId3"/>
          <a:stretch>
            <a:fillRect/>
          </a:stretch>
        </p:blipFill>
        <p:spPr>
          <a:xfrm>
            <a:off x="1676401" y="4462462"/>
            <a:ext cx="2362199" cy="2271713"/>
          </a:xfrm>
          <a:prstGeom prst="rect">
            <a:avLst/>
          </a:prstGeom>
        </p:spPr>
      </p:pic>
    </p:spTree>
    <p:extLst>
      <p:ext uri="{BB962C8B-B14F-4D97-AF65-F5344CB8AC3E}">
        <p14:creationId xmlns:p14="http://schemas.microsoft.com/office/powerpoint/2010/main" val="24993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AB46-2357-0853-7B9D-1E208B51CF39}"/>
              </a:ext>
            </a:extLst>
          </p:cNvPr>
          <p:cNvSpPr>
            <a:spLocks noGrp="1"/>
          </p:cNvSpPr>
          <p:nvPr>
            <p:ph type="title"/>
          </p:nvPr>
        </p:nvSpPr>
        <p:spPr>
          <a:xfrm>
            <a:off x="913795" y="66675"/>
            <a:ext cx="10353761" cy="647700"/>
          </a:xfrm>
        </p:spPr>
        <p:txBody>
          <a:bodyPr>
            <a:normAutofit/>
          </a:bodyPr>
          <a:lstStyle/>
          <a:p>
            <a:r>
              <a:rPr lang="en-IN" sz="3600" dirty="0">
                <a:latin typeface="Cambria" panose="02040503050406030204" pitchFamily="18" charset="0"/>
                <a:ea typeface="Cambria" panose="02040503050406030204" pitchFamily="18" charset="0"/>
              </a:rPr>
              <a:t>      Registration page</a:t>
            </a:r>
          </a:p>
        </p:txBody>
      </p:sp>
      <p:pic>
        <p:nvPicPr>
          <p:cNvPr id="4" name="Content Placeholder 3">
            <a:extLst>
              <a:ext uri="{FF2B5EF4-FFF2-40B4-BE49-F238E27FC236}">
                <a16:creationId xmlns:a16="http://schemas.microsoft.com/office/drawing/2014/main" id="{AD78D664-FB15-2714-E52C-56A2571A39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476" y="952500"/>
            <a:ext cx="8534399" cy="5743575"/>
          </a:xfrm>
          <a:prstGeom prst="rect">
            <a:avLst/>
          </a:prstGeom>
          <a:noFill/>
          <a:ln>
            <a:noFill/>
          </a:ln>
        </p:spPr>
      </p:pic>
      <p:pic>
        <p:nvPicPr>
          <p:cNvPr id="6" name="Picture 5">
            <a:extLst>
              <a:ext uri="{FF2B5EF4-FFF2-40B4-BE49-F238E27FC236}">
                <a16:creationId xmlns:a16="http://schemas.microsoft.com/office/drawing/2014/main" id="{40A3B8D1-9010-B90A-B059-FDE1BFCCB423}"/>
              </a:ext>
            </a:extLst>
          </p:cNvPr>
          <p:cNvPicPr>
            <a:picLocks noChangeAspect="1"/>
          </p:cNvPicPr>
          <p:nvPr/>
        </p:nvPicPr>
        <p:blipFill>
          <a:blip r:embed="rId3"/>
          <a:stretch>
            <a:fillRect/>
          </a:stretch>
        </p:blipFill>
        <p:spPr>
          <a:xfrm>
            <a:off x="1895476" y="4529379"/>
            <a:ext cx="2143124" cy="2166696"/>
          </a:xfrm>
          <a:prstGeom prst="rect">
            <a:avLst/>
          </a:prstGeom>
        </p:spPr>
      </p:pic>
    </p:spTree>
    <p:extLst>
      <p:ext uri="{BB962C8B-B14F-4D97-AF65-F5344CB8AC3E}">
        <p14:creationId xmlns:p14="http://schemas.microsoft.com/office/powerpoint/2010/main" val="13240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5C35-471A-2BED-B1E3-03C62536EA14}"/>
              </a:ext>
            </a:extLst>
          </p:cNvPr>
          <p:cNvSpPr>
            <a:spLocks noGrp="1"/>
          </p:cNvSpPr>
          <p:nvPr>
            <p:ph type="title"/>
          </p:nvPr>
        </p:nvSpPr>
        <p:spPr>
          <a:xfrm>
            <a:off x="913795" y="-219074"/>
            <a:ext cx="10353761" cy="1133474"/>
          </a:xfrm>
        </p:spPr>
        <p:txBody>
          <a:bodyPr/>
          <a:lstStyle/>
          <a:p>
            <a:r>
              <a:rPr lang="en-IN" sz="3600" b="1" dirty="0">
                <a:effectLst/>
                <a:latin typeface="Cambria Math" panose="02040503050406030204" pitchFamily="18" charset="0"/>
                <a:ea typeface="Cambria Math" panose="02040503050406030204" pitchFamily="18" charset="0"/>
                <a:cs typeface="Times New Roman" panose="02020603050405020304" pitchFamily="18" charset="0"/>
              </a:rPr>
              <a:t> Pre-login page</a:t>
            </a:r>
            <a:endParaRPr lang="en-IN" dirty="0">
              <a:latin typeface="Cambria Math" panose="02040503050406030204" pitchFamily="18" charset="0"/>
              <a:ea typeface="Cambria Math" panose="02040503050406030204" pitchFamily="18" charset="0"/>
            </a:endParaRPr>
          </a:p>
        </p:txBody>
      </p:sp>
      <p:pic>
        <p:nvPicPr>
          <p:cNvPr id="10" name="Content Placeholder 9">
            <a:extLst>
              <a:ext uri="{FF2B5EF4-FFF2-40B4-BE49-F238E27FC236}">
                <a16:creationId xmlns:a16="http://schemas.microsoft.com/office/drawing/2014/main" id="{D639355C-1E77-859A-1E37-A4C0974180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046" y="790575"/>
            <a:ext cx="8269357" cy="5857874"/>
          </a:xfrm>
          <a:prstGeom prst="rect">
            <a:avLst/>
          </a:prstGeom>
          <a:noFill/>
          <a:ln>
            <a:noFill/>
          </a:ln>
        </p:spPr>
      </p:pic>
      <p:pic>
        <p:nvPicPr>
          <p:cNvPr id="12" name="Picture 11">
            <a:extLst>
              <a:ext uri="{FF2B5EF4-FFF2-40B4-BE49-F238E27FC236}">
                <a16:creationId xmlns:a16="http://schemas.microsoft.com/office/drawing/2014/main" id="{C9466EB7-63CC-0FB4-C4A7-817E0BA8281D}"/>
              </a:ext>
            </a:extLst>
          </p:cNvPr>
          <p:cNvPicPr>
            <a:picLocks noChangeAspect="1"/>
          </p:cNvPicPr>
          <p:nvPr/>
        </p:nvPicPr>
        <p:blipFill>
          <a:blip r:embed="rId3"/>
          <a:stretch>
            <a:fillRect/>
          </a:stretch>
        </p:blipFill>
        <p:spPr>
          <a:xfrm>
            <a:off x="2047046" y="4167186"/>
            <a:ext cx="2077279" cy="2481263"/>
          </a:xfrm>
          <a:prstGeom prst="rect">
            <a:avLst/>
          </a:prstGeom>
        </p:spPr>
      </p:pic>
    </p:spTree>
    <p:extLst>
      <p:ext uri="{BB962C8B-B14F-4D97-AF65-F5344CB8AC3E}">
        <p14:creationId xmlns:p14="http://schemas.microsoft.com/office/powerpoint/2010/main" val="228076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E34C-120A-2494-A753-4DA3FE99698E}"/>
              </a:ext>
            </a:extLst>
          </p:cNvPr>
          <p:cNvSpPr>
            <a:spLocks noGrp="1"/>
          </p:cNvSpPr>
          <p:nvPr>
            <p:ph type="title"/>
          </p:nvPr>
        </p:nvSpPr>
        <p:spPr>
          <a:xfrm>
            <a:off x="913795" y="0"/>
            <a:ext cx="10353761" cy="847725"/>
          </a:xfrm>
        </p:spPr>
        <p:txBody>
          <a:bodyPr>
            <a:normAutofit/>
          </a:bodyPr>
          <a:lstStyle/>
          <a:p>
            <a:r>
              <a:rPr lang="en-IN" sz="4000" dirty="0">
                <a:latin typeface="Cambria Math" panose="02040503050406030204" pitchFamily="18" charset="0"/>
                <a:ea typeface="Cambria Math" panose="02040503050406030204" pitchFamily="18" charset="0"/>
              </a:rPr>
              <a:t>Login page</a:t>
            </a:r>
            <a:endParaRPr lang="en-IN" sz="3600" dirty="0">
              <a:latin typeface="Cambria Math" panose="02040503050406030204" pitchFamily="18" charset="0"/>
              <a:ea typeface="Cambria Math" panose="02040503050406030204" pitchFamily="18" charset="0"/>
            </a:endParaRPr>
          </a:p>
        </p:txBody>
      </p:sp>
      <p:pic>
        <p:nvPicPr>
          <p:cNvPr id="5" name="Content Placeholder 4">
            <a:extLst>
              <a:ext uri="{FF2B5EF4-FFF2-40B4-BE49-F238E27FC236}">
                <a16:creationId xmlns:a16="http://schemas.microsoft.com/office/drawing/2014/main" id="{74BED797-0FD6-D040-D913-398AB07AB927}"/>
              </a:ext>
            </a:extLst>
          </p:cNvPr>
          <p:cNvPicPr>
            <a:picLocks noGrp="1" noChangeAspect="1"/>
          </p:cNvPicPr>
          <p:nvPr>
            <p:ph idx="1"/>
          </p:nvPr>
        </p:nvPicPr>
        <p:blipFill>
          <a:blip r:embed="rId2"/>
          <a:stretch>
            <a:fillRect/>
          </a:stretch>
        </p:blipFill>
        <p:spPr>
          <a:xfrm>
            <a:off x="2028825" y="971551"/>
            <a:ext cx="8420100" cy="5676900"/>
          </a:xfrm>
        </p:spPr>
      </p:pic>
      <p:pic>
        <p:nvPicPr>
          <p:cNvPr id="7" name="Picture 6">
            <a:extLst>
              <a:ext uri="{FF2B5EF4-FFF2-40B4-BE49-F238E27FC236}">
                <a16:creationId xmlns:a16="http://schemas.microsoft.com/office/drawing/2014/main" id="{42F2770B-BF47-69A1-05EA-6CDF7BF7C793}"/>
              </a:ext>
            </a:extLst>
          </p:cNvPr>
          <p:cNvPicPr>
            <a:picLocks noChangeAspect="1"/>
          </p:cNvPicPr>
          <p:nvPr/>
        </p:nvPicPr>
        <p:blipFill>
          <a:blip r:embed="rId3"/>
          <a:stretch>
            <a:fillRect/>
          </a:stretch>
        </p:blipFill>
        <p:spPr>
          <a:xfrm>
            <a:off x="2028826" y="6257925"/>
            <a:ext cx="2114550" cy="390526"/>
          </a:xfrm>
          <a:prstGeom prst="rect">
            <a:avLst/>
          </a:prstGeom>
        </p:spPr>
      </p:pic>
    </p:spTree>
    <p:extLst>
      <p:ext uri="{BB962C8B-B14F-4D97-AF65-F5344CB8AC3E}">
        <p14:creationId xmlns:p14="http://schemas.microsoft.com/office/powerpoint/2010/main" val="4098820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915C-CDD1-2CC5-B3C5-0B4AE047F1F2}"/>
              </a:ext>
            </a:extLst>
          </p:cNvPr>
          <p:cNvSpPr>
            <a:spLocks noGrp="1"/>
          </p:cNvSpPr>
          <p:nvPr>
            <p:ph type="title"/>
          </p:nvPr>
        </p:nvSpPr>
        <p:spPr>
          <a:xfrm>
            <a:off x="913795" y="-295274"/>
            <a:ext cx="10353761" cy="1362074"/>
          </a:xfrm>
        </p:spPr>
        <p:txBody>
          <a:bodyPr>
            <a:normAutofit/>
          </a:bodyPr>
          <a:lstStyle/>
          <a:p>
            <a:r>
              <a:rPr lang="en-IN" sz="3600" dirty="0">
                <a:latin typeface="Cambria Math" panose="02040503050406030204" pitchFamily="18" charset="0"/>
                <a:ea typeface="Cambria Math" panose="02040503050406030204" pitchFamily="18" charset="0"/>
              </a:rPr>
              <a:t>Start Exam</a:t>
            </a:r>
          </a:p>
        </p:txBody>
      </p:sp>
      <p:pic>
        <p:nvPicPr>
          <p:cNvPr id="5" name="Content Placeholder 4">
            <a:extLst>
              <a:ext uri="{FF2B5EF4-FFF2-40B4-BE49-F238E27FC236}">
                <a16:creationId xmlns:a16="http://schemas.microsoft.com/office/drawing/2014/main" id="{878A3EE6-C5BC-0636-2EC2-81B30FC470E2}"/>
              </a:ext>
            </a:extLst>
          </p:cNvPr>
          <p:cNvPicPr>
            <a:picLocks noGrp="1" noChangeAspect="1"/>
          </p:cNvPicPr>
          <p:nvPr>
            <p:ph idx="1"/>
          </p:nvPr>
        </p:nvPicPr>
        <p:blipFill>
          <a:blip r:embed="rId2"/>
          <a:stretch>
            <a:fillRect/>
          </a:stretch>
        </p:blipFill>
        <p:spPr>
          <a:xfrm>
            <a:off x="2319337" y="819150"/>
            <a:ext cx="7805738" cy="5838825"/>
          </a:xfrm>
        </p:spPr>
      </p:pic>
      <p:pic>
        <p:nvPicPr>
          <p:cNvPr id="11" name="Picture 10">
            <a:extLst>
              <a:ext uri="{FF2B5EF4-FFF2-40B4-BE49-F238E27FC236}">
                <a16:creationId xmlns:a16="http://schemas.microsoft.com/office/drawing/2014/main" id="{AB3067CA-105F-AC3C-1BF3-6E44BBDCEB5A}"/>
              </a:ext>
            </a:extLst>
          </p:cNvPr>
          <p:cNvPicPr>
            <a:picLocks noChangeAspect="1"/>
          </p:cNvPicPr>
          <p:nvPr/>
        </p:nvPicPr>
        <p:blipFill>
          <a:blip r:embed="rId3"/>
          <a:stretch>
            <a:fillRect/>
          </a:stretch>
        </p:blipFill>
        <p:spPr>
          <a:xfrm>
            <a:off x="2319337" y="3805237"/>
            <a:ext cx="1966913" cy="2852738"/>
          </a:xfrm>
          <a:prstGeom prst="rect">
            <a:avLst/>
          </a:prstGeom>
        </p:spPr>
      </p:pic>
    </p:spTree>
    <p:extLst>
      <p:ext uri="{BB962C8B-B14F-4D97-AF65-F5344CB8AC3E}">
        <p14:creationId xmlns:p14="http://schemas.microsoft.com/office/powerpoint/2010/main" val="2768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B954-0F30-252D-B83E-41447E979687}"/>
              </a:ext>
            </a:extLst>
          </p:cNvPr>
          <p:cNvSpPr>
            <a:spLocks noGrp="1"/>
          </p:cNvSpPr>
          <p:nvPr>
            <p:ph type="ctrTitle"/>
          </p:nvPr>
        </p:nvSpPr>
        <p:spPr>
          <a:xfrm>
            <a:off x="1857376" y="-194733"/>
            <a:ext cx="8692091" cy="6866466"/>
          </a:xfrm>
        </p:spPr>
        <p:txBody>
          <a:bodyPr>
            <a:normAutofit fontScale="90000"/>
          </a:bodyPr>
          <a:lstStyle/>
          <a:p>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dirty="0"/>
              <a:t>A PROJECT REPORT ON</a:t>
            </a: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22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A PROJECT REPORT ON </a:t>
            </a: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Online Automated Examination System</a:t>
            </a: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For Physically Handicapped Students Using (AI and ML)</a:t>
            </a: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BY</a:t>
            </a: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Ms . Akshata Shirwale</a:t>
            </a: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[34303]</a:t>
            </a: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IN PARTIAL FULFILLMENT OF</a:t>
            </a: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M.Sc. (Computer Science) Part I</a:t>
            </a: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Semester II</a:t>
            </a:r>
            <a:br>
              <a:rPr lang="en-IN" sz="2700" dirty="0">
                <a:latin typeface="Cambria Math" panose="02040503050406030204" pitchFamily="18" charset="0"/>
                <a:ea typeface="Cambria Math" panose="02040503050406030204" pitchFamily="18" charset="0"/>
              </a:rPr>
            </a:b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SIR PARASHURAMBHAU COLLEGE, PUNE</a:t>
            </a:r>
            <a:br>
              <a:rPr lang="en-IN" sz="2700" dirty="0">
                <a:latin typeface="Cambria Math" panose="02040503050406030204" pitchFamily="18" charset="0"/>
                <a:ea typeface="Cambria Math" panose="02040503050406030204" pitchFamily="18" charset="0"/>
              </a:rPr>
            </a:br>
            <a:r>
              <a:rPr lang="en-IN" sz="2700" dirty="0">
                <a:latin typeface="Cambria Math" panose="02040503050406030204" pitchFamily="18" charset="0"/>
                <a:ea typeface="Cambria Math" panose="02040503050406030204" pitchFamily="18" charset="0"/>
              </a:rPr>
              <a:t>(2022-2023)</a:t>
            </a:r>
            <a:br>
              <a:rPr lang="en-IN" sz="2700" dirty="0">
                <a:latin typeface="Cambria Math" panose="02040503050406030204" pitchFamily="18" charset="0"/>
                <a:ea typeface="Cambria Math" panose="02040503050406030204" pitchFamily="18" charset="0"/>
              </a:rPr>
            </a:br>
            <a:endParaRPr lang="en-IN" sz="2700"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8448D756-EB02-845E-1618-2E948ACB5416}"/>
              </a:ext>
            </a:extLst>
          </p:cNvPr>
          <p:cNvSpPr>
            <a:spLocks noGrp="1"/>
          </p:cNvSpPr>
          <p:nvPr>
            <p:ph type="subTitle" idx="1"/>
          </p:nvPr>
        </p:nvSpPr>
        <p:spPr>
          <a:xfrm>
            <a:off x="4762499" y="7486650"/>
            <a:ext cx="6057901" cy="180974"/>
          </a:xfrm>
        </p:spPr>
        <p:txBody>
          <a:bodyPr>
            <a:normAutofit fontScale="25000" lnSpcReduction="20000"/>
          </a:bodyPr>
          <a:lstStyle/>
          <a:p>
            <a:endParaRPr lang="en-IN" dirty="0"/>
          </a:p>
        </p:txBody>
      </p:sp>
    </p:spTree>
    <p:extLst>
      <p:ext uri="{BB962C8B-B14F-4D97-AF65-F5344CB8AC3E}">
        <p14:creationId xmlns:p14="http://schemas.microsoft.com/office/powerpoint/2010/main" val="3490221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33B-C924-BF7B-E1AE-92988F1B31B1}"/>
              </a:ext>
            </a:extLst>
          </p:cNvPr>
          <p:cNvSpPr>
            <a:spLocks noGrp="1"/>
          </p:cNvSpPr>
          <p:nvPr>
            <p:ph type="title"/>
          </p:nvPr>
        </p:nvSpPr>
        <p:spPr>
          <a:xfrm>
            <a:off x="913795" y="1"/>
            <a:ext cx="10353761" cy="933450"/>
          </a:xfrm>
        </p:spPr>
        <p:txBody>
          <a:bodyPr>
            <a:normAutofit/>
          </a:bodyPr>
          <a:lstStyle/>
          <a:p>
            <a:r>
              <a:rPr lang="en-US" sz="3600" dirty="0">
                <a:latin typeface="Cambria Math" panose="02040503050406030204" pitchFamily="18" charset="0"/>
                <a:ea typeface="Cambria Math" panose="02040503050406030204" pitchFamily="18" charset="0"/>
              </a:rPr>
              <a:t>result</a:t>
            </a:r>
            <a:endParaRPr lang="en-IN" sz="3600" dirty="0">
              <a:latin typeface="Cambria Math" panose="02040503050406030204" pitchFamily="18" charset="0"/>
              <a:ea typeface="Cambria Math" panose="02040503050406030204" pitchFamily="18" charset="0"/>
            </a:endParaRPr>
          </a:p>
        </p:txBody>
      </p:sp>
      <p:pic>
        <p:nvPicPr>
          <p:cNvPr id="5" name="Content Placeholder 4">
            <a:extLst>
              <a:ext uri="{FF2B5EF4-FFF2-40B4-BE49-F238E27FC236}">
                <a16:creationId xmlns:a16="http://schemas.microsoft.com/office/drawing/2014/main" id="{29716106-A7C6-D9E2-51E4-ED4DAE2CC918}"/>
              </a:ext>
            </a:extLst>
          </p:cNvPr>
          <p:cNvPicPr>
            <a:picLocks noGrp="1" noChangeAspect="1"/>
          </p:cNvPicPr>
          <p:nvPr>
            <p:ph idx="1"/>
          </p:nvPr>
        </p:nvPicPr>
        <p:blipFill>
          <a:blip r:embed="rId2"/>
          <a:stretch>
            <a:fillRect/>
          </a:stretch>
        </p:blipFill>
        <p:spPr>
          <a:xfrm>
            <a:off x="1928250" y="838199"/>
            <a:ext cx="8324850" cy="5876926"/>
          </a:xfrm>
        </p:spPr>
      </p:pic>
      <p:pic>
        <p:nvPicPr>
          <p:cNvPr id="7" name="Picture 6">
            <a:extLst>
              <a:ext uri="{FF2B5EF4-FFF2-40B4-BE49-F238E27FC236}">
                <a16:creationId xmlns:a16="http://schemas.microsoft.com/office/drawing/2014/main" id="{9601CB56-75F7-C066-7FEB-A866B86FAFD5}"/>
              </a:ext>
            </a:extLst>
          </p:cNvPr>
          <p:cNvPicPr>
            <a:picLocks noChangeAspect="1"/>
          </p:cNvPicPr>
          <p:nvPr/>
        </p:nvPicPr>
        <p:blipFill>
          <a:blip r:embed="rId3"/>
          <a:stretch>
            <a:fillRect/>
          </a:stretch>
        </p:blipFill>
        <p:spPr>
          <a:xfrm>
            <a:off x="1928250" y="3548062"/>
            <a:ext cx="2100825" cy="3167063"/>
          </a:xfrm>
          <a:prstGeom prst="rect">
            <a:avLst/>
          </a:prstGeom>
        </p:spPr>
      </p:pic>
    </p:spTree>
    <p:extLst>
      <p:ext uri="{BB962C8B-B14F-4D97-AF65-F5344CB8AC3E}">
        <p14:creationId xmlns:p14="http://schemas.microsoft.com/office/powerpoint/2010/main" val="104628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D97-55EA-5E78-2B2A-4B8BDD00392B}"/>
              </a:ext>
            </a:extLst>
          </p:cNvPr>
          <p:cNvSpPr>
            <a:spLocks noGrp="1"/>
          </p:cNvSpPr>
          <p:nvPr>
            <p:ph type="title"/>
          </p:nvPr>
        </p:nvSpPr>
        <p:spPr>
          <a:xfrm>
            <a:off x="913795" y="-114300"/>
            <a:ext cx="10353761" cy="1428750"/>
          </a:xfrm>
        </p:spPr>
        <p:txBody>
          <a:bodyPr>
            <a:normAutofit/>
          </a:bodyPr>
          <a:lstStyle/>
          <a:p>
            <a:r>
              <a:rPr lang="en-IN" sz="4000" dirty="0">
                <a:latin typeface="Cambria Math" panose="02040503050406030204" pitchFamily="18" charset="0"/>
                <a:ea typeface="Cambria Math" panose="02040503050406030204" pitchFamily="18" charset="0"/>
              </a:rPr>
              <a:t>LIMITATIONS</a:t>
            </a:r>
          </a:p>
        </p:txBody>
      </p:sp>
      <p:sp>
        <p:nvSpPr>
          <p:cNvPr id="3" name="Content Placeholder 2">
            <a:extLst>
              <a:ext uri="{FF2B5EF4-FFF2-40B4-BE49-F238E27FC236}">
                <a16:creationId xmlns:a16="http://schemas.microsoft.com/office/drawing/2014/main" id="{E103B52E-B8F3-EBFF-C48B-4F4268C6159A}"/>
              </a:ext>
            </a:extLst>
          </p:cNvPr>
          <p:cNvSpPr>
            <a:spLocks noGrp="1"/>
          </p:cNvSpPr>
          <p:nvPr>
            <p:ph idx="1"/>
          </p:nvPr>
        </p:nvSpPr>
        <p:spPr>
          <a:xfrm>
            <a:off x="913795" y="1314449"/>
            <a:ext cx="10353762" cy="4714875"/>
          </a:xfrm>
        </p:spPr>
        <p:txBody>
          <a:bodyPr>
            <a:noAutofit/>
          </a:bodyPr>
          <a:lstStyle/>
          <a:p>
            <a:pPr marL="342900" indent="-342900">
              <a:buFont typeface="+mj-lt"/>
              <a:buAutoNum type="arabicPeriod"/>
            </a:pPr>
            <a:r>
              <a:rPr lang="en-IN" dirty="0">
                <a:effectLst/>
                <a:latin typeface="Cambria Math" panose="02040503050406030204" pitchFamily="18" charset="0"/>
                <a:ea typeface="Cambria Math" panose="02040503050406030204" pitchFamily="18" charset="0"/>
                <a:cs typeface="Times New Roman" panose="02020603050405020304" pitchFamily="18" charset="0"/>
              </a:rPr>
              <a:t>Technical Issues</a:t>
            </a:r>
          </a:p>
          <a:p>
            <a:pPr marL="342900" indent="-342900">
              <a:buFont typeface="+mj-lt"/>
              <a:buAutoNum type="arabicPeriod"/>
            </a:pPr>
            <a:r>
              <a:rPr lang="en-IN" dirty="0">
                <a:effectLst/>
                <a:latin typeface="Cambria Math" panose="02040503050406030204" pitchFamily="18" charset="0"/>
                <a:ea typeface="Cambria Math" panose="02040503050406030204" pitchFamily="18" charset="0"/>
                <a:cs typeface="Times New Roman" panose="02020603050405020304" pitchFamily="18" charset="0"/>
              </a:rPr>
              <a:t>Cheating Concerns</a:t>
            </a:r>
          </a:p>
          <a:p>
            <a:pPr marL="342900" indent="-342900">
              <a:buFont typeface="+mj-lt"/>
              <a:buAutoNum type="arabicPeriod"/>
            </a:pPr>
            <a:r>
              <a:rPr lang="en-IN" dirty="0">
                <a:effectLst/>
                <a:latin typeface="Cambria Math" panose="02040503050406030204" pitchFamily="18" charset="0"/>
                <a:ea typeface="Cambria Math" panose="02040503050406030204" pitchFamily="18" charset="0"/>
                <a:cs typeface="Times New Roman" panose="02020603050405020304" pitchFamily="18" charset="0"/>
              </a:rPr>
              <a:t>Infrastructure Requirements</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Limited Interaction</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Impersonation and Identity Verification</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Technological Literacy</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Accessibility Challenges</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Dependence on Internet Connectivity</a:t>
            </a:r>
          </a:p>
          <a:p>
            <a:pPr marL="342900" indent="-342900">
              <a:buAutoNum type="arabicPeriod" startAt="4"/>
            </a:pPr>
            <a:r>
              <a:rPr lang="en-IN" dirty="0">
                <a:effectLst/>
                <a:latin typeface="Cambria Math" panose="02040503050406030204" pitchFamily="18" charset="0"/>
                <a:ea typeface="Cambria Math" panose="02040503050406030204" pitchFamily="18" charset="0"/>
                <a:cs typeface="Times New Roman" panose="02020603050405020304" pitchFamily="18" charset="0"/>
              </a:rPr>
              <a:t> Test Security Concerns</a:t>
            </a:r>
          </a:p>
          <a:p>
            <a:pPr marL="342900" indent="-342900">
              <a:buAutoNum type="arabicPeriod" startAt="4"/>
            </a:pPr>
            <a:endParaRPr lang="en-IN" dirty="0">
              <a:effectLst/>
              <a:latin typeface="Cambria" panose="0204050305040603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555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E3F7-31C9-973C-2463-479345AA0A7F}"/>
              </a:ext>
            </a:extLst>
          </p:cNvPr>
          <p:cNvSpPr>
            <a:spLocks noGrp="1"/>
          </p:cNvSpPr>
          <p:nvPr>
            <p:ph type="ctrTitle"/>
          </p:nvPr>
        </p:nvSpPr>
        <p:spPr>
          <a:xfrm>
            <a:off x="1595269" y="76201"/>
            <a:ext cx="9001462" cy="914399"/>
          </a:xfrm>
        </p:spPr>
        <p:txBody>
          <a:bodyPr>
            <a:normAutofit/>
          </a:bodyPr>
          <a:lstStyle/>
          <a:p>
            <a:r>
              <a:rPr lang="en-IN" sz="4000" dirty="0">
                <a:latin typeface="Cambria Math" panose="02040503050406030204" pitchFamily="18" charset="0"/>
                <a:ea typeface="Cambria Math" panose="02040503050406030204" pitchFamily="18" charset="0"/>
              </a:rPr>
              <a:t>DRAWBACKS</a:t>
            </a:r>
          </a:p>
        </p:txBody>
      </p:sp>
      <p:sp>
        <p:nvSpPr>
          <p:cNvPr id="3" name="Subtitle 2">
            <a:extLst>
              <a:ext uri="{FF2B5EF4-FFF2-40B4-BE49-F238E27FC236}">
                <a16:creationId xmlns:a16="http://schemas.microsoft.com/office/drawing/2014/main" id="{FD4A7608-255B-9FF5-E78F-85C53F0F2D82}"/>
              </a:ext>
            </a:extLst>
          </p:cNvPr>
          <p:cNvSpPr>
            <a:spLocks noGrp="1"/>
          </p:cNvSpPr>
          <p:nvPr>
            <p:ph type="subTitle" idx="1"/>
          </p:nvPr>
        </p:nvSpPr>
        <p:spPr>
          <a:xfrm>
            <a:off x="1019175" y="1295400"/>
            <a:ext cx="9577556" cy="5172075"/>
          </a:xfrm>
        </p:spPr>
        <p:txBody>
          <a:bodyPr>
            <a:noAutofit/>
          </a:bodyPr>
          <a:lstStyle/>
          <a:p>
            <a:pPr algn="just"/>
            <a:r>
              <a:rPr lang="en-US" sz="2000" dirty="0">
                <a:latin typeface="Cambria Math" panose="02040503050406030204" pitchFamily="18" charset="0"/>
                <a:ea typeface="Cambria Math" panose="02040503050406030204" pitchFamily="18" charset="0"/>
              </a:rPr>
              <a:t>1.    Dependency on internet.</a:t>
            </a:r>
          </a:p>
          <a:p>
            <a:pPr algn="just"/>
            <a:r>
              <a:rPr lang="en-US" sz="2000" dirty="0">
                <a:latin typeface="Cambria Math" panose="02040503050406030204" pitchFamily="18" charset="0"/>
                <a:ea typeface="Cambria Math" panose="02040503050406030204" pitchFamily="18" charset="0"/>
              </a:rPr>
              <a:t>2.    Dependency on power supply.</a:t>
            </a:r>
          </a:p>
          <a:p>
            <a:pPr algn="just"/>
            <a:r>
              <a:rPr lang="en-US" sz="2000" dirty="0">
                <a:latin typeface="Cambria Math" panose="02040503050406030204" pitchFamily="18" charset="0"/>
                <a:ea typeface="Cambria Math" panose="02040503050406030204" pitchFamily="18" charset="0"/>
              </a:rPr>
              <a:t>3.    Dependency on camera and microphone.</a:t>
            </a:r>
          </a:p>
          <a:p>
            <a:pPr algn="just"/>
            <a:r>
              <a:rPr lang="en-US" sz="2000" dirty="0">
                <a:latin typeface="Cambria Math" panose="02040503050406030204" pitchFamily="18" charset="0"/>
                <a:ea typeface="Cambria Math" panose="02040503050406030204" pitchFamily="18" charset="0"/>
              </a:rPr>
              <a:t>4.    Server failure.</a:t>
            </a:r>
          </a:p>
          <a:p>
            <a:pPr algn="just"/>
            <a:r>
              <a:rPr lang="en-US" sz="2000" dirty="0">
                <a:latin typeface="Cambria Math" panose="02040503050406030204" pitchFamily="18" charset="0"/>
                <a:ea typeface="Cambria Math" panose="02040503050406030204" pitchFamily="18" charset="0"/>
              </a:rPr>
              <a:t>5.    Lack of Personalized Attention.</a:t>
            </a:r>
          </a:p>
          <a:p>
            <a:pPr algn="just"/>
            <a:r>
              <a:rPr lang="en-US" sz="2000" dirty="0">
                <a:latin typeface="Cambria Math" panose="02040503050406030204" pitchFamily="18" charset="0"/>
                <a:ea typeface="Cambria Math" panose="02040503050406030204" pitchFamily="18" charset="0"/>
              </a:rPr>
              <a:t>6.    System Compatibility Issues.</a:t>
            </a:r>
          </a:p>
          <a:p>
            <a:pPr algn="just"/>
            <a:r>
              <a:rPr lang="en-US" sz="2000" dirty="0">
                <a:latin typeface="Cambria Math" panose="02040503050406030204" pitchFamily="18" charset="0"/>
                <a:ea typeface="Cambria Math" panose="02040503050406030204" pitchFamily="18" charset="0"/>
              </a:rPr>
              <a:t>7.    Internet Bandwidth Limitations.</a:t>
            </a:r>
          </a:p>
          <a:p>
            <a:pPr algn="just"/>
            <a:r>
              <a:rPr lang="en-US" sz="2000" dirty="0">
                <a:latin typeface="Cambria Math" panose="02040503050406030204" pitchFamily="18" charset="0"/>
                <a:ea typeface="Cambria Math" panose="02040503050406030204" pitchFamily="18" charset="0"/>
              </a:rPr>
              <a:t>8.    Limited Use of Hands-On Assessments.</a:t>
            </a:r>
          </a:p>
          <a:p>
            <a:pPr algn="just"/>
            <a:r>
              <a:rPr lang="en-US" sz="2000" dirty="0">
                <a:latin typeface="Cambria Math" panose="02040503050406030204" pitchFamily="18" charset="0"/>
                <a:ea typeface="Cambria Math" panose="02040503050406030204" pitchFamily="18" charset="0"/>
              </a:rPr>
              <a:t>9.    Cost of Implementation. .</a:t>
            </a:r>
          </a:p>
          <a:p>
            <a:pPr algn="just"/>
            <a:r>
              <a:rPr lang="en-US" sz="2000" dirty="0">
                <a:latin typeface="Cambria Math" panose="02040503050406030204" pitchFamily="18" charset="0"/>
                <a:ea typeface="Cambria Math" panose="02040503050406030204" pitchFamily="18" charset="0"/>
              </a:rPr>
              <a:t>10.  Technical issues.</a:t>
            </a:r>
          </a:p>
          <a:p>
            <a:pPr algn="l"/>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6993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0A81-6A56-7F6B-8A3E-34587193C249}"/>
              </a:ext>
            </a:extLst>
          </p:cNvPr>
          <p:cNvSpPr>
            <a:spLocks noGrp="1"/>
          </p:cNvSpPr>
          <p:nvPr>
            <p:ph type="ctrTitle"/>
          </p:nvPr>
        </p:nvSpPr>
        <p:spPr>
          <a:xfrm>
            <a:off x="323850" y="252411"/>
            <a:ext cx="11696700" cy="2028825"/>
          </a:xfrm>
        </p:spPr>
        <p:txBody>
          <a:bodyPr>
            <a:normAutofit/>
          </a:bodyPr>
          <a:lstStyle/>
          <a:p>
            <a:r>
              <a:rPr lang="en-IN" sz="4000" b="1" dirty="0">
                <a:effectLst/>
                <a:latin typeface="Cambria" panose="02040503050406030204" pitchFamily="18" charset="0"/>
                <a:ea typeface="Calibri" panose="020F0502020204030204" pitchFamily="34" charset="0"/>
                <a:cs typeface="Times New Roman" panose="02020603050405020304" pitchFamily="18" charset="0"/>
              </a:rPr>
              <a:t>PROPOSED and  future ENHANCEMENT</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8000" dirty="0"/>
          </a:p>
        </p:txBody>
      </p:sp>
      <p:sp>
        <p:nvSpPr>
          <p:cNvPr id="3" name="Subtitle 2">
            <a:extLst>
              <a:ext uri="{FF2B5EF4-FFF2-40B4-BE49-F238E27FC236}">
                <a16:creationId xmlns:a16="http://schemas.microsoft.com/office/drawing/2014/main" id="{EC4FDB5E-2635-7580-68F0-3ED018DED0DC}"/>
              </a:ext>
            </a:extLst>
          </p:cNvPr>
          <p:cNvSpPr>
            <a:spLocks noGrp="1"/>
          </p:cNvSpPr>
          <p:nvPr>
            <p:ph type="subTitle" idx="1"/>
          </p:nvPr>
        </p:nvSpPr>
        <p:spPr>
          <a:xfrm>
            <a:off x="1128543" y="2028826"/>
            <a:ext cx="10272881" cy="3562350"/>
          </a:xfrm>
        </p:spPr>
        <p:txBody>
          <a:bodyPr>
            <a:normAutofit/>
          </a:bodyPr>
          <a:lstStyle/>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Times New Roman" panose="02020603050405020304" pitchFamily="18" charset="0"/>
              </a:rPr>
              <a:t>Secure Authentication</a:t>
            </a:r>
          </a:p>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Times New Roman" panose="02020603050405020304" pitchFamily="18" charset="0"/>
              </a:rPr>
              <a:t>Flexible Question Types</a:t>
            </a:r>
          </a:p>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Times New Roman" panose="02020603050405020304" pitchFamily="18" charset="0"/>
              </a:rPr>
              <a:t>Real-time Feedback</a:t>
            </a:r>
          </a:p>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Arial" panose="020B0604020202020204" pitchFamily="34" charset="0"/>
              </a:rPr>
              <a:t>Accessibility Features</a:t>
            </a:r>
          </a:p>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Arial" panose="020B0604020202020204" pitchFamily="34" charset="0"/>
              </a:rPr>
              <a:t>Mobile Compatibility</a:t>
            </a:r>
          </a:p>
          <a:p>
            <a:pPr marL="342900" indent="-342900" algn="just">
              <a:buFont typeface="+mj-lt"/>
              <a:buAutoNum type="arabicPeriod"/>
            </a:pPr>
            <a:r>
              <a:rPr lang="en-IN" sz="2000" b="1" dirty="0">
                <a:effectLst/>
                <a:latin typeface="Cambria Math" panose="02040503050406030204" pitchFamily="18" charset="0"/>
                <a:ea typeface="Cambria Math" panose="02040503050406030204" pitchFamily="18" charset="0"/>
                <a:cs typeface="Arial" panose="020B0604020202020204" pitchFamily="34" charset="0"/>
              </a:rPr>
              <a:t>System Scalability</a:t>
            </a:r>
          </a:p>
          <a:p>
            <a:pPr marL="342900" indent="-342900" algn="just">
              <a:buFont typeface="+mj-lt"/>
              <a:buAutoNum type="arabicPeriod"/>
            </a:pPr>
            <a:endParaRPr lang="en-IN" sz="2800" dirty="0"/>
          </a:p>
        </p:txBody>
      </p:sp>
    </p:spTree>
    <p:extLst>
      <p:ext uri="{BB962C8B-B14F-4D97-AF65-F5344CB8AC3E}">
        <p14:creationId xmlns:p14="http://schemas.microsoft.com/office/powerpoint/2010/main" val="160549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7A5B-805E-55DF-A3D9-20A55BC4E161}"/>
              </a:ext>
            </a:extLst>
          </p:cNvPr>
          <p:cNvSpPr>
            <a:spLocks noGrp="1"/>
          </p:cNvSpPr>
          <p:nvPr>
            <p:ph type="title"/>
          </p:nvPr>
        </p:nvSpPr>
        <p:spPr>
          <a:xfrm>
            <a:off x="913795" y="-523876"/>
            <a:ext cx="10353761"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105BAB2-76F6-4246-FB20-23067BD02109}"/>
              </a:ext>
            </a:extLst>
          </p:cNvPr>
          <p:cNvSpPr>
            <a:spLocks noGrp="1"/>
          </p:cNvSpPr>
          <p:nvPr>
            <p:ph idx="1"/>
          </p:nvPr>
        </p:nvSpPr>
        <p:spPr/>
        <p:txBody>
          <a:bodyPr>
            <a:normAutofit/>
          </a:bodyPr>
          <a:lstStyle/>
          <a:p>
            <a:pPr marL="0" indent="0" algn="ctr">
              <a:buNone/>
            </a:pPr>
            <a:r>
              <a:rPr lang="en-US" sz="6000" dirty="0"/>
              <a:t>T</a:t>
            </a:r>
            <a:r>
              <a:rPr lang="en-US" sz="6000" dirty="0">
                <a:latin typeface="Cambria Math" panose="02040503050406030204" pitchFamily="18" charset="0"/>
                <a:ea typeface="Cambria Math" panose="02040503050406030204" pitchFamily="18" charset="0"/>
              </a:rPr>
              <a:t>HANK YOU</a:t>
            </a:r>
            <a:endParaRPr lang="en-IN" sz="6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0548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A78A-B8DB-9A03-D9D3-70EC55957CAB}"/>
              </a:ext>
            </a:extLst>
          </p:cNvPr>
          <p:cNvSpPr>
            <a:spLocks noGrp="1"/>
          </p:cNvSpPr>
          <p:nvPr>
            <p:ph type="ctrTitle"/>
          </p:nvPr>
        </p:nvSpPr>
        <p:spPr>
          <a:xfrm>
            <a:off x="1595269" y="211667"/>
            <a:ext cx="9001462" cy="592666"/>
          </a:xfrm>
        </p:spPr>
        <p:txBody>
          <a:bodyPr>
            <a:normAutofit fontScale="90000"/>
          </a:bodyPr>
          <a:lstStyle/>
          <a:p>
            <a:r>
              <a:rPr lang="en-IN"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INTRODUCTION</a:t>
            </a:r>
          </a:p>
        </p:txBody>
      </p:sp>
      <p:sp>
        <p:nvSpPr>
          <p:cNvPr id="3" name="Subtitle 2">
            <a:extLst>
              <a:ext uri="{FF2B5EF4-FFF2-40B4-BE49-F238E27FC236}">
                <a16:creationId xmlns:a16="http://schemas.microsoft.com/office/drawing/2014/main" id="{FB7B646D-DB82-C107-3C24-83DB1E912EBC}"/>
              </a:ext>
            </a:extLst>
          </p:cNvPr>
          <p:cNvSpPr>
            <a:spLocks noGrp="1"/>
          </p:cNvSpPr>
          <p:nvPr>
            <p:ph type="subTitle" idx="1"/>
          </p:nvPr>
        </p:nvSpPr>
        <p:spPr>
          <a:xfrm>
            <a:off x="466725" y="1065742"/>
            <a:ext cx="11363325" cy="5468408"/>
          </a:xfrm>
        </p:spPr>
        <p:txBody>
          <a:bodyPr>
            <a:noAutofit/>
          </a:bodyPr>
          <a:lstStyle/>
          <a:p>
            <a:pPr marL="342900" indent="-342900" algn="just">
              <a:buFont typeface="Wingdings" panose="05000000000000000000" pitchFamily="2" charset="2"/>
              <a:buChar char="v"/>
            </a:pPr>
            <a:r>
              <a:rPr lang="en-US" sz="1800" dirty="0">
                <a:latin typeface="Cambria Math" panose="02040503050406030204" pitchFamily="18" charset="0"/>
                <a:ea typeface="Cambria Math" panose="02040503050406030204" pitchFamily="18" charset="0"/>
              </a:rPr>
              <a:t>An online examination system is a digital platform that allows educational institutions, organizations, or individuals to conduct assessments and examinations electronically. It replaces the traditional pen-and-paper approach by utilizing internet connectivity and specialized software to deliver, and evaluate exams.</a:t>
            </a:r>
          </a:p>
          <a:p>
            <a:pPr marL="342900" indent="-342900" algn="just">
              <a:buFont typeface="Wingdings" panose="05000000000000000000" pitchFamily="2" charset="2"/>
              <a:buChar char="v"/>
            </a:pPr>
            <a:r>
              <a:rPr lang="en-US" sz="1800" dirty="0">
                <a:latin typeface="Cambria Math" panose="02040503050406030204" pitchFamily="18" charset="0"/>
                <a:ea typeface="Cambria Math" panose="02040503050406030204" pitchFamily="18" charset="0"/>
              </a:rPr>
              <a:t>Writing examination could be a challenging task for the persons with disabilities. Those with physically  disable and  visual impairment find it difficult to read questions and write answers.</a:t>
            </a:r>
          </a:p>
          <a:p>
            <a:pPr marL="342900" indent="-342900" algn="just">
              <a:buFont typeface="Wingdings" panose="05000000000000000000" pitchFamily="2" charset="2"/>
              <a:buChar char="v"/>
            </a:pPr>
            <a:r>
              <a:rPr lang="en-US" sz="1800" dirty="0">
                <a:latin typeface="Cambria Math" panose="02040503050406030204" pitchFamily="18" charset="0"/>
                <a:ea typeface="Cambria Math" panose="02040503050406030204" pitchFamily="18" charset="0"/>
              </a:rPr>
              <a:t>The Ministry mandates that the “extra time” should be referred to as “compensatory time”. Any person with benchmark disability and having limitation in writing exams is allowed to have a scribe/reader/lab assistant. But giving to much the “compensatory time” &amp; “extra time” is not possible in real time examination, because is not flexible to both the student and teachers.</a:t>
            </a:r>
          </a:p>
          <a:p>
            <a:pPr marL="342900" indent="-342900" algn="just">
              <a:buFont typeface="Wingdings" panose="05000000000000000000" pitchFamily="2" charset="2"/>
              <a:buChar char="v"/>
            </a:pPr>
            <a:r>
              <a:rPr lang="en-US" sz="1800" dirty="0">
                <a:latin typeface="Cambria Math" panose="02040503050406030204" pitchFamily="18" charset="0"/>
                <a:ea typeface="Cambria Math" panose="02040503050406030204" pitchFamily="18" charset="0"/>
              </a:rPr>
              <a:t> Another scenario if students are absent if any reason that time examination are taken (like viva and internal type small examination) difficult to conducting for those students are physically disability or cerebral palsy.  These  students cannot attend lectures and examination regularly on time as per college and university rules .</a:t>
            </a:r>
          </a:p>
          <a:p>
            <a:pPr marL="342900" indent="-342900" algn="just">
              <a:buFont typeface="Wingdings" panose="05000000000000000000" pitchFamily="2" charset="2"/>
              <a:buChar char="v"/>
            </a:pPr>
            <a:r>
              <a:rPr lang="en-US" sz="1800" dirty="0">
                <a:latin typeface="Cambria Math" panose="02040503050406030204" pitchFamily="18" charset="0"/>
                <a:ea typeface="Cambria Math" panose="02040503050406030204" pitchFamily="18" charset="0"/>
              </a:rPr>
              <a:t> It also uses for many types of examination purpose like small exam which conducted on google forms. we can say that one type of replacement of examination which conducted on google form. Because when we use these type of forms faculties can not check that any malpractice and unfair was happening or not.</a:t>
            </a:r>
          </a:p>
          <a:p>
            <a:endParaRPr lang="en-IN" sz="1800" dirty="0"/>
          </a:p>
        </p:txBody>
      </p:sp>
    </p:spTree>
    <p:extLst>
      <p:ext uri="{BB962C8B-B14F-4D97-AF65-F5344CB8AC3E}">
        <p14:creationId xmlns:p14="http://schemas.microsoft.com/office/powerpoint/2010/main" val="314211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B7DF-3843-FC0E-D80C-E6C27D21D232}"/>
              </a:ext>
            </a:extLst>
          </p:cNvPr>
          <p:cNvSpPr>
            <a:spLocks noGrp="1"/>
          </p:cNvSpPr>
          <p:nvPr>
            <p:ph type="ctrTitle"/>
          </p:nvPr>
        </p:nvSpPr>
        <p:spPr>
          <a:xfrm>
            <a:off x="1595269" y="-84667"/>
            <a:ext cx="9419864" cy="880535"/>
          </a:xfrm>
        </p:spPr>
        <p:txBody>
          <a:bodyPr>
            <a:noAutofit/>
          </a:bodyPr>
          <a:lstStyle/>
          <a:p>
            <a:r>
              <a:rPr lang="en-IN" sz="4000" dirty="0">
                <a:latin typeface="Cambria Math" panose="02040503050406030204" pitchFamily="18" charset="0"/>
                <a:ea typeface="Cambria Math" panose="02040503050406030204" pitchFamily="18" charset="0"/>
              </a:rPr>
              <a:t>EXISTING</a:t>
            </a:r>
            <a:r>
              <a:rPr lang="en-IN" sz="4000" dirty="0">
                <a:latin typeface="+mn-lt"/>
              </a:rPr>
              <a:t> SYSTEM</a:t>
            </a:r>
          </a:p>
        </p:txBody>
      </p:sp>
      <p:sp>
        <p:nvSpPr>
          <p:cNvPr id="3" name="Subtitle 2">
            <a:extLst>
              <a:ext uri="{FF2B5EF4-FFF2-40B4-BE49-F238E27FC236}">
                <a16:creationId xmlns:a16="http://schemas.microsoft.com/office/drawing/2014/main" id="{8E7ED7EA-EBEF-0FA6-6A46-6B46F4CB7FA0}"/>
              </a:ext>
            </a:extLst>
          </p:cNvPr>
          <p:cNvSpPr>
            <a:spLocks noGrp="1"/>
          </p:cNvSpPr>
          <p:nvPr>
            <p:ph type="subTitle" idx="1"/>
          </p:nvPr>
        </p:nvSpPr>
        <p:spPr>
          <a:xfrm>
            <a:off x="561975" y="1152525"/>
            <a:ext cx="11125200" cy="5705474"/>
          </a:xfrm>
        </p:spPr>
        <p:txBody>
          <a:bodyPr>
            <a:normAutofit lnSpcReduction="10000"/>
          </a:bodyPr>
          <a:lstStyle/>
          <a:p>
            <a:pPr marL="342900" lvl="0" indent="-342900" algn="just">
              <a:lnSpc>
                <a:spcPct val="115000"/>
              </a:lnSpc>
              <a:buFont typeface="Wingdings" panose="05000000000000000000" pitchFamily="2" charset="2"/>
              <a:buChar char=""/>
            </a:pPr>
            <a:r>
              <a:rPr lang="en-IN" sz="1600" b="1" u="sng" dirty="0">
                <a:effectLst/>
                <a:latin typeface="Cambria Math" panose="02040503050406030204" pitchFamily="18" charset="0"/>
                <a:ea typeface="Cambria Math" panose="02040503050406030204" pitchFamily="18" charset="0"/>
                <a:cs typeface="Times New Roman" panose="02020603050405020304" pitchFamily="18" charset="0"/>
              </a:rPr>
              <a:t>The system typically includes features such as:-</a:t>
            </a:r>
            <a:endParaRPr lang="en-IN"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marL="342900" lvl="0" indent="-342900" algn="just">
              <a:lnSpc>
                <a:spcPct val="107000"/>
              </a:lnSpc>
              <a:buFont typeface="+mj-lt"/>
              <a:buAutoNum type="arabicPeriod"/>
            </a:pP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User authentication :</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 - The system verifies the identity of the user before allowing them to access the exam.</a:t>
            </a:r>
          </a:p>
          <a:p>
            <a:pPr marL="342900" lvl="0" indent="-342900" algn="just">
              <a:lnSpc>
                <a:spcPct val="107000"/>
              </a:lnSpc>
              <a:buFont typeface="+mj-lt"/>
              <a:buAutoNum type="arabicPeriod"/>
            </a:pP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Exam scheduling :</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  The system allows instructors to schedule exams and set time limits for completion.</a:t>
            </a:r>
          </a:p>
          <a:p>
            <a:pPr marL="342900" lvl="0" indent="-342900" algn="just">
              <a:lnSpc>
                <a:spcPct val="107000"/>
              </a:lnSpc>
              <a:buFont typeface="+mj-lt"/>
              <a:buAutoNum type="arabicPeriod"/>
            </a:pP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Exam delivery :-</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  The system delivers the exam questions and any supporting materials to the student.</a:t>
            </a:r>
          </a:p>
          <a:p>
            <a:pPr marL="342900" lvl="0" indent="-342900" algn="just">
              <a:lnSpc>
                <a:spcPct val="107000"/>
              </a:lnSpc>
              <a:buFont typeface="+mj-lt"/>
              <a:buAutoNum type="arabicPeriod"/>
            </a:pP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Exam submission :-  </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The student submits their answers to the system for grading.</a:t>
            </a:r>
          </a:p>
          <a:p>
            <a:pPr marL="342900" lvl="0" indent="-342900" algn="just">
              <a:lnSpc>
                <a:spcPct val="107000"/>
              </a:lnSpc>
              <a:buFont typeface="+mj-lt"/>
              <a:buAutoNum type="arabicPeriod"/>
            </a:pP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Grading and feedback</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  The system grades the exam and provides feedback to the student.</a:t>
            </a:r>
          </a:p>
          <a:p>
            <a:pPr marL="342900" lvl="0" indent="-342900" algn="just">
              <a:lnSpc>
                <a:spcPct val="115000"/>
              </a:lnSpc>
              <a:buFont typeface="Wingdings" panose="05000000000000000000" pitchFamily="2" charset="2"/>
              <a:buChar char=""/>
            </a:pPr>
            <a:r>
              <a:rPr lang="en-IN" sz="1600" b="1" u="sng" dirty="0">
                <a:effectLst/>
                <a:latin typeface="Cambria Math" panose="02040503050406030204" pitchFamily="18" charset="0"/>
                <a:ea typeface="Cambria Math" panose="02040503050406030204" pitchFamily="18" charset="0"/>
                <a:cs typeface="Times New Roman" panose="02020603050405020304" pitchFamily="18" charset="0"/>
              </a:rPr>
              <a:t>Need For New System:-</a:t>
            </a:r>
            <a:endParaRPr lang="en-IN"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While online examination systems there are also some challenges associated with them. One of the main challenges is ensuring the integrity of the exam. Cheating can be a significant problem in online exams, and preventing it requires careful design and monitoring of the system. Another challenge is ensuring that the system is accessible to all</a:t>
            </a:r>
            <a:r>
              <a:rPr lang="en-IN" sz="1600" b="1"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students, including those with Physical disabilities or limited access to technology. The main purpose of these system is a student with physical disabilities they need for more time and flexibility in the exam. They don’t go into any kind of discomforts in examination.</a:t>
            </a:r>
          </a:p>
          <a:p>
            <a:pPr marL="342900" lvl="0" indent="-342900" algn="just">
              <a:lnSpc>
                <a:spcPct val="107000"/>
              </a:lnSpc>
              <a:buFont typeface="Symbol" panose="05050102010706020507" pitchFamily="18" charset="2"/>
              <a:buChar char=""/>
            </a:pP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Overall, the existing system of online examination has the potential to improve the efficiency and effectiveness of exams, but it requires careful design and implementation to ensure its success.</a:t>
            </a:r>
          </a:p>
          <a:p>
            <a:pPr marL="342900" lvl="0" indent="-342900" algn="just">
              <a:lnSpc>
                <a:spcPct val="107000"/>
              </a:lnSpc>
              <a:spcAft>
                <a:spcPts val="800"/>
              </a:spcAft>
              <a:buFont typeface="Symbol" panose="05050102010706020507" pitchFamily="18" charset="2"/>
              <a:buChar char=""/>
            </a:pPr>
            <a:r>
              <a:rPr lang="en-IN" sz="1600" dirty="0">
                <a:effectLst/>
                <a:latin typeface="Cambria Math" panose="02040503050406030204" pitchFamily="18" charset="0"/>
                <a:ea typeface="Cambria Math" panose="02040503050406030204" pitchFamily="18" charset="0"/>
                <a:cs typeface="Times New Roman" panose="02020603050405020304" pitchFamily="18" charset="0"/>
              </a:rPr>
              <a:t>Overall, a new online examination improve efficiency, enhance security, and provide a more flexible and convenient assessment experience for students and educators.</a:t>
            </a:r>
          </a:p>
          <a:p>
            <a:endParaRPr lang="en-IN" sz="1600" dirty="0"/>
          </a:p>
        </p:txBody>
      </p:sp>
    </p:spTree>
    <p:extLst>
      <p:ext uri="{BB962C8B-B14F-4D97-AF65-F5344CB8AC3E}">
        <p14:creationId xmlns:p14="http://schemas.microsoft.com/office/powerpoint/2010/main" val="257502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F9AC-9FFF-58FF-0606-856D4F9BF1A1}"/>
              </a:ext>
            </a:extLst>
          </p:cNvPr>
          <p:cNvSpPr>
            <a:spLocks noGrp="1"/>
          </p:cNvSpPr>
          <p:nvPr>
            <p:ph type="title"/>
          </p:nvPr>
        </p:nvSpPr>
        <p:spPr>
          <a:xfrm>
            <a:off x="913795" y="0"/>
            <a:ext cx="10353761" cy="866775"/>
          </a:xfrm>
        </p:spPr>
        <p:txBody>
          <a:bodyPr>
            <a:normAutofit/>
          </a:bodyPr>
          <a:lstStyle/>
          <a:p>
            <a:r>
              <a:rPr lang="en-US" sz="4000" dirty="0">
                <a:latin typeface="Cambria Math" panose="02040503050406030204" pitchFamily="18" charset="0"/>
                <a:ea typeface="Cambria Math" panose="02040503050406030204" pitchFamily="18" charset="0"/>
              </a:rPr>
              <a:t>SCOPE OF THE PROPOSED SYSTEM</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2E97135-0FDC-BF0A-5BCA-1649A1F886AE}"/>
              </a:ext>
            </a:extLst>
          </p:cNvPr>
          <p:cNvSpPr>
            <a:spLocks noGrp="1"/>
          </p:cNvSpPr>
          <p:nvPr>
            <p:ph idx="1"/>
          </p:nvPr>
        </p:nvSpPr>
        <p:spPr>
          <a:xfrm>
            <a:off x="295274" y="866776"/>
            <a:ext cx="11620501" cy="5553074"/>
          </a:xfrm>
        </p:spPr>
        <p:txBody>
          <a:bodyPr>
            <a:noAutofit/>
          </a:bodyPr>
          <a:lstStyle/>
          <a:p>
            <a:pPr algn="just"/>
            <a:r>
              <a:rPr lang="en-US" sz="1600" dirty="0">
                <a:latin typeface="Cambria Math" panose="02040503050406030204" pitchFamily="18" charset="0"/>
                <a:ea typeface="Cambria Math" panose="02040503050406030204" pitchFamily="18" charset="0"/>
              </a:rPr>
              <a:t>The user has to register in system first, after that system allows user to login with their designated credentials . At the time of login system captures the photo of the candidate for check the valid student is give the exam or not.</a:t>
            </a:r>
          </a:p>
          <a:p>
            <a:pPr algn="just"/>
            <a:r>
              <a:rPr lang="en-US" sz="1600" dirty="0">
                <a:latin typeface="Cambria Math" panose="02040503050406030204" pitchFamily="18" charset="0"/>
                <a:ea typeface="Cambria Math" panose="02040503050406030204" pitchFamily="18" charset="0"/>
              </a:rPr>
              <a:t>The system verifies the identity of the user before allowing them to access the exam. If information of student is valid then only student access the exam otherwise not.</a:t>
            </a:r>
          </a:p>
          <a:p>
            <a:pPr algn="just"/>
            <a:r>
              <a:rPr lang="en-US" sz="1600" dirty="0">
                <a:latin typeface="Cambria Math" panose="02040503050406030204" pitchFamily="18" charset="0"/>
                <a:ea typeface="Cambria Math" panose="02040503050406030204" pitchFamily="18" charset="0"/>
              </a:rPr>
              <a:t>At the time of examination, the live face was detected by using face recognition technology and AI algorithms. System will verify image of user at every time of login and whole examination using face recognition technology. To verify an if any student cannot do any unfair or malpractice in the examination.</a:t>
            </a:r>
          </a:p>
          <a:p>
            <a:pPr algn="just"/>
            <a:r>
              <a:rPr lang="en-US" sz="1600" dirty="0">
                <a:latin typeface="Cambria Math" panose="02040503050406030204" pitchFamily="18" charset="0"/>
                <a:ea typeface="Cambria Math" panose="02040503050406030204" pitchFamily="18" charset="0"/>
              </a:rPr>
              <a:t>At the time of exam, AI (artificial intelligence) tool was speaking a question for candidates , candidates don’t need to read the question , they have to give only the answers of those question , and  AI tool is automatically record and check the answers is correct or not .</a:t>
            </a:r>
          </a:p>
          <a:p>
            <a:pPr algn="just"/>
            <a:r>
              <a:rPr lang="en-US" sz="1600" dirty="0">
                <a:latin typeface="Cambria Math" panose="02040503050406030204" pitchFamily="18" charset="0"/>
                <a:ea typeface="Cambria Math" panose="02040503050406030204" pitchFamily="18" charset="0"/>
              </a:rPr>
              <a:t>Once the exam is completed, the system automatically evaluates scores, and generates results. </a:t>
            </a:r>
          </a:p>
          <a:p>
            <a:pPr algn="just"/>
            <a:r>
              <a:rPr lang="en-US" sz="1600" dirty="0">
                <a:latin typeface="Cambria Math" panose="02040503050406030204" pitchFamily="18" charset="0"/>
                <a:ea typeface="Cambria Math" panose="02040503050406030204" pitchFamily="18" charset="0"/>
              </a:rPr>
              <a:t>We Consider providing extended time allowances or scheduled breaks for candidates with physical disabilities who may require additional time or extra time.</a:t>
            </a:r>
          </a:p>
          <a:p>
            <a:pPr algn="just"/>
            <a:r>
              <a:rPr lang="en-US" sz="1600" dirty="0">
                <a:latin typeface="Cambria Math" panose="02040503050406030204" pitchFamily="18" charset="0"/>
                <a:ea typeface="Cambria Math" panose="02040503050406030204" pitchFamily="18" charset="0"/>
              </a:rPr>
              <a:t>We Provide audio-based examination to candidates with the visual impairments or other disabilities that affect reading or writing abilities.</a:t>
            </a:r>
          </a:p>
          <a:p>
            <a:pPr algn="just"/>
            <a:r>
              <a:rPr lang="en-US" sz="1600" dirty="0">
                <a:latin typeface="Cambria Math" panose="02040503050406030204" pitchFamily="18" charset="0"/>
                <a:ea typeface="Cambria Math" panose="02040503050406030204" pitchFamily="18" charset="0"/>
              </a:rPr>
              <a:t>These features include remote proctoring, which monitors students during exams using video surveillance, audio recording, and AI algorithms to detect any suspicious </a:t>
            </a:r>
            <a:r>
              <a:rPr lang="en-US" sz="1600" dirty="0" err="1">
                <a:latin typeface="Cambria Math" panose="02040503050406030204" pitchFamily="18" charset="0"/>
                <a:ea typeface="Cambria Math" panose="02040503050406030204" pitchFamily="18" charset="0"/>
              </a:rPr>
              <a:t>behaviour</a:t>
            </a:r>
            <a:r>
              <a:rPr lang="en-US" sz="1600" dirty="0">
                <a:latin typeface="Cambria Math" panose="02040503050406030204" pitchFamily="18" charset="0"/>
                <a:ea typeface="Cambria Math" panose="02040503050406030204" pitchFamily="18" charset="0"/>
              </a:rPr>
              <a:t> or unauthorized activities.</a:t>
            </a:r>
          </a:p>
          <a:p>
            <a:pPr algn="just"/>
            <a:endParaRPr lang="en-US" sz="1600" dirty="0">
              <a:latin typeface="Cambria Math" panose="02040503050406030204" pitchFamily="18" charset="0"/>
              <a:ea typeface="Cambria Math" panose="02040503050406030204" pitchFamily="18" charset="0"/>
            </a:endParaRPr>
          </a:p>
          <a:p>
            <a:pPr algn="just"/>
            <a:endParaRPr lang="en-US" sz="1600" dirty="0"/>
          </a:p>
          <a:p>
            <a:pPr algn="just"/>
            <a:endParaRPr lang="en-IN" sz="1600" dirty="0"/>
          </a:p>
        </p:txBody>
      </p:sp>
    </p:spTree>
    <p:extLst>
      <p:ext uri="{BB962C8B-B14F-4D97-AF65-F5344CB8AC3E}">
        <p14:creationId xmlns:p14="http://schemas.microsoft.com/office/powerpoint/2010/main" val="93757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EC12-9E93-5D26-7C18-66EE35BC589A}"/>
              </a:ext>
            </a:extLst>
          </p:cNvPr>
          <p:cNvSpPr>
            <a:spLocks noGrp="1"/>
          </p:cNvSpPr>
          <p:nvPr>
            <p:ph type="ctrTitle"/>
          </p:nvPr>
        </p:nvSpPr>
        <p:spPr>
          <a:xfrm>
            <a:off x="514350" y="120316"/>
            <a:ext cx="11191875" cy="803709"/>
          </a:xfrm>
        </p:spPr>
        <p:txBody>
          <a:bodyPr>
            <a:normAutofit/>
          </a:bodyPr>
          <a:lstStyle/>
          <a:p>
            <a:r>
              <a:rPr lang="en-IN" sz="4000" dirty="0">
                <a:latin typeface="Cambria Math" panose="02040503050406030204" pitchFamily="18" charset="0"/>
                <a:ea typeface="Cambria Math" panose="02040503050406030204" pitchFamily="18" charset="0"/>
              </a:rPr>
              <a:t>Advantages of proposed system </a:t>
            </a:r>
          </a:p>
        </p:txBody>
      </p:sp>
      <p:sp>
        <p:nvSpPr>
          <p:cNvPr id="3" name="Subtitle 2">
            <a:extLst>
              <a:ext uri="{FF2B5EF4-FFF2-40B4-BE49-F238E27FC236}">
                <a16:creationId xmlns:a16="http://schemas.microsoft.com/office/drawing/2014/main" id="{68BA7852-16A5-73CC-BA33-8B25C1B55D8D}"/>
              </a:ext>
            </a:extLst>
          </p:cNvPr>
          <p:cNvSpPr>
            <a:spLocks noGrp="1"/>
          </p:cNvSpPr>
          <p:nvPr>
            <p:ph type="subTitle" idx="1"/>
          </p:nvPr>
        </p:nvSpPr>
        <p:spPr>
          <a:xfrm>
            <a:off x="773834" y="1304924"/>
            <a:ext cx="10932391" cy="5432759"/>
          </a:xfrm>
        </p:spPr>
        <p:txBody>
          <a:bodyPr>
            <a:normAutofit fontScale="25000" lnSpcReduction="20000"/>
          </a:bodyPr>
          <a:lstStyle/>
          <a:p>
            <a:pPr algn="just"/>
            <a:r>
              <a:rPr lang="en-US" sz="7200" dirty="0"/>
              <a:t>•	</a:t>
            </a:r>
            <a:r>
              <a:rPr lang="en-US" sz="7200" dirty="0">
                <a:latin typeface="Cambria Math" panose="02040503050406030204" pitchFamily="18" charset="0"/>
                <a:ea typeface="Cambria Math" panose="02040503050406030204" pitchFamily="18" charset="0"/>
              </a:rPr>
              <a:t>Security of data with fast results					</a:t>
            </a:r>
          </a:p>
          <a:p>
            <a:pPr algn="just"/>
            <a:r>
              <a:rPr lang="en-US" sz="7200" dirty="0">
                <a:latin typeface="Cambria Math" panose="02040503050406030204" pitchFamily="18" charset="0"/>
                <a:ea typeface="Cambria Math" panose="02040503050406030204" pitchFamily="18" charset="0"/>
              </a:rPr>
              <a:t>•	Extended Time and Breaks for candidates.</a:t>
            </a:r>
          </a:p>
          <a:p>
            <a:pPr algn="just"/>
            <a:r>
              <a:rPr lang="en-US" sz="7200" dirty="0">
                <a:latin typeface="Cambria Math" panose="02040503050406030204" pitchFamily="18" charset="0"/>
                <a:ea typeface="Cambria Math" panose="02040503050406030204" pitchFamily="18" charset="0"/>
              </a:rPr>
              <a:t>•	Reduced Physical Strain.</a:t>
            </a:r>
          </a:p>
          <a:p>
            <a:pPr algn="just"/>
            <a:r>
              <a:rPr lang="en-US" sz="7200" dirty="0">
                <a:latin typeface="Cambria Math" panose="02040503050406030204" pitchFamily="18" charset="0"/>
                <a:ea typeface="Cambria Math" panose="02040503050406030204" pitchFamily="18" charset="0"/>
              </a:rPr>
              <a:t>•	Privacy and Independence.</a:t>
            </a:r>
          </a:p>
          <a:p>
            <a:pPr algn="just"/>
            <a:r>
              <a:rPr lang="en-US" sz="7200" dirty="0">
                <a:latin typeface="Cambria Math" panose="02040503050406030204" pitchFamily="18" charset="0"/>
                <a:ea typeface="Cambria Math" panose="02040503050406030204" pitchFamily="18" charset="0"/>
              </a:rPr>
              <a:t>•	Accommodation for Specific Disabilities.</a:t>
            </a:r>
          </a:p>
          <a:p>
            <a:pPr algn="just"/>
            <a:r>
              <a:rPr lang="en-US" sz="7200" dirty="0">
                <a:latin typeface="Cambria Math" panose="02040503050406030204" pitchFamily="18" charset="0"/>
                <a:ea typeface="Cambria Math" panose="02040503050406030204" pitchFamily="18" charset="0"/>
              </a:rPr>
              <a:t>•	Save the time.</a:t>
            </a:r>
          </a:p>
          <a:p>
            <a:pPr algn="just"/>
            <a:r>
              <a:rPr lang="en-US" sz="7200" dirty="0">
                <a:latin typeface="Cambria Math" panose="02040503050406030204" pitchFamily="18" charset="0"/>
                <a:ea typeface="Cambria Math" panose="02040503050406030204" pitchFamily="18" charset="0"/>
              </a:rPr>
              <a:t>•	cost-effective option</a:t>
            </a:r>
          </a:p>
          <a:p>
            <a:pPr algn="just"/>
            <a:r>
              <a:rPr lang="en-US" sz="7200" dirty="0">
                <a:latin typeface="Cambria Math" panose="02040503050406030204" pitchFamily="18" charset="0"/>
                <a:ea typeface="Cambria Math" panose="02040503050406030204" pitchFamily="18" charset="0"/>
              </a:rPr>
              <a:t>•	Instant Results and Feedback.</a:t>
            </a:r>
          </a:p>
          <a:p>
            <a:pPr algn="just"/>
            <a:r>
              <a:rPr lang="en-US" sz="7200" dirty="0">
                <a:latin typeface="Cambria Math" panose="02040503050406030204" pitchFamily="18" charset="0"/>
                <a:ea typeface="Cambria Math" panose="02040503050406030204" pitchFamily="18" charset="0"/>
              </a:rPr>
              <a:t>•	Enhanced Security Measures.</a:t>
            </a:r>
          </a:p>
          <a:p>
            <a:pPr algn="just"/>
            <a:r>
              <a:rPr lang="en-US" sz="7200" dirty="0">
                <a:latin typeface="Cambria Math" panose="02040503050406030204" pitchFamily="18" charset="0"/>
                <a:ea typeface="Cambria Math" panose="02040503050406030204" pitchFamily="18" charset="0"/>
              </a:rPr>
              <a:t>•	It provides flexibility in terms of exam scheduling and location.</a:t>
            </a:r>
          </a:p>
          <a:p>
            <a:pPr algn="just"/>
            <a:r>
              <a:rPr lang="en-US" sz="7200" dirty="0">
                <a:latin typeface="Cambria Math" panose="02040503050406030204" pitchFamily="18" charset="0"/>
                <a:ea typeface="Cambria Math" panose="02040503050406030204" pitchFamily="18" charset="0"/>
              </a:rPr>
              <a:t>•	Allowing students to take exams remotely at their convenience.</a:t>
            </a:r>
          </a:p>
          <a:p>
            <a:pPr algn="just"/>
            <a:r>
              <a:rPr lang="en-US" sz="7200" dirty="0">
                <a:latin typeface="Cambria Math" panose="02040503050406030204" pitchFamily="18" charset="0"/>
                <a:ea typeface="Cambria Math" panose="02040503050406030204" pitchFamily="18" charset="0"/>
              </a:rPr>
              <a:t>•	reduce examines overhead</a:t>
            </a:r>
          </a:p>
          <a:p>
            <a:pPr algn="just"/>
            <a:r>
              <a:rPr lang="en-US" sz="7200" dirty="0">
                <a:latin typeface="Cambria Math" panose="02040503050406030204" pitchFamily="18" charset="0"/>
                <a:ea typeface="Cambria Math" panose="02040503050406030204" pitchFamily="18" charset="0"/>
              </a:rPr>
              <a:t>•	eliminate the need for paper, printing, and manual grading.</a:t>
            </a:r>
          </a:p>
          <a:p>
            <a:pPr algn="just"/>
            <a:endParaRPr lang="en-IN" dirty="0"/>
          </a:p>
        </p:txBody>
      </p:sp>
    </p:spTree>
    <p:extLst>
      <p:ext uri="{BB962C8B-B14F-4D97-AF65-F5344CB8AC3E}">
        <p14:creationId xmlns:p14="http://schemas.microsoft.com/office/powerpoint/2010/main" val="322731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97D8-5563-478B-EE80-083DB4931144}"/>
              </a:ext>
            </a:extLst>
          </p:cNvPr>
          <p:cNvSpPr>
            <a:spLocks noGrp="1"/>
          </p:cNvSpPr>
          <p:nvPr>
            <p:ph type="title"/>
          </p:nvPr>
        </p:nvSpPr>
        <p:spPr>
          <a:xfrm>
            <a:off x="606393" y="0"/>
            <a:ext cx="11001674" cy="972152"/>
          </a:xfrm>
        </p:spPr>
        <p:txBody>
          <a:bodyPr>
            <a:normAutofit/>
          </a:bodyPr>
          <a:lstStyle/>
          <a:p>
            <a:r>
              <a:rPr lang="en-IN" sz="4000" dirty="0">
                <a:latin typeface="Cambria Math" panose="02040503050406030204" pitchFamily="18" charset="0"/>
                <a:ea typeface="Cambria Math" panose="02040503050406030204" pitchFamily="18" charset="0"/>
              </a:rPr>
              <a:t>HARDWARE AND SOFTWARE REQUIREMENT</a:t>
            </a:r>
          </a:p>
        </p:txBody>
      </p:sp>
      <p:graphicFrame>
        <p:nvGraphicFramePr>
          <p:cNvPr id="10" name="Content Placeholder 9">
            <a:extLst>
              <a:ext uri="{FF2B5EF4-FFF2-40B4-BE49-F238E27FC236}">
                <a16:creationId xmlns:a16="http://schemas.microsoft.com/office/drawing/2014/main" id="{82BCCEA1-259D-B6AB-A23C-F7B6DFE92648}"/>
              </a:ext>
            </a:extLst>
          </p:cNvPr>
          <p:cNvGraphicFramePr>
            <a:graphicFrameLocks noGrp="1"/>
          </p:cNvGraphicFramePr>
          <p:nvPr>
            <p:ph idx="1"/>
            <p:extLst>
              <p:ext uri="{D42A27DB-BD31-4B8C-83A1-F6EECF244321}">
                <p14:modId xmlns:p14="http://schemas.microsoft.com/office/powerpoint/2010/main" val="995740991"/>
              </p:ext>
            </p:extLst>
          </p:nvPr>
        </p:nvGraphicFramePr>
        <p:xfrm>
          <a:off x="5265386" y="1049153"/>
          <a:ext cx="5790565" cy="2560314"/>
        </p:xfrm>
        <a:graphic>
          <a:graphicData uri="http://schemas.openxmlformats.org/drawingml/2006/table">
            <a:tbl>
              <a:tblPr>
                <a:tableStyleId>{5C22544A-7EE6-4342-B048-85BDC9FD1C3A}</a:tableStyleId>
              </a:tblPr>
              <a:tblGrid>
                <a:gridCol w="2915920">
                  <a:extLst>
                    <a:ext uri="{9D8B030D-6E8A-4147-A177-3AD203B41FA5}">
                      <a16:colId xmlns:a16="http://schemas.microsoft.com/office/drawing/2014/main" val="2889734271"/>
                    </a:ext>
                  </a:extLst>
                </a:gridCol>
                <a:gridCol w="2874645">
                  <a:extLst>
                    <a:ext uri="{9D8B030D-6E8A-4147-A177-3AD203B41FA5}">
                      <a16:colId xmlns:a16="http://schemas.microsoft.com/office/drawing/2014/main" val="3861029807"/>
                    </a:ext>
                  </a:extLst>
                </a:gridCol>
              </a:tblGrid>
              <a:tr h="361770">
                <a:tc>
                  <a:txBody>
                    <a:bodyPr/>
                    <a:lstStyle/>
                    <a:p>
                      <a:pPr algn="ctr">
                        <a:lnSpc>
                          <a:spcPct val="150000"/>
                        </a:lnSpc>
                        <a:spcAft>
                          <a:spcPts val="800"/>
                        </a:spcAft>
                      </a:pPr>
                      <a:r>
                        <a:rPr lang="en-IN" sz="1600" u="sng"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u="sng">
                          <a:effectLst/>
                        </a:rPr>
                        <a:t>Required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9382636"/>
                  </a:ext>
                </a:extLst>
              </a:tr>
              <a:tr h="361770">
                <a:tc>
                  <a:txBody>
                    <a:bodyPr/>
                    <a:lstStyle/>
                    <a:p>
                      <a:pPr algn="ctr">
                        <a:lnSpc>
                          <a:spcPct val="150000"/>
                        </a:lnSpc>
                        <a:spcAft>
                          <a:spcPts val="800"/>
                        </a:spcAft>
                      </a:pPr>
                      <a:r>
                        <a:rPr lang="en-IN" sz="1600" dirty="0">
                          <a:effectLst/>
                        </a:rPr>
                        <a:t>Processor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effectLst/>
                        </a:rPr>
                        <a:t>I5 11</a:t>
                      </a:r>
                      <a:r>
                        <a:rPr lang="en-IN" sz="1600" baseline="30000" dirty="0">
                          <a:effectLst/>
                        </a:rPr>
                        <a:t>th</a:t>
                      </a:r>
                      <a:r>
                        <a:rPr lang="en-IN" sz="1600" dirty="0">
                          <a:effectLst/>
                        </a:rPr>
                        <a:t> generation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0057573"/>
                  </a:ext>
                </a:extLst>
              </a:tr>
              <a:tr h="361770">
                <a:tc>
                  <a:txBody>
                    <a:bodyPr/>
                    <a:lstStyle/>
                    <a:p>
                      <a:pPr algn="ctr">
                        <a:lnSpc>
                          <a:spcPct val="150000"/>
                        </a:lnSpc>
                        <a:spcAft>
                          <a:spcPts val="800"/>
                        </a:spcAft>
                      </a:pPr>
                      <a:r>
                        <a:rPr lang="en-IN" sz="16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solidFill>
                            <a:srgbClr val="FF0000"/>
                          </a:solidFill>
                          <a:effectLst/>
                        </a:rPr>
                        <a:t>8</a:t>
                      </a:r>
                      <a:r>
                        <a:rPr lang="en-IN" sz="1600" dirty="0">
                          <a:effectLst/>
                        </a:rPr>
                        <a:t>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1251945"/>
                  </a:ext>
                </a:extLst>
              </a:tr>
              <a:tr h="361770">
                <a:tc>
                  <a:txBody>
                    <a:bodyPr/>
                    <a:lstStyle/>
                    <a:p>
                      <a:pPr algn="ctr">
                        <a:lnSpc>
                          <a:spcPct val="150000"/>
                        </a:lnSpc>
                        <a:spcAft>
                          <a:spcPts val="800"/>
                        </a:spcAft>
                      </a:pPr>
                      <a:r>
                        <a:rPr lang="en-IN" sz="1600" dirty="0">
                          <a:effectLst/>
                        </a:rPr>
                        <a:t>Hard Disk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solidFill>
                            <a:srgbClr val="FF0000"/>
                          </a:solidFill>
                          <a:effectLst/>
                        </a:rPr>
                        <a:t>1</a:t>
                      </a:r>
                      <a:r>
                        <a:rPr lang="en-IN" sz="1600" dirty="0">
                          <a:effectLst/>
                        </a:rPr>
                        <a:t> TB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434161"/>
                  </a:ext>
                </a:extLst>
              </a:tr>
              <a:tr h="361770">
                <a:tc>
                  <a:txBody>
                    <a:bodyPr/>
                    <a:lstStyle/>
                    <a:p>
                      <a:pPr algn="ctr">
                        <a:lnSpc>
                          <a:spcPct val="150000"/>
                        </a:lnSpc>
                        <a:spcAft>
                          <a:spcPts val="800"/>
                        </a:spcAft>
                      </a:pPr>
                      <a:r>
                        <a:rPr lang="en-IN" sz="1600">
                          <a:effectLst/>
                        </a:rPr>
                        <a:t>Monitor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15 inches Colour Monitor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5121812"/>
                  </a:ext>
                </a:extLst>
              </a:tr>
              <a:tr h="361770">
                <a:tc>
                  <a:txBody>
                    <a:bodyPr/>
                    <a:lstStyle/>
                    <a:p>
                      <a:pPr algn="ctr">
                        <a:lnSpc>
                          <a:spcPct val="150000"/>
                        </a:lnSpc>
                        <a:spcAft>
                          <a:spcPts val="800"/>
                        </a:spcAft>
                      </a:pPr>
                      <a:r>
                        <a:rPr lang="en-IN" sz="1600">
                          <a:effectLst/>
                        </a:rPr>
                        <a:t>Keyboard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a:effectLst/>
                        </a:rPr>
                        <a:t>122 Keys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073123"/>
                  </a:ext>
                </a:extLst>
              </a:tr>
              <a:tr h="389694">
                <a:tc>
                  <a:txBody>
                    <a:bodyPr/>
                    <a:lstStyle/>
                    <a:p>
                      <a:pPr algn="ctr">
                        <a:lnSpc>
                          <a:spcPct val="150000"/>
                        </a:lnSpc>
                        <a:spcAft>
                          <a:spcPts val="800"/>
                        </a:spcAft>
                      </a:pPr>
                      <a:r>
                        <a:rPr lang="en-IN" sz="1600">
                          <a:effectLst/>
                        </a:rPr>
                        <a:t>Operating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effectLst/>
                        </a:rPr>
                        <a:t>64 Bit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631795"/>
                  </a:ext>
                </a:extLst>
              </a:tr>
            </a:tbl>
          </a:graphicData>
        </a:graphic>
      </p:graphicFrame>
      <p:sp>
        <p:nvSpPr>
          <p:cNvPr id="11" name="Rectangle 3">
            <a:extLst>
              <a:ext uri="{FF2B5EF4-FFF2-40B4-BE49-F238E27FC236}">
                <a16:creationId xmlns:a16="http://schemas.microsoft.com/office/drawing/2014/main" id="{A27BD292-697E-B2DF-FBA0-834C9F864BF6}"/>
              </a:ext>
            </a:extLst>
          </p:cNvPr>
          <p:cNvSpPr>
            <a:spLocks noChangeArrowheads="1"/>
          </p:cNvSpPr>
          <p:nvPr/>
        </p:nvSpPr>
        <p:spPr bwMode="auto">
          <a:xfrm>
            <a:off x="693019" y="1958536"/>
            <a:ext cx="443724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sng"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Cambria" panose="02040503050406030204" pitchFamily="18" charset="0"/>
              </a:rPr>
              <a:t>Hardware requirements :-</a:t>
            </a:r>
            <a:endParaRPr kumimoji="0" lang="en-US" altLang="en-US" sz="2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1C6BA4A-9D99-FFA3-D41B-FF16D313442D}"/>
              </a:ext>
            </a:extLst>
          </p:cNvPr>
          <p:cNvSpPr txBox="1"/>
          <p:nvPr/>
        </p:nvSpPr>
        <p:spPr>
          <a:xfrm>
            <a:off x="693019" y="3055244"/>
            <a:ext cx="3972114" cy="2104102"/>
          </a:xfrm>
          <a:prstGeom prst="rect">
            <a:avLst/>
          </a:prstGeom>
          <a:noFill/>
        </p:spPr>
        <p:txBody>
          <a:bodyPr wrap="square">
            <a:spAutoFit/>
          </a:bodyPr>
          <a:lstStyle/>
          <a:p>
            <a:pPr algn="ctr">
              <a:lnSpc>
                <a:spcPct val="107000"/>
              </a:lnSpc>
              <a:spcAft>
                <a:spcPts val="800"/>
              </a:spcAft>
            </a:pPr>
            <a:endParaRPr lang="en-IN" sz="1800" b="1" u="sng" dirty="0">
              <a:effectLst/>
              <a:latin typeface="Cambria" panose="02040503050406030204" pitchFamily="18" charset="0"/>
              <a:ea typeface="Cambria" panose="02040503050406030204" pitchFamily="18" charset="0"/>
              <a:cs typeface="Cambria" panose="02040503050406030204" pitchFamily="18" charset="0"/>
            </a:endParaRPr>
          </a:p>
          <a:p>
            <a:pPr algn="ctr">
              <a:lnSpc>
                <a:spcPct val="107000"/>
              </a:lnSpc>
              <a:spcAft>
                <a:spcPts val="800"/>
              </a:spcAft>
            </a:pPr>
            <a:endParaRPr lang="en-IN" b="1" u="sng" dirty="0">
              <a:latin typeface="Cambria" panose="02040503050406030204" pitchFamily="18" charset="0"/>
              <a:ea typeface="Cambria" panose="02040503050406030204" pitchFamily="18" charset="0"/>
              <a:cs typeface="Times New Roman" panose="02020603050405020304" pitchFamily="18" charset="0"/>
            </a:endParaRPr>
          </a:p>
          <a:p>
            <a:pPr algn="ctr">
              <a:lnSpc>
                <a:spcPct val="107000"/>
              </a:lnSpc>
              <a:spcAft>
                <a:spcPts val="800"/>
              </a:spcAft>
            </a:pPr>
            <a:endParaRPr lang="en-IN" sz="1050" b="1" u="sng" dirty="0">
              <a:effectLst/>
              <a:latin typeface="Cambria" panose="02040503050406030204" pitchFamily="18" charset="0"/>
              <a:ea typeface="Cambria" panose="02040503050406030204" pitchFamily="18" charset="0"/>
              <a:cs typeface="Times New Roman" panose="02020603050405020304" pitchFamily="18" charset="0"/>
            </a:endParaRPr>
          </a:p>
          <a:p>
            <a:pPr algn="ctr">
              <a:lnSpc>
                <a:spcPct val="107000"/>
              </a:lnSpc>
              <a:spcAft>
                <a:spcPts val="800"/>
              </a:spcAft>
            </a:pPr>
            <a:endParaRPr lang="en-IN" sz="1050" b="1" u="sng"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ctr">
              <a:lnSpc>
                <a:spcPct val="107000"/>
              </a:lnSpc>
              <a:spcAft>
                <a:spcPts val="800"/>
              </a:spcAft>
              <a:buFont typeface="Arial" panose="020B0604020202020204" pitchFamily="34" charset="0"/>
              <a:buChar char="•"/>
            </a:pPr>
            <a:r>
              <a:rPr lang="en-IN" sz="2400" b="1" u="sng" dirty="0">
                <a:effectLst/>
                <a:latin typeface="Cambria" panose="02040503050406030204" pitchFamily="18" charset="0"/>
                <a:ea typeface="Cambria" panose="02040503050406030204" pitchFamily="18" charset="0"/>
                <a:cs typeface="Cambria" panose="02040503050406030204" pitchFamily="18" charset="0"/>
              </a:rPr>
              <a:t>Software requirements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E9B10089-311B-8B91-FEC4-0768576F108B}"/>
              </a:ext>
            </a:extLst>
          </p:cNvPr>
          <p:cNvGraphicFramePr>
            <a:graphicFrameLocks noGrp="1"/>
          </p:cNvGraphicFramePr>
          <p:nvPr>
            <p:extLst>
              <p:ext uri="{D42A27DB-BD31-4B8C-83A1-F6EECF244321}">
                <p14:modId xmlns:p14="http://schemas.microsoft.com/office/powerpoint/2010/main" val="4037152818"/>
              </p:ext>
            </p:extLst>
          </p:nvPr>
        </p:nvGraphicFramePr>
        <p:xfrm>
          <a:off x="5265386" y="3869355"/>
          <a:ext cx="5790565" cy="2685446"/>
        </p:xfrm>
        <a:graphic>
          <a:graphicData uri="http://schemas.openxmlformats.org/drawingml/2006/table">
            <a:tbl>
              <a:tblPr>
                <a:tableStyleId>{5C22544A-7EE6-4342-B048-85BDC9FD1C3A}</a:tableStyleId>
              </a:tblPr>
              <a:tblGrid>
                <a:gridCol w="2434825">
                  <a:extLst>
                    <a:ext uri="{9D8B030D-6E8A-4147-A177-3AD203B41FA5}">
                      <a16:colId xmlns:a16="http://schemas.microsoft.com/office/drawing/2014/main" val="2202056294"/>
                    </a:ext>
                  </a:extLst>
                </a:gridCol>
                <a:gridCol w="3355740">
                  <a:extLst>
                    <a:ext uri="{9D8B030D-6E8A-4147-A177-3AD203B41FA5}">
                      <a16:colId xmlns:a16="http://schemas.microsoft.com/office/drawing/2014/main" val="2059115846"/>
                    </a:ext>
                  </a:extLst>
                </a:gridCol>
              </a:tblGrid>
              <a:tr h="369581">
                <a:tc>
                  <a:txBody>
                    <a:bodyPr/>
                    <a:lstStyle/>
                    <a:p>
                      <a:pPr algn="ctr">
                        <a:lnSpc>
                          <a:spcPct val="150000"/>
                        </a:lnSpc>
                        <a:spcAft>
                          <a:spcPts val="800"/>
                        </a:spcAft>
                      </a:pPr>
                      <a:r>
                        <a:rPr lang="en-IN" sz="1600">
                          <a:effectLst/>
                        </a:rPr>
                        <a:t>Front-end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rPr>
                        <a:t>Html , CSS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0968326"/>
                  </a:ext>
                </a:extLst>
              </a:tr>
              <a:tr h="369581">
                <a:tc>
                  <a:txBody>
                    <a:bodyPr/>
                    <a:lstStyle/>
                    <a:p>
                      <a:pPr algn="ctr">
                        <a:lnSpc>
                          <a:spcPct val="150000"/>
                        </a:lnSpc>
                        <a:spcAft>
                          <a:spcPts val="800"/>
                        </a:spcAft>
                      </a:pPr>
                      <a:r>
                        <a:rPr lang="en-IN" sz="1600" dirty="0">
                          <a:effectLst/>
                        </a:rPr>
                        <a:t>Back-end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dirty="0">
                          <a:effectLst/>
                        </a:rPr>
                        <a:t>Python , Flask , SQLite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9484954"/>
                  </a:ext>
                </a:extLst>
              </a:tr>
              <a:tr h="1576703">
                <a:tc>
                  <a:txBody>
                    <a:bodyPr/>
                    <a:lstStyle/>
                    <a:p>
                      <a:pPr algn="ctr">
                        <a:lnSpc>
                          <a:spcPct val="150000"/>
                        </a:lnSpc>
                        <a:spcAft>
                          <a:spcPts val="800"/>
                        </a:spcAft>
                      </a:pPr>
                      <a:r>
                        <a:rPr lang="en-IN" sz="1600" dirty="0">
                          <a:effectLst/>
                        </a:rPr>
                        <a:t>Models  &amp;  Algorithms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rPr>
                        <a:t>Artificial Intelligence &amp; Machine Learning</a:t>
                      </a:r>
                      <a:endParaRPr lang="en-IN" sz="1100" dirty="0">
                        <a:effectLst/>
                      </a:endParaRPr>
                    </a:p>
                    <a:p>
                      <a:pPr marL="342900" lvl="0" indent="-342900">
                        <a:lnSpc>
                          <a:spcPct val="107000"/>
                        </a:lnSpc>
                        <a:buFont typeface="Symbol" panose="05050102010706020507" pitchFamily="18" charset="2"/>
                        <a:buChar char=""/>
                      </a:pPr>
                      <a:r>
                        <a:rPr lang="en-IN" sz="1600" dirty="0">
                          <a:effectLst/>
                        </a:rPr>
                        <a:t>NLP (Natural Language Processing)</a:t>
                      </a:r>
                      <a:endParaRPr lang="en-IN" sz="1100" dirty="0">
                        <a:effectLst/>
                      </a:endParaRPr>
                    </a:p>
                    <a:p>
                      <a:pPr marL="342900" lvl="0" indent="-342900">
                        <a:lnSpc>
                          <a:spcPct val="107000"/>
                        </a:lnSpc>
                        <a:spcAft>
                          <a:spcPts val="800"/>
                        </a:spcAft>
                        <a:buFont typeface="Symbol" panose="05050102010706020507" pitchFamily="18" charset="2"/>
                        <a:buChar char=""/>
                      </a:pPr>
                      <a:r>
                        <a:rPr lang="en-IN" sz="1600" dirty="0">
                          <a:effectLst/>
                        </a:rPr>
                        <a:t>Cosine Similarity 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799500"/>
                  </a:ext>
                </a:extLst>
              </a:tr>
              <a:tr h="369581">
                <a:tc>
                  <a:txBody>
                    <a:bodyPr/>
                    <a:lstStyle/>
                    <a:p>
                      <a:pPr algn="ctr">
                        <a:lnSpc>
                          <a:spcPct val="150000"/>
                        </a:lnSpc>
                        <a:spcAft>
                          <a:spcPts val="800"/>
                        </a:spcAft>
                      </a:pPr>
                      <a:r>
                        <a:rPr lang="en-IN" sz="1600">
                          <a:effectLst/>
                        </a:rPr>
                        <a:t>Platform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600" dirty="0">
                          <a:effectLst/>
                        </a:rPr>
                        <a:t>Windows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685401"/>
                  </a:ext>
                </a:extLst>
              </a:tr>
            </a:tbl>
          </a:graphicData>
        </a:graphic>
      </p:graphicFrame>
    </p:spTree>
    <p:extLst>
      <p:ext uri="{BB962C8B-B14F-4D97-AF65-F5344CB8AC3E}">
        <p14:creationId xmlns:p14="http://schemas.microsoft.com/office/powerpoint/2010/main" val="317933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AC13-EF95-70B2-1D96-85CC147441F7}"/>
              </a:ext>
            </a:extLst>
          </p:cNvPr>
          <p:cNvSpPr>
            <a:spLocks noGrp="1"/>
          </p:cNvSpPr>
          <p:nvPr>
            <p:ph type="ctrTitle"/>
          </p:nvPr>
        </p:nvSpPr>
        <p:spPr>
          <a:xfrm>
            <a:off x="1595269" y="220134"/>
            <a:ext cx="9001462" cy="616376"/>
          </a:xfrm>
        </p:spPr>
        <p:txBody>
          <a:bodyPr>
            <a:normAutofit fontScale="90000"/>
          </a:bodyPr>
          <a:lstStyle/>
          <a:p>
            <a:r>
              <a:rPr lang="en-IN" dirty="0">
                <a:latin typeface="Cambria Math" panose="02040503050406030204" pitchFamily="18" charset="0"/>
                <a:ea typeface="Cambria Math" panose="02040503050406030204" pitchFamily="18" charset="0"/>
              </a:rPr>
              <a:t>FLOWCHART</a:t>
            </a:r>
            <a:r>
              <a:rPr lang="en-IN" dirty="0"/>
              <a:t> </a:t>
            </a:r>
          </a:p>
        </p:txBody>
      </p:sp>
      <p:sp>
        <p:nvSpPr>
          <p:cNvPr id="3" name="Subtitle 2">
            <a:extLst>
              <a:ext uri="{FF2B5EF4-FFF2-40B4-BE49-F238E27FC236}">
                <a16:creationId xmlns:a16="http://schemas.microsoft.com/office/drawing/2014/main" id="{0BCF9864-6AA7-314E-31CB-3437A3B9D55D}"/>
              </a:ext>
            </a:extLst>
          </p:cNvPr>
          <p:cNvSpPr>
            <a:spLocks noGrp="1"/>
          </p:cNvSpPr>
          <p:nvPr>
            <p:ph type="subTitle" idx="1"/>
          </p:nvPr>
        </p:nvSpPr>
        <p:spPr>
          <a:xfrm flipV="1">
            <a:off x="9524999" y="7472680"/>
            <a:ext cx="1071731" cy="45719"/>
          </a:xfrm>
        </p:spPr>
        <p:txBody>
          <a:bodyPr>
            <a:normAutofit fontScale="25000" lnSpcReduction="20000"/>
          </a:bodyPr>
          <a:lstStyle/>
          <a:p>
            <a:endParaRPr lang="en-IN" dirty="0"/>
          </a:p>
        </p:txBody>
      </p:sp>
      <p:sp>
        <p:nvSpPr>
          <p:cNvPr id="4" name="Rectangle 2">
            <a:extLst>
              <a:ext uri="{FF2B5EF4-FFF2-40B4-BE49-F238E27FC236}">
                <a16:creationId xmlns:a16="http://schemas.microsoft.com/office/drawing/2014/main" id="{84617CCB-8A98-4028-C43F-D4104A4D88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3">
            <a:extLst>
              <a:ext uri="{FF2B5EF4-FFF2-40B4-BE49-F238E27FC236}">
                <a16:creationId xmlns:a16="http://schemas.microsoft.com/office/drawing/2014/main" id="{E4A8B625-2DF5-A86A-F02A-9C07B6427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140" y="1119820"/>
            <a:ext cx="3996266" cy="531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02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650F-BE7C-1BF1-1B3C-CAAA45A2B51D}"/>
              </a:ext>
            </a:extLst>
          </p:cNvPr>
          <p:cNvSpPr>
            <a:spLocks noGrp="1"/>
          </p:cNvSpPr>
          <p:nvPr>
            <p:ph type="title"/>
          </p:nvPr>
        </p:nvSpPr>
        <p:spPr>
          <a:xfrm>
            <a:off x="723901" y="238126"/>
            <a:ext cx="11000856" cy="1162049"/>
          </a:xfrm>
        </p:spPr>
        <p:txBody>
          <a:bodyPr>
            <a:noAutofit/>
          </a:bodyPr>
          <a:lstStyle/>
          <a:p>
            <a:r>
              <a:rPr lang="en-US" sz="4000" dirty="0">
                <a:latin typeface="Cambria Math" panose="02040503050406030204" pitchFamily="18" charset="0"/>
                <a:ea typeface="Cambria Math" panose="02040503050406030204" pitchFamily="18" charset="0"/>
              </a:rPr>
              <a:t>Process of NLP and Cosine Similarity algorithm</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69074554-531C-58A9-23E7-A55E83F92A61}"/>
              </a:ext>
            </a:extLst>
          </p:cNvPr>
          <p:cNvSpPr>
            <a:spLocks noGrp="1"/>
          </p:cNvSpPr>
          <p:nvPr>
            <p:ph idx="1"/>
          </p:nvPr>
        </p:nvSpPr>
        <p:spPr>
          <a:xfrm>
            <a:off x="152400" y="1171575"/>
            <a:ext cx="11934825" cy="5448300"/>
          </a:xfrm>
        </p:spPr>
        <p:txBody>
          <a:bodyPr>
            <a:noAutofit/>
          </a:bodyPr>
          <a:lstStyle/>
          <a:p>
            <a:pPr marL="342900" indent="-342900" algn="just">
              <a:lnSpc>
                <a:spcPct val="107000"/>
              </a:lnSpc>
              <a:buFont typeface="+mj-lt"/>
              <a:buAutoNum type="arabicPeriod"/>
            </a:pPr>
            <a:endParaRPr lang="en-IN"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just">
              <a:lnSpc>
                <a:spcPct val="107000"/>
              </a:lnSpc>
              <a:buFont typeface="+mj-lt"/>
              <a:buAutoNum type="arabicPeriod"/>
            </a:pPr>
            <a:endParaRPr lang="en-IN" sz="1600" dirty="0">
              <a:effectLst/>
              <a:latin typeface="Cambria Math" panose="02040503050406030204" pitchFamily="18" charset="0"/>
              <a:ea typeface="Cambria Math" panose="020405030504060302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Text is input for Engine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Engine produces Audio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Audio is output for Engine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Microphone is input for Speech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Speech produces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Text is input for cosine similarity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cosine similarity algorithm compares Text with other Texts in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Library is dependency for both Text-to-Speech and Speech-to-Text conversion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dirty="0">
                <a:effectLst/>
                <a:latin typeface="Cambria" panose="02040503050406030204" pitchFamily="18" charset="0"/>
                <a:ea typeface="Calibri" panose="020F0502020204030204" pitchFamily="34" charset="0"/>
                <a:cs typeface="Times New Roman" panose="02020603050405020304" pitchFamily="18" charset="0"/>
              </a:rPr>
              <a:t>Voice is property of Engine and can be selected for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98540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390</TotalTime>
  <Words>1297</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Bookman Old Style</vt:lpstr>
      <vt:lpstr>Calibri</vt:lpstr>
      <vt:lpstr>Cambria</vt:lpstr>
      <vt:lpstr>Cambria Math</vt:lpstr>
      <vt:lpstr>Rockwell</vt:lpstr>
      <vt:lpstr>Symbol</vt:lpstr>
      <vt:lpstr>Times</vt:lpstr>
      <vt:lpstr>Times New Roman</vt:lpstr>
      <vt:lpstr>Wingdings</vt:lpstr>
      <vt:lpstr>Damask</vt:lpstr>
      <vt:lpstr>  </vt:lpstr>
      <vt:lpstr>         A PROJECT REPORT ON                 A PROJECT REPORT ON   Online Automated Examination System For Physically Handicapped Students Using (AI and ML)  BY  Ms . Akshata Shirwale [34303]   IN PARTIAL FULFILLMENT OF M.Sc. (Computer Science) Part I Semester II  SIR PARASHURAMBHAU COLLEGE, PUNE (2022-2023) </vt:lpstr>
      <vt:lpstr>INTRODUCTION</vt:lpstr>
      <vt:lpstr>EXISTING SYSTEM</vt:lpstr>
      <vt:lpstr>SCOPE OF THE PROPOSED SYSTEM</vt:lpstr>
      <vt:lpstr>Advantages of proposed system </vt:lpstr>
      <vt:lpstr>HARDWARE AND SOFTWARE REQUIREMENT</vt:lpstr>
      <vt:lpstr>FLOWCHART </vt:lpstr>
      <vt:lpstr>Process of NLP and Cosine Similarity algorithm</vt:lpstr>
      <vt:lpstr>E-R Diagram</vt:lpstr>
      <vt:lpstr>CLASS DIAGRAM</vt:lpstr>
      <vt:lpstr>USECASE DIAGRAM</vt:lpstr>
      <vt:lpstr>SEQUANCE DIAGRAM</vt:lpstr>
      <vt:lpstr>ACTIVITY DIAGRAM</vt:lpstr>
      <vt:lpstr>USER INTERFACE DESIGN</vt:lpstr>
      <vt:lpstr>      Registration page</vt:lpstr>
      <vt:lpstr> Pre-login page</vt:lpstr>
      <vt:lpstr>Login page</vt:lpstr>
      <vt:lpstr>Start Exam</vt:lpstr>
      <vt:lpstr>result</vt:lpstr>
      <vt:lpstr>LIMITATIONS</vt:lpstr>
      <vt:lpstr>DRAWBACKS</vt:lpstr>
      <vt:lpstr>PROPOSED and  future ENHANCEMENT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AKSHATA SHIRWALE</dc:creator>
  <cp:lastModifiedBy>AKSHATA SHIRWALE</cp:lastModifiedBy>
  <cp:revision>44</cp:revision>
  <dcterms:created xsi:type="dcterms:W3CDTF">2023-05-10T09:46:27Z</dcterms:created>
  <dcterms:modified xsi:type="dcterms:W3CDTF">2023-06-01T17:03:41Z</dcterms:modified>
</cp:coreProperties>
</file>