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90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1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78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0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7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336D41-F409-4244-96C9-BB5F9456715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E3842B5-EF48-4FA4-B737-242A7AB6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28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16B68-D10B-4F62-97F9-3FF5C87C1AA6}"/>
              </a:ext>
            </a:extLst>
          </p:cNvPr>
          <p:cNvSpPr txBox="1"/>
          <p:nvPr/>
        </p:nvSpPr>
        <p:spPr>
          <a:xfrm>
            <a:off x="649357" y="662609"/>
            <a:ext cx="4638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Breast Cancer Dataset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BEE9A-98D9-4DDA-8F79-722782C5BBE6}"/>
              </a:ext>
            </a:extLst>
          </p:cNvPr>
          <p:cNvSpPr txBox="1"/>
          <p:nvPr/>
        </p:nvSpPr>
        <p:spPr>
          <a:xfrm>
            <a:off x="8017565" y="5724939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Akshat Bharadwaj</a:t>
            </a:r>
          </a:p>
          <a:p>
            <a:r>
              <a:rPr lang="en-IN" dirty="0"/>
              <a:t>The LNMIIT, Jaipur</a:t>
            </a:r>
          </a:p>
        </p:txBody>
      </p:sp>
    </p:spTree>
    <p:extLst>
      <p:ext uri="{BB962C8B-B14F-4D97-AF65-F5344CB8AC3E}">
        <p14:creationId xmlns:p14="http://schemas.microsoft.com/office/powerpoint/2010/main" val="410400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10774-77C5-4A78-A2D8-2A38957962E5}"/>
              </a:ext>
            </a:extLst>
          </p:cNvPr>
          <p:cNvSpPr txBox="1"/>
          <p:nvPr/>
        </p:nvSpPr>
        <p:spPr>
          <a:xfrm>
            <a:off x="384313" y="304800"/>
            <a:ext cx="3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Dataset, and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DBC7-93B8-4052-A725-94ACA368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674132"/>
            <a:ext cx="10442713" cy="558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64549C-7A6C-4262-91B3-5E70C4B9F2DE}"/>
              </a:ext>
            </a:extLst>
          </p:cNvPr>
          <p:cNvSpPr/>
          <p:nvPr/>
        </p:nvSpPr>
        <p:spPr>
          <a:xfrm>
            <a:off x="9289774" y="674132"/>
            <a:ext cx="1537252" cy="558974"/>
          </a:xfrm>
          <a:prstGeom prst="rect">
            <a:avLst/>
          </a:prstGeom>
          <a:solidFill>
            <a:srgbClr val="3333CC">
              <a:alpha val="25882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63CFF-1CD9-4118-80CC-3C0051539433}"/>
              </a:ext>
            </a:extLst>
          </p:cNvPr>
          <p:cNvSpPr txBox="1"/>
          <p:nvPr/>
        </p:nvSpPr>
        <p:spPr>
          <a:xfrm>
            <a:off x="384313" y="1484243"/>
            <a:ext cx="1044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had to predict whether the breast </a:t>
            </a:r>
            <a:r>
              <a:rPr lang="en-IN" dirty="0" err="1"/>
              <a:t>tumor</a:t>
            </a:r>
            <a:r>
              <a:rPr lang="en-IN" dirty="0"/>
              <a:t> sample was </a:t>
            </a:r>
            <a:r>
              <a:rPr lang="en-IN" i="1" dirty="0"/>
              <a:t>benign</a:t>
            </a:r>
            <a:r>
              <a:rPr lang="en-IN" dirty="0"/>
              <a:t> or </a:t>
            </a:r>
            <a:r>
              <a:rPr lang="en-IN" i="1" dirty="0"/>
              <a:t>malignant</a:t>
            </a:r>
            <a:r>
              <a:rPr lang="en-IN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DD7A8-2F23-4E5F-9D93-5B6830C894A1}"/>
              </a:ext>
            </a:extLst>
          </p:cNvPr>
          <p:cNvSpPr txBox="1"/>
          <p:nvPr/>
        </p:nvSpPr>
        <p:spPr>
          <a:xfrm>
            <a:off x="384313" y="2040835"/>
            <a:ext cx="2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Graphical Analysis: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E035BC-673F-4C33-BD6D-261D9A5EB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2597427"/>
            <a:ext cx="5019675" cy="409575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452D96-EEBE-4F49-B7C6-BDAFA612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14" y="2597427"/>
            <a:ext cx="3733800" cy="25336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52A8D-1F45-47C6-B62F-4BE7D7C8A698}"/>
              </a:ext>
            </a:extLst>
          </p:cNvPr>
          <p:cNvSpPr txBox="1"/>
          <p:nvPr/>
        </p:nvSpPr>
        <p:spPr>
          <a:xfrm>
            <a:off x="5403988" y="6175717"/>
            <a:ext cx="38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Features were heavily correlated.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E3C46-6023-4C15-B0D6-39FBDCA07C95}"/>
              </a:ext>
            </a:extLst>
          </p:cNvPr>
          <p:cNvSpPr txBox="1"/>
          <p:nvPr/>
        </p:nvSpPr>
        <p:spPr>
          <a:xfrm>
            <a:off x="6977575" y="5131077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was mildly imbalanced.</a:t>
            </a:r>
          </a:p>
        </p:txBody>
      </p:sp>
    </p:spTree>
    <p:extLst>
      <p:ext uri="{BB962C8B-B14F-4D97-AF65-F5344CB8AC3E}">
        <p14:creationId xmlns:p14="http://schemas.microsoft.com/office/powerpoint/2010/main" val="279598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022F3A-C135-4C5F-AA2A-E2DD01DC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2" y="333375"/>
            <a:ext cx="3629025" cy="253365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F6E625-D335-4C94-BD7D-A451CCCE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2" y="3812930"/>
            <a:ext cx="3571875" cy="24003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CCAED8-C6A0-4965-AACD-0291B256830A}"/>
              </a:ext>
            </a:extLst>
          </p:cNvPr>
          <p:cNvSpPr txBox="1"/>
          <p:nvPr/>
        </p:nvSpPr>
        <p:spPr>
          <a:xfrm>
            <a:off x="675249" y="2867025"/>
            <a:ext cx="343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Classes(benign/malignant) were easily distinguishable.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6F35-E35B-4571-A83F-CCF0CD4D5AE8}"/>
              </a:ext>
            </a:extLst>
          </p:cNvPr>
          <p:cNvSpPr txBox="1"/>
          <p:nvPr/>
        </p:nvSpPr>
        <p:spPr>
          <a:xfrm>
            <a:off x="4923692" y="861536"/>
            <a:ext cx="5584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features were easily distinguishable, and all seemed to have a reasonable impact on the target variable, we fed them all for the predictions.</a:t>
            </a:r>
          </a:p>
          <a:p>
            <a:r>
              <a:rPr lang="en-IN" dirty="0"/>
              <a:t>(We did try chi2 filtering, but the results were generally worse).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80DD2-B866-4DDA-9CBA-F1429E55A962}"/>
              </a:ext>
            </a:extLst>
          </p:cNvPr>
          <p:cNvSpPr txBox="1"/>
          <p:nvPr/>
        </p:nvSpPr>
        <p:spPr>
          <a:xfrm>
            <a:off x="4783015" y="4551415"/>
            <a:ext cx="566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decomposed the dataset into its principal components, and chose the first 6 components using PCA to further increase our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77107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C8BB60-65B6-4D48-8E94-1B4DD77E1E60}"/>
              </a:ext>
            </a:extLst>
          </p:cNvPr>
          <p:cNvSpPr txBox="1"/>
          <p:nvPr/>
        </p:nvSpPr>
        <p:spPr>
          <a:xfrm>
            <a:off x="503583" y="357809"/>
            <a:ext cx="10190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Predictions: We used a wide variety of algorithms such as GBC, SVC, </a:t>
            </a:r>
            <a:r>
              <a:rPr lang="en-IN" dirty="0" err="1"/>
              <a:t>MLPClassifier</a:t>
            </a:r>
            <a:r>
              <a:rPr lang="en-IN" dirty="0"/>
              <a:t> etc but the best results were given by Random Forests, paired with PCA.</a:t>
            </a:r>
          </a:p>
          <a:p>
            <a:endParaRPr lang="en-IN" dirty="0"/>
          </a:p>
          <a:p>
            <a:r>
              <a:rPr lang="en-IN" dirty="0"/>
              <a:t>Random Forest is an ensemble method that combines a multitude of decision trees to arrive at a better result than individual decision trees.</a:t>
            </a:r>
            <a:r>
              <a:rPr lang="en-US" dirty="0"/>
              <a:t> It adds additional randomness to the model, while growing the trees. Instead of searching for the most important feature while splitting a node, it searches for the best feature among a random subset of features. This results in a wide diversity that generally results in a better model. It uses </a:t>
            </a:r>
            <a:r>
              <a:rPr lang="en-US" dirty="0" err="1"/>
              <a:t>GINIindex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to split the node. We ran the vanilla classifier with no hyperparameter tuning for the results. It surely would give better results if we tune it a bit.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2E446-1302-4373-884D-4A363EC77046}"/>
              </a:ext>
            </a:extLst>
          </p:cNvPr>
          <p:cNvSpPr txBox="1"/>
          <p:nvPr/>
        </p:nvSpPr>
        <p:spPr>
          <a:xfrm>
            <a:off x="503583" y="3429000"/>
            <a:ext cx="9925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PCA is used for dimensionality reduction, as it makes new features out of the existing features on a separate plane, and then we can select the features which explain the maximum variations in our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CE18C-36A7-42AC-89BE-703E1F1194F3}"/>
              </a:ext>
            </a:extLst>
          </p:cNvPr>
          <p:cNvSpPr txBox="1"/>
          <p:nvPr/>
        </p:nvSpPr>
        <p:spPr>
          <a:xfrm>
            <a:off x="503583" y="4561199"/>
            <a:ext cx="597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the second task, we used confusion matrices and used SVC’s </a:t>
            </a:r>
            <a:r>
              <a:rPr lang="en-IN" dirty="0" err="1"/>
              <a:t>predict_proba</a:t>
            </a:r>
            <a:r>
              <a:rPr lang="en-IN" dirty="0"/>
              <a:t> function to get the  probabilities of the malignant predictions, and used an experimental threshold to gradually maximise the positive predictions to reduce chances of False Negatives.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5C1C19-E1E6-4EAB-9071-236D5265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39" y="4171537"/>
            <a:ext cx="3648075" cy="253365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64766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57F02-45F8-4089-AB5D-EAF0F7216E97}"/>
              </a:ext>
            </a:extLst>
          </p:cNvPr>
          <p:cNvSpPr txBox="1"/>
          <p:nvPr/>
        </p:nvSpPr>
        <p:spPr>
          <a:xfrm>
            <a:off x="309489" y="295421"/>
            <a:ext cx="1046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Results: We measured accuracy using </a:t>
            </a:r>
            <a:r>
              <a:rPr lang="en-IN" dirty="0" err="1"/>
              <a:t>accuracy_score</a:t>
            </a:r>
            <a:r>
              <a:rPr lang="en-IN" dirty="0"/>
              <a:t>, and used Recall for minimising FNs.</a:t>
            </a:r>
          </a:p>
          <a:p>
            <a:r>
              <a:rPr lang="en-IN" dirty="0"/>
              <a:t>We got the best result using </a:t>
            </a:r>
            <a:r>
              <a:rPr lang="en-IN" dirty="0" err="1"/>
              <a:t>RandomForestClassifier</a:t>
            </a:r>
            <a:r>
              <a:rPr lang="en-IN" dirty="0"/>
              <a:t> + PCA.</a:t>
            </a:r>
          </a:p>
          <a:p>
            <a:r>
              <a:rPr lang="en-IN" dirty="0"/>
              <a:t>We obtained the threshold value for bring FNs to zero at 0.05.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F7E6ED-7F6C-4155-99C9-BE48EA48E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2" t="32722" r="33431" b="33466"/>
          <a:stretch/>
        </p:blipFill>
        <p:spPr bwMode="auto">
          <a:xfrm>
            <a:off x="536677" y="1434682"/>
            <a:ext cx="2136184" cy="236982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5216CE-E2D8-4727-8847-000EB6E65EDE}"/>
              </a:ext>
            </a:extLst>
          </p:cNvPr>
          <p:cNvSpPr txBox="1"/>
          <p:nvPr/>
        </p:nvSpPr>
        <p:spPr>
          <a:xfrm>
            <a:off x="536677" y="3914677"/>
            <a:ext cx="25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FNs(Dark Blue) = 0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E21F01F-0F04-4D23-9D81-C7D4A81F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96" y="1434682"/>
            <a:ext cx="3762375" cy="264795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43AE37-7B56-4946-9112-16F5227A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06" y="1434682"/>
            <a:ext cx="3762375" cy="264795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3748465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43</TotalTime>
  <Words>391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Bharadwaj</dc:creator>
  <cp:lastModifiedBy>Akshat Bharadwaj</cp:lastModifiedBy>
  <cp:revision>5</cp:revision>
  <dcterms:created xsi:type="dcterms:W3CDTF">2018-10-10T10:11:51Z</dcterms:created>
  <dcterms:modified xsi:type="dcterms:W3CDTF">2018-10-10T10:55:19Z</dcterms:modified>
</cp:coreProperties>
</file>