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98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8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5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4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5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5013E7C-7821-4928-A052-AC2376CCC653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C3602FF-591F-4B6A-830C-E8488A6AB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7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53A349-2EAE-43F6-A107-C477577BBDBE}"/>
              </a:ext>
            </a:extLst>
          </p:cNvPr>
          <p:cNvSpPr txBox="1"/>
          <p:nvPr/>
        </p:nvSpPr>
        <p:spPr>
          <a:xfrm>
            <a:off x="927652" y="781878"/>
            <a:ext cx="4200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TripAdvisor Dataset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F1EA2-0663-49F6-8DE7-F672D13A1062}"/>
              </a:ext>
            </a:extLst>
          </p:cNvPr>
          <p:cNvSpPr txBox="1"/>
          <p:nvPr/>
        </p:nvSpPr>
        <p:spPr>
          <a:xfrm>
            <a:off x="8136835" y="5698435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Akshat Bharadwaj</a:t>
            </a:r>
          </a:p>
          <a:p>
            <a:r>
              <a:rPr lang="en-IN" dirty="0"/>
              <a:t>The LNMIIT, Jaipur</a:t>
            </a:r>
          </a:p>
        </p:txBody>
      </p:sp>
    </p:spTree>
    <p:extLst>
      <p:ext uri="{BB962C8B-B14F-4D97-AF65-F5344CB8AC3E}">
        <p14:creationId xmlns:p14="http://schemas.microsoft.com/office/powerpoint/2010/main" val="26588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B4B10-FFBC-4597-B779-25D9CF68AD5D}"/>
              </a:ext>
            </a:extLst>
          </p:cNvPr>
          <p:cNvSpPr txBox="1"/>
          <p:nvPr/>
        </p:nvSpPr>
        <p:spPr>
          <a:xfrm>
            <a:off x="357809" y="410817"/>
            <a:ext cx="400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Dataset, and Features: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85A43-DA44-4D7F-8003-77A6218A4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780149"/>
            <a:ext cx="10410092" cy="933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5B88C-DE3E-4B7C-914B-4AA5C56930D7}"/>
              </a:ext>
            </a:extLst>
          </p:cNvPr>
          <p:cNvSpPr txBox="1"/>
          <p:nvPr/>
        </p:nvSpPr>
        <p:spPr>
          <a:xfrm>
            <a:off x="633045" y="2067951"/>
            <a:ext cx="1013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target was to predict the </a:t>
            </a:r>
            <a:r>
              <a:rPr lang="en-IN" i="1" dirty="0"/>
              <a:t>Score </a:t>
            </a:r>
            <a:r>
              <a:rPr lang="en-IN" dirty="0"/>
              <a:t>variable of the dataset for an oncoming review.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9FC80-3748-45AE-904E-478C7F926EF7}"/>
              </a:ext>
            </a:extLst>
          </p:cNvPr>
          <p:cNvSpPr/>
          <p:nvPr/>
        </p:nvSpPr>
        <p:spPr>
          <a:xfrm>
            <a:off x="2531165" y="778967"/>
            <a:ext cx="331305" cy="93610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8625C-F7B8-4714-901B-A6EA9722D53A}"/>
              </a:ext>
            </a:extLst>
          </p:cNvPr>
          <p:cNvSpPr txBox="1"/>
          <p:nvPr/>
        </p:nvSpPr>
        <p:spPr>
          <a:xfrm>
            <a:off x="633045" y="2605492"/>
            <a:ext cx="323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Graphical analysis: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C836C9-F64F-4959-9768-EF7A511BF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0" y="3143033"/>
            <a:ext cx="3705225" cy="25336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FA03A7-9886-4FA4-83DC-E3A396DD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75" y="3153893"/>
            <a:ext cx="3705225" cy="25336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1396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341A55-C912-4F75-8C7A-1AE940E26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3" t="23073" r="47450" b="22318"/>
          <a:stretch/>
        </p:blipFill>
        <p:spPr>
          <a:xfrm>
            <a:off x="490818" y="430450"/>
            <a:ext cx="5256000" cy="374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11AEB-916A-4646-B9C5-FCDA18CA3905}"/>
              </a:ext>
            </a:extLst>
          </p:cNvPr>
          <p:cNvSpPr txBox="1"/>
          <p:nvPr/>
        </p:nvSpPr>
        <p:spPr>
          <a:xfrm>
            <a:off x="6288258" y="576775"/>
            <a:ext cx="454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these features as well as employing </a:t>
            </a:r>
            <a:r>
              <a:rPr lang="en-IN" dirty="0" err="1"/>
              <a:t>SelectKBest</a:t>
            </a:r>
            <a:r>
              <a:rPr lang="en-IN" dirty="0"/>
              <a:t> with univariate filtering, we arrived at the following list of optimal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9D174-9AD9-439A-899A-F209FA3310F1}"/>
              </a:ext>
            </a:extLst>
          </p:cNvPr>
          <p:cNvSpPr txBox="1"/>
          <p:nvPr/>
        </p:nvSpPr>
        <p:spPr>
          <a:xfrm>
            <a:off x="6288258" y="2120348"/>
            <a:ext cx="4543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Amenities such as </a:t>
            </a:r>
            <a:r>
              <a:rPr lang="en-US" i="1" dirty="0"/>
              <a:t>Swimming Pool, Basketball Court, Free </a:t>
            </a:r>
            <a:r>
              <a:rPr lang="en-US" i="1" dirty="0" err="1"/>
              <a:t>Wifi</a:t>
            </a:r>
            <a:r>
              <a:rPr lang="en-US" dirty="0"/>
              <a:t>, and </a:t>
            </a:r>
            <a:r>
              <a:rPr lang="en-US" i="1" dirty="0"/>
              <a:t>Has Casino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Traveler type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Hotel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 continent</a:t>
            </a:r>
          </a:p>
        </p:txBody>
      </p:sp>
    </p:spTree>
    <p:extLst>
      <p:ext uri="{BB962C8B-B14F-4D97-AF65-F5344CB8AC3E}">
        <p14:creationId xmlns:p14="http://schemas.microsoft.com/office/powerpoint/2010/main" val="353745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E0B80-E2D2-4190-8995-4DBF436E0BEF}"/>
              </a:ext>
            </a:extLst>
          </p:cNvPr>
          <p:cNvSpPr txBox="1"/>
          <p:nvPr/>
        </p:nvSpPr>
        <p:spPr>
          <a:xfrm>
            <a:off x="371061" y="291548"/>
            <a:ext cx="1041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Predictions: After applying a host of algorithms such as Random forests, GBC, SVC, etc in </a:t>
            </a:r>
            <a:r>
              <a:rPr lang="en-IN" dirty="0" err="1"/>
              <a:t>sklearn</a:t>
            </a:r>
            <a:r>
              <a:rPr lang="en-IN" dirty="0"/>
              <a:t> and beyond, we settled on the </a:t>
            </a:r>
            <a:r>
              <a:rPr lang="en-IN" dirty="0" err="1"/>
              <a:t>mord</a:t>
            </a:r>
            <a:r>
              <a:rPr lang="en-IN" dirty="0"/>
              <a:t> package in Python, which provides some algorithms on Ordinal Regression. It ended up giving us marginally better results than the rest.</a:t>
            </a:r>
          </a:p>
          <a:p>
            <a:r>
              <a:rPr lang="en-IN" dirty="0"/>
              <a:t>The algorithm works on computing logits: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19F935-CB1B-4BF2-8F73-BC8BA2BB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110" y="1643271"/>
            <a:ext cx="5843402" cy="570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66AE2-FE1F-4848-A2BA-A0ED3CB485E4}"/>
              </a:ext>
            </a:extLst>
          </p:cNvPr>
          <p:cNvSpPr txBox="1"/>
          <p:nvPr/>
        </p:nvSpPr>
        <p:spPr>
          <a:xfrm>
            <a:off x="436098" y="2321169"/>
            <a:ext cx="1038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computes logits of the cumulative probabilities of the target variable, and then computes the likelihood estimates for each of the target variables based on the logits computed.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87459-99EE-4BB1-875F-477274837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00" y="3196475"/>
            <a:ext cx="5847808" cy="69402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9E9D9-ECFC-4FBF-A128-930CF64D6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69" y="4197988"/>
            <a:ext cx="1969002" cy="5804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C5BDD1-A03E-4633-97ED-DCD12DC00EB5}"/>
              </a:ext>
            </a:extLst>
          </p:cNvPr>
          <p:cNvSpPr txBox="1"/>
          <p:nvPr/>
        </p:nvSpPr>
        <p:spPr>
          <a:xfrm>
            <a:off x="436098" y="5303520"/>
            <a:ext cx="1035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Likelihood is a way of determining the extent of how much given samples support a given variable, say, </a:t>
            </a:r>
            <a:r>
              <a:rPr lang="en-IN" i="1" dirty="0"/>
              <a:t>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96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5949E-9F15-45B3-90CF-C8647DD3548A}"/>
              </a:ext>
            </a:extLst>
          </p:cNvPr>
          <p:cNvSpPr txBox="1"/>
          <p:nvPr/>
        </p:nvSpPr>
        <p:spPr>
          <a:xfrm>
            <a:off x="520504" y="407963"/>
            <a:ext cx="10199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Results: The results we obtained were not very encouraging. We obtained a max prediction accuracy of around 50% using </a:t>
            </a:r>
            <a:r>
              <a:rPr lang="en-IN" dirty="0" err="1"/>
              <a:t>accuracy_score</a:t>
            </a:r>
            <a:r>
              <a:rPr lang="en-IN" dirty="0"/>
              <a:t> as a metric, and obtained an averaged </a:t>
            </a:r>
            <a:r>
              <a:rPr lang="en-IN" dirty="0" err="1"/>
              <a:t>mean_squared</a:t>
            </a:r>
            <a:r>
              <a:rPr lang="en-IN" dirty="0"/>
              <a:t> error of around </a:t>
            </a:r>
            <a:r>
              <a:rPr lang="en-US" altLang="en-US" dirty="0"/>
              <a:t>1.18</a:t>
            </a:r>
            <a:r>
              <a:rPr lang="en-US" altLang="en-US" dirty="0">
                <a:latin typeface="Arial Unicode MS"/>
              </a:rPr>
              <a:t>. </a:t>
            </a:r>
          </a:p>
          <a:p>
            <a:r>
              <a:rPr lang="en-US" altLang="en-US" dirty="0"/>
              <a:t>It is worth mentioning that we used Stratified K-Fold for obtaining our final metrics.</a:t>
            </a:r>
          </a:p>
          <a:p>
            <a:r>
              <a:rPr lang="en-IN" dirty="0"/>
              <a:t>As mentioned earlier, the metrics used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accuracy_score</a:t>
            </a:r>
            <a:r>
              <a:rPr lang="en-IN" dirty="0"/>
              <a:t> (when treating it as a classification 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mean_squared_error</a:t>
            </a:r>
            <a:r>
              <a:rPr lang="en-IN" dirty="0"/>
              <a:t> (when treating it as a regression task)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513E4-4378-4B28-B86C-8842C98CF798}"/>
              </a:ext>
            </a:extLst>
          </p:cNvPr>
          <p:cNvSpPr txBox="1"/>
          <p:nvPr/>
        </p:nvSpPr>
        <p:spPr>
          <a:xfrm>
            <a:off x="520504" y="2782669"/>
            <a:ext cx="991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felt that the problem could be modelled either way, as a regressive or a classification task. When using regressors for predicting the target variable, we applied </a:t>
            </a:r>
            <a:r>
              <a:rPr lang="en-IN" dirty="0" err="1"/>
              <a:t>np.round</a:t>
            </a:r>
            <a:r>
              <a:rPr lang="en-IN" dirty="0"/>
              <a:t>() to the outcome.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610D3-B1B9-49DD-A492-4D207B3C0067}"/>
              </a:ext>
            </a:extLst>
          </p:cNvPr>
          <p:cNvSpPr txBox="1"/>
          <p:nvPr/>
        </p:nvSpPr>
        <p:spPr>
          <a:xfrm>
            <a:off x="520504" y="4037428"/>
            <a:ext cx="10058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Possible reasons for low accuracy: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Heavily left skewed dataset(Higher values were generally preferred)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data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less significant continuous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generally affected by user experience, which was absent from the feature list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7773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131</TotalTime>
  <Words>357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Bharadwaj</dc:creator>
  <cp:lastModifiedBy>Akshat Bharadwaj</cp:lastModifiedBy>
  <cp:revision>9</cp:revision>
  <dcterms:created xsi:type="dcterms:W3CDTF">2018-10-10T07:56:20Z</dcterms:created>
  <dcterms:modified xsi:type="dcterms:W3CDTF">2018-10-10T10:07:27Z</dcterms:modified>
</cp:coreProperties>
</file>