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67" r:id="rId4"/>
    <p:sldId id="268" r:id="rId5"/>
    <p:sldId id="266" r:id="rId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
        <p:nvSpPr>
          <p:cNvPr id="7" name="Text Box 6"/>
          <p:cNvSpPr txBox="1"/>
          <p:nvPr userDrawn="1"/>
        </p:nvSpPr>
        <p:spPr>
          <a:xfrm>
            <a:off x="10215245" y="11430"/>
            <a:ext cx="1932305" cy="460375"/>
          </a:xfrm>
          <a:prstGeom prst="rect">
            <a:avLst/>
          </a:prstGeom>
          <a:noFill/>
        </p:spPr>
        <p:txBody>
          <a:bodyPr wrap="square" rtlCol="0">
            <a:spAutoFit/>
            <a:scene3d>
              <a:camera prst="orthographicFront"/>
              <a:lightRig rig="threePt" dir="t"/>
            </a:scene3d>
          </a:bodyPr>
          <a:lstStyle/>
          <a:p>
            <a:r>
              <a:rPr lang="en-US" sz="2400">
                <a:solidFill>
                  <a:schemeClr val="tx1"/>
                </a:solidFill>
                <a:effectLst>
                  <a:outerShdw blurRad="38100" dist="19050" dir="2700000" algn="tl" rotWithShape="0">
                    <a:schemeClr val="dk1">
                      <a:alpha val="40000"/>
                    </a:schemeClr>
                  </a:outerShdw>
                </a:effectLst>
              </a:rPr>
              <a:t>I</a:t>
            </a:r>
            <a:r>
              <a:rPr lang="en-US">
                <a:solidFill>
                  <a:schemeClr val="tx1"/>
                </a:solidFill>
                <a:effectLst>
                  <a:outerShdw blurRad="38100" dist="19050" dir="2700000" algn="tl" rotWithShape="0">
                    <a:schemeClr val="dk1">
                      <a:alpha val="40000"/>
                    </a:schemeClr>
                  </a:outerShdw>
                </a:effectLst>
              </a:rPr>
              <a:t>RateMy Manager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Edits - Irate My Manager</a:t>
            </a:r>
          </a:p>
        </p:txBody>
      </p:sp>
      <p:sp>
        <p:nvSpPr>
          <p:cNvPr id="3" name="Subtitle 2"/>
          <p:cNvSpPr>
            <a:spLocks noGrp="1"/>
          </p:cNvSpPr>
          <p:nvPr>
            <p:ph type="subTitle" idx="1"/>
          </p:nvPr>
        </p:nvSpPr>
        <p:spPr/>
        <p:txBody>
          <a:bodyPr/>
          <a:lstStyle/>
          <a:p>
            <a:r>
              <a:rPr lang="en-US"/>
              <a:t>Kindly See All the pages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8-11-25-13-16-42-992_com.irate.superhackers"/>
          <p:cNvPicPr>
            <a:picLocks noGrp="1" noChangeAspect="1"/>
          </p:cNvPicPr>
          <p:nvPr>
            <p:ph/>
          </p:nvPr>
        </p:nvPicPr>
        <p:blipFill>
          <a:blip r:embed="rId2"/>
          <a:stretch>
            <a:fillRect/>
          </a:stretch>
        </p:blipFill>
        <p:spPr>
          <a:xfrm>
            <a:off x="701040" y="719455"/>
            <a:ext cx="2905760" cy="5812155"/>
          </a:xfrm>
          <a:prstGeom prst="rect">
            <a:avLst/>
          </a:prstGeom>
        </p:spPr>
      </p:pic>
      <p:cxnSp>
        <p:nvCxnSpPr>
          <p:cNvPr id="5" name="Straight Arrow Connector 4"/>
          <p:cNvCxnSpPr/>
          <p:nvPr/>
        </p:nvCxnSpPr>
        <p:spPr>
          <a:xfrm>
            <a:off x="3497580" y="4697730"/>
            <a:ext cx="2479675" cy="1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5977255" y="4639310"/>
            <a:ext cx="2627630" cy="368300"/>
          </a:xfrm>
          <a:prstGeom prst="rect">
            <a:avLst/>
          </a:prstGeom>
          <a:noFill/>
        </p:spPr>
        <p:txBody>
          <a:bodyPr wrap="square" rtlCol="0">
            <a:spAutoFit/>
          </a:bodyPr>
          <a:lstStyle/>
          <a:p>
            <a:r>
              <a:rPr lang="en-US"/>
              <a:t>Thanks for adding this.</a:t>
            </a:r>
          </a:p>
        </p:txBody>
      </p:sp>
      <p:cxnSp>
        <p:nvCxnSpPr>
          <p:cNvPr id="7" name="Straight Arrow Connector 6"/>
          <p:cNvCxnSpPr>
            <a:endCxn id="8" idx="1"/>
          </p:cNvCxnSpPr>
          <p:nvPr/>
        </p:nvCxnSpPr>
        <p:spPr>
          <a:xfrm flipV="1">
            <a:off x="3240405" y="2688590"/>
            <a:ext cx="2479675"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5720080" y="842010"/>
            <a:ext cx="3689350" cy="3692525"/>
          </a:xfrm>
          <a:prstGeom prst="rect">
            <a:avLst/>
          </a:prstGeom>
          <a:noFill/>
        </p:spPr>
        <p:txBody>
          <a:bodyPr wrap="square" rtlCol="0">
            <a:spAutoFit/>
          </a:bodyPr>
          <a:lstStyle/>
          <a:p>
            <a:r>
              <a:rPr lang="en-US"/>
              <a:t>This question is mutually exclusive. Hence a user should be able to click only one option at a time. A user can login multiple times and provide his/her feedback about same company and same manager again. So it means say in week1 my manager was mostly angry, but during week2 my manager could be mostly busy. But we have recorded both sentiments of same employee about same manager into the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8-11-25-12-21-02-161_com.irate.superhackers"/>
          <p:cNvPicPr>
            <a:picLocks noGrp="1" noChangeAspect="1"/>
          </p:cNvPicPr>
          <p:nvPr>
            <p:ph/>
          </p:nvPr>
        </p:nvPicPr>
        <p:blipFill>
          <a:blip r:embed="rId2"/>
          <a:stretch>
            <a:fillRect/>
          </a:stretch>
        </p:blipFill>
        <p:spPr>
          <a:xfrm>
            <a:off x="1056005" y="719455"/>
            <a:ext cx="2905760" cy="5812155"/>
          </a:xfrm>
          <a:prstGeom prst="rect">
            <a:avLst/>
          </a:prstGeom>
        </p:spPr>
      </p:pic>
      <p:cxnSp>
        <p:nvCxnSpPr>
          <p:cNvPr id="5" name="Straight Arrow Connector 4"/>
          <p:cNvCxnSpPr/>
          <p:nvPr/>
        </p:nvCxnSpPr>
        <p:spPr>
          <a:xfrm>
            <a:off x="3519805" y="1661160"/>
            <a:ext cx="1978660" cy="29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5498465" y="1492250"/>
            <a:ext cx="4109720" cy="645160"/>
          </a:xfrm>
          <a:prstGeom prst="rect">
            <a:avLst/>
          </a:prstGeom>
          <a:noFill/>
        </p:spPr>
        <p:txBody>
          <a:bodyPr wrap="square" rtlCol="0">
            <a:spAutoFit/>
          </a:bodyPr>
          <a:lstStyle/>
          <a:p>
            <a:r>
              <a:rPr lang="en-US"/>
              <a:t>Replace it with “ Manager Rating as rated by their Reportee</a:t>
            </a:r>
          </a:p>
        </p:txBody>
      </p:sp>
      <p:sp>
        <p:nvSpPr>
          <p:cNvPr id="12" name="Text Box 11"/>
          <p:cNvSpPr txBox="1"/>
          <p:nvPr/>
        </p:nvSpPr>
        <p:spPr>
          <a:xfrm>
            <a:off x="7299325" y="2137410"/>
            <a:ext cx="4740910" cy="3415030"/>
          </a:xfrm>
          <a:prstGeom prst="rect">
            <a:avLst/>
          </a:prstGeom>
          <a:noFill/>
          <a:ln w="12700" cmpd="sng">
            <a:solidFill>
              <a:schemeClr val="accent1">
                <a:shade val="50000"/>
              </a:schemeClr>
            </a:solidFill>
            <a:prstDash val="sysDash"/>
          </a:ln>
        </p:spPr>
        <p:txBody>
          <a:bodyPr wrap="square" rtlCol="0">
            <a:spAutoFit/>
            <a:scene3d>
              <a:camera prst="orthographicFront"/>
              <a:lightRig rig="threePt" dir="t"/>
            </a:scene3d>
          </a:bodyPr>
          <a:lstStyle/>
          <a:p>
            <a:r>
              <a:rPr lang="en-US">
                <a:solidFill>
                  <a:schemeClr val="tx1"/>
                </a:solidFill>
                <a:effectLst>
                  <a:outerShdw blurRad="38100" dist="19050" dir="2700000" algn="tl" rotWithShape="0">
                    <a:schemeClr val="dk1">
                      <a:alpha val="40000"/>
                    </a:schemeClr>
                  </a:outerShdw>
                </a:effectLst>
              </a:rPr>
              <a:t>A word of Caution</a:t>
            </a: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Remember this app is about an employee rating his/her manager (which is usually the next level employee). Hence in this case we cant have ratings FOR “Entry Level Associate” right ? Because no one is reporiting to an “Entry Level Associate”</a:t>
            </a: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Ya we can have ratings where “Entry Level Associate” has rated his/her manager which would fall in category of “Lower Management”</a:t>
            </a:r>
          </a:p>
        </p:txBody>
      </p:sp>
      <p:cxnSp>
        <p:nvCxnSpPr>
          <p:cNvPr id="7" name="Straight Arrow Connector 6"/>
          <p:cNvCxnSpPr/>
          <p:nvPr/>
        </p:nvCxnSpPr>
        <p:spPr>
          <a:xfrm flipV="1">
            <a:off x="3357245" y="4571365"/>
            <a:ext cx="1581785" cy="412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5178425" y="4106545"/>
            <a:ext cx="1249045" cy="922020"/>
          </a:xfrm>
          <a:prstGeom prst="rect">
            <a:avLst/>
          </a:prstGeom>
          <a:noFill/>
        </p:spPr>
        <p:txBody>
          <a:bodyPr wrap="square" rtlCol="0">
            <a:spAutoFit/>
          </a:bodyPr>
          <a:lstStyle/>
          <a:p>
            <a:r>
              <a:rPr lang="en-US"/>
              <a:t>First letter in Capital please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_2018-11-25-12-16-50-200_com.irate.superhackers"/>
          <p:cNvPicPr>
            <a:picLocks noGrp="1" noChangeAspect="1"/>
          </p:cNvPicPr>
          <p:nvPr>
            <p:ph/>
          </p:nvPr>
        </p:nvPicPr>
        <p:blipFill>
          <a:blip r:embed="rId2"/>
          <a:stretch>
            <a:fillRect/>
          </a:stretch>
        </p:blipFill>
        <p:spPr>
          <a:xfrm>
            <a:off x="669290" y="523240"/>
            <a:ext cx="2905760" cy="5812155"/>
          </a:xfrm>
          <a:prstGeom prst="rect">
            <a:avLst/>
          </a:prstGeom>
        </p:spPr>
      </p:pic>
      <p:sp>
        <p:nvSpPr>
          <p:cNvPr id="4" name="Right Bracket 3"/>
          <p:cNvSpPr/>
          <p:nvPr/>
        </p:nvSpPr>
        <p:spPr>
          <a:xfrm>
            <a:off x="3519805" y="1797050"/>
            <a:ext cx="1344295" cy="329374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p:cNvSpPr/>
          <p:nvPr/>
        </p:nvSpPr>
        <p:spPr>
          <a:xfrm rot="16200000">
            <a:off x="3286760" y="1696720"/>
            <a:ext cx="424180" cy="151765"/>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4864100" y="1504315"/>
            <a:ext cx="3580130" cy="1198880"/>
          </a:xfrm>
          <a:prstGeom prst="rect">
            <a:avLst/>
          </a:prstGeom>
          <a:noFill/>
        </p:spPr>
        <p:txBody>
          <a:bodyPr wrap="square" rtlCol="0">
            <a:spAutoFit/>
          </a:bodyPr>
          <a:lstStyle/>
          <a:p>
            <a:r>
              <a:rPr lang="en-US"/>
              <a:t>Bring this “Level” Filter here. </a:t>
            </a:r>
          </a:p>
          <a:p>
            <a:r>
              <a:rPr lang="en-US"/>
              <a:t>The </a:t>
            </a:r>
            <a:r>
              <a:rPr lang="en-US" b="1"/>
              <a:t>graphs</a:t>
            </a:r>
            <a:r>
              <a:rPr lang="en-US"/>
              <a:t> below should  reflect the changes after selecting this “Level” Filter. </a:t>
            </a:r>
          </a:p>
        </p:txBody>
      </p:sp>
      <p:cxnSp>
        <p:nvCxnSpPr>
          <p:cNvPr id="7" name="Straight Arrow Connector 6"/>
          <p:cNvCxnSpPr/>
          <p:nvPr/>
        </p:nvCxnSpPr>
        <p:spPr>
          <a:xfrm>
            <a:off x="3006090" y="2748915"/>
            <a:ext cx="2809875" cy="135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5967095" y="2703195"/>
            <a:ext cx="2462530" cy="645160"/>
          </a:xfrm>
          <a:prstGeom prst="rect">
            <a:avLst/>
          </a:prstGeom>
          <a:noFill/>
        </p:spPr>
        <p:txBody>
          <a:bodyPr wrap="square" rtlCol="0">
            <a:spAutoFit/>
          </a:bodyPr>
          <a:lstStyle/>
          <a:p>
            <a:r>
              <a:rPr lang="en-US"/>
              <a:t>First letter should be in Capital. </a:t>
            </a:r>
          </a:p>
        </p:txBody>
      </p:sp>
      <p:sp>
        <p:nvSpPr>
          <p:cNvPr id="9" name="Oval 8"/>
          <p:cNvSpPr/>
          <p:nvPr/>
        </p:nvSpPr>
        <p:spPr>
          <a:xfrm>
            <a:off x="543560" y="4833620"/>
            <a:ext cx="1827530" cy="544195"/>
          </a:xfrm>
          <a:prstGeom prst="ellipse">
            <a:avLst/>
          </a:prstGeom>
          <a:noFill/>
          <a:ln w="12700" cmpd="sng">
            <a:solidFill>
              <a:schemeClr val="accent1">
                <a:shade val="50000"/>
              </a:schemeClr>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p:nvPr/>
        </p:nvCxnSpPr>
        <p:spPr>
          <a:xfrm>
            <a:off x="2311400" y="5241925"/>
            <a:ext cx="2809875" cy="135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 Box 10"/>
          <p:cNvSpPr txBox="1"/>
          <p:nvPr/>
        </p:nvSpPr>
        <p:spPr>
          <a:xfrm>
            <a:off x="5218430" y="5090795"/>
            <a:ext cx="3368675" cy="645160"/>
          </a:xfrm>
          <a:prstGeom prst="rect">
            <a:avLst/>
          </a:prstGeom>
          <a:noFill/>
        </p:spPr>
        <p:txBody>
          <a:bodyPr wrap="square" rtlCol="0">
            <a:spAutoFit/>
          </a:bodyPr>
          <a:lstStyle/>
          <a:p>
            <a:r>
              <a:rPr lang="en-US"/>
              <a:t>Replace it with “Manager Skills as rated by Employee Level”</a:t>
            </a:r>
          </a:p>
        </p:txBody>
      </p:sp>
      <p:sp>
        <p:nvSpPr>
          <p:cNvPr id="12" name="Text Box 11"/>
          <p:cNvSpPr txBox="1"/>
          <p:nvPr/>
        </p:nvSpPr>
        <p:spPr>
          <a:xfrm>
            <a:off x="8701405" y="2366010"/>
            <a:ext cx="3368675" cy="3969385"/>
          </a:xfrm>
          <a:prstGeom prst="rect">
            <a:avLst/>
          </a:prstGeom>
          <a:noFill/>
          <a:ln w="12700" cmpd="sng">
            <a:solidFill>
              <a:schemeClr val="accent1">
                <a:shade val="50000"/>
              </a:schemeClr>
            </a:solidFill>
            <a:prstDash val="sysDash"/>
          </a:ln>
        </p:spPr>
        <p:txBody>
          <a:bodyPr wrap="square" rtlCol="0">
            <a:spAutoFit/>
            <a:scene3d>
              <a:camera prst="orthographicFront"/>
              <a:lightRig rig="threePt" dir="t"/>
            </a:scene3d>
          </a:bodyPr>
          <a:lstStyle/>
          <a:p>
            <a:r>
              <a:rPr lang="en-US">
                <a:ln/>
                <a:solidFill>
                  <a:schemeClr val="tx1"/>
                </a:solidFill>
                <a:effectLst>
                  <a:outerShdw blurRad="38100" dist="19050" dir="2700000" algn="tl" rotWithShape="0">
                    <a:schemeClr val="dk1">
                      <a:alpha val="40000"/>
                    </a:schemeClr>
                  </a:outerShdw>
                </a:effectLst>
              </a:rPr>
              <a:t>A Word of Caution</a:t>
            </a:r>
          </a:p>
          <a:p>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Remember this app is about an employee rating his/her manager (which is usually the next level employee). Hence in this case we cant have ratings FOR “Entry Level Associate” right? </a:t>
            </a:r>
          </a:p>
          <a:p>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Ya we can have ratings where “Entry Level Associate” has rated his/her manager which would fall in category of “Lower Management”</a:t>
            </a:r>
          </a:p>
        </p:txBody>
      </p:sp>
      <p:cxnSp>
        <p:nvCxnSpPr>
          <p:cNvPr id="13" name="Straight Arrow Connector 12"/>
          <p:cNvCxnSpPr/>
          <p:nvPr/>
        </p:nvCxnSpPr>
        <p:spPr>
          <a:xfrm>
            <a:off x="2522220" y="5770245"/>
            <a:ext cx="2130425" cy="393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4864100" y="6018530"/>
            <a:ext cx="3368675" cy="645160"/>
          </a:xfrm>
          <a:prstGeom prst="rect">
            <a:avLst/>
          </a:prstGeom>
          <a:noFill/>
        </p:spPr>
        <p:txBody>
          <a:bodyPr wrap="square" rtlCol="0">
            <a:spAutoFit/>
          </a:bodyPr>
          <a:lstStyle/>
          <a:p>
            <a:r>
              <a:rPr lang="en-US"/>
              <a:t>Can we adjust the font size so that we could utilize the space??</a:t>
            </a:r>
          </a:p>
        </p:txBody>
      </p:sp>
      <p:sp>
        <p:nvSpPr>
          <p:cNvPr id="16" name="Oval 15"/>
          <p:cNvSpPr/>
          <p:nvPr/>
        </p:nvSpPr>
        <p:spPr>
          <a:xfrm>
            <a:off x="942340" y="644525"/>
            <a:ext cx="1827530" cy="544195"/>
          </a:xfrm>
          <a:prstGeom prst="ellipse">
            <a:avLst/>
          </a:prstGeom>
          <a:noFill/>
          <a:ln w="12700" cmpd="sng">
            <a:solidFill>
              <a:schemeClr val="bg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p:nvPr/>
        </p:nvCxnSpPr>
        <p:spPr>
          <a:xfrm>
            <a:off x="2825115" y="963930"/>
            <a:ext cx="241681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5241925" y="781050"/>
            <a:ext cx="3368675" cy="368300"/>
          </a:xfrm>
          <a:prstGeom prst="rect">
            <a:avLst/>
          </a:prstGeom>
          <a:noFill/>
        </p:spPr>
        <p:txBody>
          <a:bodyPr wrap="square" rtlCol="0">
            <a:spAutoFit/>
          </a:bodyPr>
          <a:lstStyle/>
          <a:p>
            <a:r>
              <a:rPr lang="en-US" b="1"/>
              <a:t>Can we not change it to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_2018-11-25-11-31-15-605_com.irate.superhackers"/>
          <p:cNvPicPr>
            <a:picLocks noGrp="1" noChangeAspect="1"/>
          </p:cNvPicPr>
          <p:nvPr>
            <p:ph/>
          </p:nvPr>
        </p:nvPicPr>
        <p:blipFill>
          <a:blip r:embed="rId2"/>
          <a:stretch>
            <a:fillRect/>
          </a:stretch>
        </p:blipFill>
        <p:spPr>
          <a:xfrm>
            <a:off x="730885" y="522605"/>
            <a:ext cx="2905760" cy="5812155"/>
          </a:xfrm>
          <a:prstGeom prst="rect">
            <a:avLst/>
          </a:prstGeom>
        </p:spPr>
      </p:pic>
      <p:sp>
        <p:nvSpPr>
          <p:cNvPr id="4" name="Text Box 3"/>
          <p:cNvSpPr txBox="1"/>
          <p:nvPr/>
        </p:nvSpPr>
        <p:spPr>
          <a:xfrm>
            <a:off x="5151120" y="2854325"/>
            <a:ext cx="4577715" cy="2306955"/>
          </a:xfrm>
          <a:prstGeom prst="rect">
            <a:avLst/>
          </a:prstGeom>
          <a:noFill/>
        </p:spPr>
        <p:txBody>
          <a:bodyPr wrap="square" rtlCol="0">
            <a:spAutoFit/>
          </a:bodyPr>
          <a:lstStyle/>
          <a:p>
            <a:r>
              <a:rPr lang="en-US"/>
              <a:t>This is a classic example of erroneous data . As you can see someone misspelt Accenture. How to deal with such cases? So the results for Accenture would not be counted against the actual company name. I am really worried about this. Since this will keep showing junk on our app and that does not make good impression on the user.</a:t>
            </a:r>
          </a:p>
        </p:txBody>
      </p:sp>
      <p:sp>
        <p:nvSpPr>
          <p:cNvPr id="5" name="Round Single Corner Rectangle 4"/>
          <p:cNvSpPr/>
          <p:nvPr/>
        </p:nvSpPr>
        <p:spPr>
          <a:xfrm>
            <a:off x="1047750" y="3629025"/>
            <a:ext cx="2272665" cy="757555"/>
          </a:xfrm>
          <a:prstGeom prst="round1Rect">
            <a:avLst/>
          </a:prstGeom>
          <a:noFill/>
          <a:ln w="12700" cmpd="sng">
            <a:solidFill>
              <a:srgbClr val="FF0000"/>
            </a:solidFill>
            <a:prstDash val="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1909</Words>
  <Application>Microsoft Office PowerPoint</Application>
  <PresentationFormat>Widescreen</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Edits - Irate My Manager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Dell</dc:creator>
  <cp:lastModifiedBy>Puneet Aggarwal</cp:lastModifiedBy>
  <cp:revision>24</cp:revision>
  <dcterms:created xsi:type="dcterms:W3CDTF">2018-11-11T08:14:00Z</dcterms:created>
  <dcterms:modified xsi:type="dcterms:W3CDTF">2018-11-25T09:43:06Z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