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4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6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lar pattern with green and purple dots&#10;&#10;Description automatically generated">
            <a:extLst>
              <a:ext uri="{FF2B5EF4-FFF2-40B4-BE49-F238E27FC236}">
                <a16:creationId xmlns:a16="http://schemas.microsoft.com/office/drawing/2014/main" id="{D16F9051-2068-6A8E-08DD-5DFFC641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627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BEFBE-8A71-E08B-3336-7791EBF1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816CB-32DA-93BE-C405-3B0D2900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ABG MOTORS IN INDIA</a:t>
            </a:r>
          </a:p>
          <a:p>
            <a:pPr algn="ctr"/>
            <a:r>
              <a:rPr lang="en-US" dirty="0"/>
              <a:t>By : Akshat Chauhan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1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AF404-9536-2D8A-044C-7F13D07F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7" y="1046605"/>
            <a:ext cx="5799909" cy="435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C9FC07-8974-2065-5B41-064B764D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27" y="1046605"/>
            <a:ext cx="4000502" cy="29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6E1-BD26-1ABD-E67D-DF0F562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31095"/>
            <a:ext cx="9238434" cy="857559"/>
          </a:xfrm>
        </p:spPr>
        <p:txBody>
          <a:bodyPr/>
          <a:lstStyle/>
          <a:p>
            <a:r>
              <a:rPr lang="en-US" sz="2800" b="1" u="sng" dirty="0"/>
              <a:t>JUSTIFICATION FOR FINAL 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6EBBF-EF0D-9819-EDB3-F56AAAC8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19" y="2330449"/>
            <a:ext cx="8724106" cy="1121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BFFEC-9893-81B0-9919-4818422EED9E}"/>
              </a:ext>
            </a:extLst>
          </p:cNvPr>
          <p:cNvSpPr txBox="1"/>
          <p:nvPr/>
        </p:nvSpPr>
        <p:spPr>
          <a:xfrm>
            <a:off x="1534319" y="1961118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Japan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F56A6-3D61-D0C4-25FF-603DA51F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19" y="4393643"/>
            <a:ext cx="9176207" cy="1179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3F52F-986A-2768-4582-4DDD0DC75B7B}"/>
              </a:ext>
            </a:extLst>
          </p:cNvPr>
          <p:cNvSpPr txBox="1"/>
          <p:nvPr/>
        </p:nvSpPr>
        <p:spPr>
          <a:xfrm>
            <a:off x="1700213" y="392906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87431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472-EC1B-E8F3-7057-A27A8C2A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JUSTIFICATION FOR FINAL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F92-371E-5C7E-2D60-34A9AB19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Table Below we can conclude that Customer Age Segment 3 ,</a:t>
            </a:r>
            <a:r>
              <a:rPr lang="en-US" b="1" dirty="0"/>
              <a:t>count of purchase is 13077 which is way over our required result that is minimum 10000 cars, in INDIA </a:t>
            </a:r>
            <a:r>
              <a:rPr lang="en-US" dirty="0"/>
              <a:t>as compared to other segments so ABG Motors company must target Middle aged customers and so, </a:t>
            </a:r>
            <a:r>
              <a:rPr lang="en-US" b="1" dirty="0"/>
              <a:t>yes they can enter in INDIAN market as there is no loss for XYZ Mobile Company. 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BE66-0588-F7AB-05E3-72E1F67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PROBLEM STATEMENT :</a:t>
            </a:r>
            <a:br>
              <a:rPr lang="en-US" sz="2800" b="1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E14A-2AB2-C682-70C5-A6307426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1658679"/>
            <a:ext cx="9238434" cy="3810000"/>
          </a:xfrm>
        </p:spPr>
        <p:txBody>
          <a:bodyPr/>
          <a:lstStyle/>
          <a:p>
            <a:r>
              <a:rPr lang="en-US" sz="1800" dirty="0"/>
              <a:t>This Project is based on a car company ‘ABG Motors’, a fictional Japan-based car motors company . </a:t>
            </a:r>
          </a:p>
          <a:p>
            <a:r>
              <a:rPr lang="en-US" sz="1800" dirty="0"/>
              <a:t>ABG Motors believes that the Indian market is very similar to Japanese, in which the company currently operates. </a:t>
            </a:r>
          </a:p>
          <a:p>
            <a:r>
              <a:rPr lang="en-US" sz="1800" dirty="0"/>
              <a:t> Before entering the new market, the company wants to be sure that the whole process will be profitable for them.</a:t>
            </a:r>
          </a:p>
          <a:p>
            <a:pPr marL="0" indent="0">
              <a:buNone/>
            </a:pPr>
            <a:r>
              <a:rPr lang="en-US" sz="1800" dirty="0"/>
              <a:t>Hence, we are given the task to check for the following conditions that must be fulfilled in the Indian market for the company to enter: </a:t>
            </a:r>
          </a:p>
          <a:p>
            <a:r>
              <a:rPr lang="en-US" sz="1800" b="1" dirty="0"/>
              <a:t>Sale of a minimum of 10,000 </a:t>
            </a:r>
            <a:r>
              <a:rPr lang="en-US" b="1" dirty="0"/>
              <a:t>Car</a:t>
            </a:r>
            <a:r>
              <a:rPr lang="en-US" sz="1800" b="1" dirty="0"/>
              <a:t>s </a:t>
            </a:r>
            <a:r>
              <a:rPr lang="en-US" sz="1800" dirty="0"/>
              <a:t>over the sample data in one year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A8F-F6C9-11EC-19C2-A4032AC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0"/>
            <a:ext cx="9238434" cy="857559"/>
          </a:xfrm>
        </p:spPr>
        <p:txBody>
          <a:bodyPr/>
          <a:lstStyle/>
          <a:p>
            <a:r>
              <a:rPr lang="en-US" sz="2800" b="1" u="sng" dirty="0"/>
              <a:t>T1: JUSTIFICATION DURING 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7B17-5235-44B7-241B-038A5CC6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881963"/>
            <a:ext cx="9238434" cy="3810000"/>
          </a:xfrm>
        </p:spPr>
        <p:txBody>
          <a:bodyPr/>
          <a:lstStyle/>
          <a:p>
            <a:r>
              <a:rPr lang="en-US" sz="1800" dirty="0"/>
              <a:t>Gender was classified into binary data as male (1) and female(0). The annual income was converted into INR for matching the situation of Indian currency</a:t>
            </a:r>
          </a:p>
          <a:p>
            <a:r>
              <a:rPr lang="en-US" sz="1800" dirty="0"/>
              <a:t>From the Chinese customer data it is clear that purchase decision depends on 4 factors. Customer age, Gender, Car Age, and annual income. The following changes were made on the raw data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82A53-3E33-ECAC-4EF7-33EF451F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74" y="4095441"/>
            <a:ext cx="4330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B700-9D6A-151A-6E6C-09A8B9AD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723014"/>
            <a:ext cx="9238434" cy="3810000"/>
          </a:xfrm>
        </p:spPr>
        <p:txBody>
          <a:bodyPr/>
          <a:lstStyle/>
          <a:p>
            <a:r>
              <a:rPr lang="en-US" sz="1800" dirty="0"/>
              <a:t>Then after dataset is converted into training and test set with 70:30 Rule and Logistic Regression Modelling Is Performed On both of them.</a:t>
            </a:r>
          </a:p>
          <a:p>
            <a:r>
              <a:rPr lang="en-US" sz="1800" dirty="0"/>
              <a:t>And then ROC Curve, Beta Values and Conversion Matrix (Including Accuracy, Sensitivity, Precision etc.)Is Computed from train and test data through K-means Clustering</a:t>
            </a:r>
          </a:p>
          <a:p>
            <a:endParaRPr lang="en-US" dirty="0"/>
          </a:p>
        </p:txBody>
      </p:sp>
      <p:pic>
        <p:nvPicPr>
          <p:cNvPr id="6" name="Picture 5" descr="A graph on a white sheet&#10;&#10;Description automatically generated">
            <a:extLst>
              <a:ext uri="{FF2B5EF4-FFF2-40B4-BE49-F238E27FC236}">
                <a16:creationId xmlns:a16="http://schemas.microsoft.com/office/drawing/2014/main" id="{DB013F06-DDBA-A587-36AF-B69F25B86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7" t="36" r="163" b="49673"/>
          <a:stretch/>
        </p:blipFill>
        <p:spPr>
          <a:xfrm>
            <a:off x="1732776" y="2628014"/>
            <a:ext cx="4171950" cy="2700670"/>
          </a:xfrm>
          <a:prstGeom prst="rect">
            <a:avLst/>
          </a:prstGeom>
        </p:spPr>
      </p:pic>
      <p:pic>
        <p:nvPicPr>
          <p:cNvPr id="7" name="Picture 6" descr="A graph on a white sheet&#10;&#10;Description automatically generated">
            <a:extLst>
              <a:ext uri="{FF2B5EF4-FFF2-40B4-BE49-F238E27FC236}">
                <a16:creationId xmlns:a16="http://schemas.microsoft.com/office/drawing/2014/main" id="{E9C62568-D304-58D1-7E19-4359D9CF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9" t="36" r="54391" b="67843"/>
          <a:stretch/>
        </p:blipFill>
        <p:spPr>
          <a:xfrm>
            <a:off x="6412482" y="2628014"/>
            <a:ext cx="4471987" cy="27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9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n a white sheet&#10;&#10;Description automatically generated">
            <a:extLst>
              <a:ext uri="{FF2B5EF4-FFF2-40B4-BE49-F238E27FC236}">
                <a16:creationId xmlns:a16="http://schemas.microsoft.com/office/drawing/2014/main" id="{86C36EB9-AC5D-36FF-0679-F7FDE956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6" t="36948" r="37818" b="1722"/>
          <a:stretch/>
        </p:blipFill>
        <p:spPr>
          <a:xfrm>
            <a:off x="654970" y="1027954"/>
            <a:ext cx="5961728" cy="4226191"/>
          </a:xfrm>
          <a:prstGeom prst="rect">
            <a:avLst/>
          </a:prstGeom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B0DE44F-7E84-4147-C80B-815A70701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8" t="17283" r="3964" b="23714"/>
          <a:stretch/>
        </p:blipFill>
        <p:spPr>
          <a:xfrm>
            <a:off x="6929437" y="1027954"/>
            <a:ext cx="3660591" cy="2268803"/>
          </a:xfrm>
          <a:prstGeom prst="rect">
            <a:avLst/>
          </a:prstGeom>
        </p:spPr>
      </p:pic>
      <p:pic>
        <p:nvPicPr>
          <p:cNvPr id="10" name="Picture 9" descr="A graph on a white sheet&#10;&#10;Description automatically generated">
            <a:extLst>
              <a:ext uri="{FF2B5EF4-FFF2-40B4-BE49-F238E27FC236}">
                <a16:creationId xmlns:a16="http://schemas.microsoft.com/office/drawing/2014/main" id="{4768B912-8014-8B83-7C5A-DC7DB78A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84" t="32806" r="15605" b="49674"/>
          <a:stretch/>
        </p:blipFill>
        <p:spPr>
          <a:xfrm>
            <a:off x="6929437" y="3636335"/>
            <a:ext cx="3660591" cy="16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white sheet&#10;&#10;Description automatically generated">
            <a:extLst>
              <a:ext uri="{FF2B5EF4-FFF2-40B4-BE49-F238E27FC236}">
                <a16:creationId xmlns:a16="http://schemas.microsoft.com/office/drawing/2014/main" id="{0F7441F9-C334-55BE-01D6-D662CE57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54037"/>
            <a:ext cx="11499852" cy="57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8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84AE-4B5E-3733-8257-B36440A0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1" y="2689903"/>
            <a:ext cx="9238434" cy="857559"/>
          </a:xfrm>
        </p:spPr>
        <p:txBody>
          <a:bodyPr/>
          <a:lstStyle/>
          <a:p>
            <a:r>
              <a:rPr lang="en-US" sz="2800" b="1" u="sng" dirty="0"/>
              <a:t>T1: PIVOT Tables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9E6CA-DD13-266E-8AAC-08025B57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71" y="942486"/>
            <a:ext cx="6895727" cy="47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65AF-982D-EE34-634E-4FB430F0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CLASSIFICATION  MODEL BASED ON </a:t>
            </a:r>
            <a:r>
              <a:rPr lang="en-IN" b="1" u="sng" dirty="0" err="1"/>
              <a:t>JApanese</a:t>
            </a:r>
            <a:r>
              <a:rPr lang="en-IN" b="1" u="sng" dirty="0"/>
              <a:t>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BDFD-51A0-99FB-1074-008E41B2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logistic regression was made on the formatted data by considering the factors like age, gender, income, car life and purchase. </a:t>
            </a:r>
          </a:p>
          <a:p>
            <a:r>
              <a:rPr lang="en-US" sz="1800" dirty="0"/>
              <a:t>The coefficients B0 to B4 and ROC Curve of training Data are computed as follows: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08F65-9EA9-362C-2DE9-054C4B31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02" y="3890963"/>
            <a:ext cx="22606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D7660-D525-EE09-D91B-9D56E8FB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87" y="3890963"/>
            <a:ext cx="2591803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5F6A6-430A-501C-22A0-40BAF1E2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75" y="3876674"/>
            <a:ext cx="4513006" cy="17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BB57-9FFE-2558-859A-1BE55F18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T1: COUNT OF POTENTIAL CUSTOMERS IN INDIA BASED ON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4A55-BCE6-8BD2-2894-5626BB50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66" y="2314575"/>
            <a:ext cx="4330700" cy="191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FD354-74D7-2ABD-9AF2-2FDFF082E813}"/>
              </a:ext>
            </a:extLst>
          </p:cNvPr>
          <p:cNvSpPr txBox="1"/>
          <p:nvPr/>
        </p:nvSpPr>
        <p:spPr>
          <a:xfrm>
            <a:off x="1410516" y="2314575"/>
            <a:ext cx="5447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data set is formatted such that gender is converted into a binomial model and the phone age is calculated by considering the purchase date as 1st July 2019. </a:t>
            </a:r>
          </a:p>
          <a:p>
            <a:endParaRPr lang="en-US" sz="1800" dirty="0"/>
          </a:p>
          <a:p>
            <a:r>
              <a:rPr lang="en-US" sz="1800" dirty="0"/>
              <a:t>The phone life is converted into 4 categories as follow:</a:t>
            </a:r>
          </a:p>
          <a:p>
            <a:endParaRPr lang="en-US" sz="1800" dirty="0"/>
          </a:p>
          <a:p>
            <a:r>
              <a:rPr lang="en-US" sz="1800" dirty="0"/>
              <a:t>The probability is computed based on coefficients (B0 to B4) obtained from the Japanese Dataset.</a:t>
            </a:r>
            <a:endParaRPr lang="en-IN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5252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2E1B"/>
      </a:dk2>
      <a:lt2>
        <a:srgbClr val="F0F3F3"/>
      </a:lt2>
      <a:accent1>
        <a:srgbClr val="C34D61"/>
      </a:accent1>
      <a:accent2>
        <a:srgbClr val="B13B81"/>
      </a:accent2>
      <a:accent3>
        <a:srgbClr val="C24DC3"/>
      </a:accent3>
      <a:accent4>
        <a:srgbClr val="803DB2"/>
      </a:accent4>
      <a:accent5>
        <a:srgbClr val="5F4DC3"/>
      </a:accent5>
      <a:accent6>
        <a:srgbClr val="3B59B1"/>
      </a:accent6>
      <a:hlink>
        <a:srgbClr val="69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442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PortalVTI</vt:lpstr>
      <vt:lpstr>CAPSTONE PROJECT</vt:lpstr>
      <vt:lpstr>PROBLEM STATEMENT : </vt:lpstr>
      <vt:lpstr>T1: JUSTIFICATION DURING MODEL DEVELOPMENT</vt:lpstr>
      <vt:lpstr>PowerPoint Presentation</vt:lpstr>
      <vt:lpstr>PowerPoint Presentation</vt:lpstr>
      <vt:lpstr>PowerPoint Presentation</vt:lpstr>
      <vt:lpstr>T1: PIVOT Tables</vt:lpstr>
      <vt:lpstr>CLASSIFICATION  MODEL BASED ON JApanese DATASET</vt:lpstr>
      <vt:lpstr>T1: COUNT OF POTENTIAL CUSTOMERS IN INDIA BASED ON MODEL</vt:lpstr>
      <vt:lpstr>PowerPoint Presentation</vt:lpstr>
      <vt:lpstr>JUSTIFICATION FOR FINAL RESULTS</vt:lpstr>
      <vt:lpstr>JUSTIFICATION FOR 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Abhishek  Chauhan</dc:creator>
  <cp:lastModifiedBy>Abhishek  Chauhan</cp:lastModifiedBy>
  <cp:revision>1</cp:revision>
  <dcterms:created xsi:type="dcterms:W3CDTF">2024-08-09T15:43:38Z</dcterms:created>
  <dcterms:modified xsi:type="dcterms:W3CDTF">2024-08-09T16:10:02Z</dcterms:modified>
</cp:coreProperties>
</file>