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3"/>
  </p:notesMasterIdLst>
  <p:sldIdLst>
    <p:sldId id="257" r:id="rId2"/>
  </p:sldIdLst>
  <p:sldSz cx="6950075" cy="28352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9B86"/>
    <a:srgbClr val="FFCC66"/>
    <a:srgbClr val="5B9BD5"/>
    <a:srgbClr val="949984"/>
    <a:srgbClr val="DEEBF7"/>
    <a:srgbClr val="495463"/>
    <a:srgbClr val="B2B7A3"/>
    <a:srgbClr val="EAEA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965" autoAdjust="0"/>
    <p:restoredTop sz="84146" autoAdjust="0"/>
  </p:normalViewPr>
  <p:slideViewPr>
    <p:cSldViewPr snapToGrid="0">
      <p:cViewPr>
        <p:scale>
          <a:sx n="146" d="100"/>
          <a:sy n="146" d="100"/>
        </p:scale>
        <p:origin x="1536" y="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3E8DD7-51EF-413F-85DD-C58BCCC71AB3}" type="datetimeFigureOut">
              <a:rPr lang="en-US" smtClean="0"/>
              <a:t>7/12/24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352425" y="1143000"/>
            <a:ext cx="75628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5DABB5-51AE-4CD6-A943-9181B295FC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202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352425" y="1143000"/>
            <a:ext cx="756285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https://en.wikipedia.org/wiki/Subsurface_scattering</a:t>
            </a:r>
            <a:br>
              <a:rPr lang="en-US" dirty="0"/>
            </a:br>
            <a:r>
              <a:rPr lang="en-US" dirty="0"/>
              <a:t>https://pixabay.com/photos/blue-sky-white-cloud-look-up-nature-1505848/</a:t>
            </a:r>
          </a:p>
          <a:p>
            <a:endParaRPr lang="en-US" dirty="0"/>
          </a:p>
          <a:p>
            <a:r>
              <a:rPr lang="en-US" dirty="0"/>
              <a:t>https://www.freepik.com/free-vector/smoke-bubbles-set_13381581.htm#query=smoke%20illustration&amp;position=8&amp;from_view=search&amp;track=ais</a:t>
            </a:r>
            <a:br>
              <a:rPr lang="en-US" dirty="0"/>
            </a:br>
            <a:r>
              <a:rPr lang="en-US" dirty="0"/>
              <a:t>https://www.freepik.com/free-vector/vector-wireless-sharing-devices_3129708.htm#query=camera%20side%20view%20flat%203D&amp;position=19&amp;from_view=search&amp;track=ais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5DABB5-51AE-4CD6-A943-9181B295FC6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111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8760" y="464014"/>
            <a:ext cx="5212556" cy="987096"/>
          </a:xfrm>
        </p:spPr>
        <p:txBody>
          <a:bodyPr anchor="b"/>
          <a:lstStyle>
            <a:lvl1pPr algn="ctr">
              <a:defRPr sz="2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8760" y="1489176"/>
            <a:ext cx="5212556" cy="684535"/>
          </a:xfrm>
        </p:spPr>
        <p:txBody>
          <a:bodyPr/>
          <a:lstStyle>
            <a:lvl1pPr marL="0" indent="0" algn="ctr">
              <a:buNone/>
              <a:defRPr sz="992"/>
            </a:lvl1pPr>
            <a:lvl2pPr marL="189006" indent="0" algn="ctr">
              <a:buNone/>
              <a:defRPr sz="827"/>
            </a:lvl2pPr>
            <a:lvl3pPr marL="378013" indent="0" algn="ctr">
              <a:buNone/>
              <a:defRPr sz="744"/>
            </a:lvl3pPr>
            <a:lvl4pPr marL="567019" indent="0" algn="ctr">
              <a:buNone/>
              <a:defRPr sz="661"/>
            </a:lvl4pPr>
            <a:lvl5pPr marL="756026" indent="0" algn="ctr">
              <a:buNone/>
              <a:defRPr sz="661"/>
            </a:lvl5pPr>
            <a:lvl6pPr marL="945032" indent="0" algn="ctr">
              <a:buNone/>
              <a:defRPr sz="661"/>
            </a:lvl6pPr>
            <a:lvl7pPr marL="1134039" indent="0" algn="ctr">
              <a:buNone/>
              <a:defRPr sz="661"/>
            </a:lvl7pPr>
            <a:lvl8pPr marL="1323045" indent="0" algn="ctr">
              <a:buNone/>
              <a:defRPr sz="661"/>
            </a:lvl8pPr>
            <a:lvl9pPr marL="1512052" indent="0" algn="ctr">
              <a:buNone/>
              <a:defRPr sz="66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375C-8B6C-4966-B860-304F40EC336C}" type="datetimeFigureOut">
              <a:rPr lang="en-US" smtClean="0"/>
              <a:t>7/12/24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D3F0-E450-4209-B7A2-B6B19F823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069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375C-8B6C-4966-B860-304F40EC336C}" type="datetimeFigureOut">
              <a:rPr lang="en-US" smtClean="0"/>
              <a:t>7/12/24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D3F0-E450-4209-B7A2-B6B19F823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76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3647" y="150952"/>
            <a:ext cx="1498610" cy="240276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7818" y="150952"/>
            <a:ext cx="4408954" cy="24027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375C-8B6C-4966-B860-304F40EC336C}" type="datetimeFigureOut">
              <a:rPr lang="en-US" smtClean="0"/>
              <a:t>7/12/24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D3F0-E450-4209-B7A2-B6B19F823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78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375C-8B6C-4966-B860-304F40EC336C}" type="datetimeFigureOut">
              <a:rPr lang="en-US" smtClean="0"/>
              <a:t>7/12/24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D3F0-E450-4209-B7A2-B6B19F823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430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4198" y="706850"/>
            <a:ext cx="5994440" cy="1179395"/>
          </a:xfrm>
        </p:spPr>
        <p:txBody>
          <a:bodyPr anchor="b"/>
          <a:lstStyle>
            <a:lvl1pPr>
              <a:defRPr sz="24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198" y="1897403"/>
            <a:ext cx="5994440" cy="620216"/>
          </a:xfrm>
        </p:spPr>
        <p:txBody>
          <a:bodyPr/>
          <a:lstStyle>
            <a:lvl1pPr marL="0" indent="0">
              <a:buNone/>
              <a:defRPr sz="992">
                <a:solidFill>
                  <a:schemeClr val="tx1">
                    <a:tint val="75000"/>
                  </a:schemeClr>
                </a:solidFill>
              </a:defRPr>
            </a:lvl1pPr>
            <a:lvl2pPr marL="189006" indent="0">
              <a:buNone/>
              <a:defRPr sz="827">
                <a:solidFill>
                  <a:schemeClr val="tx1">
                    <a:tint val="75000"/>
                  </a:schemeClr>
                </a:solidFill>
              </a:defRPr>
            </a:lvl2pPr>
            <a:lvl3pPr marL="378013" indent="0">
              <a:buNone/>
              <a:defRPr sz="744">
                <a:solidFill>
                  <a:schemeClr val="tx1">
                    <a:tint val="75000"/>
                  </a:schemeClr>
                </a:solidFill>
              </a:defRPr>
            </a:lvl3pPr>
            <a:lvl4pPr marL="567019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4pPr>
            <a:lvl5pPr marL="756026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5pPr>
            <a:lvl6pPr marL="945032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6pPr>
            <a:lvl7pPr marL="1134039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7pPr>
            <a:lvl8pPr marL="1323045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8pPr>
            <a:lvl9pPr marL="1512052" indent="0">
              <a:buNone/>
              <a:defRPr sz="66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375C-8B6C-4966-B860-304F40EC336C}" type="datetimeFigureOut">
              <a:rPr lang="en-US" smtClean="0"/>
              <a:t>7/12/24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D3F0-E450-4209-B7A2-B6B19F823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661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7818" y="754761"/>
            <a:ext cx="2953782" cy="17989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18475" y="754761"/>
            <a:ext cx="2953782" cy="17989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375C-8B6C-4966-B860-304F40EC336C}" type="datetimeFigureOut">
              <a:rPr lang="en-US" smtClean="0"/>
              <a:t>7/12/24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D3F0-E450-4209-B7A2-B6B19F823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420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723" y="150952"/>
            <a:ext cx="5994440" cy="5480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8723" y="695036"/>
            <a:ext cx="2940207" cy="340627"/>
          </a:xfrm>
        </p:spPr>
        <p:txBody>
          <a:bodyPr anchor="b"/>
          <a:lstStyle>
            <a:lvl1pPr marL="0" indent="0">
              <a:buNone/>
              <a:defRPr sz="992" b="1"/>
            </a:lvl1pPr>
            <a:lvl2pPr marL="189006" indent="0">
              <a:buNone/>
              <a:defRPr sz="827" b="1"/>
            </a:lvl2pPr>
            <a:lvl3pPr marL="378013" indent="0">
              <a:buNone/>
              <a:defRPr sz="744" b="1"/>
            </a:lvl3pPr>
            <a:lvl4pPr marL="567019" indent="0">
              <a:buNone/>
              <a:defRPr sz="661" b="1"/>
            </a:lvl4pPr>
            <a:lvl5pPr marL="756026" indent="0">
              <a:buNone/>
              <a:defRPr sz="661" b="1"/>
            </a:lvl5pPr>
            <a:lvl6pPr marL="945032" indent="0">
              <a:buNone/>
              <a:defRPr sz="661" b="1"/>
            </a:lvl6pPr>
            <a:lvl7pPr marL="1134039" indent="0">
              <a:buNone/>
              <a:defRPr sz="661" b="1"/>
            </a:lvl7pPr>
            <a:lvl8pPr marL="1323045" indent="0">
              <a:buNone/>
              <a:defRPr sz="661" b="1"/>
            </a:lvl8pPr>
            <a:lvl9pPr marL="1512052" indent="0">
              <a:buNone/>
              <a:defRPr sz="66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8723" y="1035663"/>
            <a:ext cx="2940207" cy="15233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18476" y="695036"/>
            <a:ext cx="2954687" cy="340627"/>
          </a:xfrm>
        </p:spPr>
        <p:txBody>
          <a:bodyPr anchor="b"/>
          <a:lstStyle>
            <a:lvl1pPr marL="0" indent="0">
              <a:buNone/>
              <a:defRPr sz="992" b="1"/>
            </a:lvl1pPr>
            <a:lvl2pPr marL="189006" indent="0">
              <a:buNone/>
              <a:defRPr sz="827" b="1"/>
            </a:lvl2pPr>
            <a:lvl3pPr marL="378013" indent="0">
              <a:buNone/>
              <a:defRPr sz="744" b="1"/>
            </a:lvl3pPr>
            <a:lvl4pPr marL="567019" indent="0">
              <a:buNone/>
              <a:defRPr sz="661" b="1"/>
            </a:lvl4pPr>
            <a:lvl5pPr marL="756026" indent="0">
              <a:buNone/>
              <a:defRPr sz="661" b="1"/>
            </a:lvl5pPr>
            <a:lvl6pPr marL="945032" indent="0">
              <a:buNone/>
              <a:defRPr sz="661" b="1"/>
            </a:lvl6pPr>
            <a:lvl7pPr marL="1134039" indent="0">
              <a:buNone/>
              <a:defRPr sz="661" b="1"/>
            </a:lvl7pPr>
            <a:lvl8pPr marL="1323045" indent="0">
              <a:buNone/>
              <a:defRPr sz="661" b="1"/>
            </a:lvl8pPr>
            <a:lvl9pPr marL="1512052" indent="0">
              <a:buNone/>
              <a:defRPr sz="66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18476" y="1035663"/>
            <a:ext cx="2954687" cy="15233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375C-8B6C-4966-B860-304F40EC336C}" type="datetimeFigureOut">
              <a:rPr lang="en-US" smtClean="0"/>
              <a:t>7/12/24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D3F0-E450-4209-B7A2-B6B19F823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564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375C-8B6C-4966-B860-304F40EC336C}" type="datetimeFigureOut">
              <a:rPr lang="en-US" smtClean="0"/>
              <a:t>7/12/24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D3F0-E450-4209-B7A2-B6B19F823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986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375C-8B6C-4966-B860-304F40EC336C}" type="datetimeFigureOut">
              <a:rPr lang="en-US" smtClean="0"/>
              <a:t>7/12/24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D3F0-E450-4209-B7A2-B6B19F823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885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723" y="189018"/>
            <a:ext cx="2241580" cy="661564"/>
          </a:xfrm>
        </p:spPr>
        <p:txBody>
          <a:bodyPr anchor="b"/>
          <a:lstStyle>
            <a:lvl1pPr>
              <a:defRPr sz="13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4687" y="408227"/>
            <a:ext cx="3518475" cy="2014883"/>
          </a:xfrm>
        </p:spPr>
        <p:txBody>
          <a:bodyPr/>
          <a:lstStyle>
            <a:lvl1pPr>
              <a:defRPr sz="1323"/>
            </a:lvl1pPr>
            <a:lvl2pPr>
              <a:defRPr sz="1158"/>
            </a:lvl2pPr>
            <a:lvl3pPr>
              <a:defRPr sz="992"/>
            </a:lvl3pPr>
            <a:lvl4pPr>
              <a:defRPr sz="827"/>
            </a:lvl4pPr>
            <a:lvl5pPr>
              <a:defRPr sz="827"/>
            </a:lvl5pPr>
            <a:lvl6pPr>
              <a:defRPr sz="827"/>
            </a:lvl6pPr>
            <a:lvl7pPr>
              <a:defRPr sz="827"/>
            </a:lvl7pPr>
            <a:lvl8pPr>
              <a:defRPr sz="827"/>
            </a:lvl8pPr>
            <a:lvl9pPr>
              <a:defRPr sz="82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8723" y="850583"/>
            <a:ext cx="2241580" cy="1575809"/>
          </a:xfrm>
        </p:spPr>
        <p:txBody>
          <a:bodyPr/>
          <a:lstStyle>
            <a:lvl1pPr marL="0" indent="0">
              <a:buNone/>
              <a:defRPr sz="661"/>
            </a:lvl1pPr>
            <a:lvl2pPr marL="189006" indent="0">
              <a:buNone/>
              <a:defRPr sz="579"/>
            </a:lvl2pPr>
            <a:lvl3pPr marL="378013" indent="0">
              <a:buNone/>
              <a:defRPr sz="496"/>
            </a:lvl3pPr>
            <a:lvl4pPr marL="567019" indent="0">
              <a:buNone/>
              <a:defRPr sz="413"/>
            </a:lvl4pPr>
            <a:lvl5pPr marL="756026" indent="0">
              <a:buNone/>
              <a:defRPr sz="413"/>
            </a:lvl5pPr>
            <a:lvl6pPr marL="945032" indent="0">
              <a:buNone/>
              <a:defRPr sz="413"/>
            </a:lvl6pPr>
            <a:lvl7pPr marL="1134039" indent="0">
              <a:buNone/>
              <a:defRPr sz="413"/>
            </a:lvl7pPr>
            <a:lvl8pPr marL="1323045" indent="0">
              <a:buNone/>
              <a:defRPr sz="413"/>
            </a:lvl8pPr>
            <a:lvl9pPr marL="1512052" indent="0">
              <a:buNone/>
              <a:defRPr sz="4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375C-8B6C-4966-B860-304F40EC336C}" type="datetimeFigureOut">
              <a:rPr lang="en-US" smtClean="0"/>
              <a:t>7/12/24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D3F0-E450-4209-B7A2-B6B19F823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387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723" y="189018"/>
            <a:ext cx="2241580" cy="661564"/>
          </a:xfrm>
        </p:spPr>
        <p:txBody>
          <a:bodyPr anchor="b"/>
          <a:lstStyle>
            <a:lvl1pPr>
              <a:defRPr sz="132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54687" y="408227"/>
            <a:ext cx="3518475" cy="2014883"/>
          </a:xfrm>
        </p:spPr>
        <p:txBody>
          <a:bodyPr anchor="t"/>
          <a:lstStyle>
            <a:lvl1pPr marL="0" indent="0">
              <a:buNone/>
              <a:defRPr sz="1323"/>
            </a:lvl1pPr>
            <a:lvl2pPr marL="189006" indent="0">
              <a:buNone/>
              <a:defRPr sz="1158"/>
            </a:lvl2pPr>
            <a:lvl3pPr marL="378013" indent="0">
              <a:buNone/>
              <a:defRPr sz="992"/>
            </a:lvl3pPr>
            <a:lvl4pPr marL="567019" indent="0">
              <a:buNone/>
              <a:defRPr sz="827"/>
            </a:lvl4pPr>
            <a:lvl5pPr marL="756026" indent="0">
              <a:buNone/>
              <a:defRPr sz="827"/>
            </a:lvl5pPr>
            <a:lvl6pPr marL="945032" indent="0">
              <a:buNone/>
              <a:defRPr sz="827"/>
            </a:lvl6pPr>
            <a:lvl7pPr marL="1134039" indent="0">
              <a:buNone/>
              <a:defRPr sz="827"/>
            </a:lvl7pPr>
            <a:lvl8pPr marL="1323045" indent="0">
              <a:buNone/>
              <a:defRPr sz="827"/>
            </a:lvl8pPr>
            <a:lvl9pPr marL="1512052" indent="0">
              <a:buNone/>
              <a:defRPr sz="82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8723" y="850583"/>
            <a:ext cx="2241580" cy="1575809"/>
          </a:xfrm>
        </p:spPr>
        <p:txBody>
          <a:bodyPr/>
          <a:lstStyle>
            <a:lvl1pPr marL="0" indent="0">
              <a:buNone/>
              <a:defRPr sz="661"/>
            </a:lvl1pPr>
            <a:lvl2pPr marL="189006" indent="0">
              <a:buNone/>
              <a:defRPr sz="579"/>
            </a:lvl2pPr>
            <a:lvl3pPr marL="378013" indent="0">
              <a:buNone/>
              <a:defRPr sz="496"/>
            </a:lvl3pPr>
            <a:lvl4pPr marL="567019" indent="0">
              <a:buNone/>
              <a:defRPr sz="413"/>
            </a:lvl4pPr>
            <a:lvl5pPr marL="756026" indent="0">
              <a:buNone/>
              <a:defRPr sz="413"/>
            </a:lvl5pPr>
            <a:lvl6pPr marL="945032" indent="0">
              <a:buNone/>
              <a:defRPr sz="413"/>
            </a:lvl6pPr>
            <a:lvl7pPr marL="1134039" indent="0">
              <a:buNone/>
              <a:defRPr sz="413"/>
            </a:lvl7pPr>
            <a:lvl8pPr marL="1323045" indent="0">
              <a:buNone/>
              <a:defRPr sz="413"/>
            </a:lvl8pPr>
            <a:lvl9pPr marL="1512052" indent="0">
              <a:buNone/>
              <a:defRPr sz="41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0375C-8B6C-4966-B860-304F40EC336C}" type="datetimeFigureOut">
              <a:rPr lang="en-US" smtClean="0"/>
              <a:t>7/12/24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7BD3F0-E450-4209-B7A2-B6B19F823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1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7818" y="150952"/>
            <a:ext cx="5994440" cy="5480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7818" y="754761"/>
            <a:ext cx="5994440" cy="17989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7818" y="2627880"/>
            <a:ext cx="1563767" cy="1509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0375C-8B6C-4966-B860-304F40EC336C}" type="datetimeFigureOut">
              <a:rPr lang="en-US" smtClean="0"/>
              <a:t>7/12/24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02213" y="2627880"/>
            <a:ext cx="2345650" cy="1509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08490" y="2627880"/>
            <a:ext cx="1563767" cy="1509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7BD3F0-E450-4209-B7A2-B6B19F8232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146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l" defTabSz="378013" rtl="0" eaLnBrk="1" latinLnBrk="0" hangingPunct="1">
        <a:lnSpc>
          <a:spcPct val="90000"/>
        </a:lnSpc>
        <a:spcBef>
          <a:spcPct val="0"/>
        </a:spcBef>
        <a:buNone/>
        <a:defRPr sz="18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4503" indent="-94503" algn="l" defTabSz="37801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158" kern="1200">
          <a:solidFill>
            <a:schemeClr val="tx1"/>
          </a:solidFill>
          <a:latin typeface="+mn-lt"/>
          <a:ea typeface="+mn-ea"/>
          <a:cs typeface="+mn-cs"/>
        </a:defRPr>
      </a:lvl1pPr>
      <a:lvl2pPr marL="283510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472516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827" kern="1200">
          <a:solidFill>
            <a:schemeClr val="tx1"/>
          </a:solidFill>
          <a:latin typeface="+mn-lt"/>
          <a:ea typeface="+mn-ea"/>
          <a:cs typeface="+mn-cs"/>
        </a:defRPr>
      </a:lvl3pPr>
      <a:lvl4pPr marL="661523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4pPr>
      <a:lvl5pPr marL="850529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5pPr>
      <a:lvl6pPr marL="1039536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6pPr>
      <a:lvl7pPr marL="1228542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7pPr>
      <a:lvl8pPr marL="1417549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8pPr>
      <a:lvl9pPr marL="1606555" indent="-94503" algn="l" defTabSz="378013" rtl="0" eaLnBrk="1" latinLnBrk="0" hangingPunct="1">
        <a:lnSpc>
          <a:spcPct val="90000"/>
        </a:lnSpc>
        <a:spcBef>
          <a:spcPts val="207"/>
        </a:spcBef>
        <a:buFont typeface="Arial" panose="020B0604020202020204" pitchFamily="34" charset="0"/>
        <a:buChar char="•"/>
        <a:defRPr sz="74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1pPr>
      <a:lvl2pPr marL="189006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2pPr>
      <a:lvl3pPr marL="378013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3pPr>
      <a:lvl4pPr marL="567019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4pPr>
      <a:lvl5pPr marL="756026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5pPr>
      <a:lvl6pPr marL="945032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6pPr>
      <a:lvl7pPr marL="1134039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7pPr>
      <a:lvl8pPr marL="1323045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8pPr>
      <a:lvl9pPr marL="1512052" algn="l" defTabSz="378013" rtl="0" eaLnBrk="1" latinLnBrk="0" hangingPunct="1">
        <a:defRPr sz="74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gif"/><Relationship Id="rId13" Type="http://schemas.openxmlformats.org/officeDocument/2006/relationships/image" Target="../media/image11.png"/><Relationship Id="rId3" Type="http://schemas.openxmlformats.org/officeDocument/2006/relationships/image" Target="../media/image1.emf"/><Relationship Id="rId7" Type="http://schemas.openxmlformats.org/officeDocument/2006/relationships/image" Target="../media/image5.png"/><Relationship Id="rId12" Type="http://schemas.openxmlformats.org/officeDocument/2006/relationships/image" Target="../media/image10.jpe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emf"/><Relationship Id="rId11" Type="http://schemas.openxmlformats.org/officeDocument/2006/relationships/image" Target="../media/image9.png"/><Relationship Id="rId5" Type="http://schemas.openxmlformats.org/officeDocument/2006/relationships/image" Target="../media/image3.emf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emf"/><Relationship Id="rId9" Type="http://schemas.openxmlformats.org/officeDocument/2006/relationships/image" Target="../media/image7.png"/><Relationship Id="rId14" Type="http://schemas.openxmlformats.org/officeDocument/2006/relationships/image" Target="../media/image1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3E03CB6-2AC9-72FB-9927-C17BB4F28C3C}"/>
              </a:ext>
            </a:extLst>
          </p:cNvPr>
          <p:cNvSpPr txBox="1"/>
          <p:nvPr/>
        </p:nvSpPr>
        <p:spPr>
          <a:xfrm>
            <a:off x="717155" y="-742717"/>
            <a:ext cx="5123957" cy="58477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600" dirty="0">
                <a:latin typeface="Segoe UI" panose="020B0502040204020203" pitchFamily="34" charset="0"/>
                <a:ea typeface="Linux Libertine" panose="02000503000000000000" pitchFamily="2" charset="0"/>
                <a:cs typeface="Segoe UI" panose="020B0502040204020203" pitchFamily="34" charset="0"/>
              </a:rPr>
              <a:t>(a) </a:t>
            </a:r>
            <a:r>
              <a:rPr lang="en-US" sz="1600" b="1" dirty="0">
                <a:latin typeface="Segoe UI" panose="020B0502040204020203" pitchFamily="34" charset="0"/>
                <a:ea typeface="Linux Libertine" panose="02000503000000000000" pitchFamily="2" charset="0"/>
                <a:cs typeface="Segoe UI" panose="020B0502040204020203" pitchFamily="34" charset="0"/>
              </a:rPr>
              <a:t>Research Approach</a:t>
            </a:r>
            <a:r>
              <a:rPr lang="en-US" sz="1600" dirty="0">
                <a:latin typeface="Segoe UI" panose="020B0502040204020203" pitchFamily="34" charset="0"/>
                <a:ea typeface="Linux Libertine" panose="02000503000000000000" pitchFamily="2" charset="0"/>
                <a:cs typeface="Segoe UI" panose="020B0502040204020203" pitchFamily="34" charset="0"/>
              </a:rPr>
              <a:t>: Co-design of cameras and algorithms leveraging unique light properties </a:t>
            </a:r>
          </a:p>
        </p:txBody>
      </p:sp>
      <p:grpSp>
        <p:nvGrpSpPr>
          <p:cNvPr id="1205" name="Group 1204">
            <a:extLst>
              <a:ext uri="{FF2B5EF4-FFF2-40B4-BE49-F238E27FC236}">
                <a16:creationId xmlns:a16="http://schemas.microsoft.com/office/drawing/2014/main" id="{1A7C6FF4-C7B5-6C1B-7252-0CD570156577}"/>
              </a:ext>
            </a:extLst>
          </p:cNvPr>
          <p:cNvGrpSpPr/>
          <p:nvPr/>
        </p:nvGrpSpPr>
        <p:grpSpPr>
          <a:xfrm>
            <a:off x="1745714" y="3602008"/>
            <a:ext cx="783776" cy="469718"/>
            <a:chOff x="5681267" y="1465593"/>
            <a:chExt cx="563277" cy="337572"/>
          </a:xfrm>
        </p:grpSpPr>
        <p:sp>
          <p:nvSpPr>
            <p:cNvPr id="1206" name="Freeform: Shape 1205">
              <a:extLst>
                <a:ext uri="{FF2B5EF4-FFF2-40B4-BE49-F238E27FC236}">
                  <a16:creationId xmlns:a16="http://schemas.microsoft.com/office/drawing/2014/main" id="{B9E3BED9-82E4-66D1-D9C3-88491472F25B}"/>
                </a:ext>
              </a:extLst>
            </p:cNvPr>
            <p:cNvSpPr/>
            <p:nvPr/>
          </p:nvSpPr>
          <p:spPr>
            <a:xfrm>
              <a:off x="5928719" y="1738353"/>
              <a:ext cx="50852" cy="54952"/>
            </a:xfrm>
            <a:custGeom>
              <a:avLst/>
              <a:gdLst>
                <a:gd name="connsiteX0" fmla="*/ 14070 w 50852"/>
                <a:gd name="connsiteY0" fmla="*/ 54953 h 54952"/>
                <a:gd name="connsiteX1" fmla="*/ 4336 w 50852"/>
                <a:gd name="connsiteY1" fmla="*/ 51708 h 54952"/>
                <a:gd name="connsiteX2" fmla="*/ 3038 w 50852"/>
                <a:gd name="connsiteY2" fmla="*/ 33538 h 54952"/>
                <a:gd name="connsiteX3" fmla="*/ 28346 w 50852"/>
                <a:gd name="connsiteY3" fmla="*/ 4336 h 54952"/>
                <a:gd name="connsiteX4" fmla="*/ 46517 w 50852"/>
                <a:gd name="connsiteY4" fmla="*/ 3038 h 54952"/>
                <a:gd name="connsiteX5" fmla="*/ 47814 w 50852"/>
                <a:gd name="connsiteY5" fmla="*/ 21208 h 54952"/>
                <a:gd name="connsiteX6" fmla="*/ 22506 w 50852"/>
                <a:gd name="connsiteY6" fmla="*/ 50410 h 54952"/>
                <a:gd name="connsiteX7" fmla="*/ 14070 w 50852"/>
                <a:gd name="connsiteY7" fmla="*/ 54953 h 54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0852" h="54952">
                  <a:moveTo>
                    <a:pt x="14070" y="54953"/>
                  </a:moveTo>
                  <a:cubicBezTo>
                    <a:pt x="10825" y="54953"/>
                    <a:pt x="6931" y="54304"/>
                    <a:pt x="4336" y="51708"/>
                  </a:cubicBezTo>
                  <a:cubicBezTo>
                    <a:pt x="-856" y="47165"/>
                    <a:pt x="-1505" y="38729"/>
                    <a:pt x="3038" y="33538"/>
                  </a:cubicBezTo>
                  <a:lnTo>
                    <a:pt x="28346" y="4336"/>
                  </a:lnTo>
                  <a:cubicBezTo>
                    <a:pt x="32889" y="-856"/>
                    <a:pt x="41325" y="-1505"/>
                    <a:pt x="46517" y="3038"/>
                  </a:cubicBezTo>
                  <a:cubicBezTo>
                    <a:pt x="51708" y="7580"/>
                    <a:pt x="52357" y="16017"/>
                    <a:pt x="47814" y="21208"/>
                  </a:cubicBezTo>
                  <a:lnTo>
                    <a:pt x="22506" y="50410"/>
                  </a:lnTo>
                  <a:cubicBezTo>
                    <a:pt x="20559" y="53006"/>
                    <a:pt x="17314" y="54304"/>
                    <a:pt x="14070" y="54953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6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ea typeface="Linux Libertine" panose="02000503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207" name="Freeform: Shape 1206">
              <a:extLst>
                <a:ext uri="{FF2B5EF4-FFF2-40B4-BE49-F238E27FC236}">
                  <a16:creationId xmlns:a16="http://schemas.microsoft.com/office/drawing/2014/main" id="{4DA66C1E-CAB0-49E8-D351-77CC7303F81D}"/>
                </a:ext>
              </a:extLst>
            </p:cNvPr>
            <p:cNvSpPr/>
            <p:nvPr/>
          </p:nvSpPr>
          <p:spPr>
            <a:xfrm>
              <a:off x="5885572" y="1712079"/>
              <a:ext cx="61868" cy="66463"/>
            </a:xfrm>
            <a:custGeom>
              <a:avLst/>
              <a:gdLst>
                <a:gd name="connsiteX0" fmla="*/ 17631 w 61868"/>
                <a:gd name="connsiteY0" fmla="*/ 66302 h 66463"/>
                <a:gd name="connsiteX1" fmla="*/ 5301 w 61868"/>
                <a:gd name="connsiteY1" fmla="*/ 62408 h 66463"/>
                <a:gd name="connsiteX2" fmla="*/ 4004 w 61868"/>
                <a:gd name="connsiteY2" fmla="*/ 39695 h 66463"/>
                <a:gd name="connsiteX3" fmla="*/ 33855 w 61868"/>
                <a:gd name="connsiteY3" fmla="*/ 5301 h 66463"/>
                <a:gd name="connsiteX4" fmla="*/ 56567 w 61868"/>
                <a:gd name="connsiteY4" fmla="*/ 4004 h 66463"/>
                <a:gd name="connsiteX5" fmla="*/ 57865 w 61868"/>
                <a:gd name="connsiteY5" fmla="*/ 26716 h 66463"/>
                <a:gd name="connsiteX6" fmla="*/ 28014 w 61868"/>
                <a:gd name="connsiteY6" fmla="*/ 61110 h 66463"/>
                <a:gd name="connsiteX7" fmla="*/ 17631 w 61868"/>
                <a:gd name="connsiteY7" fmla="*/ 66302 h 66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1868" h="66463">
                  <a:moveTo>
                    <a:pt x="17631" y="66302"/>
                  </a:moveTo>
                  <a:cubicBezTo>
                    <a:pt x="13089" y="66950"/>
                    <a:pt x="9195" y="65653"/>
                    <a:pt x="5301" y="62408"/>
                  </a:cubicBezTo>
                  <a:cubicBezTo>
                    <a:pt x="-1188" y="56567"/>
                    <a:pt x="-1837" y="46184"/>
                    <a:pt x="4004" y="39695"/>
                  </a:cubicBezTo>
                  <a:lnTo>
                    <a:pt x="33855" y="5301"/>
                  </a:lnTo>
                  <a:cubicBezTo>
                    <a:pt x="39695" y="-1188"/>
                    <a:pt x="50078" y="-1837"/>
                    <a:pt x="56567" y="4004"/>
                  </a:cubicBezTo>
                  <a:cubicBezTo>
                    <a:pt x="63057" y="9844"/>
                    <a:pt x="63706" y="20227"/>
                    <a:pt x="57865" y="26716"/>
                  </a:cubicBezTo>
                  <a:lnTo>
                    <a:pt x="28014" y="61110"/>
                  </a:lnTo>
                  <a:cubicBezTo>
                    <a:pt x="25418" y="64355"/>
                    <a:pt x="21525" y="66302"/>
                    <a:pt x="17631" y="66302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6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ea typeface="Linux Libertine" panose="02000503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208" name="Freeform: Shape 1207">
              <a:extLst>
                <a:ext uri="{FF2B5EF4-FFF2-40B4-BE49-F238E27FC236}">
                  <a16:creationId xmlns:a16="http://schemas.microsoft.com/office/drawing/2014/main" id="{3A235BAE-2464-FFFD-737A-CDDC66C5177E}"/>
                </a:ext>
              </a:extLst>
            </p:cNvPr>
            <p:cNvSpPr/>
            <p:nvPr/>
          </p:nvSpPr>
          <p:spPr>
            <a:xfrm>
              <a:off x="5841407" y="1681542"/>
              <a:ext cx="68432" cy="72952"/>
            </a:xfrm>
            <a:custGeom>
              <a:avLst/>
              <a:gdLst>
                <a:gd name="connsiteX0" fmla="*/ 20913 w 68432"/>
                <a:gd name="connsiteY0" fmla="*/ 72828 h 72952"/>
                <a:gd name="connsiteX1" fmla="*/ 6636 w 68432"/>
                <a:gd name="connsiteY1" fmla="*/ 68285 h 72952"/>
                <a:gd name="connsiteX2" fmla="*/ 4689 w 68432"/>
                <a:gd name="connsiteY2" fmla="*/ 41030 h 72952"/>
                <a:gd name="connsiteX3" fmla="*/ 34541 w 68432"/>
                <a:gd name="connsiteY3" fmla="*/ 6636 h 72952"/>
                <a:gd name="connsiteX4" fmla="*/ 61796 w 68432"/>
                <a:gd name="connsiteY4" fmla="*/ 4690 h 72952"/>
                <a:gd name="connsiteX5" fmla="*/ 63743 w 68432"/>
                <a:gd name="connsiteY5" fmla="*/ 31945 h 72952"/>
                <a:gd name="connsiteX6" fmla="*/ 33892 w 68432"/>
                <a:gd name="connsiteY6" fmla="*/ 66339 h 72952"/>
                <a:gd name="connsiteX7" fmla="*/ 20913 w 68432"/>
                <a:gd name="connsiteY7" fmla="*/ 72828 h 7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432" h="72952">
                  <a:moveTo>
                    <a:pt x="20913" y="72828"/>
                  </a:moveTo>
                  <a:cubicBezTo>
                    <a:pt x="15721" y="73477"/>
                    <a:pt x="10530" y="71530"/>
                    <a:pt x="6636" y="68285"/>
                  </a:cubicBezTo>
                  <a:cubicBezTo>
                    <a:pt x="-1151" y="61147"/>
                    <a:pt x="-2449" y="48817"/>
                    <a:pt x="4689" y="41030"/>
                  </a:cubicBezTo>
                  <a:lnTo>
                    <a:pt x="34541" y="6636"/>
                  </a:lnTo>
                  <a:cubicBezTo>
                    <a:pt x="41679" y="-1151"/>
                    <a:pt x="54009" y="-2449"/>
                    <a:pt x="61796" y="4690"/>
                  </a:cubicBezTo>
                  <a:cubicBezTo>
                    <a:pt x="69583" y="11828"/>
                    <a:pt x="70881" y="24158"/>
                    <a:pt x="63743" y="31945"/>
                  </a:cubicBezTo>
                  <a:lnTo>
                    <a:pt x="33892" y="66339"/>
                  </a:lnTo>
                  <a:cubicBezTo>
                    <a:pt x="30647" y="70232"/>
                    <a:pt x="25456" y="72828"/>
                    <a:pt x="20913" y="72828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6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ea typeface="Linux Libertine" panose="02000503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209" name="Freeform: Shape 1208">
              <a:extLst>
                <a:ext uri="{FF2B5EF4-FFF2-40B4-BE49-F238E27FC236}">
                  <a16:creationId xmlns:a16="http://schemas.microsoft.com/office/drawing/2014/main" id="{AF505D96-EBD3-B0CE-2370-436D09BB0172}"/>
                </a:ext>
              </a:extLst>
            </p:cNvPr>
            <p:cNvSpPr/>
            <p:nvPr/>
          </p:nvSpPr>
          <p:spPr>
            <a:xfrm>
              <a:off x="5794035" y="1652989"/>
              <a:ext cx="72974" cy="77494"/>
            </a:xfrm>
            <a:custGeom>
              <a:avLst/>
              <a:gdLst>
                <a:gd name="connsiteX0" fmla="*/ 20913 w 72974"/>
                <a:gd name="connsiteY0" fmla="*/ 77371 h 77494"/>
                <a:gd name="connsiteX1" fmla="*/ 6636 w 72974"/>
                <a:gd name="connsiteY1" fmla="*/ 72828 h 77494"/>
                <a:gd name="connsiteX2" fmla="*/ 4690 w 72974"/>
                <a:gd name="connsiteY2" fmla="*/ 45573 h 77494"/>
                <a:gd name="connsiteX3" fmla="*/ 39083 w 72974"/>
                <a:gd name="connsiteY3" fmla="*/ 6636 h 77494"/>
                <a:gd name="connsiteX4" fmla="*/ 66339 w 72974"/>
                <a:gd name="connsiteY4" fmla="*/ 4689 h 77494"/>
                <a:gd name="connsiteX5" fmla="*/ 68285 w 72974"/>
                <a:gd name="connsiteY5" fmla="*/ 31945 h 77494"/>
                <a:gd name="connsiteX6" fmla="*/ 33892 w 72974"/>
                <a:gd name="connsiteY6" fmla="*/ 70881 h 77494"/>
                <a:gd name="connsiteX7" fmla="*/ 20913 w 72974"/>
                <a:gd name="connsiteY7" fmla="*/ 77371 h 77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2974" h="77494">
                  <a:moveTo>
                    <a:pt x="20913" y="77371"/>
                  </a:moveTo>
                  <a:cubicBezTo>
                    <a:pt x="15721" y="78019"/>
                    <a:pt x="10530" y="76073"/>
                    <a:pt x="6636" y="72828"/>
                  </a:cubicBezTo>
                  <a:cubicBezTo>
                    <a:pt x="-1151" y="65690"/>
                    <a:pt x="-2449" y="53360"/>
                    <a:pt x="4690" y="45573"/>
                  </a:cubicBezTo>
                  <a:lnTo>
                    <a:pt x="39083" y="6636"/>
                  </a:lnTo>
                  <a:cubicBezTo>
                    <a:pt x="46222" y="-1151"/>
                    <a:pt x="58551" y="-2449"/>
                    <a:pt x="66339" y="4689"/>
                  </a:cubicBezTo>
                  <a:cubicBezTo>
                    <a:pt x="74126" y="11828"/>
                    <a:pt x="75424" y="24158"/>
                    <a:pt x="68285" y="31945"/>
                  </a:cubicBezTo>
                  <a:lnTo>
                    <a:pt x="33892" y="70881"/>
                  </a:lnTo>
                  <a:cubicBezTo>
                    <a:pt x="29998" y="74775"/>
                    <a:pt x="25455" y="76722"/>
                    <a:pt x="20913" y="77371"/>
                  </a:cubicBez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6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ea typeface="Linux Libertine" panose="02000503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210" name="Freeform: Shape 1209">
              <a:extLst>
                <a:ext uri="{FF2B5EF4-FFF2-40B4-BE49-F238E27FC236}">
                  <a16:creationId xmlns:a16="http://schemas.microsoft.com/office/drawing/2014/main" id="{4F112AD4-58F3-B971-6859-D414EA26E5EE}"/>
                </a:ext>
              </a:extLst>
            </p:cNvPr>
            <p:cNvSpPr/>
            <p:nvPr/>
          </p:nvSpPr>
          <p:spPr>
            <a:xfrm>
              <a:off x="5681267" y="1465593"/>
              <a:ext cx="129838" cy="154498"/>
            </a:xfrm>
            <a:custGeom>
              <a:avLst/>
              <a:gdLst>
                <a:gd name="connsiteX0" fmla="*/ 0 w 129838"/>
                <a:gd name="connsiteY0" fmla="*/ 122000 h 154498"/>
                <a:gd name="connsiteX1" fmla="*/ 49968 w 129838"/>
                <a:gd name="connsiteY1" fmla="*/ 152500 h 154498"/>
                <a:gd name="connsiteX2" fmla="*/ 67490 w 129838"/>
                <a:gd name="connsiteY2" fmla="*/ 147958 h 154498"/>
                <a:gd name="connsiteX3" fmla="*/ 127841 w 129838"/>
                <a:gd name="connsiteY3" fmla="*/ 48021 h 154498"/>
                <a:gd name="connsiteX4" fmla="*/ 123298 w 129838"/>
                <a:gd name="connsiteY4" fmla="*/ 30500 h 154498"/>
                <a:gd name="connsiteX5" fmla="*/ 73979 w 129838"/>
                <a:gd name="connsiteY5" fmla="*/ 0 h 154498"/>
                <a:gd name="connsiteX6" fmla="*/ 0 w 129838"/>
                <a:gd name="connsiteY6" fmla="*/ 122000 h 154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838" h="154498">
                  <a:moveTo>
                    <a:pt x="0" y="122000"/>
                  </a:moveTo>
                  <a:lnTo>
                    <a:pt x="49968" y="152500"/>
                  </a:lnTo>
                  <a:cubicBezTo>
                    <a:pt x="55809" y="156394"/>
                    <a:pt x="64245" y="154447"/>
                    <a:pt x="67490" y="147958"/>
                  </a:cubicBezTo>
                  <a:lnTo>
                    <a:pt x="127841" y="48021"/>
                  </a:lnTo>
                  <a:cubicBezTo>
                    <a:pt x="131734" y="42181"/>
                    <a:pt x="129788" y="33745"/>
                    <a:pt x="123298" y="30500"/>
                  </a:cubicBezTo>
                  <a:lnTo>
                    <a:pt x="73979" y="0"/>
                  </a:lnTo>
                  <a:lnTo>
                    <a:pt x="0" y="12200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6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ea typeface="Linux Libertine" panose="02000503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211" name="Freeform: Shape 1210">
              <a:extLst>
                <a:ext uri="{FF2B5EF4-FFF2-40B4-BE49-F238E27FC236}">
                  <a16:creationId xmlns:a16="http://schemas.microsoft.com/office/drawing/2014/main" id="{9572948A-413B-8E4E-FE7B-57948ED13F47}"/>
                </a:ext>
              </a:extLst>
            </p:cNvPr>
            <p:cNvSpPr/>
            <p:nvPr/>
          </p:nvSpPr>
          <p:spPr>
            <a:xfrm>
              <a:off x="5761086" y="1523997"/>
              <a:ext cx="347940" cy="279168"/>
            </a:xfrm>
            <a:custGeom>
              <a:avLst/>
              <a:gdLst>
                <a:gd name="connsiteX0" fmla="*/ 340692 w 347940"/>
                <a:gd name="connsiteY0" fmla="*/ 148607 h 279168"/>
                <a:gd name="connsiteX1" fmla="*/ 236213 w 347940"/>
                <a:gd name="connsiteY1" fmla="*/ 59053 h 279168"/>
                <a:gd name="connsiteX2" fmla="*/ 229075 w 347940"/>
                <a:gd name="connsiteY2" fmla="*/ 52564 h 279168"/>
                <a:gd name="connsiteX3" fmla="*/ 184298 w 347940"/>
                <a:gd name="connsiteY3" fmla="*/ 103830 h 279168"/>
                <a:gd name="connsiteX4" fmla="*/ 158341 w 347940"/>
                <a:gd name="connsiteY4" fmla="*/ 116809 h 279168"/>
                <a:gd name="connsiteX5" fmla="*/ 155096 w 347940"/>
                <a:gd name="connsiteY5" fmla="*/ 116809 h 279168"/>
                <a:gd name="connsiteX6" fmla="*/ 129788 w 347940"/>
                <a:gd name="connsiteY6" fmla="*/ 107075 h 279168"/>
                <a:gd name="connsiteX7" fmla="*/ 125894 w 347940"/>
                <a:gd name="connsiteY7" fmla="*/ 51915 h 279168"/>
                <a:gd name="connsiteX8" fmla="*/ 164181 w 347940"/>
                <a:gd name="connsiteY8" fmla="*/ 7787 h 279168"/>
                <a:gd name="connsiteX9" fmla="*/ 56458 w 347940"/>
                <a:gd name="connsiteY9" fmla="*/ 0 h 279168"/>
                <a:gd name="connsiteX10" fmla="*/ 0 w 347940"/>
                <a:gd name="connsiteY10" fmla="*/ 93447 h 279168"/>
                <a:gd name="connsiteX11" fmla="*/ 44128 w 347940"/>
                <a:gd name="connsiteY11" fmla="*/ 144713 h 279168"/>
                <a:gd name="connsiteX12" fmla="*/ 61000 w 347940"/>
                <a:gd name="connsiteY12" fmla="*/ 125245 h 279168"/>
                <a:gd name="connsiteX13" fmla="*/ 85660 w 347940"/>
                <a:gd name="connsiteY13" fmla="*/ 114213 h 279168"/>
                <a:gd name="connsiteX14" fmla="*/ 85660 w 347940"/>
                <a:gd name="connsiteY14" fmla="*/ 114213 h 279168"/>
                <a:gd name="connsiteX15" fmla="*/ 107075 w 347940"/>
                <a:gd name="connsiteY15" fmla="*/ 122000 h 279168"/>
                <a:gd name="connsiteX16" fmla="*/ 118107 w 347940"/>
                <a:gd name="connsiteY16" fmla="*/ 145362 h 279168"/>
                <a:gd name="connsiteX17" fmla="*/ 129139 w 347940"/>
                <a:gd name="connsiteY17" fmla="*/ 143415 h 279168"/>
                <a:gd name="connsiteX18" fmla="*/ 150554 w 347940"/>
                <a:gd name="connsiteY18" fmla="*/ 151202 h 279168"/>
                <a:gd name="connsiteX19" fmla="*/ 161585 w 347940"/>
                <a:gd name="connsiteY19" fmla="*/ 175213 h 279168"/>
                <a:gd name="connsiteX20" fmla="*/ 170022 w 347940"/>
                <a:gd name="connsiteY20" fmla="*/ 173915 h 279168"/>
                <a:gd name="connsiteX21" fmla="*/ 170022 w 347940"/>
                <a:gd name="connsiteY21" fmla="*/ 173915 h 279168"/>
                <a:gd name="connsiteX22" fmla="*/ 189490 w 347940"/>
                <a:gd name="connsiteY22" fmla="*/ 181054 h 279168"/>
                <a:gd name="connsiteX23" fmla="*/ 199224 w 347940"/>
                <a:gd name="connsiteY23" fmla="*/ 201171 h 279168"/>
                <a:gd name="connsiteX24" fmla="*/ 206362 w 347940"/>
                <a:gd name="connsiteY24" fmla="*/ 199873 h 279168"/>
                <a:gd name="connsiteX25" fmla="*/ 206362 w 347940"/>
                <a:gd name="connsiteY25" fmla="*/ 199873 h 279168"/>
                <a:gd name="connsiteX26" fmla="*/ 223235 w 347940"/>
                <a:gd name="connsiteY26" fmla="*/ 206362 h 279168"/>
                <a:gd name="connsiteX27" fmla="*/ 232320 w 347940"/>
                <a:gd name="connsiteY27" fmla="*/ 223883 h 279168"/>
                <a:gd name="connsiteX28" fmla="*/ 225830 w 347940"/>
                <a:gd name="connsiteY28" fmla="*/ 242703 h 279168"/>
                <a:gd name="connsiteX29" fmla="*/ 203766 w 347940"/>
                <a:gd name="connsiteY29" fmla="*/ 268011 h 279168"/>
                <a:gd name="connsiteX30" fmla="*/ 212852 w 347940"/>
                <a:gd name="connsiteY30" fmla="*/ 275150 h 279168"/>
                <a:gd name="connsiteX31" fmla="*/ 228426 w 347940"/>
                <a:gd name="connsiteY31" fmla="*/ 279043 h 279168"/>
                <a:gd name="connsiteX32" fmla="*/ 251788 w 347940"/>
                <a:gd name="connsiteY32" fmla="*/ 251139 h 279168"/>
                <a:gd name="connsiteX33" fmla="*/ 251788 w 347940"/>
                <a:gd name="connsiteY33" fmla="*/ 250490 h 279168"/>
                <a:gd name="connsiteX34" fmla="*/ 258277 w 347940"/>
                <a:gd name="connsiteY34" fmla="*/ 251139 h 279168"/>
                <a:gd name="connsiteX35" fmla="*/ 281639 w 347940"/>
                <a:gd name="connsiteY35" fmla="*/ 223235 h 279168"/>
                <a:gd name="connsiteX36" fmla="*/ 281639 w 347940"/>
                <a:gd name="connsiteY36" fmla="*/ 222586 h 279168"/>
                <a:gd name="connsiteX37" fmla="*/ 288128 w 347940"/>
                <a:gd name="connsiteY37" fmla="*/ 223235 h 279168"/>
                <a:gd name="connsiteX38" fmla="*/ 311490 w 347940"/>
                <a:gd name="connsiteY38" fmla="*/ 195330 h 279168"/>
                <a:gd name="connsiteX39" fmla="*/ 310841 w 347940"/>
                <a:gd name="connsiteY39" fmla="*/ 191437 h 279168"/>
                <a:gd name="connsiteX40" fmla="*/ 324469 w 347940"/>
                <a:gd name="connsiteY40" fmla="*/ 194032 h 279168"/>
                <a:gd name="connsiteX41" fmla="*/ 347831 w 347940"/>
                <a:gd name="connsiteY41" fmla="*/ 166128 h 279168"/>
                <a:gd name="connsiteX42" fmla="*/ 340692 w 347940"/>
                <a:gd name="connsiteY42" fmla="*/ 148607 h 279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47940" h="279168">
                  <a:moveTo>
                    <a:pt x="340692" y="148607"/>
                  </a:moveTo>
                  <a:lnTo>
                    <a:pt x="236213" y="59053"/>
                  </a:lnTo>
                  <a:lnTo>
                    <a:pt x="229075" y="52564"/>
                  </a:lnTo>
                  <a:lnTo>
                    <a:pt x="184298" y="103830"/>
                  </a:lnTo>
                  <a:cubicBezTo>
                    <a:pt x="177809" y="111617"/>
                    <a:pt x="168724" y="116160"/>
                    <a:pt x="158341" y="116809"/>
                  </a:cubicBezTo>
                  <a:cubicBezTo>
                    <a:pt x="157043" y="116809"/>
                    <a:pt x="155745" y="116809"/>
                    <a:pt x="155096" y="116809"/>
                  </a:cubicBezTo>
                  <a:cubicBezTo>
                    <a:pt x="145362" y="116809"/>
                    <a:pt x="136277" y="113564"/>
                    <a:pt x="129788" y="107075"/>
                  </a:cubicBezTo>
                  <a:cubicBezTo>
                    <a:pt x="113564" y="92798"/>
                    <a:pt x="112266" y="68138"/>
                    <a:pt x="125894" y="51915"/>
                  </a:cubicBezTo>
                  <a:lnTo>
                    <a:pt x="164181" y="7787"/>
                  </a:lnTo>
                  <a:cubicBezTo>
                    <a:pt x="134330" y="3894"/>
                    <a:pt x="96043" y="19468"/>
                    <a:pt x="56458" y="0"/>
                  </a:cubicBezTo>
                  <a:lnTo>
                    <a:pt x="0" y="93447"/>
                  </a:lnTo>
                  <a:lnTo>
                    <a:pt x="44128" y="144713"/>
                  </a:lnTo>
                  <a:lnTo>
                    <a:pt x="61000" y="125245"/>
                  </a:lnTo>
                  <a:cubicBezTo>
                    <a:pt x="66841" y="118107"/>
                    <a:pt x="75926" y="114213"/>
                    <a:pt x="85660" y="114213"/>
                  </a:cubicBezTo>
                  <a:lnTo>
                    <a:pt x="85660" y="114213"/>
                  </a:lnTo>
                  <a:cubicBezTo>
                    <a:pt x="93447" y="114213"/>
                    <a:pt x="101234" y="116809"/>
                    <a:pt x="107075" y="122000"/>
                  </a:cubicBezTo>
                  <a:cubicBezTo>
                    <a:pt x="114213" y="127841"/>
                    <a:pt x="117458" y="136277"/>
                    <a:pt x="118107" y="145362"/>
                  </a:cubicBezTo>
                  <a:cubicBezTo>
                    <a:pt x="121351" y="144064"/>
                    <a:pt x="125245" y="143415"/>
                    <a:pt x="129139" y="143415"/>
                  </a:cubicBezTo>
                  <a:cubicBezTo>
                    <a:pt x="136926" y="143415"/>
                    <a:pt x="144713" y="146011"/>
                    <a:pt x="150554" y="151202"/>
                  </a:cubicBezTo>
                  <a:cubicBezTo>
                    <a:pt x="157692" y="157692"/>
                    <a:pt x="161585" y="166128"/>
                    <a:pt x="161585" y="175213"/>
                  </a:cubicBezTo>
                  <a:cubicBezTo>
                    <a:pt x="164181" y="174564"/>
                    <a:pt x="167426" y="173915"/>
                    <a:pt x="170022" y="173915"/>
                  </a:cubicBezTo>
                  <a:lnTo>
                    <a:pt x="170022" y="173915"/>
                  </a:lnTo>
                  <a:cubicBezTo>
                    <a:pt x="177160" y="173915"/>
                    <a:pt x="183649" y="176511"/>
                    <a:pt x="189490" y="181054"/>
                  </a:cubicBezTo>
                  <a:cubicBezTo>
                    <a:pt x="195330" y="186245"/>
                    <a:pt x="198575" y="193383"/>
                    <a:pt x="199224" y="201171"/>
                  </a:cubicBezTo>
                  <a:cubicBezTo>
                    <a:pt x="201171" y="200522"/>
                    <a:pt x="203766" y="199873"/>
                    <a:pt x="206362" y="199873"/>
                  </a:cubicBezTo>
                  <a:lnTo>
                    <a:pt x="206362" y="199873"/>
                  </a:lnTo>
                  <a:cubicBezTo>
                    <a:pt x="212852" y="199873"/>
                    <a:pt x="218692" y="201820"/>
                    <a:pt x="223235" y="206362"/>
                  </a:cubicBezTo>
                  <a:cubicBezTo>
                    <a:pt x="228426" y="210905"/>
                    <a:pt x="231671" y="217394"/>
                    <a:pt x="232320" y="223883"/>
                  </a:cubicBezTo>
                  <a:cubicBezTo>
                    <a:pt x="232969" y="231022"/>
                    <a:pt x="230373" y="237511"/>
                    <a:pt x="225830" y="242703"/>
                  </a:cubicBezTo>
                  <a:lnTo>
                    <a:pt x="203766" y="268011"/>
                  </a:lnTo>
                  <a:lnTo>
                    <a:pt x="212852" y="275150"/>
                  </a:lnTo>
                  <a:cubicBezTo>
                    <a:pt x="217394" y="277745"/>
                    <a:pt x="222586" y="279692"/>
                    <a:pt x="228426" y="279043"/>
                  </a:cubicBezTo>
                  <a:cubicBezTo>
                    <a:pt x="242703" y="277745"/>
                    <a:pt x="253086" y="265415"/>
                    <a:pt x="251788" y="251139"/>
                  </a:cubicBezTo>
                  <a:cubicBezTo>
                    <a:pt x="251788" y="251139"/>
                    <a:pt x="251788" y="250490"/>
                    <a:pt x="251788" y="250490"/>
                  </a:cubicBezTo>
                  <a:cubicBezTo>
                    <a:pt x="253735" y="251139"/>
                    <a:pt x="256330" y="251139"/>
                    <a:pt x="258277" y="251139"/>
                  </a:cubicBezTo>
                  <a:cubicBezTo>
                    <a:pt x="272554" y="249841"/>
                    <a:pt x="282937" y="237511"/>
                    <a:pt x="281639" y="223235"/>
                  </a:cubicBezTo>
                  <a:cubicBezTo>
                    <a:pt x="281639" y="223235"/>
                    <a:pt x="281639" y="222586"/>
                    <a:pt x="281639" y="222586"/>
                  </a:cubicBezTo>
                  <a:cubicBezTo>
                    <a:pt x="283586" y="223235"/>
                    <a:pt x="286181" y="223235"/>
                    <a:pt x="288128" y="223235"/>
                  </a:cubicBezTo>
                  <a:cubicBezTo>
                    <a:pt x="302405" y="221937"/>
                    <a:pt x="312788" y="209607"/>
                    <a:pt x="311490" y="195330"/>
                  </a:cubicBezTo>
                  <a:cubicBezTo>
                    <a:pt x="311490" y="194032"/>
                    <a:pt x="310841" y="192734"/>
                    <a:pt x="310841" y="191437"/>
                  </a:cubicBezTo>
                  <a:cubicBezTo>
                    <a:pt x="314735" y="193383"/>
                    <a:pt x="319277" y="194681"/>
                    <a:pt x="324469" y="194032"/>
                  </a:cubicBezTo>
                  <a:cubicBezTo>
                    <a:pt x="338745" y="192734"/>
                    <a:pt x="349128" y="180405"/>
                    <a:pt x="347831" y="166128"/>
                  </a:cubicBezTo>
                  <a:cubicBezTo>
                    <a:pt x="348479" y="158990"/>
                    <a:pt x="345235" y="153149"/>
                    <a:pt x="340692" y="148607"/>
                  </a:cubicBezTo>
                  <a:close/>
                </a:path>
              </a:pathLst>
            </a:custGeom>
            <a:solidFill>
              <a:schemeClr val="accent5">
                <a:lumMod val="60000"/>
                <a:lumOff val="40000"/>
              </a:schemeClr>
            </a:solidFill>
            <a:ln w="6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ea typeface="Linux Libertine" panose="02000503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212" name="Freeform: Shape 1211">
              <a:extLst>
                <a:ext uri="{FF2B5EF4-FFF2-40B4-BE49-F238E27FC236}">
                  <a16:creationId xmlns:a16="http://schemas.microsoft.com/office/drawing/2014/main" id="{3423F400-BE45-F491-FA29-0FDFA03BBE1B}"/>
                </a:ext>
              </a:extLst>
            </p:cNvPr>
            <p:cNvSpPr/>
            <p:nvPr/>
          </p:nvSpPr>
          <p:spPr>
            <a:xfrm>
              <a:off x="6114706" y="1465593"/>
              <a:ext cx="129838" cy="154498"/>
            </a:xfrm>
            <a:custGeom>
              <a:avLst/>
              <a:gdLst>
                <a:gd name="connsiteX0" fmla="*/ 129838 w 129838"/>
                <a:gd name="connsiteY0" fmla="*/ 122000 h 154498"/>
                <a:gd name="connsiteX1" fmla="*/ 79870 w 129838"/>
                <a:gd name="connsiteY1" fmla="*/ 152500 h 154498"/>
                <a:gd name="connsiteX2" fmla="*/ 62349 w 129838"/>
                <a:gd name="connsiteY2" fmla="*/ 147958 h 154498"/>
                <a:gd name="connsiteX3" fmla="*/ 1998 w 129838"/>
                <a:gd name="connsiteY3" fmla="*/ 48021 h 154498"/>
                <a:gd name="connsiteX4" fmla="*/ 6540 w 129838"/>
                <a:gd name="connsiteY4" fmla="*/ 30500 h 154498"/>
                <a:gd name="connsiteX5" fmla="*/ 56509 w 129838"/>
                <a:gd name="connsiteY5" fmla="*/ 0 h 154498"/>
                <a:gd name="connsiteX6" fmla="*/ 129838 w 129838"/>
                <a:gd name="connsiteY6" fmla="*/ 122000 h 1544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9838" h="154498">
                  <a:moveTo>
                    <a:pt x="129838" y="122000"/>
                  </a:moveTo>
                  <a:lnTo>
                    <a:pt x="79870" y="152500"/>
                  </a:lnTo>
                  <a:cubicBezTo>
                    <a:pt x="74030" y="156394"/>
                    <a:pt x="65594" y="154447"/>
                    <a:pt x="62349" y="147958"/>
                  </a:cubicBezTo>
                  <a:lnTo>
                    <a:pt x="1998" y="48021"/>
                  </a:lnTo>
                  <a:cubicBezTo>
                    <a:pt x="-1896" y="42181"/>
                    <a:pt x="51" y="33745"/>
                    <a:pt x="6540" y="30500"/>
                  </a:cubicBezTo>
                  <a:lnTo>
                    <a:pt x="56509" y="0"/>
                  </a:lnTo>
                  <a:lnTo>
                    <a:pt x="129838" y="122000"/>
                  </a:ln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6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Segoe UI" panose="020B0502040204020203" pitchFamily="34" charset="0"/>
                <a:ea typeface="Linux Libertine" panose="02000503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1214" name="Freeform: Shape 1213">
              <a:extLst>
                <a:ext uri="{FF2B5EF4-FFF2-40B4-BE49-F238E27FC236}">
                  <a16:creationId xmlns:a16="http://schemas.microsoft.com/office/drawing/2014/main" id="{99C6C53E-ED5F-B0E6-050B-189786960CDA}"/>
                </a:ext>
              </a:extLst>
            </p:cNvPr>
            <p:cNvSpPr/>
            <p:nvPr/>
          </p:nvSpPr>
          <p:spPr>
            <a:xfrm>
              <a:off x="5889507" y="1518060"/>
              <a:ext cx="274568" cy="152597"/>
            </a:xfrm>
            <a:custGeom>
              <a:avLst/>
              <a:gdLst>
                <a:gd name="connsiteX0" fmla="*/ 219409 w 274568"/>
                <a:gd name="connsiteY0" fmla="*/ 8533 h 152597"/>
                <a:gd name="connsiteX1" fmla="*/ 83132 w 274568"/>
                <a:gd name="connsiteY1" fmla="*/ 746 h 152597"/>
                <a:gd name="connsiteX2" fmla="*/ 79888 w 274568"/>
                <a:gd name="connsiteY2" fmla="*/ 97 h 152597"/>
                <a:gd name="connsiteX3" fmla="*/ 57824 w 274568"/>
                <a:gd name="connsiteY3" fmla="*/ 8533 h 152597"/>
                <a:gd name="connsiteX4" fmla="*/ 6558 w 274568"/>
                <a:gd name="connsiteY4" fmla="*/ 66937 h 152597"/>
                <a:gd name="connsiteX5" fmla="*/ 9153 w 274568"/>
                <a:gd name="connsiteY5" fmla="*/ 103278 h 152597"/>
                <a:gd name="connsiteX6" fmla="*/ 28622 w 274568"/>
                <a:gd name="connsiteY6" fmla="*/ 109767 h 152597"/>
                <a:gd name="connsiteX7" fmla="*/ 46143 w 274568"/>
                <a:gd name="connsiteY7" fmla="*/ 100682 h 152597"/>
                <a:gd name="connsiteX8" fmla="*/ 99356 w 274568"/>
                <a:gd name="connsiteY8" fmla="*/ 39682 h 152597"/>
                <a:gd name="connsiteX9" fmla="*/ 220707 w 274568"/>
                <a:gd name="connsiteY9" fmla="*/ 144161 h 152597"/>
                <a:gd name="connsiteX10" fmla="*/ 220707 w 274568"/>
                <a:gd name="connsiteY10" fmla="*/ 144161 h 152597"/>
                <a:gd name="connsiteX11" fmla="*/ 220707 w 274568"/>
                <a:gd name="connsiteY11" fmla="*/ 144161 h 152597"/>
                <a:gd name="connsiteX12" fmla="*/ 227845 w 274568"/>
                <a:gd name="connsiteY12" fmla="*/ 152597 h 152597"/>
                <a:gd name="connsiteX13" fmla="*/ 274569 w 274568"/>
                <a:gd name="connsiteY13" fmla="*/ 98735 h 152597"/>
                <a:gd name="connsiteX14" fmla="*/ 219409 w 274568"/>
                <a:gd name="connsiteY14" fmla="*/ 8533 h 152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74568" h="152597">
                  <a:moveTo>
                    <a:pt x="219409" y="8533"/>
                  </a:moveTo>
                  <a:cubicBezTo>
                    <a:pt x="165547" y="28001"/>
                    <a:pt x="126611" y="9182"/>
                    <a:pt x="83132" y="746"/>
                  </a:cubicBezTo>
                  <a:cubicBezTo>
                    <a:pt x="82483" y="746"/>
                    <a:pt x="79888" y="97"/>
                    <a:pt x="79888" y="97"/>
                  </a:cubicBezTo>
                  <a:cubicBezTo>
                    <a:pt x="72100" y="-552"/>
                    <a:pt x="63664" y="2044"/>
                    <a:pt x="57824" y="8533"/>
                  </a:cubicBezTo>
                  <a:lnTo>
                    <a:pt x="6558" y="66937"/>
                  </a:lnTo>
                  <a:cubicBezTo>
                    <a:pt x="-3176" y="77969"/>
                    <a:pt x="-1878" y="94193"/>
                    <a:pt x="9153" y="103278"/>
                  </a:cubicBezTo>
                  <a:cubicBezTo>
                    <a:pt x="14994" y="107820"/>
                    <a:pt x="21483" y="110416"/>
                    <a:pt x="28622" y="109767"/>
                  </a:cubicBezTo>
                  <a:cubicBezTo>
                    <a:pt x="35111" y="109118"/>
                    <a:pt x="41600" y="106522"/>
                    <a:pt x="46143" y="100682"/>
                  </a:cubicBezTo>
                  <a:cubicBezTo>
                    <a:pt x="46143" y="100682"/>
                    <a:pt x="99356" y="39682"/>
                    <a:pt x="99356" y="39682"/>
                  </a:cubicBezTo>
                  <a:lnTo>
                    <a:pt x="220707" y="144161"/>
                  </a:lnTo>
                  <a:lnTo>
                    <a:pt x="220707" y="144161"/>
                  </a:lnTo>
                  <a:lnTo>
                    <a:pt x="220707" y="144161"/>
                  </a:lnTo>
                  <a:cubicBezTo>
                    <a:pt x="223952" y="147406"/>
                    <a:pt x="225250" y="148703"/>
                    <a:pt x="227845" y="152597"/>
                  </a:cubicBezTo>
                  <a:lnTo>
                    <a:pt x="274569" y="98735"/>
                  </a:lnTo>
                  <a:lnTo>
                    <a:pt x="219409" y="8533"/>
                  </a:lnTo>
                  <a:close/>
                </a:path>
              </a:pathLst>
            </a:custGeom>
            <a:solidFill>
              <a:schemeClr val="accent2">
                <a:lumMod val="60000"/>
                <a:lumOff val="40000"/>
              </a:schemeClr>
            </a:solidFill>
            <a:ln w="644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Segoe UI" panose="020B0502040204020203" pitchFamily="34" charset="0"/>
                <a:ea typeface="Linux Libertine" panose="02000503000000000000" pitchFamily="2" charset="0"/>
                <a:cs typeface="Segoe UI" panose="020B0502040204020203" pitchFamily="34" charset="0"/>
              </a:endParaRPr>
            </a:p>
          </p:txBody>
        </p:sp>
      </p:grpSp>
      <p:cxnSp>
        <p:nvCxnSpPr>
          <p:cNvPr id="1178" name="Straight Connector 1177">
            <a:extLst>
              <a:ext uri="{FF2B5EF4-FFF2-40B4-BE49-F238E27FC236}">
                <a16:creationId xmlns:a16="http://schemas.microsoft.com/office/drawing/2014/main" id="{16BDB80A-29CA-2000-ABE6-D4692B59BBEE}"/>
              </a:ext>
            </a:extLst>
          </p:cNvPr>
          <p:cNvCxnSpPr>
            <a:cxnSpLocks/>
          </p:cNvCxnSpPr>
          <p:nvPr/>
        </p:nvCxnSpPr>
        <p:spPr>
          <a:xfrm>
            <a:off x="10418770" y="2583823"/>
            <a:ext cx="0" cy="4009087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7" name="Straight Connector 1186">
            <a:extLst>
              <a:ext uri="{FF2B5EF4-FFF2-40B4-BE49-F238E27FC236}">
                <a16:creationId xmlns:a16="http://schemas.microsoft.com/office/drawing/2014/main" id="{0C5F54A9-DBFB-80FB-9D8D-59116FCEB3E9}"/>
              </a:ext>
            </a:extLst>
          </p:cNvPr>
          <p:cNvCxnSpPr>
            <a:cxnSpLocks/>
          </p:cNvCxnSpPr>
          <p:nvPr/>
        </p:nvCxnSpPr>
        <p:spPr>
          <a:xfrm>
            <a:off x="7727420" y="71214"/>
            <a:ext cx="0" cy="4041915"/>
          </a:xfrm>
          <a:prstGeom prst="line">
            <a:avLst/>
          </a:prstGeom>
          <a:ln w="28575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00A65E8-234A-D6F7-7F4D-EF4E53F8E464}"/>
              </a:ext>
            </a:extLst>
          </p:cNvPr>
          <p:cNvSpPr txBox="1"/>
          <p:nvPr/>
        </p:nvSpPr>
        <p:spPr>
          <a:xfrm>
            <a:off x="8456526" y="1247434"/>
            <a:ext cx="3448126" cy="58477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600" dirty="0">
                <a:latin typeface="Segoe UI" panose="020B0502040204020203" pitchFamily="34" charset="0"/>
                <a:ea typeface="Linux Libertine" panose="02000503000000000000" pitchFamily="2" charset="0"/>
                <a:cs typeface="Segoe UI" panose="020B0502040204020203" pitchFamily="34" charset="0"/>
              </a:rPr>
              <a:t>(b) </a:t>
            </a:r>
            <a:r>
              <a:rPr lang="en-US" sz="1600" b="1" dirty="0">
                <a:latin typeface="Segoe UI" panose="020B0502040204020203" pitchFamily="34" charset="0"/>
                <a:ea typeface="Linux Libertine" panose="02000503000000000000" pitchFamily="2" charset="0"/>
                <a:cs typeface="Segoe UI" panose="020B0502040204020203" pitchFamily="34" charset="0"/>
              </a:rPr>
              <a:t>Research Outcomes </a:t>
            </a:r>
            <a:r>
              <a:rPr lang="en-US" sz="1600" dirty="0">
                <a:latin typeface="Segoe UI" panose="020B0502040204020203" pitchFamily="34" charset="0"/>
                <a:ea typeface="Linux Libertine" panose="02000503000000000000" pitchFamily="2" charset="0"/>
                <a:cs typeface="Segoe UI" panose="020B0502040204020203" pitchFamily="34" charset="0"/>
              </a:rPr>
              <a:t>demonstrated</a:t>
            </a:r>
            <a:r>
              <a:rPr lang="en-US" sz="1600" b="1" dirty="0">
                <a:latin typeface="Segoe UI" panose="020B0502040204020203" pitchFamily="34" charset="0"/>
                <a:ea typeface="Linux Libertine" panose="02000503000000000000" pitchFamily="2" charset="0"/>
                <a:cs typeface="Segoe UI" panose="020B0502040204020203" pitchFamily="34" charset="0"/>
              </a:rPr>
              <a:t> </a:t>
            </a:r>
            <a:r>
              <a:rPr lang="en-US" sz="1600" dirty="0">
                <a:latin typeface="Segoe UI" panose="020B0502040204020203" pitchFamily="34" charset="0"/>
                <a:ea typeface="Linux Libertine" panose="02000503000000000000" pitchFamily="2" charset="0"/>
                <a:cs typeface="Segoe UI" panose="020B0502040204020203" pitchFamily="34" charset="0"/>
              </a:rPr>
              <a:t>in the doctoral research</a:t>
            </a:r>
          </a:p>
        </p:txBody>
      </p:sp>
      <p:sp>
        <p:nvSpPr>
          <p:cNvPr id="1134" name="TextBox 1133">
            <a:extLst>
              <a:ext uri="{FF2B5EF4-FFF2-40B4-BE49-F238E27FC236}">
                <a16:creationId xmlns:a16="http://schemas.microsoft.com/office/drawing/2014/main" id="{13A92CA6-55DA-E262-C059-FF91E4B49C3F}"/>
              </a:ext>
            </a:extLst>
          </p:cNvPr>
          <p:cNvSpPr txBox="1"/>
          <p:nvPr/>
        </p:nvSpPr>
        <p:spPr>
          <a:xfrm>
            <a:off x="10646928" y="1267078"/>
            <a:ext cx="3824130" cy="58477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600" dirty="0">
                <a:latin typeface="Segoe UI" panose="020B0502040204020203" pitchFamily="34" charset="0"/>
                <a:ea typeface="Linux Libertine" panose="02000503000000000000" pitchFamily="2" charset="0"/>
                <a:cs typeface="Segoe UI" panose="020B0502040204020203" pitchFamily="34" charset="0"/>
              </a:rPr>
              <a:t>(c) </a:t>
            </a:r>
            <a:r>
              <a:rPr lang="en-US" sz="1600" b="1" dirty="0">
                <a:latin typeface="Segoe UI" panose="020B0502040204020203" pitchFamily="34" charset="0"/>
                <a:ea typeface="Linux Libertine" panose="02000503000000000000" pitchFamily="2" charset="0"/>
                <a:cs typeface="Segoe UI" panose="020B0502040204020203" pitchFamily="34" charset="0"/>
              </a:rPr>
              <a:t>Potential Impact Areas</a:t>
            </a:r>
          </a:p>
          <a:p>
            <a:pPr algn="ctr"/>
            <a:r>
              <a:rPr lang="en-US" sz="1600" dirty="0">
                <a:latin typeface="Segoe UI" panose="020B0502040204020203" pitchFamily="34" charset="0"/>
                <a:ea typeface="Linux Libertine" panose="02000503000000000000" pitchFamily="2" charset="0"/>
                <a:cs typeface="Segoe UI" panose="020B0502040204020203" pitchFamily="34" charset="0"/>
              </a:rPr>
              <a:t>of doctoral research</a:t>
            </a:r>
          </a:p>
        </p:txBody>
      </p:sp>
      <p:grpSp>
        <p:nvGrpSpPr>
          <p:cNvPr id="1128" name="Group 1127">
            <a:extLst>
              <a:ext uri="{FF2B5EF4-FFF2-40B4-BE49-F238E27FC236}">
                <a16:creationId xmlns:a16="http://schemas.microsoft.com/office/drawing/2014/main" id="{7E015419-0A89-FB1D-5B20-237BEC666456}"/>
              </a:ext>
            </a:extLst>
          </p:cNvPr>
          <p:cNvGrpSpPr/>
          <p:nvPr/>
        </p:nvGrpSpPr>
        <p:grpSpPr>
          <a:xfrm>
            <a:off x="7580215" y="1847193"/>
            <a:ext cx="4973101" cy="3559768"/>
            <a:chOff x="5210385" y="575362"/>
            <a:chExt cx="4973101" cy="3559768"/>
          </a:xfrm>
        </p:grpSpPr>
        <p:sp>
          <p:nvSpPr>
            <p:cNvPr id="1131" name="TextBox 1130">
              <a:extLst>
                <a:ext uri="{FF2B5EF4-FFF2-40B4-BE49-F238E27FC236}">
                  <a16:creationId xmlns:a16="http://schemas.microsoft.com/office/drawing/2014/main" id="{D39A9CA7-4B6E-4BC7-1025-971686A49233}"/>
                </a:ext>
              </a:extLst>
            </p:cNvPr>
            <p:cNvSpPr txBox="1"/>
            <p:nvPr/>
          </p:nvSpPr>
          <p:spPr>
            <a:xfrm>
              <a:off x="5838143" y="575362"/>
              <a:ext cx="3837846" cy="301967"/>
            </a:xfrm>
            <a:prstGeom prst="roundRect">
              <a:avLst/>
            </a:prstGeom>
            <a:solidFill>
              <a:schemeClr val="accent6"/>
            </a:solidFill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Segoe UI" panose="020B0502040204020203" pitchFamily="34" charset="0"/>
                  <a:ea typeface="Linux Libertine" panose="02000503000000000000" pitchFamily="2" charset="0"/>
                  <a:cs typeface="Segoe UI" panose="020B0502040204020203" pitchFamily="34" charset="0"/>
                </a:rPr>
                <a:t>Extracting intrinsic scene properties</a:t>
              </a:r>
            </a:p>
          </p:txBody>
        </p:sp>
        <p:sp>
          <p:nvSpPr>
            <p:cNvPr id="1129" name="Rectangle 1128">
              <a:extLst>
                <a:ext uri="{FF2B5EF4-FFF2-40B4-BE49-F238E27FC236}">
                  <a16:creationId xmlns:a16="http://schemas.microsoft.com/office/drawing/2014/main" id="{B19034B0-88B5-E631-9A2B-D7D7D5CBEDE4}"/>
                </a:ext>
              </a:extLst>
            </p:cNvPr>
            <p:cNvSpPr/>
            <p:nvPr/>
          </p:nvSpPr>
          <p:spPr>
            <a:xfrm rot="5400000">
              <a:off x="6892374" y="2273982"/>
              <a:ext cx="861698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ea typeface="Linux Libertine" panose="02000503000000000000" pitchFamily="2" charset="0"/>
                <a:cs typeface="Segoe UI" panose="020B0502040204020203" pitchFamily="34" charset="0"/>
              </a:endParaRPr>
            </a:p>
          </p:txBody>
        </p:sp>
        <p:grpSp>
          <p:nvGrpSpPr>
            <p:cNvPr id="1125" name="Group 1124">
              <a:extLst>
                <a:ext uri="{FF2B5EF4-FFF2-40B4-BE49-F238E27FC236}">
                  <a16:creationId xmlns:a16="http://schemas.microsoft.com/office/drawing/2014/main" id="{D2D27E46-7E21-DCD0-5CD4-62812770B282}"/>
                </a:ext>
              </a:extLst>
            </p:cNvPr>
            <p:cNvGrpSpPr/>
            <p:nvPr/>
          </p:nvGrpSpPr>
          <p:grpSpPr>
            <a:xfrm>
              <a:off x="6631215" y="958691"/>
              <a:ext cx="3552271" cy="1416551"/>
              <a:chOff x="5622154" y="533691"/>
              <a:chExt cx="3552271" cy="1416551"/>
            </a:xfrm>
          </p:grpSpPr>
          <p:pic>
            <p:nvPicPr>
              <p:cNvPr id="1137" name="Picture 1136">
                <a:extLst>
                  <a:ext uri="{FF2B5EF4-FFF2-40B4-BE49-F238E27FC236}">
                    <a16:creationId xmlns:a16="http://schemas.microsoft.com/office/drawing/2014/main" id="{30B0F07B-3F73-551C-4B6A-EDD16212DFA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6611"/>
              <a:stretch/>
            </p:blipFill>
            <p:spPr>
              <a:xfrm>
                <a:off x="7251408" y="533691"/>
                <a:ext cx="940590" cy="956641"/>
              </a:xfrm>
              <a:prstGeom prst="rect">
                <a:avLst/>
              </a:prstGeom>
            </p:spPr>
          </p:pic>
          <p:sp>
            <p:nvSpPr>
              <p:cNvPr id="1138" name="TextBox 1137">
                <a:extLst>
                  <a:ext uri="{FF2B5EF4-FFF2-40B4-BE49-F238E27FC236}">
                    <a16:creationId xmlns:a16="http://schemas.microsoft.com/office/drawing/2014/main" id="{E2146232-2850-A22D-968E-31BB78384015}"/>
                  </a:ext>
                </a:extLst>
              </p:cNvPr>
              <p:cNvSpPr txBox="1"/>
              <p:nvPr/>
            </p:nvSpPr>
            <p:spPr>
              <a:xfrm>
                <a:off x="7255036" y="1411423"/>
                <a:ext cx="1001390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sz="1300" dirty="0">
                    <a:solidFill>
                      <a:prstClr val="black"/>
                    </a:solidFill>
                    <a:latin typeface="Segoe UI" panose="020B0502040204020203" pitchFamily="34" charset="0"/>
                    <a:ea typeface="Linux Libertine" panose="02000503000000000000" pitchFamily="2" charset="0"/>
                    <a:cs typeface="Segoe UI" panose="020B0502040204020203" pitchFamily="34" charset="0"/>
                  </a:rPr>
                  <a:t>Surface </a:t>
                </a:r>
                <a:r>
                  <a:rPr lang="en-US" sz="1300" dirty="0" err="1">
                    <a:solidFill>
                      <a:prstClr val="black"/>
                    </a:solidFill>
                    <a:latin typeface="Segoe UI" panose="020B0502040204020203" pitchFamily="34" charset="0"/>
                    <a:ea typeface="Linux Libertine" panose="02000503000000000000" pitchFamily="2" charset="0"/>
                    <a:cs typeface="Segoe UI" panose="020B0502040204020203" pitchFamily="34" charset="0"/>
                  </a:rPr>
                  <a:t>Normals</a:t>
                </a:r>
                <a:endParaRPr lang="en-US" sz="1300" dirty="0">
                  <a:solidFill>
                    <a:prstClr val="black"/>
                  </a:solidFill>
                  <a:latin typeface="Segoe UI" panose="020B0502040204020203" pitchFamily="34" charset="0"/>
                  <a:ea typeface="Linux Libertine" panose="02000503000000000000" pitchFamily="2" charset="0"/>
                  <a:cs typeface="Segoe UI" panose="020B0502040204020203" pitchFamily="34" charset="0"/>
                </a:endParaRPr>
              </a:p>
            </p:txBody>
          </p:sp>
          <p:pic>
            <p:nvPicPr>
              <p:cNvPr id="1139" name="Picture 1138">
                <a:extLst>
                  <a:ext uri="{FF2B5EF4-FFF2-40B4-BE49-F238E27FC236}">
                    <a16:creationId xmlns:a16="http://schemas.microsoft.com/office/drawing/2014/main" id="{6CF8ED1A-2E65-E8B4-6885-88C3F8770B1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23012"/>
              <a:stretch/>
            </p:blipFill>
            <p:spPr>
              <a:xfrm>
                <a:off x="5622154" y="549700"/>
                <a:ext cx="868392" cy="956641"/>
              </a:xfrm>
              <a:prstGeom prst="rect">
                <a:avLst/>
              </a:prstGeom>
            </p:spPr>
          </p:pic>
          <p:pic>
            <p:nvPicPr>
              <p:cNvPr id="1141" name="Picture 1140">
                <a:extLst>
                  <a:ext uri="{FF2B5EF4-FFF2-40B4-BE49-F238E27FC236}">
                    <a16:creationId xmlns:a16="http://schemas.microsoft.com/office/drawing/2014/main" id="{EC18AD1D-8716-BF8C-1857-16837C9C24D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6611"/>
              <a:stretch/>
            </p:blipFill>
            <p:spPr>
              <a:xfrm>
                <a:off x="6327468" y="543610"/>
                <a:ext cx="940590" cy="956641"/>
              </a:xfrm>
              <a:prstGeom prst="rect">
                <a:avLst/>
              </a:prstGeom>
            </p:spPr>
          </p:pic>
          <p:sp>
            <p:nvSpPr>
              <p:cNvPr id="1140" name="TextBox 1139">
                <a:extLst>
                  <a:ext uri="{FF2B5EF4-FFF2-40B4-BE49-F238E27FC236}">
                    <a16:creationId xmlns:a16="http://schemas.microsoft.com/office/drawing/2014/main" id="{41802AE8-FE15-3D7A-F4B9-56C1BD945EF8}"/>
                  </a:ext>
                </a:extLst>
              </p:cNvPr>
              <p:cNvSpPr txBox="1"/>
              <p:nvPr/>
            </p:nvSpPr>
            <p:spPr>
              <a:xfrm>
                <a:off x="5817221" y="1457799"/>
                <a:ext cx="124978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sz="1300" dirty="0">
                    <a:solidFill>
                      <a:prstClr val="black"/>
                    </a:solidFill>
                    <a:latin typeface="Segoe UI" panose="020B0502040204020203" pitchFamily="34" charset="0"/>
                    <a:ea typeface="Linux Libertine" panose="02000503000000000000" pitchFamily="2" charset="0"/>
                    <a:cs typeface="Segoe UI" panose="020B0502040204020203" pitchFamily="34" charset="0"/>
                  </a:rPr>
                  <a:t>Reflectance Separation</a:t>
                </a:r>
              </a:p>
            </p:txBody>
          </p:sp>
          <p:grpSp>
            <p:nvGrpSpPr>
              <p:cNvPr id="1124" name="Group 1123">
                <a:extLst>
                  <a:ext uri="{FF2B5EF4-FFF2-40B4-BE49-F238E27FC236}">
                    <a16:creationId xmlns:a16="http://schemas.microsoft.com/office/drawing/2014/main" id="{272BE41D-2EB5-F07E-E7C1-FC0D5F7F161B}"/>
                  </a:ext>
                </a:extLst>
              </p:cNvPr>
              <p:cNvGrpSpPr/>
              <p:nvPr/>
            </p:nvGrpSpPr>
            <p:grpSpPr>
              <a:xfrm>
                <a:off x="8252684" y="659162"/>
                <a:ext cx="808031" cy="815252"/>
                <a:chOff x="8252684" y="659162"/>
                <a:chExt cx="808031" cy="815252"/>
              </a:xfrm>
            </p:grpSpPr>
            <p:pic>
              <p:nvPicPr>
                <p:cNvPr id="1142" name="Picture 1141">
                  <a:extLst>
                    <a:ext uri="{FF2B5EF4-FFF2-40B4-BE49-F238E27FC236}">
                      <a16:creationId xmlns:a16="http://schemas.microsoft.com/office/drawing/2014/main" id="{635F4D5E-0FC5-4B56-049B-A12E0CE12B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255466" y="659162"/>
                  <a:ext cx="805249" cy="815252"/>
                </a:xfrm>
                <a:prstGeom prst="rect">
                  <a:avLst/>
                </a:prstGeom>
              </p:spPr>
            </p:pic>
            <p:sp>
              <p:nvSpPr>
                <p:cNvPr id="1127" name="Freeform: Shape 1126">
                  <a:extLst>
                    <a:ext uri="{FF2B5EF4-FFF2-40B4-BE49-F238E27FC236}">
                      <a16:creationId xmlns:a16="http://schemas.microsoft.com/office/drawing/2014/main" id="{7FCA8149-1173-43D3-954F-8E4B3A7A3C7C}"/>
                    </a:ext>
                  </a:extLst>
                </p:cNvPr>
                <p:cNvSpPr/>
                <p:nvPr/>
              </p:nvSpPr>
              <p:spPr>
                <a:xfrm>
                  <a:off x="8252684" y="659162"/>
                  <a:ext cx="799231" cy="815252"/>
                </a:xfrm>
                <a:custGeom>
                  <a:avLst/>
                  <a:gdLst>
                    <a:gd name="connsiteX0" fmla="*/ 1114683 w 2198134"/>
                    <a:gd name="connsiteY0" fmla="*/ 0 h 2198134"/>
                    <a:gd name="connsiteX1" fmla="*/ 2198134 w 2198134"/>
                    <a:gd name="connsiteY1" fmla="*/ 0 h 2198134"/>
                    <a:gd name="connsiteX2" fmla="*/ 2198134 w 2198134"/>
                    <a:gd name="connsiteY2" fmla="*/ 963581 h 2198134"/>
                    <a:gd name="connsiteX3" fmla="*/ 2184101 w 2198134"/>
                    <a:gd name="connsiteY3" fmla="*/ 871631 h 2198134"/>
                    <a:gd name="connsiteX4" fmla="*/ 1226257 w 2198134"/>
                    <a:gd name="connsiteY4" fmla="*/ 5634 h 2198134"/>
                    <a:gd name="connsiteX5" fmla="*/ 0 w 2198134"/>
                    <a:gd name="connsiteY5" fmla="*/ 0 h 2198134"/>
                    <a:gd name="connsiteX6" fmla="*/ 1114604 w 2198134"/>
                    <a:gd name="connsiteY6" fmla="*/ 0 h 2198134"/>
                    <a:gd name="connsiteX7" fmla="*/ 1003030 w 2198134"/>
                    <a:gd name="connsiteY7" fmla="*/ 5634 h 2198134"/>
                    <a:gd name="connsiteX8" fmla="*/ 23007 w 2198134"/>
                    <a:gd name="connsiteY8" fmla="*/ 1091634 h 2198134"/>
                    <a:gd name="connsiteX9" fmla="*/ 1114643 w 2198134"/>
                    <a:gd name="connsiteY9" fmla="*/ 2183270 h 2198134"/>
                    <a:gd name="connsiteX10" fmla="*/ 2184101 w 2198134"/>
                    <a:gd name="connsiteY10" fmla="*/ 1311637 h 2198134"/>
                    <a:gd name="connsiteX11" fmla="*/ 2198134 w 2198134"/>
                    <a:gd name="connsiteY11" fmla="*/ 1219687 h 2198134"/>
                    <a:gd name="connsiteX12" fmla="*/ 2198134 w 2198134"/>
                    <a:gd name="connsiteY12" fmla="*/ 2198134 h 2198134"/>
                    <a:gd name="connsiteX13" fmla="*/ 0 w 2198134"/>
                    <a:gd name="connsiteY13" fmla="*/ 2198134 h 219813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2198134" h="2198134">
                      <a:moveTo>
                        <a:pt x="1114683" y="0"/>
                      </a:moveTo>
                      <a:lnTo>
                        <a:pt x="2198134" y="0"/>
                      </a:lnTo>
                      <a:lnTo>
                        <a:pt x="2198134" y="963581"/>
                      </a:lnTo>
                      <a:lnTo>
                        <a:pt x="2184101" y="871631"/>
                      </a:lnTo>
                      <a:cubicBezTo>
                        <a:pt x="2089581" y="409723"/>
                        <a:pt x="1703326" y="54083"/>
                        <a:pt x="1226257" y="5634"/>
                      </a:cubicBezTo>
                      <a:close/>
                      <a:moveTo>
                        <a:pt x="0" y="0"/>
                      </a:moveTo>
                      <a:lnTo>
                        <a:pt x="1114604" y="0"/>
                      </a:lnTo>
                      <a:lnTo>
                        <a:pt x="1003030" y="5634"/>
                      </a:lnTo>
                      <a:cubicBezTo>
                        <a:pt x="452566" y="61537"/>
                        <a:pt x="23007" y="526421"/>
                        <a:pt x="23007" y="1091634"/>
                      </a:cubicBezTo>
                      <a:cubicBezTo>
                        <a:pt x="23007" y="1694528"/>
                        <a:pt x="511749" y="2183270"/>
                        <a:pt x="1114643" y="2183270"/>
                      </a:cubicBezTo>
                      <a:cubicBezTo>
                        <a:pt x="1642176" y="2183270"/>
                        <a:pt x="2082310" y="1809077"/>
                        <a:pt x="2184101" y="1311637"/>
                      </a:cubicBezTo>
                      <a:lnTo>
                        <a:pt x="2198134" y="1219687"/>
                      </a:lnTo>
                      <a:lnTo>
                        <a:pt x="2198134" y="2198134"/>
                      </a:lnTo>
                      <a:lnTo>
                        <a:pt x="0" y="2198134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>
                    <a:latin typeface="Segoe UI" panose="020B0502040204020203" pitchFamily="34" charset="0"/>
                    <a:ea typeface="Linux Libertine" panose="02000503000000000000" pitchFamily="2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143" name="TextBox 1142">
                <a:extLst>
                  <a:ext uri="{FF2B5EF4-FFF2-40B4-BE49-F238E27FC236}">
                    <a16:creationId xmlns:a16="http://schemas.microsoft.com/office/drawing/2014/main" id="{154D69CE-DD02-1A0C-2735-0D3044E42CAA}"/>
                  </a:ext>
                </a:extLst>
              </p:cNvPr>
              <p:cNvSpPr txBox="1"/>
              <p:nvPr/>
            </p:nvSpPr>
            <p:spPr>
              <a:xfrm>
                <a:off x="8193420" y="1411423"/>
                <a:ext cx="981005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sz="1300" dirty="0">
                    <a:solidFill>
                      <a:prstClr val="black"/>
                    </a:solidFill>
                    <a:latin typeface="Segoe UI" panose="020B0502040204020203" pitchFamily="34" charset="0"/>
                    <a:ea typeface="Linux Libertine" panose="02000503000000000000" pitchFamily="2" charset="0"/>
                    <a:cs typeface="Segoe UI" panose="020B0502040204020203" pitchFamily="34" charset="0"/>
                  </a:rPr>
                  <a:t>Incident Lighting</a:t>
                </a:r>
              </a:p>
            </p:txBody>
          </p:sp>
        </p:grpSp>
        <p:pic>
          <p:nvPicPr>
            <p:cNvPr id="1146" name="Picture 6">
              <a:extLst>
                <a:ext uri="{FF2B5EF4-FFF2-40B4-BE49-F238E27FC236}">
                  <a16:creationId xmlns:a16="http://schemas.microsoft.com/office/drawing/2014/main" id="{ED1DF1B2-488B-0296-46E9-C13CC7061B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396432" y="2762221"/>
              <a:ext cx="883821" cy="8762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77" name="Picture 1176" descr="A picture containing text&#10;&#10;Description automatically generated">
              <a:extLst>
                <a:ext uri="{FF2B5EF4-FFF2-40B4-BE49-F238E27FC236}">
                  <a16:creationId xmlns:a16="http://schemas.microsoft.com/office/drawing/2014/main" id="{B8F6E900-4292-2752-4331-5DD0C08C838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24143" y="2761753"/>
              <a:ext cx="926251" cy="860559"/>
            </a:xfrm>
            <a:prstGeom prst="rect">
              <a:avLst/>
            </a:prstGeom>
          </p:spPr>
        </p:pic>
        <p:grpSp>
          <p:nvGrpSpPr>
            <p:cNvPr id="1199" name="Group 1198">
              <a:extLst>
                <a:ext uri="{FF2B5EF4-FFF2-40B4-BE49-F238E27FC236}">
                  <a16:creationId xmlns:a16="http://schemas.microsoft.com/office/drawing/2014/main" id="{F48D1DC0-36B3-D9E5-0387-CE2B7B447957}"/>
                </a:ext>
              </a:extLst>
            </p:cNvPr>
            <p:cNvGrpSpPr/>
            <p:nvPr/>
          </p:nvGrpSpPr>
          <p:grpSpPr>
            <a:xfrm>
              <a:off x="5359002" y="2718984"/>
              <a:ext cx="1772664" cy="1416146"/>
              <a:chOff x="13024519" y="-221498"/>
              <a:chExt cx="2453617" cy="1960145"/>
            </a:xfrm>
          </p:grpSpPr>
          <p:grpSp>
            <p:nvGrpSpPr>
              <p:cNvPr id="1147" name="Group 1146">
                <a:extLst>
                  <a:ext uri="{FF2B5EF4-FFF2-40B4-BE49-F238E27FC236}">
                    <a16:creationId xmlns:a16="http://schemas.microsoft.com/office/drawing/2014/main" id="{A48A287F-DE24-F134-7B2A-ED7D59BAE5C1}"/>
                  </a:ext>
                </a:extLst>
              </p:cNvPr>
              <p:cNvGrpSpPr/>
              <p:nvPr/>
            </p:nvGrpSpPr>
            <p:grpSpPr>
              <a:xfrm>
                <a:off x="13024519" y="-221498"/>
                <a:ext cx="2453617" cy="1421190"/>
                <a:chOff x="7495762" y="3200396"/>
                <a:chExt cx="2937003" cy="1701165"/>
              </a:xfrm>
            </p:grpSpPr>
            <p:pic>
              <p:nvPicPr>
                <p:cNvPr id="1148" name="Picture 1147">
                  <a:extLst>
                    <a:ext uri="{FF2B5EF4-FFF2-40B4-BE49-F238E27FC236}">
                      <a16:creationId xmlns:a16="http://schemas.microsoft.com/office/drawing/2014/main" id="{AB16D312-49F2-CDA5-4334-664F7BCC4E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9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861" t="7714" r="16700" b="20784"/>
                <a:stretch/>
              </p:blipFill>
              <p:spPr>
                <a:xfrm>
                  <a:off x="7495762" y="3200396"/>
                  <a:ext cx="2937003" cy="1701165"/>
                </a:xfrm>
                <a:prstGeom prst="rect">
                  <a:avLst/>
                </a:prstGeom>
              </p:spPr>
            </p:pic>
            <p:sp>
              <p:nvSpPr>
                <p:cNvPr id="1149" name="Oval 1148">
                  <a:extLst>
                    <a:ext uri="{FF2B5EF4-FFF2-40B4-BE49-F238E27FC236}">
                      <a16:creationId xmlns:a16="http://schemas.microsoft.com/office/drawing/2014/main" id="{E8DAD129-A56E-437B-63FC-223CB51573B8}"/>
                    </a:ext>
                  </a:extLst>
                </p:cNvPr>
                <p:cNvSpPr/>
                <p:nvPr/>
              </p:nvSpPr>
              <p:spPr>
                <a:xfrm>
                  <a:off x="9370910" y="4335152"/>
                  <a:ext cx="36820" cy="36820"/>
                </a:xfrm>
                <a:prstGeom prst="ellipse">
                  <a:avLst/>
                </a:prstGeom>
                <a:solidFill>
                  <a:srgbClr val="00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en-US" sz="1600">
                    <a:solidFill>
                      <a:prstClr val="white"/>
                    </a:solidFill>
                    <a:latin typeface="Segoe UI" panose="020B0502040204020203" pitchFamily="34" charset="0"/>
                    <a:ea typeface="Linux Libertine" panose="02000503000000000000" pitchFamily="2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50" name="Oval 1149">
                  <a:extLst>
                    <a:ext uri="{FF2B5EF4-FFF2-40B4-BE49-F238E27FC236}">
                      <a16:creationId xmlns:a16="http://schemas.microsoft.com/office/drawing/2014/main" id="{728C18C7-1A2C-5202-10E0-908BFD42B73C}"/>
                    </a:ext>
                  </a:extLst>
                </p:cNvPr>
                <p:cNvSpPr/>
                <p:nvPr/>
              </p:nvSpPr>
              <p:spPr>
                <a:xfrm>
                  <a:off x="9370909" y="4186112"/>
                  <a:ext cx="36820" cy="36820"/>
                </a:xfrm>
                <a:prstGeom prst="ellipse">
                  <a:avLst/>
                </a:prstGeom>
                <a:solidFill>
                  <a:srgbClr val="00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en-US" sz="1600">
                    <a:solidFill>
                      <a:prstClr val="white"/>
                    </a:solidFill>
                    <a:latin typeface="Segoe UI" panose="020B0502040204020203" pitchFamily="34" charset="0"/>
                    <a:ea typeface="Linux Libertine" panose="02000503000000000000" pitchFamily="2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51" name="Star: 6 Points 1150">
                  <a:extLst>
                    <a:ext uri="{FF2B5EF4-FFF2-40B4-BE49-F238E27FC236}">
                      <a16:creationId xmlns:a16="http://schemas.microsoft.com/office/drawing/2014/main" id="{23B59B6D-92BA-3B9C-A141-1A94520CC461}"/>
                    </a:ext>
                  </a:extLst>
                </p:cNvPr>
                <p:cNvSpPr/>
                <p:nvPr/>
              </p:nvSpPr>
              <p:spPr>
                <a:xfrm>
                  <a:off x="9078119" y="3967700"/>
                  <a:ext cx="80098" cy="80097"/>
                </a:xfrm>
                <a:prstGeom prst="star6">
                  <a:avLst/>
                </a:prstGeom>
                <a:solidFill>
                  <a:srgbClr val="00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en-US" sz="1600">
                    <a:solidFill>
                      <a:prstClr val="white"/>
                    </a:solidFill>
                    <a:latin typeface="Segoe UI" panose="020B0502040204020203" pitchFamily="34" charset="0"/>
                    <a:ea typeface="Linux Libertine" panose="02000503000000000000" pitchFamily="2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52" name="Oval 1151">
                  <a:extLst>
                    <a:ext uri="{FF2B5EF4-FFF2-40B4-BE49-F238E27FC236}">
                      <a16:creationId xmlns:a16="http://schemas.microsoft.com/office/drawing/2014/main" id="{1B24191D-6022-3CC0-2B8E-8474EF85DE1F}"/>
                    </a:ext>
                  </a:extLst>
                </p:cNvPr>
                <p:cNvSpPr/>
                <p:nvPr/>
              </p:nvSpPr>
              <p:spPr>
                <a:xfrm>
                  <a:off x="9370908" y="4037072"/>
                  <a:ext cx="36820" cy="36820"/>
                </a:xfrm>
                <a:prstGeom prst="ellipse">
                  <a:avLst/>
                </a:prstGeom>
                <a:solidFill>
                  <a:srgbClr val="00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en-US" sz="1600">
                    <a:solidFill>
                      <a:prstClr val="white"/>
                    </a:solidFill>
                    <a:latin typeface="Segoe UI" panose="020B0502040204020203" pitchFamily="34" charset="0"/>
                    <a:ea typeface="Linux Libertine" panose="02000503000000000000" pitchFamily="2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53" name="Oval 1152">
                  <a:extLst>
                    <a:ext uri="{FF2B5EF4-FFF2-40B4-BE49-F238E27FC236}">
                      <a16:creationId xmlns:a16="http://schemas.microsoft.com/office/drawing/2014/main" id="{FE89EC84-7E4B-E12D-992F-B87478A7040E}"/>
                    </a:ext>
                  </a:extLst>
                </p:cNvPr>
                <p:cNvSpPr/>
                <p:nvPr/>
              </p:nvSpPr>
              <p:spPr>
                <a:xfrm>
                  <a:off x="9370907" y="3888033"/>
                  <a:ext cx="36820" cy="36820"/>
                </a:xfrm>
                <a:prstGeom prst="ellipse">
                  <a:avLst/>
                </a:prstGeom>
                <a:solidFill>
                  <a:srgbClr val="00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en-US" sz="1600">
                    <a:solidFill>
                      <a:prstClr val="white"/>
                    </a:solidFill>
                    <a:latin typeface="Segoe UI" panose="020B0502040204020203" pitchFamily="34" charset="0"/>
                    <a:ea typeface="Linux Libertine" panose="02000503000000000000" pitchFamily="2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54" name="Oval 1153">
                  <a:extLst>
                    <a:ext uri="{FF2B5EF4-FFF2-40B4-BE49-F238E27FC236}">
                      <a16:creationId xmlns:a16="http://schemas.microsoft.com/office/drawing/2014/main" id="{7EFF339F-346F-60B7-90B1-D357C5815F2E}"/>
                    </a:ext>
                  </a:extLst>
                </p:cNvPr>
                <p:cNvSpPr/>
                <p:nvPr/>
              </p:nvSpPr>
              <p:spPr>
                <a:xfrm>
                  <a:off x="9370906" y="3738994"/>
                  <a:ext cx="36820" cy="36820"/>
                </a:xfrm>
                <a:prstGeom prst="ellipse">
                  <a:avLst/>
                </a:prstGeom>
                <a:solidFill>
                  <a:srgbClr val="00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en-US" sz="1600">
                    <a:solidFill>
                      <a:prstClr val="white"/>
                    </a:solidFill>
                    <a:latin typeface="Segoe UI" panose="020B0502040204020203" pitchFamily="34" charset="0"/>
                    <a:ea typeface="Linux Libertine" panose="02000503000000000000" pitchFamily="2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55" name="Oval 1154">
                  <a:extLst>
                    <a:ext uri="{FF2B5EF4-FFF2-40B4-BE49-F238E27FC236}">
                      <a16:creationId xmlns:a16="http://schemas.microsoft.com/office/drawing/2014/main" id="{E7DE41C7-7C4B-5ED0-F928-550C09A961DB}"/>
                    </a:ext>
                  </a:extLst>
                </p:cNvPr>
                <p:cNvSpPr/>
                <p:nvPr/>
              </p:nvSpPr>
              <p:spPr>
                <a:xfrm>
                  <a:off x="9237266" y="4312576"/>
                  <a:ext cx="36820" cy="36820"/>
                </a:xfrm>
                <a:prstGeom prst="ellipse">
                  <a:avLst/>
                </a:prstGeom>
                <a:solidFill>
                  <a:srgbClr val="00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en-US" sz="1600">
                    <a:solidFill>
                      <a:prstClr val="white"/>
                    </a:solidFill>
                    <a:latin typeface="Segoe UI" panose="020B0502040204020203" pitchFamily="34" charset="0"/>
                    <a:ea typeface="Linux Libertine" panose="02000503000000000000" pitchFamily="2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56" name="Oval 1155">
                  <a:extLst>
                    <a:ext uri="{FF2B5EF4-FFF2-40B4-BE49-F238E27FC236}">
                      <a16:creationId xmlns:a16="http://schemas.microsoft.com/office/drawing/2014/main" id="{46055098-45DE-D2DB-9450-04C831E8686D}"/>
                    </a:ext>
                  </a:extLst>
                </p:cNvPr>
                <p:cNvSpPr/>
                <p:nvPr/>
              </p:nvSpPr>
              <p:spPr>
                <a:xfrm>
                  <a:off x="9237264" y="4163537"/>
                  <a:ext cx="36820" cy="36820"/>
                </a:xfrm>
                <a:prstGeom prst="ellipse">
                  <a:avLst/>
                </a:prstGeom>
                <a:solidFill>
                  <a:srgbClr val="00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en-US" sz="1600">
                    <a:solidFill>
                      <a:prstClr val="white"/>
                    </a:solidFill>
                    <a:latin typeface="Segoe UI" panose="020B0502040204020203" pitchFamily="34" charset="0"/>
                    <a:ea typeface="Linux Libertine" panose="02000503000000000000" pitchFamily="2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57" name="Oval 1156">
                  <a:extLst>
                    <a:ext uri="{FF2B5EF4-FFF2-40B4-BE49-F238E27FC236}">
                      <a16:creationId xmlns:a16="http://schemas.microsoft.com/office/drawing/2014/main" id="{EB82CAE9-2BF3-F6ED-4B84-1FE446DBE5FD}"/>
                    </a:ext>
                  </a:extLst>
                </p:cNvPr>
                <p:cNvSpPr/>
                <p:nvPr/>
              </p:nvSpPr>
              <p:spPr>
                <a:xfrm>
                  <a:off x="9237262" y="4014498"/>
                  <a:ext cx="36820" cy="36820"/>
                </a:xfrm>
                <a:prstGeom prst="ellipse">
                  <a:avLst/>
                </a:prstGeom>
                <a:solidFill>
                  <a:srgbClr val="00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en-US" sz="1600">
                    <a:solidFill>
                      <a:prstClr val="white"/>
                    </a:solidFill>
                    <a:latin typeface="Segoe UI" panose="020B0502040204020203" pitchFamily="34" charset="0"/>
                    <a:ea typeface="Linux Libertine" panose="02000503000000000000" pitchFamily="2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58" name="Oval 1157">
                  <a:extLst>
                    <a:ext uri="{FF2B5EF4-FFF2-40B4-BE49-F238E27FC236}">
                      <a16:creationId xmlns:a16="http://schemas.microsoft.com/office/drawing/2014/main" id="{5099229A-F256-8785-8FF6-FC6EC0918BF6}"/>
                    </a:ext>
                  </a:extLst>
                </p:cNvPr>
                <p:cNvSpPr/>
                <p:nvPr/>
              </p:nvSpPr>
              <p:spPr>
                <a:xfrm>
                  <a:off x="9237259" y="3865457"/>
                  <a:ext cx="36820" cy="36820"/>
                </a:xfrm>
                <a:prstGeom prst="ellipse">
                  <a:avLst/>
                </a:prstGeom>
                <a:solidFill>
                  <a:srgbClr val="00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en-US" sz="1600">
                    <a:solidFill>
                      <a:prstClr val="white"/>
                    </a:solidFill>
                    <a:latin typeface="Segoe UI" panose="020B0502040204020203" pitchFamily="34" charset="0"/>
                    <a:ea typeface="Linux Libertine" panose="02000503000000000000" pitchFamily="2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59" name="Oval 1158">
                  <a:extLst>
                    <a:ext uri="{FF2B5EF4-FFF2-40B4-BE49-F238E27FC236}">
                      <a16:creationId xmlns:a16="http://schemas.microsoft.com/office/drawing/2014/main" id="{5B1F4541-F5AE-CE56-DE17-5A57EAC0B1B2}"/>
                    </a:ext>
                  </a:extLst>
                </p:cNvPr>
                <p:cNvSpPr/>
                <p:nvPr/>
              </p:nvSpPr>
              <p:spPr>
                <a:xfrm>
                  <a:off x="9237255" y="3716418"/>
                  <a:ext cx="36820" cy="36820"/>
                </a:xfrm>
                <a:prstGeom prst="ellipse">
                  <a:avLst/>
                </a:prstGeom>
                <a:solidFill>
                  <a:srgbClr val="00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en-US" sz="1600">
                    <a:solidFill>
                      <a:prstClr val="white"/>
                    </a:solidFill>
                    <a:latin typeface="Segoe UI" panose="020B0502040204020203" pitchFamily="34" charset="0"/>
                    <a:ea typeface="Linux Libertine" panose="02000503000000000000" pitchFamily="2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60" name="Oval 1159">
                  <a:extLst>
                    <a:ext uri="{FF2B5EF4-FFF2-40B4-BE49-F238E27FC236}">
                      <a16:creationId xmlns:a16="http://schemas.microsoft.com/office/drawing/2014/main" id="{7C246F6D-5F90-1A45-48F0-562A11BC6487}"/>
                    </a:ext>
                  </a:extLst>
                </p:cNvPr>
                <p:cNvSpPr/>
                <p:nvPr/>
              </p:nvSpPr>
              <p:spPr>
                <a:xfrm>
                  <a:off x="9099715" y="4282234"/>
                  <a:ext cx="36820" cy="36820"/>
                </a:xfrm>
                <a:prstGeom prst="ellipse">
                  <a:avLst/>
                </a:prstGeom>
                <a:solidFill>
                  <a:srgbClr val="00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en-US" sz="1600">
                    <a:solidFill>
                      <a:prstClr val="white"/>
                    </a:solidFill>
                    <a:latin typeface="Segoe UI" panose="020B0502040204020203" pitchFamily="34" charset="0"/>
                    <a:ea typeface="Linux Libertine" panose="02000503000000000000" pitchFamily="2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61" name="Oval 1160">
                  <a:extLst>
                    <a:ext uri="{FF2B5EF4-FFF2-40B4-BE49-F238E27FC236}">
                      <a16:creationId xmlns:a16="http://schemas.microsoft.com/office/drawing/2014/main" id="{0774A783-7F9E-11C4-B5E2-3104A17F896F}"/>
                    </a:ext>
                  </a:extLst>
                </p:cNvPr>
                <p:cNvSpPr/>
                <p:nvPr/>
              </p:nvSpPr>
              <p:spPr>
                <a:xfrm>
                  <a:off x="9099715" y="4133194"/>
                  <a:ext cx="36820" cy="36820"/>
                </a:xfrm>
                <a:prstGeom prst="ellipse">
                  <a:avLst/>
                </a:prstGeom>
                <a:solidFill>
                  <a:srgbClr val="00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en-US" sz="1600">
                    <a:solidFill>
                      <a:prstClr val="white"/>
                    </a:solidFill>
                    <a:latin typeface="Segoe UI" panose="020B0502040204020203" pitchFamily="34" charset="0"/>
                    <a:ea typeface="Linux Libertine" panose="02000503000000000000" pitchFamily="2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62" name="Oval 1161">
                  <a:extLst>
                    <a:ext uri="{FF2B5EF4-FFF2-40B4-BE49-F238E27FC236}">
                      <a16:creationId xmlns:a16="http://schemas.microsoft.com/office/drawing/2014/main" id="{0A263D88-9F68-6492-CE6D-381E88423CBE}"/>
                    </a:ext>
                  </a:extLst>
                </p:cNvPr>
                <p:cNvSpPr/>
                <p:nvPr/>
              </p:nvSpPr>
              <p:spPr>
                <a:xfrm>
                  <a:off x="9099715" y="3835117"/>
                  <a:ext cx="36820" cy="36820"/>
                </a:xfrm>
                <a:prstGeom prst="ellipse">
                  <a:avLst/>
                </a:prstGeom>
                <a:solidFill>
                  <a:srgbClr val="00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en-US" sz="1600">
                    <a:solidFill>
                      <a:prstClr val="white"/>
                    </a:solidFill>
                    <a:latin typeface="Segoe UI" panose="020B0502040204020203" pitchFamily="34" charset="0"/>
                    <a:ea typeface="Linux Libertine" panose="02000503000000000000" pitchFamily="2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63" name="Oval 1162">
                  <a:extLst>
                    <a:ext uri="{FF2B5EF4-FFF2-40B4-BE49-F238E27FC236}">
                      <a16:creationId xmlns:a16="http://schemas.microsoft.com/office/drawing/2014/main" id="{62F63D5E-55D3-C6CF-CCA7-8FDFFC6B810D}"/>
                    </a:ext>
                  </a:extLst>
                </p:cNvPr>
                <p:cNvSpPr/>
                <p:nvPr/>
              </p:nvSpPr>
              <p:spPr>
                <a:xfrm>
                  <a:off x="9099721" y="3686077"/>
                  <a:ext cx="36820" cy="36820"/>
                </a:xfrm>
                <a:prstGeom prst="ellipse">
                  <a:avLst/>
                </a:prstGeom>
                <a:solidFill>
                  <a:srgbClr val="00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en-US" sz="1600">
                    <a:solidFill>
                      <a:prstClr val="white"/>
                    </a:solidFill>
                    <a:latin typeface="Segoe UI" panose="020B0502040204020203" pitchFamily="34" charset="0"/>
                    <a:ea typeface="Linux Libertine" panose="02000503000000000000" pitchFamily="2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64" name="Oval 1163">
                  <a:extLst>
                    <a:ext uri="{FF2B5EF4-FFF2-40B4-BE49-F238E27FC236}">
                      <a16:creationId xmlns:a16="http://schemas.microsoft.com/office/drawing/2014/main" id="{D86A588A-0740-0BAA-1461-A7EBB7B56CCF}"/>
                    </a:ext>
                  </a:extLst>
                </p:cNvPr>
                <p:cNvSpPr/>
                <p:nvPr/>
              </p:nvSpPr>
              <p:spPr>
                <a:xfrm>
                  <a:off x="8964252" y="4263820"/>
                  <a:ext cx="36820" cy="36820"/>
                </a:xfrm>
                <a:prstGeom prst="ellipse">
                  <a:avLst/>
                </a:prstGeom>
                <a:solidFill>
                  <a:srgbClr val="00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en-US" sz="1600">
                    <a:solidFill>
                      <a:prstClr val="white"/>
                    </a:solidFill>
                    <a:latin typeface="Segoe UI" panose="020B0502040204020203" pitchFamily="34" charset="0"/>
                    <a:ea typeface="Linux Libertine" panose="02000503000000000000" pitchFamily="2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65" name="Oval 1164">
                  <a:extLst>
                    <a:ext uri="{FF2B5EF4-FFF2-40B4-BE49-F238E27FC236}">
                      <a16:creationId xmlns:a16="http://schemas.microsoft.com/office/drawing/2014/main" id="{94321404-6D96-F3F2-AD8E-367111AB08DB}"/>
                    </a:ext>
                  </a:extLst>
                </p:cNvPr>
                <p:cNvSpPr/>
                <p:nvPr/>
              </p:nvSpPr>
              <p:spPr>
                <a:xfrm>
                  <a:off x="8964252" y="4114781"/>
                  <a:ext cx="36820" cy="36820"/>
                </a:xfrm>
                <a:prstGeom prst="ellipse">
                  <a:avLst/>
                </a:prstGeom>
                <a:solidFill>
                  <a:srgbClr val="00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en-US" sz="1600">
                    <a:solidFill>
                      <a:prstClr val="white"/>
                    </a:solidFill>
                    <a:latin typeface="Segoe UI" panose="020B0502040204020203" pitchFamily="34" charset="0"/>
                    <a:ea typeface="Linux Libertine" panose="02000503000000000000" pitchFamily="2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66" name="Oval 1165">
                  <a:extLst>
                    <a:ext uri="{FF2B5EF4-FFF2-40B4-BE49-F238E27FC236}">
                      <a16:creationId xmlns:a16="http://schemas.microsoft.com/office/drawing/2014/main" id="{CB1E936A-816D-3987-94E1-96A00F62AB47}"/>
                    </a:ext>
                  </a:extLst>
                </p:cNvPr>
                <p:cNvSpPr/>
                <p:nvPr/>
              </p:nvSpPr>
              <p:spPr>
                <a:xfrm>
                  <a:off x="8964252" y="3965741"/>
                  <a:ext cx="36820" cy="36820"/>
                </a:xfrm>
                <a:prstGeom prst="ellipse">
                  <a:avLst/>
                </a:prstGeom>
                <a:solidFill>
                  <a:srgbClr val="00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en-US" sz="1600">
                    <a:solidFill>
                      <a:prstClr val="white"/>
                    </a:solidFill>
                    <a:latin typeface="Segoe UI" panose="020B0502040204020203" pitchFamily="34" charset="0"/>
                    <a:ea typeface="Linux Libertine" panose="02000503000000000000" pitchFamily="2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67" name="Oval 1166">
                  <a:extLst>
                    <a:ext uri="{FF2B5EF4-FFF2-40B4-BE49-F238E27FC236}">
                      <a16:creationId xmlns:a16="http://schemas.microsoft.com/office/drawing/2014/main" id="{0642AA60-BE34-7C3E-F340-7715664C7D22}"/>
                    </a:ext>
                  </a:extLst>
                </p:cNvPr>
                <p:cNvSpPr/>
                <p:nvPr/>
              </p:nvSpPr>
              <p:spPr>
                <a:xfrm>
                  <a:off x="8964252" y="3816702"/>
                  <a:ext cx="36820" cy="36820"/>
                </a:xfrm>
                <a:prstGeom prst="ellipse">
                  <a:avLst/>
                </a:prstGeom>
                <a:solidFill>
                  <a:srgbClr val="00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en-US" sz="1600">
                    <a:solidFill>
                      <a:prstClr val="white"/>
                    </a:solidFill>
                    <a:latin typeface="Segoe UI" panose="020B0502040204020203" pitchFamily="34" charset="0"/>
                    <a:ea typeface="Linux Libertine" panose="02000503000000000000" pitchFamily="2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68" name="Oval 1167">
                  <a:extLst>
                    <a:ext uri="{FF2B5EF4-FFF2-40B4-BE49-F238E27FC236}">
                      <a16:creationId xmlns:a16="http://schemas.microsoft.com/office/drawing/2014/main" id="{25A81D3C-7351-AF12-A833-7BAC67D8B850}"/>
                    </a:ext>
                  </a:extLst>
                </p:cNvPr>
                <p:cNvSpPr/>
                <p:nvPr/>
              </p:nvSpPr>
              <p:spPr>
                <a:xfrm>
                  <a:off x="8964256" y="3667663"/>
                  <a:ext cx="36820" cy="36820"/>
                </a:xfrm>
                <a:prstGeom prst="ellipse">
                  <a:avLst/>
                </a:prstGeom>
                <a:solidFill>
                  <a:srgbClr val="00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en-US" sz="1600">
                    <a:solidFill>
                      <a:prstClr val="white"/>
                    </a:solidFill>
                    <a:latin typeface="Segoe UI" panose="020B0502040204020203" pitchFamily="34" charset="0"/>
                    <a:ea typeface="Linux Libertine" panose="02000503000000000000" pitchFamily="2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69" name="Oval 1168">
                  <a:extLst>
                    <a:ext uri="{FF2B5EF4-FFF2-40B4-BE49-F238E27FC236}">
                      <a16:creationId xmlns:a16="http://schemas.microsoft.com/office/drawing/2014/main" id="{DDDC6335-83DD-486C-F78D-BC992A712C4B}"/>
                    </a:ext>
                  </a:extLst>
                </p:cNvPr>
                <p:cNvSpPr/>
                <p:nvPr/>
              </p:nvSpPr>
              <p:spPr>
                <a:xfrm>
                  <a:off x="8821088" y="4245410"/>
                  <a:ext cx="36820" cy="36820"/>
                </a:xfrm>
                <a:prstGeom prst="ellipse">
                  <a:avLst/>
                </a:prstGeom>
                <a:solidFill>
                  <a:srgbClr val="00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en-US" sz="1600">
                    <a:solidFill>
                      <a:prstClr val="white"/>
                    </a:solidFill>
                    <a:latin typeface="Segoe UI" panose="020B0502040204020203" pitchFamily="34" charset="0"/>
                    <a:ea typeface="Linux Libertine" panose="02000503000000000000" pitchFamily="2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71" name="Oval 1170">
                  <a:extLst>
                    <a:ext uri="{FF2B5EF4-FFF2-40B4-BE49-F238E27FC236}">
                      <a16:creationId xmlns:a16="http://schemas.microsoft.com/office/drawing/2014/main" id="{D0648920-D49B-DF93-2066-BBB584949EC2}"/>
                    </a:ext>
                  </a:extLst>
                </p:cNvPr>
                <p:cNvSpPr/>
                <p:nvPr/>
              </p:nvSpPr>
              <p:spPr>
                <a:xfrm>
                  <a:off x="8821119" y="4096372"/>
                  <a:ext cx="36820" cy="36820"/>
                </a:xfrm>
                <a:prstGeom prst="ellipse">
                  <a:avLst/>
                </a:prstGeom>
                <a:solidFill>
                  <a:srgbClr val="00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en-US" sz="1600">
                    <a:solidFill>
                      <a:prstClr val="white"/>
                    </a:solidFill>
                    <a:latin typeface="Segoe UI" panose="020B0502040204020203" pitchFamily="34" charset="0"/>
                    <a:ea typeface="Linux Libertine" panose="02000503000000000000" pitchFamily="2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72" name="Oval 1171">
                  <a:extLst>
                    <a:ext uri="{FF2B5EF4-FFF2-40B4-BE49-F238E27FC236}">
                      <a16:creationId xmlns:a16="http://schemas.microsoft.com/office/drawing/2014/main" id="{9F5313DF-7857-AFEC-A19D-D09841F68DA0}"/>
                    </a:ext>
                  </a:extLst>
                </p:cNvPr>
                <p:cNvSpPr/>
                <p:nvPr/>
              </p:nvSpPr>
              <p:spPr>
                <a:xfrm>
                  <a:off x="8821047" y="3947333"/>
                  <a:ext cx="36820" cy="36820"/>
                </a:xfrm>
                <a:prstGeom prst="ellipse">
                  <a:avLst/>
                </a:prstGeom>
                <a:solidFill>
                  <a:srgbClr val="00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en-US" sz="1600">
                    <a:solidFill>
                      <a:prstClr val="white"/>
                    </a:solidFill>
                    <a:latin typeface="Segoe UI" panose="020B0502040204020203" pitchFamily="34" charset="0"/>
                    <a:ea typeface="Linux Libertine" panose="02000503000000000000" pitchFamily="2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73" name="Oval 1172">
                  <a:extLst>
                    <a:ext uri="{FF2B5EF4-FFF2-40B4-BE49-F238E27FC236}">
                      <a16:creationId xmlns:a16="http://schemas.microsoft.com/office/drawing/2014/main" id="{09946811-D83C-D28E-AAD9-3A97AC94D31B}"/>
                    </a:ext>
                  </a:extLst>
                </p:cNvPr>
                <p:cNvSpPr/>
                <p:nvPr/>
              </p:nvSpPr>
              <p:spPr>
                <a:xfrm>
                  <a:off x="8821014" y="3798289"/>
                  <a:ext cx="36820" cy="36820"/>
                </a:xfrm>
                <a:prstGeom prst="ellipse">
                  <a:avLst/>
                </a:prstGeom>
                <a:solidFill>
                  <a:srgbClr val="00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en-US" sz="1600">
                    <a:solidFill>
                      <a:prstClr val="white"/>
                    </a:solidFill>
                    <a:latin typeface="Segoe UI" panose="020B0502040204020203" pitchFamily="34" charset="0"/>
                    <a:ea typeface="Linux Libertine" panose="02000503000000000000" pitchFamily="2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75" name="Oval 1174">
                  <a:extLst>
                    <a:ext uri="{FF2B5EF4-FFF2-40B4-BE49-F238E27FC236}">
                      <a16:creationId xmlns:a16="http://schemas.microsoft.com/office/drawing/2014/main" id="{51042A5B-9D63-1EF3-6FE6-C506C5136C23}"/>
                    </a:ext>
                  </a:extLst>
                </p:cNvPr>
                <p:cNvSpPr/>
                <p:nvPr/>
              </p:nvSpPr>
              <p:spPr>
                <a:xfrm>
                  <a:off x="8820935" y="3649219"/>
                  <a:ext cx="36820" cy="36820"/>
                </a:xfrm>
                <a:prstGeom prst="ellipse">
                  <a:avLst/>
                </a:prstGeom>
                <a:solidFill>
                  <a:srgbClr val="00B8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defRPr/>
                  </a:pPr>
                  <a:endParaRPr lang="en-US" sz="1600">
                    <a:solidFill>
                      <a:prstClr val="white"/>
                    </a:solidFill>
                    <a:latin typeface="Segoe UI" panose="020B0502040204020203" pitchFamily="34" charset="0"/>
                    <a:ea typeface="Linux Libertine" panose="02000503000000000000" pitchFamily="2" charset="0"/>
                    <a:cs typeface="Segoe UI" panose="020B0502040204020203" pitchFamily="34" charset="0"/>
                  </a:endParaRPr>
                </a:p>
              </p:txBody>
            </p:sp>
          </p:grpSp>
          <p:sp>
            <p:nvSpPr>
              <p:cNvPr id="1176" name="Isosceles Triangle 10">
                <a:extLst>
                  <a:ext uri="{FF2B5EF4-FFF2-40B4-BE49-F238E27FC236}">
                    <a16:creationId xmlns:a16="http://schemas.microsoft.com/office/drawing/2014/main" id="{BE41B833-970C-AC6A-D8AC-716BED94CAE2}"/>
                  </a:ext>
                </a:extLst>
              </p:cNvPr>
              <p:cNvSpPr/>
              <p:nvPr/>
            </p:nvSpPr>
            <p:spPr>
              <a:xfrm>
                <a:off x="13343861" y="853491"/>
                <a:ext cx="860107" cy="414599"/>
              </a:xfrm>
              <a:custGeom>
                <a:avLst/>
                <a:gdLst>
                  <a:gd name="connsiteX0" fmla="*/ 0 w 2345267"/>
                  <a:gd name="connsiteY0" fmla="*/ 489744 h 489744"/>
                  <a:gd name="connsiteX1" fmla="*/ 766222 w 2345267"/>
                  <a:gd name="connsiteY1" fmla="*/ 0 h 489744"/>
                  <a:gd name="connsiteX2" fmla="*/ 2345267 w 2345267"/>
                  <a:gd name="connsiteY2" fmla="*/ 489744 h 489744"/>
                  <a:gd name="connsiteX3" fmla="*/ 0 w 2345267"/>
                  <a:gd name="connsiteY3" fmla="*/ 489744 h 489744"/>
                  <a:gd name="connsiteX0" fmla="*/ 0 w 1016000"/>
                  <a:gd name="connsiteY0" fmla="*/ 489744 h 489744"/>
                  <a:gd name="connsiteX1" fmla="*/ 766222 w 1016000"/>
                  <a:gd name="connsiteY1" fmla="*/ 0 h 489744"/>
                  <a:gd name="connsiteX2" fmla="*/ 1016000 w 1016000"/>
                  <a:gd name="connsiteY2" fmla="*/ 489744 h 489744"/>
                  <a:gd name="connsiteX3" fmla="*/ 0 w 1016000"/>
                  <a:gd name="connsiteY3" fmla="*/ 489744 h 489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6000" h="489744">
                    <a:moveTo>
                      <a:pt x="0" y="489744"/>
                    </a:moveTo>
                    <a:lnTo>
                      <a:pt x="766222" y="0"/>
                    </a:lnTo>
                    <a:lnTo>
                      <a:pt x="1016000" y="489744"/>
                    </a:lnTo>
                    <a:lnTo>
                      <a:pt x="0" y="489744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defRPr/>
                </a:pPr>
                <a:endParaRPr lang="en-US" sz="1600">
                  <a:solidFill>
                    <a:prstClr val="white"/>
                  </a:solidFill>
                  <a:latin typeface="Segoe UI" panose="020B0502040204020203" pitchFamily="34" charset="0"/>
                  <a:ea typeface="Linux Libertine" panose="02000503000000000000" pitchFamily="2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79" name="TextBox 1178">
                <a:extLst>
                  <a:ext uri="{FF2B5EF4-FFF2-40B4-BE49-F238E27FC236}">
                    <a16:creationId xmlns:a16="http://schemas.microsoft.com/office/drawing/2014/main" id="{ED4B36F4-78C7-7A62-4D19-F0C8ECC65DFB}"/>
                  </a:ext>
                </a:extLst>
              </p:cNvPr>
              <p:cNvSpPr txBox="1"/>
              <p:nvPr/>
            </p:nvSpPr>
            <p:spPr>
              <a:xfrm>
                <a:off x="13270128" y="1057037"/>
                <a:ext cx="2043740" cy="68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lang="en-US" sz="1300" dirty="0">
                    <a:solidFill>
                      <a:prstClr val="black"/>
                    </a:solidFill>
                    <a:latin typeface="Segoe UI" panose="020B0502040204020203" pitchFamily="34" charset="0"/>
                    <a:ea typeface="Linux Libertine" panose="02000503000000000000" pitchFamily="2" charset="0"/>
                    <a:cs typeface="Segoe UI" panose="020B0502040204020203" pitchFamily="34" charset="0"/>
                  </a:rPr>
                  <a:t>NLOS Scene Setup</a:t>
                </a:r>
              </a:p>
            </p:txBody>
          </p:sp>
        </p:grpSp>
        <p:sp>
          <p:nvSpPr>
            <p:cNvPr id="1130" name="TextBox 1129">
              <a:extLst>
                <a:ext uri="{FF2B5EF4-FFF2-40B4-BE49-F238E27FC236}">
                  <a16:creationId xmlns:a16="http://schemas.microsoft.com/office/drawing/2014/main" id="{C1537C03-EE09-BF6C-0D9E-01BA52E4E7D7}"/>
                </a:ext>
              </a:extLst>
            </p:cNvPr>
            <p:cNvSpPr txBox="1"/>
            <p:nvPr/>
          </p:nvSpPr>
          <p:spPr>
            <a:xfrm>
              <a:off x="7214068" y="3614921"/>
              <a:ext cx="2257171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300" dirty="0">
                  <a:solidFill>
                    <a:prstClr val="black"/>
                  </a:solidFill>
                  <a:latin typeface="Segoe UI" panose="020B0502040204020203" pitchFamily="34" charset="0"/>
                  <a:ea typeface="Linux Libertine" panose="02000503000000000000" pitchFamily="2" charset="0"/>
                  <a:cs typeface="Segoe UI" panose="020B0502040204020203" pitchFamily="34" charset="0"/>
                </a:rPr>
                <a:t>Experimental Reconstructions</a:t>
              </a:r>
            </a:p>
          </p:txBody>
        </p:sp>
        <p:pic>
          <p:nvPicPr>
            <p:cNvPr id="1126" name="Picture 1125" descr="A close-up of a mask&#10;&#10;Description automatically generated with low confidence">
              <a:extLst>
                <a:ext uri="{FF2B5EF4-FFF2-40B4-BE49-F238E27FC236}">
                  <a16:creationId xmlns:a16="http://schemas.microsoft.com/office/drawing/2014/main" id="{341C9000-C44C-AD6B-A395-01B2051FAF9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10385" y="995349"/>
              <a:ext cx="1146705" cy="959335"/>
            </a:xfrm>
            <a:prstGeom prst="rect">
              <a:avLst/>
            </a:prstGeom>
          </p:spPr>
        </p:pic>
        <p:sp>
          <p:nvSpPr>
            <p:cNvPr id="1135" name="TextBox 1134">
              <a:extLst>
                <a:ext uri="{FF2B5EF4-FFF2-40B4-BE49-F238E27FC236}">
                  <a16:creationId xmlns:a16="http://schemas.microsoft.com/office/drawing/2014/main" id="{92C815E1-E5F8-EE06-276F-0A01FA2D4FE5}"/>
                </a:ext>
              </a:extLst>
            </p:cNvPr>
            <p:cNvSpPr txBox="1"/>
            <p:nvPr/>
          </p:nvSpPr>
          <p:spPr>
            <a:xfrm>
              <a:off x="5887262" y="2375309"/>
              <a:ext cx="3837846" cy="301967"/>
            </a:xfrm>
            <a:prstGeom prst="roundRect">
              <a:avLst/>
            </a:prstGeom>
            <a:solidFill>
              <a:schemeClr val="accent6"/>
            </a:solidFill>
            <a:ln/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  <a:latin typeface="Segoe UI" panose="020B0502040204020203" pitchFamily="34" charset="0"/>
                  <a:ea typeface="Linux Libertine" panose="02000503000000000000" pitchFamily="2" charset="0"/>
                  <a:cs typeface="Segoe UI" panose="020B0502040204020203" pitchFamily="34" charset="0"/>
                </a:rPr>
                <a:t>Uncovering hidden scene information</a:t>
              </a:r>
            </a:p>
          </p:txBody>
        </p:sp>
        <p:sp>
          <p:nvSpPr>
            <p:cNvPr id="1144" name="TextBox 1143">
              <a:extLst>
                <a:ext uri="{FF2B5EF4-FFF2-40B4-BE49-F238E27FC236}">
                  <a16:creationId xmlns:a16="http://schemas.microsoft.com/office/drawing/2014/main" id="{80D11A3E-94DA-5B99-5E1D-42497C94FF08}"/>
                </a:ext>
              </a:extLst>
            </p:cNvPr>
            <p:cNvSpPr txBox="1"/>
            <p:nvPr/>
          </p:nvSpPr>
          <p:spPr>
            <a:xfrm>
              <a:off x="5451162" y="1904124"/>
              <a:ext cx="720514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300" dirty="0">
                  <a:solidFill>
                    <a:prstClr val="black"/>
                  </a:solidFill>
                  <a:latin typeface="Segoe UI" panose="020B0502040204020203" pitchFamily="34" charset="0"/>
                  <a:ea typeface="Linux Libertine" panose="02000503000000000000" pitchFamily="2" charset="0"/>
                  <a:cs typeface="Segoe UI" panose="020B0502040204020203" pitchFamily="34" charset="0"/>
                </a:rPr>
                <a:t>Input Scene</a:t>
              </a:r>
            </a:p>
          </p:txBody>
        </p:sp>
        <p:sp>
          <p:nvSpPr>
            <p:cNvPr id="1170" name="Arrow: Right 1169">
              <a:extLst>
                <a:ext uri="{FF2B5EF4-FFF2-40B4-BE49-F238E27FC236}">
                  <a16:creationId xmlns:a16="http://schemas.microsoft.com/office/drawing/2014/main" id="{0ADC9607-0145-F084-4B10-D63E9F335FE3}"/>
                </a:ext>
              </a:extLst>
            </p:cNvPr>
            <p:cNvSpPr/>
            <p:nvPr/>
          </p:nvSpPr>
          <p:spPr>
            <a:xfrm>
              <a:off x="6227018" y="1377147"/>
              <a:ext cx="366167" cy="211361"/>
            </a:xfrm>
            <a:prstGeom prst="rightArrow">
              <a:avLst>
                <a:gd name="adj1" fmla="val 50000"/>
                <a:gd name="adj2" fmla="val 80333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88" name="Arrow: Right 1187">
              <a:extLst>
                <a:ext uri="{FF2B5EF4-FFF2-40B4-BE49-F238E27FC236}">
                  <a16:creationId xmlns:a16="http://schemas.microsoft.com/office/drawing/2014/main" id="{33664EAA-6BF1-ABE8-0B2B-34ED3666B7FD}"/>
                </a:ext>
              </a:extLst>
            </p:cNvPr>
            <p:cNvSpPr/>
            <p:nvPr/>
          </p:nvSpPr>
          <p:spPr>
            <a:xfrm>
              <a:off x="6939875" y="3136313"/>
              <a:ext cx="366167" cy="211361"/>
            </a:xfrm>
            <a:prstGeom prst="rightArrow">
              <a:avLst>
                <a:gd name="adj1" fmla="val 50000"/>
                <a:gd name="adj2" fmla="val 80333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37" name="Group 1236">
            <a:extLst>
              <a:ext uri="{FF2B5EF4-FFF2-40B4-BE49-F238E27FC236}">
                <a16:creationId xmlns:a16="http://schemas.microsoft.com/office/drawing/2014/main" id="{7B264158-3D3B-5DBE-F6D3-25D4A856FD28}"/>
              </a:ext>
            </a:extLst>
          </p:cNvPr>
          <p:cNvGrpSpPr/>
          <p:nvPr/>
        </p:nvGrpSpPr>
        <p:grpSpPr>
          <a:xfrm>
            <a:off x="-114161" y="3696351"/>
            <a:ext cx="1882219" cy="1127800"/>
            <a:chOff x="319060" y="2831821"/>
            <a:chExt cx="1882219" cy="1127800"/>
          </a:xfrm>
        </p:grpSpPr>
        <p:sp>
          <p:nvSpPr>
            <p:cNvPr id="1233" name="Rectangle: Rounded Corners 1232">
              <a:extLst>
                <a:ext uri="{FF2B5EF4-FFF2-40B4-BE49-F238E27FC236}">
                  <a16:creationId xmlns:a16="http://schemas.microsoft.com/office/drawing/2014/main" id="{2BB6863B-3F09-C822-386B-78E5D2CBE9FD}"/>
                </a:ext>
              </a:extLst>
            </p:cNvPr>
            <p:cNvSpPr/>
            <p:nvPr/>
          </p:nvSpPr>
          <p:spPr>
            <a:xfrm>
              <a:off x="319060" y="2831821"/>
              <a:ext cx="1859875" cy="45719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4" name="Rectangle: Rounded Corners 1233">
              <a:extLst>
                <a:ext uri="{FF2B5EF4-FFF2-40B4-BE49-F238E27FC236}">
                  <a16:creationId xmlns:a16="http://schemas.microsoft.com/office/drawing/2014/main" id="{6A8580F6-10CF-5197-DFCA-1322325C6B60}"/>
                </a:ext>
              </a:extLst>
            </p:cNvPr>
            <p:cNvSpPr/>
            <p:nvPr/>
          </p:nvSpPr>
          <p:spPr>
            <a:xfrm>
              <a:off x="326371" y="3192515"/>
              <a:ext cx="1859875" cy="45719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5" name="Rectangle: Rounded Corners 1234">
              <a:extLst>
                <a:ext uri="{FF2B5EF4-FFF2-40B4-BE49-F238E27FC236}">
                  <a16:creationId xmlns:a16="http://schemas.microsoft.com/office/drawing/2014/main" id="{444D2D01-623C-D475-1515-A1AE2E58EAE2}"/>
                </a:ext>
              </a:extLst>
            </p:cNvPr>
            <p:cNvSpPr/>
            <p:nvPr/>
          </p:nvSpPr>
          <p:spPr>
            <a:xfrm>
              <a:off x="326370" y="3553209"/>
              <a:ext cx="1859875" cy="45719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36" name="Rectangle: Rounded Corners 1235">
              <a:extLst>
                <a:ext uri="{FF2B5EF4-FFF2-40B4-BE49-F238E27FC236}">
                  <a16:creationId xmlns:a16="http://schemas.microsoft.com/office/drawing/2014/main" id="{9B386574-AC64-0A6C-83A1-3B7DAE31DAB5}"/>
                </a:ext>
              </a:extLst>
            </p:cNvPr>
            <p:cNvSpPr/>
            <p:nvPr/>
          </p:nvSpPr>
          <p:spPr>
            <a:xfrm>
              <a:off x="341404" y="3913902"/>
              <a:ext cx="1859875" cy="45719"/>
            </a:xfrm>
            <a:prstGeom prst="roundRect">
              <a:avLst>
                <a:gd name="adj" fmla="val 50000"/>
              </a:avLst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238" name="Group 1237">
            <a:extLst>
              <a:ext uri="{FF2B5EF4-FFF2-40B4-BE49-F238E27FC236}">
                <a16:creationId xmlns:a16="http://schemas.microsoft.com/office/drawing/2014/main" id="{5277F60C-C121-B468-63F2-63C73B96A839}"/>
              </a:ext>
            </a:extLst>
          </p:cNvPr>
          <p:cNvGrpSpPr/>
          <p:nvPr/>
        </p:nvGrpSpPr>
        <p:grpSpPr>
          <a:xfrm>
            <a:off x="2444480" y="3688704"/>
            <a:ext cx="1882219" cy="1127800"/>
            <a:chOff x="319060" y="2831821"/>
            <a:chExt cx="1882219" cy="1127800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239" name="Rectangle: Rounded Corners 1238">
              <a:extLst>
                <a:ext uri="{FF2B5EF4-FFF2-40B4-BE49-F238E27FC236}">
                  <a16:creationId xmlns:a16="http://schemas.microsoft.com/office/drawing/2014/main" id="{7BD57ABC-0C23-FCC7-A6BD-79FB733AF779}"/>
                </a:ext>
              </a:extLst>
            </p:cNvPr>
            <p:cNvSpPr/>
            <p:nvPr/>
          </p:nvSpPr>
          <p:spPr>
            <a:xfrm>
              <a:off x="319060" y="2831821"/>
              <a:ext cx="1859875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40" name="Rectangle: Rounded Corners 1239">
              <a:extLst>
                <a:ext uri="{FF2B5EF4-FFF2-40B4-BE49-F238E27FC236}">
                  <a16:creationId xmlns:a16="http://schemas.microsoft.com/office/drawing/2014/main" id="{F72A86C1-44EE-0886-200D-65B6438376CE}"/>
                </a:ext>
              </a:extLst>
            </p:cNvPr>
            <p:cNvSpPr/>
            <p:nvPr/>
          </p:nvSpPr>
          <p:spPr>
            <a:xfrm>
              <a:off x="326371" y="3192515"/>
              <a:ext cx="1859875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41" name="Rectangle: Rounded Corners 1240">
              <a:extLst>
                <a:ext uri="{FF2B5EF4-FFF2-40B4-BE49-F238E27FC236}">
                  <a16:creationId xmlns:a16="http://schemas.microsoft.com/office/drawing/2014/main" id="{99400BFC-F7A2-EF63-95FF-DBFE5C03C84F}"/>
                </a:ext>
              </a:extLst>
            </p:cNvPr>
            <p:cNvSpPr/>
            <p:nvPr/>
          </p:nvSpPr>
          <p:spPr>
            <a:xfrm>
              <a:off x="326370" y="3553209"/>
              <a:ext cx="1859875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42" name="Rectangle: Rounded Corners 1241">
              <a:extLst>
                <a:ext uri="{FF2B5EF4-FFF2-40B4-BE49-F238E27FC236}">
                  <a16:creationId xmlns:a16="http://schemas.microsoft.com/office/drawing/2014/main" id="{BDCE4BFD-0EAA-2424-4312-35A3F4FB21E4}"/>
                </a:ext>
              </a:extLst>
            </p:cNvPr>
            <p:cNvSpPr/>
            <p:nvPr/>
          </p:nvSpPr>
          <p:spPr>
            <a:xfrm>
              <a:off x="341404" y="3913902"/>
              <a:ext cx="1859875" cy="45719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248" name="TextBox 1247">
            <a:extLst>
              <a:ext uri="{FF2B5EF4-FFF2-40B4-BE49-F238E27FC236}">
                <a16:creationId xmlns:a16="http://schemas.microsoft.com/office/drawing/2014/main" id="{E62424AB-0CD0-937B-FAC9-29850C38948B}"/>
              </a:ext>
            </a:extLst>
          </p:cNvPr>
          <p:cNvSpPr txBox="1"/>
          <p:nvPr/>
        </p:nvSpPr>
        <p:spPr>
          <a:xfrm>
            <a:off x="10654866" y="2925625"/>
            <a:ext cx="2148416" cy="31326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Linux Libertine" panose="02000503000000000000" pitchFamily="2" charset="0"/>
                <a:cs typeface="Segoe UI" panose="020B0502040204020203" pitchFamily="34" charset="0"/>
              </a:rPr>
              <a:t>Extended Reality (XR)</a:t>
            </a:r>
          </a:p>
        </p:txBody>
      </p:sp>
      <p:sp>
        <p:nvSpPr>
          <p:cNvPr id="1249" name="TextBox 1248">
            <a:extLst>
              <a:ext uri="{FF2B5EF4-FFF2-40B4-BE49-F238E27FC236}">
                <a16:creationId xmlns:a16="http://schemas.microsoft.com/office/drawing/2014/main" id="{FF26A08F-6312-630F-C696-ACAAFE2ABACC}"/>
              </a:ext>
            </a:extLst>
          </p:cNvPr>
          <p:cNvSpPr txBox="1"/>
          <p:nvPr/>
        </p:nvSpPr>
        <p:spPr>
          <a:xfrm>
            <a:off x="10476782" y="3200344"/>
            <a:ext cx="253872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Segoe UI" panose="020B0502040204020203" pitchFamily="34" charset="0"/>
                <a:ea typeface="Linux Libertine" panose="02000503000000000000" pitchFamily="2" charset="0"/>
                <a:cs typeface="Segoe UI" panose="020B0502040204020203" pitchFamily="34" charset="0"/>
              </a:rPr>
              <a:t>Practical appearance capture for photorealistic digital twins</a:t>
            </a:r>
          </a:p>
        </p:txBody>
      </p:sp>
      <p:sp>
        <p:nvSpPr>
          <p:cNvPr id="1250" name="TextBox 1249">
            <a:extLst>
              <a:ext uri="{FF2B5EF4-FFF2-40B4-BE49-F238E27FC236}">
                <a16:creationId xmlns:a16="http://schemas.microsoft.com/office/drawing/2014/main" id="{C9ED65C2-E9CE-5057-8372-9335688784D1}"/>
              </a:ext>
            </a:extLst>
          </p:cNvPr>
          <p:cNvSpPr txBox="1"/>
          <p:nvPr/>
        </p:nvSpPr>
        <p:spPr>
          <a:xfrm>
            <a:off x="10654866" y="4265823"/>
            <a:ext cx="2148416" cy="31326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Segoe UI" panose="020B0502040204020203" pitchFamily="34" charset="0"/>
                <a:ea typeface="Linux Libertine" panose="02000503000000000000" pitchFamily="2" charset="0"/>
                <a:cs typeface="Segoe UI" panose="020B0502040204020203" pitchFamily="34" charset="0"/>
              </a:rPr>
              <a:t>Autonomous Navigation</a:t>
            </a:r>
          </a:p>
        </p:txBody>
      </p:sp>
      <p:sp>
        <p:nvSpPr>
          <p:cNvPr id="1251" name="TextBox 1250">
            <a:extLst>
              <a:ext uri="{FF2B5EF4-FFF2-40B4-BE49-F238E27FC236}">
                <a16:creationId xmlns:a16="http://schemas.microsoft.com/office/drawing/2014/main" id="{C562ECB5-7A12-9122-9C39-1386582C902A}"/>
              </a:ext>
            </a:extLst>
          </p:cNvPr>
          <p:cNvSpPr txBox="1"/>
          <p:nvPr/>
        </p:nvSpPr>
        <p:spPr>
          <a:xfrm>
            <a:off x="10720373" y="4542266"/>
            <a:ext cx="2022985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>
                <a:latin typeface="Segoe UI" panose="020B0502040204020203" pitchFamily="34" charset="0"/>
                <a:ea typeface="Linux Libertine" panose="02000503000000000000" pitchFamily="2" charset="0"/>
                <a:cs typeface="Segoe UI" panose="020B0502040204020203" pitchFamily="34" charset="0"/>
              </a:rPr>
              <a:t>Safer cars and robots devoid of blind spots</a:t>
            </a:r>
          </a:p>
        </p:txBody>
      </p:sp>
      <p:pic>
        <p:nvPicPr>
          <p:cNvPr id="1261" name="Picture 4" descr="Collision Avoidance">
            <a:extLst>
              <a:ext uri="{FF2B5EF4-FFF2-40B4-BE49-F238E27FC236}">
                <a16:creationId xmlns:a16="http://schemas.microsoft.com/office/drawing/2014/main" id="{C0D84F0E-411A-5681-4193-23D693271A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259" b="11012"/>
          <a:stretch/>
        </p:blipFill>
        <p:spPr bwMode="auto">
          <a:xfrm>
            <a:off x="10797715" y="4987173"/>
            <a:ext cx="1885111" cy="980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62" name="Picture 12" descr="Top 7 Incredible Augmented Reality Experiences | HP® Tech Takes">
            <a:extLst>
              <a:ext uri="{FF2B5EF4-FFF2-40B4-BE49-F238E27FC236}">
                <a16:creationId xmlns:a16="http://schemas.microsoft.com/office/drawing/2014/main" id="{13F54891-4DDF-8AA1-85AE-027308D25A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81" r="14334"/>
          <a:stretch/>
        </p:blipFill>
        <p:spPr bwMode="auto">
          <a:xfrm flipH="1">
            <a:off x="10905390" y="3676579"/>
            <a:ext cx="1655826" cy="94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" name="Group 60">
            <a:extLst>
              <a:ext uri="{FF2B5EF4-FFF2-40B4-BE49-F238E27FC236}">
                <a16:creationId xmlns:a16="http://schemas.microsoft.com/office/drawing/2014/main" id="{F0F03FB5-8B70-E4F8-9D87-652956CD545F}"/>
              </a:ext>
            </a:extLst>
          </p:cNvPr>
          <p:cNvGrpSpPr/>
          <p:nvPr/>
        </p:nvGrpSpPr>
        <p:grpSpPr>
          <a:xfrm>
            <a:off x="30516" y="31308"/>
            <a:ext cx="2145170" cy="2772662"/>
            <a:chOff x="30516" y="12047"/>
            <a:chExt cx="2145170" cy="2772662"/>
          </a:xfrm>
        </p:grpSpPr>
        <p:sp>
          <p:nvSpPr>
            <p:cNvPr id="1197" name="Rectangle: Rounded Corners 1196">
              <a:extLst>
                <a:ext uri="{FF2B5EF4-FFF2-40B4-BE49-F238E27FC236}">
                  <a16:creationId xmlns:a16="http://schemas.microsoft.com/office/drawing/2014/main" id="{8AB99F17-E189-C8EE-CB47-F44419E7F826}"/>
                </a:ext>
              </a:extLst>
            </p:cNvPr>
            <p:cNvSpPr/>
            <p:nvPr/>
          </p:nvSpPr>
          <p:spPr>
            <a:xfrm>
              <a:off x="30516" y="188828"/>
              <a:ext cx="2145170" cy="2595881"/>
            </a:xfrm>
            <a:prstGeom prst="roundRect">
              <a:avLst>
                <a:gd name="adj" fmla="val 8264"/>
              </a:avLst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  <a:ea typeface="Linux Libertine" panose="02000503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FF3E58E-6025-BDCE-7059-3A2BC79AAB8B}"/>
                </a:ext>
              </a:extLst>
            </p:cNvPr>
            <p:cNvSpPr txBox="1"/>
            <p:nvPr/>
          </p:nvSpPr>
          <p:spPr>
            <a:xfrm>
              <a:off x="83482" y="562884"/>
              <a:ext cx="2034769" cy="442690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noAutofit/>
            </a:bodyPr>
            <a:lstStyle/>
            <a:p>
              <a:pPr algn="ctr"/>
              <a:r>
                <a:rPr lang="en-US" sz="1400" dirty="0">
                  <a:solidFill>
                    <a:schemeClr val="accent5">
                      <a:lumMod val="50000"/>
                    </a:schemeClr>
                  </a:solidFill>
                  <a:latin typeface="Segoe UI" panose="020B0502040204020203" pitchFamily="34" charset="0"/>
                  <a:ea typeface="Linux Libertine" panose="02000503000000000000" pitchFamily="2" charset="0"/>
                  <a:cs typeface="Segoe UI" panose="020B0502040204020203" pitchFamily="34" charset="0"/>
                </a:rPr>
                <a:t>Cameras that </a:t>
              </a:r>
              <a:r>
                <a:rPr lang="en-US" sz="1400" u="sng" dirty="0">
                  <a:solidFill>
                    <a:schemeClr val="accent5">
                      <a:lumMod val="50000"/>
                    </a:schemeClr>
                  </a:solidFill>
                  <a:latin typeface="Segoe UI" panose="020B0502040204020203" pitchFamily="34" charset="0"/>
                  <a:ea typeface="Linux Libertine" panose="02000503000000000000" pitchFamily="2" charset="0"/>
                  <a:cs typeface="Segoe UI" panose="020B0502040204020203" pitchFamily="34" charset="0"/>
                </a:rPr>
                <a:t>capture</a:t>
              </a:r>
              <a:r>
                <a:rPr lang="en-US" sz="1400" dirty="0">
                  <a:solidFill>
                    <a:schemeClr val="accent5">
                      <a:lumMod val="50000"/>
                    </a:schemeClr>
                  </a:solidFill>
                  <a:latin typeface="Segoe UI" panose="020B0502040204020203" pitchFamily="34" charset="0"/>
                  <a:ea typeface="Linux Libertine" panose="02000503000000000000" pitchFamily="2" charset="0"/>
                  <a:cs typeface="Segoe UI" panose="020B0502040204020203" pitchFamily="34" charset="0"/>
                </a:rPr>
                <a:t> </a:t>
              </a:r>
              <a:br>
                <a:rPr lang="en-US" sz="1400" dirty="0">
                  <a:solidFill>
                    <a:schemeClr val="accent5">
                      <a:lumMod val="50000"/>
                    </a:schemeClr>
                  </a:solidFill>
                  <a:latin typeface="Segoe UI" panose="020B0502040204020203" pitchFamily="34" charset="0"/>
                  <a:ea typeface="Linux Libertine" panose="02000503000000000000" pitchFamily="2" charset="0"/>
                  <a:cs typeface="Segoe UI" panose="020B0502040204020203" pitchFamily="34" charset="0"/>
                </a:rPr>
              </a:br>
              <a:r>
                <a:rPr lang="en-US" sz="1400" dirty="0">
                  <a:solidFill>
                    <a:schemeClr val="accent5">
                      <a:lumMod val="50000"/>
                    </a:schemeClr>
                  </a:solidFill>
                  <a:latin typeface="Segoe UI" panose="020B0502040204020203" pitchFamily="34" charset="0"/>
                  <a:ea typeface="Linux Libertine" panose="02000503000000000000" pitchFamily="2" charset="0"/>
                  <a:cs typeface="Segoe UI" panose="020B0502040204020203" pitchFamily="34" charset="0"/>
                </a:rPr>
                <a:t>unique light properties</a:t>
              </a:r>
            </a:p>
          </p:txBody>
        </p:sp>
        <p:sp>
          <p:nvSpPr>
            <p:cNvPr id="1029" name="TextBox 1028">
              <a:extLst>
                <a:ext uri="{FF2B5EF4-FFF2-40B4-BE49-F238E27FC236}">
                  <a16:creationId xmlns:a16="http://schemas.microsoft.com/office/drawing/2014/main" id="{4EF00B8E-050C-ADBC-4091-25CFB21ADFC0}"/>
                </a:ext>
              </a:extLst>
            </p:cNvPr>
            <p:cNvSpPr txBox="1"/>
            <p:nvPr/>
          </p:nvSpPr>
          <p:spPr>
            <a:xfrm>
              <a:off x="174867" y="12047"/>
              <a:ext cx="1810771" cy="534136"/>
            </a:xfrm>
            <a:prstGeom prst="roundRect">
              <a:avLst>
                <a:gd name="adj" fmla="val 20156"/>
              </a:avLst>
            </a:prstGeom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600" dirty="0">
                  <a:latin typeface="Segoe UI" panose="020B0502040204020203" pitchFamily="34" charset="0"/>
                  <a:ea typeface="Linux Libertine" panose="02000503000000000000" pitchFamily="2" charset="0"/>
                  <a:cs typeface="Segoe UI" panose="020B0502040204020203" pitchFamily="34" charset="0"/>
                </a:rPr>
                <a:t>Computational Imaging</a:t>
              </a:r>
            </a:p>
          </p:txBody>
        </p:sp>
        <p:pic>
          <p:nvPicPr>
            <p:cNvPr id="2" name="Graphic 1">
              <a:extLst>
                <a:ext uri="{FF2B5EF4-FFF2-40B4-BE49-F238E27FC236}">
                  <a16:creationId xmlns:a16="http://schemas.microsoft.com/office/drawing/2014/main" id="{81A1F06D-5D3A-910D-60A8-46C138FA3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1025253" y="1078359"/>
              <a:ext cx="719684" cy="741030"/>
            </a:xfrm>
            <a:prstGeom prst="rect">
              <a:avLst/>
            </a:prstGeom>
          </p:spPr>
        </p:pic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95C2623-A4E4-48B8-0BBF-830A526E9098}"/>
                </a:ext>
              </a:extLst>
            </p:cNvPr>
            <p:cNvGrpSpPr/>
            <p:nvPr/>
          </p:nvGrpSpPr>
          <p:grpSpPr>
            <a:xfrm>
              <a:off x="344884" y="1166862"/>
              <a:ext cx="644273" cy="293447"/>
              <a:chOff x="3747799" y="1443901"/>
              <a:chExt cx="644273" cy="293447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EF2E735C-15DE-A6B5-2EAD-2E22056B4396}"/>
                  </a:ext>
                </a:extLst>
              </p:cNvPr>
              <p:cNvGrpSpPr/>
              <p:nvPr/>
            </p:nvGrpSpPr>
            <p:grpSpPr>
              <a:xfrm rot="2426354">
                <a:off x="3747799" y="1443901"/>
                <a:ext cx="605810" cy="293447"/>
                <a:chOff x="1048747" y="3024435"/>
                <a:chExt cx="1758409" cy="851751"/>
              </a:xfrm>
            </p:grpSpPr>
            <p:pic>
              <p:nvPicPr>
                <p:cNvPr id="7" name="Picture 6" descr="Shape&#10;&#10;Description automatically generated with low confidence">
                  <a:extLst>
                    <a:ext uri="{FF2B5EF4-FFF2-40B4-BE49-F238E27FC236}">
                      <a16:creationId xmlns:a16="http://schemas.microsoft.com/office/drawing/2014/main" id="{90C0ADD0-4FBC-C120-9354-1D4600C497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5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9118" t="26464" b="37566"/>
                <a:stretch/>
              </p:blipFill>
              <p:spPr>
                <a:xfrm rot="20201210">
                  <a:off x="1048747" y="3257496"/>
                  <a:ext cx="1095789" cy="618690"/>
                </a:xfrm>
                <a:prstGeom prst="rect">
                  <a:avLst/>
                </a:prstGeom>
              </p:spPr>
            </p:pic>
            <p:pic>
              <p:nvPicPr>
                <p:cNvPr id="8" name="Picture 7" descr="Shape&#10;&#10;Description automatically generated with low confidence">
                  <a:extLst>
                    <a:ext uri="{FF2B5EF4-FFF2-40B4-BE49-F238E27FC236}">
                      <a16:creationId xmlns:a16="http://schemas.microsoft.com/office/drawing/2014/main" id="{576598B4-1207-512C-C347-BF34553424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5">
                  <a:duotone>
                    <a:schemeClr val="accent2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26464" b="37566"/>
                <a:stretch/>
              </p:blipFill>
              <p:spPr>
                <a:xfrm rot="20201210">
                  <a:off x="1452358" y="3024435"/>
                  <a:ext cx="1354798" cy="618690"/>
                </a:xfrm>
                <a:prstGeom prst="rect">
                  <a:avLst/>
                </a:prstGeom>
              </p:spPr>
            </p:pic>
          </p:grp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B15AF6D7-A23E-3B02-6F7D-8AB296DE39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96777" y="1485111"/>
                <a:ext cx="595295" cy="182334"/>
              </a:xfrm>
              <a:prstGeom prst="straightConnector1">
                <a:avLst/>
              </a:prstGeom>
              <a:ln w="1905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45" name="TextBox 1144">
              <a:extLst>
                <a:ext uri="{FF2B5EF4-FFF2-40B4-BE49-F238E27FC236}">
                  <a16:creationId xmlns:a16="http://schemas.microsoft.com/office/drawing/2014/main" id="{3996E979-B7C7-F8AE-ED55-46F70AC8E4EE}"/>
                </a:ext>
              </a:extLst>
            </p:cNvPr>
            <p:cNvSpPr txBox="1"/>
            <p:nvPr/>
          </p:nvSpPr>
          <p:spPr>
            <a:xfrm>
              <a:off x="92099" y="1916008"/>
              <a:ext cx="2014936" cy="209388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50000"/>
              </a:schemeClr>
            </a:solidFill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300" b="1" dirty="0">
                  <a:latin typeface="Segoe UI Semibold" panose="020B0502040204020203" pitchFamily="34" charset="0"/>
                  <a:ea typeface="Linux Libertine" panose="02000503000000000000" pitchFamily="2" charset="0"/>
                  <a:cs typeface="Segoe UI Semibold" panose="020B0502040204020203" pitchFamily="34" charset="0"/>
                </a:rPr>
                <a:t>Polarization</a:t>
              </a:r>
            </a:p>
          </p:txBody>
        </p:sp>
        <p:sp>
          <p:nvSpPr>
            <p:cNvPr id="1192" name="TextBox 1191">
              <a:extLst>
                <a:ext uri="{FF2B5EF4-FFF2-40B4-BE49-F238E27FC236}">
                  <a16:creationId xmlns:a16="http://schemas.microsoft.com/office/drawing/2014/main" id="{085E26E8-8F9B-BD96-1CED-44B61B924EAD}"/>
                </a:ext>
              </a:extLst>
            </p:cNvPr>
            <p:cNvSpPr txBox="1"/>
            <p:nvPr/>
          </p:nvSpPr>
          <p:spPr>
            <a:xfrm>
              <a:off x="92104" y="2488171"/>
              <a:ext cx="2014937" cy="215449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50000"/>
              </a:schemeClr>
            </a:solidFill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300" b="1" dirty="0">
                  <a:latin typeface="Segoe UI Semibold" panose="020B0502040204020203" pitchFamily="34" charset="0"/>
                  <a:ea typeface="Linux Libertine" panose="02000503000000000000" pitchFamily="2" charset="0"/>
                  <a:cs typeface="Segoe UI Semibold" panose="020B0502040204020203" pitchFamily="34" charset="0"/>
                </a:rPr>
                <a:t>Single-photon Statistics</a:t>
              </a:r>
            </a:p>
          </p:txBody>
        </p:sp>
        <p:sp>
          <p:nvSpPr>
            <p:cNvPr id="1193" name="TextBox 1192">
              <a:extLst>
                <a:ext uri="{FF2B5EF4-FFF2-40B4-BE49-F238E27FC236}">
                  <a16:creationId xmlns:a16="http://schemas.microsoft.com/office/drawing/2014/main" id="{74F0C6B7-7501-8EFC-6E5F-92350ED8B6EC}"/>
                </a:ext>
              </a:extLst>
            </p:cNvPr>
            <p:cNvSpPr txBox="1"/>
            <p:nvPr/>
          </p:nvSpPr>
          <p:spPr>
            <a:xfrm>
              <a:off x="92099" y="2199106"/>
              <a:ext cx="2026616" cy="215449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50000"/>
              </a:schemeClr>
            </a:solidFill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300" b="1" dirty="0">
                  <a:latin typeface="Segoe UI Semibold" panose="020B0502040204020203" pitchFamily="34" charset="0"/>
                  <a:ea typeface="Linux Libertine" panose="02000503000000000000" pitchFamily="2" charset="0"/>
                  <a:cs typeface="Segoe UI Semibold" panose="020B0502040204020203" pitchFamily="34" charset="0"/>
                </a:rPr>
                <a:t>Time of Flight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0BC2D95-E02A-BBF9-4DF1-23799ACEC838}"/>
              </a:ext>
            </a:extLst>
          </p:cNvPr>
          <p:cNvGrpSpPr/>
          <p:nvPr/>
        </p:nvGrpSpPr>
        <p:grpSpPr>
          <a:xfrm>
            <a:off x="2412586" y="31311"/>
            <a:ext cx="2138954" cy="2772657"/>
            <a:chOff x="2412586" y="12051"/>
            <a:chExt cx="2138954" cy="2772657"/>
          </a:xfrm>
        </p:grpSpPr>
        <p:grpSp>
          <p:nvGrpSpPr>
            <p:cNvPr id="1215" name="Group 1214">
              <a:extLst>
                <a:ext uri="{FF2B5EF4-FFF2-40B4-BE49-F238E27FC236}">
                  <a16:creationId xmlns:a16="http://schemas.microsoft.com/office/drawing/2014/main" id="{B2E18140-5A0E-067A-695E-F3CED0ACBC61}"/>
                </a:ext>
              </a:extLst>
            </p:cNvPr>
            <p:cNvGrpSpPr/>
            <p:nvPr/>
          </p:nvGrpSpPr>
          <p:grpSpPr>
            <a:xfrm>
              <a:off x="2412586" y="12051"/>
              <a:ext cx="2138954" cy="2772657"/>
              <a:chOff x="3379104" y="427068"/>
              <a:chExt cx="2138954" cy="3160824"/>
            </a:xfrm>
          </p:grpSpPr>
          <p:sp>
            <p:nvSpPr>
              <p:cNvPr id="1200" name="Rectangle: Rounded Corners 1199">
                <a:extLst>
                  <a:ext uri="{FF2B5EF4-FFF2-40B4-BE49-F238E27FC236}">
                    <a16:creationId xmlns:a16="http://schemas.microsoft.com/office/drawing/2014/main" id="{96FC56C4-7A16-B344-8E36-ED5DC1445BED}"/>
                  </a:ext>
                </a:extLst>
              </p:cNvPr>
              <p:cNvSpPr/>
              <p:nvPr/>
            </p:nvSpPr>
            <p:spPr>
              <a:xfrm>
                <a:off x="3379104" y="664302"/>
                <a:ext cx="2138954" cy="2923590"/>
              </a:xfrm>
              <a:prstGeom prst="roundRect">
                <a:avLst>
                  <a:gd name="adj" fmla="val 8264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latin typeface="Segoe UI" panose="020B0502040204020203" pitchFamily="34" charset="0"/>
                  <a:ea typeface="Linux Libertine" panose="02000503000000000000" pitchFamily="2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31" name="TextBox 1030">
                <a:extLst>
                  <a:ext uri="{FF2B5EF4-FFF2-40B4-BE49-F238E27FC236}">
                    <a16:creationId xmlns:a16="http://schemas.microsoft.com/office/drawing/2014/main" id="{D539C33D-E8C7-CC55-AF44-15719A6CE959}"/>
                  </a:ext>
                </a:extLst>
              </p:cNvPr>
              <p:cNvSpPr txBox="1"/>
              <p:nvPr/>
            </p:nvSpPr>
            <p:spPr>
              <a:xfrm>
                <a:off x="3527373" y="427068"/>
                <a:ext cx="1858686" cy="608915"/>
              </a:xfrm>
              <a:prstGeom prst="roundRect">
                <a:avLst/>
              </a:prstGeom>
              <a:ln/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600" dirty="0">
                    <a:latin typeface="Segoe UI" panose="020B0502040204020203" pitchFamily="34" charset="0"/>
                    <a:ea typeface="Linux Libertine" panose="02000503000000000000" pitchFamily="2" charset="0"/>
                    <a:cs typeface="Segoe UI" panose="020B0502040204020203" pitchFamily="34" charset="0"/>
                  </a:rPr>
                  <a:t>Physics-based Machine Learning</a:t>
                </a:r>
              </a:p>
            </p:txBody>
          </p:sp>
          <p:sp>
            <p:nvSpPr>
              <p:cNvPr id="1032" name="TextBox 1031">
                <a:extLst>
                  <a:ext uri="{FF2B5EF4-FFF2-40B4-BE49-F238E27FC236}">
                    <a16:creationId xmlns:a16="http://schemas.microsoft.com/office/drawing/2014/main" id="{5DFA2662-F762-1722-EE1F-5BCBDC88AA4B}"/>
                  </a:ext>
                </a:extLst>
              </p:cNvPr>
              <p:cNvSpPr txBox="1"/>
              <p:nvPr/>
            </p:nvSpPr>
            <p:spPr>
              <a:xfrm>
                <a:off x="3426495" y="1062385"/>
                <a:ext cx="2048512" cy="4899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2">
                        <a:lumMod val="50000"/>
                      </a:schemeClr>
                    </a:solidFill>
                    <a:latin typeface="Segoe UI" panose="020B0502040204020203" pitchFamily="34" charset="0"/>
                    <a:ea typeface="Linux Libertine" panose="02000503000000000000" pitchFamily="2" charset="0"/>
                    <a:cs typeface="Segoe UI" panose="020B0502040204020203" pitchFamily="34" charset="0"/>
                  </a:rPr>
                  <a:t>AI that </a:t>
                </a:r>
                <a:r>
                  <a:rPr lang="en-US" sz="1400" u="sng" dirty="0">
                    <a:solidFill>
                      <a:schemeClr val="accent2">
                        <a:lumMod val="50000"/>
                      </a:schemeClr>
                    </a:solidFill>
                    <a:latin typeface="Segoe UI" panose="020B0502040204020203" pitchFamily="34" charset="0"/>
                    <a:ea typeface="Linux Libertine" panose="02000503000000000000" pitchFamily="2" charset="0"/>
                    <a:cs typeface="Segoe UI" panose="020B0502040204020203" pitchFamily="34" charset="0"/>
                  </a:rPr>
                  <a:t>analyzes</a:t>
                </a:r>
                <a:r>
                  <a:rPr lang="en-US" sz="1400" dirty="0">
                    <a:solidFill>
                      <a:schemeClr val="accent2">
                        <a:lumMod val="50000"/>
                      </a:schemeClr>
                    </a:solidFill>
                    <a:latin typeface="Segoe UI" panose="020B0502040204020203" pitchFamily="34" charset="0"/>
                    <a:ea typeface="Linux Libertine" panose="02000503000000000000" pitchFamily="2" charset="0"/>
                    <a:cs typeface="Segoe UI" panose="020B0502040204020203" pitchFamily="34" charset="0"/>
                  </a:rPr>
                  <a:t> </a:t>
                </a:r>
              </a:p>
              <a:p>
                <a:pPr algn="ctr"/>
                <a:r>
                  <a:rPr lang="en-US" sz="1400" dirty="0">
                    <a:solidFill>
                      <a:schemeClr val="accent2">
                        <a:lumMod val="50000"/>
                      </a:schemeClr>
                    </a:solidFill>
                    <a:latin typeface="Segoe UI" panose="020B0502040204020203" pitchFamily="34" charset="0"/>
                    <a:ea typeface="Linux Libertine" panose="02000503000000000000" pitchFamily="2" charset="0"/>
                    <a:cs typeface="Segoe UI" panose="020B0502040204020203" pitchFamily="34" charset="0"/>
                  </a:rPr>
                  <a:t>the physics of light </a:t>
                </a:r>
              </a:p>
            </p:txBody>
          </p:sp>
        </p:grpSp>
        <p:grpSp>
          <p:nvGrpSpPr>
            <p:cNvPr id="1123" name="Group 1122">
              <a:extLst>
                <a:ext uri="{FF2B5EF4-FFF2-40B4-BE49-F238E27FC236}">
                  <a16:creationId xmlns:a16="http://schemas.microsoft.com/office/drawing/2014/main" id="{EA33BD20-9106-F5B1-BA0E-5277DC88C561}"/>
                </a:ext>
              </a:extLst>
            </p:cNvPr>
            <p:cNvGrpSpPr/>
            <p:nvPr/>
          </p:nvGrpSpPr>
          <p:grpSpPr>
            <a:xfrm>
              <a:off x="2814731" y="1007316"/>
              <a:ext cx="1405283" cy="803336"/>
              <a:chOff x="6525971" y="1268445"/>
              <a:chExt cx="1405283" cy="803336"/>
            </a:xfrm>
          </p:grpSpPr>
          <p:pic>
            <p:nvPicPr>
              <p:cNvPr id="10" name="Graphic 9" descr="Dim (Smaller Sun) with solid fill">
                <a:extLst>
                  <a:ext uri="{FF2B5EF4-FFF2-40B4-BE49-F238E27FC236}">
                    <a16:creationId xmlns:a16="http://schemas.microsoft.com/office/drawing/2014/main" id="{2029C5DE-FBBD-E514-5C30-CDD41C6D76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17"/>
                  </a:ext>
                </a:extLst>
              </a:blip>
              <a:stretch>
                <a:fillRect/>
              </a:stretch>
            </p:blipFill>
            <p:spPr>
              <a:xfrm flipH="1">
                <a:off x="7590735" y="1357465"/>
                <a:ext cx="340519" cy="340519"/>
              </a:xfrm>
              <a:prstGeom prst="rect">
                <a:avLst/>
              </a:prstGeom>
            </p:spPr>
          </p:pic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800234F0-D748-1A25-EEFD-11A10FF0D5C4}"/>
                  </a:ext>
                </a:extLst>
              </p:cNvPr>
              <p:cNvSpPr/>
              <p:nvPr/>
            </p:nvSpPr>
            <p:spPr>
              <a:xfrm flipH="1" flipV="1">
                <a:off x="7427749" y="2018810"/>
                <a:ext cx="52971" cy="52971"/>
              </a:xfrm>
              <a:prstGeom prst="ellipse">
                <a:avLst/>
              </a:prstGeom>
              <a:solidFill>
                <a:srgbClr val="9499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" panose="020B0502040204020203" pitchFamily="34" charset="0"/>
                  <a:ea typeface="Linux Libertine" panose="02000503000000000000" pitchFamily="2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F8858164-3A99-452E-2C66-311E823F45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480720" y="1638110"/>
                <a:ext cx="219519" cy="391917"/>
              </a:xfrm>
              <a:prstGeom prst="straightConnector1">
                <a:avLst/>
              </a:prstGeom>
              <a:ln w="1905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6F027A0-2330-5263-78B4-29AC10820169}"/>
                  </a:ext>
                </a:extLst>
              </p:cNvPr>
              <p:cNvSpPr/>
              <p:nvPr/>
            </p:nvSpPr>
            <p:spPr>
              <a:xfrm flipH="1" flipV="1">
                <a:off x="7313498" y="1870526"/>
                <a:ext cx="52971" cy="52971"/>
              </a:xfrm>
              <a:prstGeom prst="ellipse">
                <a:avLst/>
              </a:prstGeom>
              <a:solidFill>
                <a:srgbClr val="9499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" panose="020B0502040204020203" pitchFamily="34" charset="0"/>
                  <a:ea typeface="Linux Libertine" panose="02000503000000000000" pitchFamily="2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25D6A5E1-2F72-03B2-98CD-9B9C82DC3325}"/>
                  </a:ext>
                </a:extLst>
              </p:cNvPr>
              <p:cNvSpPr/>
              <p:nvPr/>
            </p:nvSpPr>
            <p:spPr>
              <a:xfrm flipH="1" flipV="1">
                <a:off x="7120559" y="2018809"/>
                <a:ext cx="52971" cy="52971"/>
              </a:xfrm>
              <a:prstGeom prst="ellipse">
                <a:avLst/>
              </a:prstGeom>
              <a:solidFill>
                <a:srgbClr val="94998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Segoe UI" panose="020B0502040204020203" pitchFamily="34" charset="0"/>
                  <a:ea typeface="Linux Libertine" panose="02000503000000000000" pitchFamily="2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94EE3C99-DD46-97C8-7DC3-6C8EE03E63D9}"/>
                  </a:ext>
                </a:extLst>
              </p:cNvPr>
              <p:cNvCxnSpPr>
                <a:cxnSpLocks/>
                <a:endCxn id="13" idx="1"/>
              </p:cNvCxnSpPr>
              <p:nvPr/>
            </p:nvCxnSpPr>
            <p:spPr>
              <a:xfrm flipH="1" flipV="1">
                <a:off x="7358712" y="1915740"/>
                <a:ext cx="81100" cy="103069"/>
              </a:xfrm>
              <a:prstGeom prst="straightConnector1">
                <a:avLst/>
              </a:prstGeom>
              <a:ln w="1905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61B01524-81D4-701B-B85C-1BE48FDFA0B4}"/>
                  </a:ext>
                </a:extLst>
              </p:cNvPr>
              <p:cNvCxnSpPr>
                <a:cxnSpLocks/>
                <a:stCxn id="13" idx="7"/>
                <a:endCxn id="14" idx="3"/>
              </p:cNvCxnSpPr>
              <p:nvPr/>
            </p:nvCxnSpPr>
            <p:spPr>
              <a:xfrm flipH="1">
                <a:off x="7165773" y="1915740"/>
                <a:ext cx="155482" cy="110826"/>
              </a:xfrm>
              <a:prstGeom prst="straightConnector1">
                <a:avLst/>
              </a:prstGeom>
              <a:ln w="1905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9B98F1CA-E9C5-1978-F46C-73778EFEDB02}"/>
                  </a:ext>
                </a:extLst>
              </p:cNvPr>
              <p:cNvCxnSpPr>
                <a:cxnSpLocks/>
                <a:stCxn id="14" idx="5"/>
              </p:cNvCxnSpPr>
              <p:nvPr/>
            </p:nvCxnSpPr>
            <p:spPr>
              <a:xfrm flipH="1" flipV="1">
                <a:off x="6752308" y="1460620"/>
                <a:ext cx="376008" cy="565946"/>
              </a:xfrm>
              <a:prstGeom prst="straightConnector1">
                <a:avLst/>
              </a:prstGeom>
              <a:ln w="19050">
                <a:solidFill>
                  <a:schemeClr val="accent4">
                    <a:lumMod val="75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B3887300-E06A-01EB-2611-CBF0B53D9FD2}"/>
                  </a:ext>
                </a:extLst>
              </p:cNvPr>
              <p:cNvGrpSpPr/>
              <p:nvPr/>
            </p:nvGrpSpPr>
            <p:grpSpPr>
              <a:xfrm>
                <a:off x="6525971" y="1352051"/>
                <a:ext cx="690275" cy="636482"/>
                <a:chOff x="6479493" y="1352051"/>
                <a:chExt cx="690275" cy="636482"/>
              </a:xfrm>
            </p:grpSpPr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35CD5D58-8389-FDF2-63C6-69E96DDCC197}"/>
                    </a:ext>
                  </a:extLst>
                </p:cNvPr>
                <p:cNvSpPr/>
                <p:nvPr/>
              </p:nvSpPr>
              <p:spPr>
                <a:xfrm>
                  <a:off x="6481655" y="1352051"/>
                  <a:ext cx="688113" cy="633216"/>
                </a:xfrm>
                <a:custGeom>
                  <a:avLst/>
                  <a:gdLst>
                    <a:gd name="connsiteX0" fmla="*/ 447449 w 688113"/>
                    <a:gd name="connsiteY0" fmla="*/ 114284 h 633216"/>
                    <a:gd name="connsiteX1" fmla="*/ 682940 w 688113"/>
                    <a:gd name="connsiteY1" fmla="*/ 122061 h 633216"/>
                    <a:gd name="connsiteX2" fmla="*/ 681752 w 688113"/>
                    <a:gd name="connsiteY2" fmla="*/ 131247 h 633216"/>
                    <a:gd name="connsiteX3" fmla="*/ 120604 w 688113"/>
                    <a:gd name="connsiteY3" fmla="*/ 627591 h 633216"/>
                    <a:gd name="connsiteX4" fmla="*/ 111215 w 688113"/>
                    <a:gd name="connsiteY4" fmla="*/ 627759 h 633216"/>
                    <a:gd name="connsiteX5" fmla="*/ 128907 w 688113"/>
                    <a:gd name="connsiteY5" fmla="*/ 396038 h 633216"/>
                    <a:gd name="connsiteX6" fmla="*/ 134567 w 688113"/>
                    <a:gd name="connsiteY6" fmla="*/ 388570 h 633216"/>
                    <a:gd name="connsiteX7" fmla="*/ 439303 w 688113"/>
                    <a:gd name="connsiteY7" fmla="*/ 119027 h 633216"/>
                    <a:gd name="connsiteX8" fmla="*/ 447449 w 688113"/>
                    <a:gd name="connsiteY8" fmla="*/ 114284 h 6332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688113" h="633216">
                      <a:moveTo>
                        <a:pt x="447449" y="114284"/>
                      </a:moveTo>
                      <a:lnTo>
                        <a:pt x="682940" y="122061"/>
                      </a:lnTo>
                      <a:cubicBezTo>
                        <a:pt x="687815" y="122223"/>
                        <a:pt x="687326" y="126317"/>
                        <a:pt x="681752" y="131247"/>
                      </a:cubicBezTo>
                      <a:lnTo>
                        <a:pt x="120604" y="627591"/>
                      </a:lnTo>
                      <a:cubicBezTo>
                        <a:pt x="115035" y="632516"/>
                        <a:pt x="110850" y="632557"/>
                        <a:pt x="111215" y="627759"/>
                      </a:cubicBezTo>
                      <a:lnTo>
                        <a:pt x="128907" y="396038"/>
                      </a:lnTo>
                      <a:cubicBezTo>
                        <a:pt x="129021" y="394569"/>
                        <a:pt x="131542" y="391246"/>
                        <a:pt x="134567" y="388570"/>
                      </a:cubicBezTo>
                      <a:lnTo>
                        <a:pt x="439303" y="119027"/>
                      </a:lnTo>
                      <a:cubicBezTo>
                        <a:pt x="442327" y="116352"/>
                        <a:pt x="445955" y="114236"/>
                        <a:pt x="447449" y="114284"/>
                      </a:cubicBezTo>
                      <a:close/>
                    </a:path>
                  </a:pathLst>
                </a:custGeom>
                <a:solidFill>
                  <a:srgbClr val="BFE2E2"/>
                </a:solidFill>
                <a:ln w="11753" cap="rnd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>
                    <a:latin typeface="Segoe UI" panose="020B0502040204020203" pitchFamily="34" charset="0"/>
                    <a:ea typeface="Linux Libertine" panose="02000503000000000000" pitchFamily="2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D09A019B-FBE2-6476-C317-6DA3A13F1FE0}"/>
                    </a:ext>
                  </a:extLst>
                </p:cNvPr>
                <p:cNvSpPr/>
                <p:nvPr/>
              </p:nvSpPr>
              <p:spPr>
                <a:xfrm>
                  <a:off x="6860822" y="1533524"/>
                  <a:ext cx="130117" cy="120635"/>
                </a:xfrm>
                <a:custGeom>
                  <a:avLst/>
                  <a:gdLst>
                    <a:gd name="connsiteX0" fmla="*/ 86721 w 130117"/>
                    <a:gd name="connsiteY0" fmla="*/ 15581 h 120635"/>
                    <a:gd name="connsiteX1" fmla="*/ 130117 w 130117"/>
                    <a:gd name="connsiteY1" fmla="*/ 28348 h 120635"/>
                    <a:gd name="connsiteX2" fmla="*/ 31440 w 130117"/>
                    <a:gd name="connsiteY2" fmla="*/ 115630 h 120635"/>
                    <a:gd name="connsiteX3" fmla="*/ 0 w 130117"/>
                    <a:gd name="connsiteY3" fmla="*/ 92288 h 1206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0117" h="120635">
                      <a:moveTo>
                        <a:pt x="86721" y="15581"/>
                      </a:moveTo>
                      <a:lnTo>
                        <a:pt x="130117" y="28348"/>
                      </a:lnTo>
                      <a:lnTo>
                        <a:pt x="31440" y="115630"/>
                      </a:lnTo>
                      <a:lnTo>
                        <a:pt x="0" y="92288"/>
                      </a:lnTo>
                      <a:close/>
                    </a:path>
                  </a:pathLst>
                </a:custGeom>
                <a:solidFill>
                  <a:srgbClr val="DADBD1"/>
                </a:solidFill>
                <a:ln w="2303" cap="rnd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>
                    <a:latin typeface="Segoe UI" panose="020B0502040204020203" pitchFamily="34" charset="0"/>
                    <a:ea typeface="Linux Libertine" panose="02000503000000000000" pitchFamily="2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D7169E8-B1E1-8595-1A32-F927A36BD63E}"/>
                    </a:ext>
                  </a:extLst>
                </p:cNvPr>
                <p:cNvSpPr/>
                <p:nvPr/>
              </p:nvSpPr>
              <p:spPr>
                <a:xfrm>
                  <a:off x="6745203" y="1586567"/>
                  <a:ext cx="93214" cy="85923"/>
                </a:xfrm>
                <a:custGeom>
                  <a:avLst/>
                  <a:gdLst>
                    <a:gd name="connsiteX0" fmla="*/ 73229 w 93214"/>
                    <a:gd name="connsiteY0" fmla="*/ 3390 h 85923"/>
                    <a:gd name="connsiteX1" fmla="*/ 93215 w 93214"/>
                    <a:gd name="connsiteY1" fmla="*/ 17761 h 85923"/>
                    <a:gd name="connsiteX2" fmla="*/ 16152 w 93214"/>
                    <a:gd name="connsiteY2" fmla="*/ 85924 h 85923"/>
                    <a:gd name="connsiteX3" fmla="*/ 3657 w 93214"/>
                    <a:gd name="connsiteY3" fmla="*/ 64928 h 859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93214" h="85923">
                      <a:moveTo>
                        <a:pt x="73229" y="3390"/>
                      </a:moveTo>
                      <a:lnTo>
                        <a:pt x="93215" y="17761"/>
                      </a:lnTo>
                      <a:lnTo>
                        <a:pt x="16152" y="85924"/>
                      </a:lnTo>
                      <a:lnTo>
                        <a:pt x="3657" y="64928"/>
                      </a:lnTo>
                      <a:close/>
                    </a:path>
                  </a:pathLst>
                </a:custGeom>
                <a:solidFill>
                  <a:srgbClr val="949984"/>
                </a:solidFill>
                <a:ln w="2303" cap="rnd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>
                    <a:latin typeface="Segoe UI" panose="020B0502040204020203" pitchFamily="34" charset="0"/>
                    <a:ea typeface="Linux Libertine" panose="02000503000000000000" pitchFamily="2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47F9D244-83E0-C510-D089-2CDBC51BE384}"/>
                    </a:ext>
                  </a:extLst>
                </p:cNvPr>
                <p:cNvSpPr/>
                <p:nvPr/>
              </p:nvSpPr>
              <p:spPr>
                <a:xfrm>
                  <a:off x="6559003" y="1823331"/>
                  <a:ext cx="173660" cy="161018"/>
                </a:xfrm>
                <a:custGeom>
                  <a:avLst/>
                  <a:gdLst>
                    <a:gd name="connsiteX0" fmla="*/ 139192 w 173660"/>
                    <a:gd name="connsiteY0" fmla="*/ 0 h 161018"/>
                    <a:gd name="connsiteX1" fmla="*/ 149725 w 173660"/>
                    <a:gd name="connsiteY1" fmla="*/ 59073 h 161018"/>
                    <a:gd name="connsiteX2" fmla="*/ 34469 w 173660"/>
                    <a:gd name="connsiteY2" fmla="*/ 161019 h 161018"/>
                    <a:gd name="connsiteX3" fmla="*/ 39925 w 173660"/>
                    <a:gd name="connsiteY3" fmla="*/ 87803 h 1610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73660" h="161018">
                      <a:moveTo>
                        <a:pt x="139192" y="0"/>
                      </a:moveTo>
                      <a:lnTo>
                        <a:pt x="149725" y="59073"/>
                      </a:lnTo>
                      <a:lnTo>
                        <a:pt x="34469" y="161019"/>
                      </a:lnTo>
                      <a:lnTo>
                        <a:pt x="39925" y="87803"/>
                      </a:lnTo>
                      <a:close/>
                    </a:path>
                  </a:pathLst>
                </a:custGeom>
                <a:solidFill>
                  <a:srgbClr val="FCFCFC"/>
                </a:solidFill>
                <a:ln w="2303" cap="rnd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>
                    <a:latin typeface="Segoe UI" panose="020B0502040204020203" pitchFamily="34" charset="0"/>
                    <a:ea typeface="Linux Libertine" panose="02000503000000000000" pitchFamily="2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95F534EE-827B-4909-D4F2-1DFBB267CF9F}"/>
                    </a:ext>
                  </a:extLst>
                </p:cNvPr>
                <p:cNvSpPr/>
                <p:nvPr/>
              </p:nvSpPr>
              <p:spPr>
                <a:xfrm>
                  <a:off x="6610983" y="1468250"/>
                  <a:ext cx="343804" cy="304099"/>
                </a:xfrm>
                <a:custGeom>
                  <a:avLst/>
                  <a:gdLst>
                    <a:gd name="connsiteX0" fmla="*/ 343804 w 343804"/>
                    <a:gd name="connsiteY0" fmla="*/ 0 h 304099"/>
                    <a:gd name="connsiteX1" fmla="*/ 0 w 343804"/>
                    <a:gd name="connsiteY1" fmla="*/ 304100 h 30409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43804" h="304099">
                      <a:moveTo>
                        <a:pt x="343804" y="0"/>
                      </a:moveTo>
                      <a:lnTo>
                        <a:pt x="0" y="304100"/>
                      </a:lnTo>
                    </a:path>
                  </a:pathLst>
                </a:custGeom>
                <a:noFill/>
                <a:ln w="4961" cap="flat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>
                    <a:latin typeface="Segoe UI" panose="020B0502040204020203" pitchFamily="34" charset="0"/>
                    <a:ea typeface="Linux Libertine" panose="02000503000000000000" pitchFamily="2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EDA00763-C74A-1E92-3BB1-FA280ACCE5AD}"/>
                    </a:ext>
                  </a:extLst>
                </p:cNvPr>
                <p:cNvSpPr/>
                <p:nvPr/>
              </p:nvSpPr>
              <p:spPr>
                <a:xfrm>
                  <a:off x="6607862" y="1470156"/>
                  <a:ext cx="382254" cy="338109"/>
                </a:xfrm>
                <a:custGeom>
                  <a:avLst/>
                  <a:gdLst>
                    <a:gd name="connsiteX0" fmla="*/ 382255 w 382254"/>
                    <a:gd name="connsiteY0" fmla="*/ 0 h 338109"/>
                    <a:gd name="connsiteX1" fmla="*/ 0 w 382254"/>
                    <a:gd name="connsiteY1" fmla="*/ 338110 h 3381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382254" h="338109">
                      <a:moveTo>
                        <a:pt x="382255" y="0"/>
                      </a:moveTo>
                      <a:lnTo>
                        <a:pt x="0" y="338110"/>
                      </a:lnTo>
                    </a:path>
                  </a:pathLst>
                </a:custGeom>
                <a:noFill/>
                <a:ln w="4961" cap="flat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>
                    <a:latin typeface="Segoe UI" panose="020B0502040204020203" pitchFamily="34" charset="0"/>
                    <a:ea typeface="Linux Libertine" panose="02000503000000000000" pitchFamily="2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6" name="Freeform: Shape 25">
                  <a:extLst>
                    <a:ext uri="{FF2B5EF4-FFF2-40B4-BE49-F238E27FC236}">
                      <a16:creationId xmlns:a16="http://schemas.microsoft.com/office/drawing/2014/main" id="{7DBBB832-E2BC-F1FC-B1C3-97B7EC31F9F9}"/>
                    </a:ext>
                  </a:extLst>
                </p:cNvPr>
                <p:cNvSpPr/>
                <p:nvPr/>
              </p:nvSpPr>
              <p:spPr>
                <a:xfrm>
                  <a:off x="6603956" y="1472546"/>
                  <a:ext cx="430382" cy="380680"/>
                </a:xfrm>
                <a:custGeom>
                  <a:avLst/>
                  <a:gdLst>
                    <a:gd name="connsiteX0" fmla="*/ 430383 w 430382"/>
                    <a:gd name="connsiteY0" fmla="*/ 0 h 380680"/>
                    <a:gd name="connsiteX1" fmla="*/ 0 w 430382"/>
                    <a:gd name="connsiteY1" fmla="*/ 380680 h 3806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30382" h="380680">
                      <a:moveTo>
                        <a:pt x="430383" y="0"/>
                      </a:moveTo>
                      <a:lnTo>
                        <a:pt x="0" y="380680"/>
                      </a:lnTo>
                    </a:path>
                  </a:pathLst>
                </a:custGeom>
                <a:noFill/>
                <a:ln w="4961" cap="flat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>
                    <a:latin typeface="Segoe UI" panose="020B0502040204020203" pitchFamily="34" charset="0"/>
                    <a:ea typeface="Linux Libertine" panose="02000503000000000000" pitchFamily="2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7" name="Freeform: Shape 26">
                  <a:extLst>
                    <a:ext uri="{FF2B5EF4-FFF2-40B4-BE49-F238E27FC236}">
                      <a16:creationId xmlns:a16="http://schemas.microsoft.com/office/drawing/2014/main" id="{E6E79E6A-7211-FCC1-1CC6-78489DD6B412}"/>
                    </a:ext>
                  </a:extLst>
                </p:cNvPr>
                <p:cNvSpPr/>
                <p:nvPr/>
              </p:nvSpPr>
              <p:spPr>
                <a:xfrm>
                  <a:off x="6598927" y="1475618"/>
                  <a:ext cx="492379" cy="435516"/>
                </a:xfrm>
                <a:custGeom>
                  <a:avLst/>
                  <a:gdLst>
                    <a:gd name="connsiteX0" fmla="*/ 492379 w 492379"/>
                    <a:gd name="connsiteY0" fmla="*/ 0 h 435516"/>
                    <a:gd name="connsiteX1" fmla="*/ 0 w 492379"/>
                    <a:gd name="connsiteY1" fmla="*/ 435517 h 4355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92379" h="435516">
                      <a:moveTo>
                        <a:pt x="492379" y="0"/>
                      </a:moveTo>
                      <a:lnTo>
                        <a:pt x="0" y="435517"/>
                      </a:lnTo>
                    </a:path>
                  </a:pathLst>
                </a:custGeom>
                <a:noFill/>
                <a:ln w="4961" cap="flat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>
                    <a:latin typeface="Segoe UI" panose="020B0502040204020203" pitchFamily="34" charset="0"/>
                    <a:ea typeface="Linux Libertine" panose="02000503000000000000" pitchFamily="2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8" name="Freeform: Shape 27">
                  <a:extLst>
                    <a:ext uri="{FF2B5EF4-FFF2-40B4-BE49-F238E27FC236}">
                      <a16:creationId xmlns:a16="http://schemas.microsoft.com/office/drawing/2014/main" id="{B5843AC5-786D-C382-DC78-5031DD968B8F}"/>
                    </a:ext>
                  </a:extLst>
                </p:cNvPr>
                <p:cNvSpPr/>
                <p:nvPr/>
              </p:nvSpPr>
              <p:spPr>
                <a:xfrm>
                  <a:off x="6863441" y="1455868"/>
                  <a:ext cx="188956" cy="191704"/>
                </a:xfrm>
                <a:custGeom>
                  <a:avLst/>
                  <a:gdLst>
                    <a:gd name="connsiteX0" fmla="*/ 0 w 188956"/>
                    <a:gd name="connsiteY0" fmla="*/ 66085 h 191704"/>
                    <a:gd name="connsiteX1" fmla="*/ 188956 w 188956"/>
                    <a:gd name="connsiteY1" fmla="*/ 125620 h 19170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88956" h="191704">
                      <a:moveTo>
                        <a:pt x="0" y="66085"/>
                      </a:moveTo>
                      <a:lnTo>
                        <a:pt x="188956" y="125620"/>
                      </a:lnTo>
                    </a:path>
                  </a:pathLst>
                </a:custGeom>
                <a:noFill/>
                <a:ln w="4961" cap="flat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>
                    <a:latin typeface="Segoe UI" panose="020B0502040204020203" pitchFamily="34" charset="0"/>
                    <a:ea typeface="Linux Libertine" panose="02000503000000000000" pitchFamily="2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9" name="Freeform: Shape 28">
                  <a:extLst>
                    <a:ext uri="{FF2B5EF4-FFF2-40B4-BE49-F238E27FC236}">
                      <a16:creationId xmlns:a16="http://schemas.microsoft.com/office/drawing/2014/main" id="{2260B9B0-A742-DA59-10F7-6AA135248626}"/>
                    </a:ext>
                  </a:extLst>
                </p:cNvPr>
                <p:cNvSpPr/>
                <p:nvPr/>
              </p:nvSpPr>
              <p:spPr>
                <a:xfrm>
                  <a:off x="6800960" y="1557628"/>
                  <a:ext cx="136390" cy="145209"/>
                </a:xfrm>
                <a:custGeom>
                  <a:avLst/>
                  <a:gdLst>
                    <a:gd name="connsiteX0" fmla="*/ 0 w 136390"/>
                    <a:gd name="connsiteY0" fmla="*/ 19590 h 145209"/>
                    <a:gd name="connsiteX1" fmla="*/ 136391 w 136390"/>
                    <a:gd name="connsiteY1" fmla="*/ 125620 h 1452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36390" h="145209">
                      <a:moveTo>
                        <a:pt x="0" y="19590"/>
                      </a:moveTo>
                      <a:lnTo>
                        <a:pt x="136391" y="125620"/>
                      </a:lnTo>
                    </a:path>
                  </a:pathLst>
                </a:custGeom>
                <a:noFill/>
                <a:ln w="4961" cap="flat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>
                    <a:latin typeface="Segoe UI" panose="020B0502040204020203" pitchFamily="34" charset="0"/>
                    <a:ea typeface="Linux Libertine" panose="02000503000000000000" pitchFamily="2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0" name="Freeform: Shape 29">
                  <a:extLst>
                    <a:ext uri="{FF2B5EF4-FFF2-40B4-BE49-F238E27FC236}">
                      <a16:creationId xmlns:a16="http://schemas.microsoft.com/office/drawing/2014/main" id="{516187E1-811E-7591-B63D-8747A3499B8B}"/>
                    </a:ext>
                  </a:extLst>
                </p:cNvPr>
                <p:cNvSpPr/>
                <p:nvPr/>
              </p:nvSpPr>
              <p:spPr>
                <a:xfrm>
                  <a:off x="6708056" y="1632480"/>
                  <a:ext cx="144670" cy="152533"/>
                </a:xfrm>
                <a:custGeom>
                  <a:avLst/>
                  <a:gdLst>
                    <a:gd name="connsiteX0" fmla="*/ 30427 w 144670"/>
                    <a:gd name="connsiteY0" fmla="*/ 0 h 152533"/>
                    <a:gd name="connsiteX1" fmla="*/ 114243 w 144670"/>
                    <a:gd name="connsiteY1" fmla="*/ 152534 h 15253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44670" h="152533">
                      <a:moveTo>
                        <a:pt x="30427" y="0"/>
                      </a:moveTo>
                      <a:lnTo>
                        <a:pt x="114243" y="152534"/>
                      </a:lnTo>
                    </a:path>
                  </a:pathLst>
                </a:custGeom>
                <a:noFill/>
                <a:ln w="4961" cap="flat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>
                    <a:latin typeface="Segoe UI" panose="020B0502040204020203" pitchFamily="34" charset="0"/>
                    <a:ea typeface="Linux Libertine" panose="02000503000000000000" pitchFamily="2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AB8F799D-70DA-2881-7976-ED8376BF2022}"/>
                    </a:ext>
                  </a:extLst>
                </p:cNvPr>
                <p:cNvSpPr/>
                <p:nvPr/>
              </p:nvSpPr>
              <p:spPr>
                <a:xfrm>
                  <a:off x="6593009" y="1687741"/>
                  <a:ext cx="197241" cy="199032"/>
                </a:xfrm>
                <a:custGeom>
                  <a:avLst/>
                  <a:gdLst>
                    <a:gd name="connsiteX0" fmla="*/ 82998 w 197241"/>
                    <a:gd name="connsiteY0" fmla="*/ 0 h 199032"/>
                    <a:gd name="connsiteX1" fmla="*/ 114243 w 197241"/>
                    <a:gd name="connsiteY1" fmla="*/ 199033 h 19903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197241" h="199032">
                      <a:moveTo>
                        <a:pt x="82998" y="0"/>
                      </a:moveTo>
                      <a:lnTo>
                        <a:pt x="114243" y="199033"/>
                      </a:lnTo>
                    </a:path>
                  </a:pathLst>
                </a:custGeom>
                <a:noFill/>
                <a:ln w="4961" cap="flat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>
                    <a:latin typeface="Segoe UI" panose="020B0502040204020203" pitchFamily="34" charset="0"/>
                    <a:ea typeface="Linux Libertine" panose="02000503000000000000" pitchFamily="2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20" name="Freeform: Shape 1119">
                  <a:extLst>
                    <a:ext uri="{FF2B5EF4-FFF2-40B4-BE49-F238E27FC236}">
                      <a16:creationId xmlns:a16="http://schemas.microsoft.com/office/drawing/2014/main" id="{500D61F0-0D63-13F3-6974-A6D4A80BA752}"/>
                    </a:ext>
                  </a:extLst>
                </p:cNvPr>
                <p:cNvSpPr/>
                <p:nvPr/>
              </p:nvSpPr>
              <p:spPr>
                <a:xfrm>
                  <a:off x="6479493" y="1352753"/>
                  <a:ext cx="687952" cy="635780"/>
                </a:xfrm>
                <a:custGeom>
                  <a:avLst/>
                  <a:gdLst>
                    <a:gd name="connsiteX0" fmla="*/ 446424 w 687952"/>
                    <a:gd name="connsiteY0" fmla="*/ 113939 h 635780"/>
                    <a:gd name="connsiteX1" fmla="*/ 687953 w 687952"/>
                    <a:gd name="connsiteY1" fmla="*/ 126973 h 635780"/>
                    <a:gd name="connsiteX2" fmla="*/ 112714 w 687952"/>
                    <a:gd name="connsiteY2" fmla="*/ 635780 h 635780"/>
                    <a:gd name="connsiteX3" fmla="*/ 134037 w 687952"/>
                    <a:gd name="connsiteY3" fmla="*/ 390250 h 6357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687952" h="635780">
                      <a:moveTo>
                        <a:pt x="446424" y="113939"/>
                      </a:moveTo>
                      <a:lnTo>
                        <a:pt x="687953" y="126973"/>
                      </a:lnTo>
                      <a:lnTo>
                        <a:pt x="112714" y="635780"/>
                      </a:lnTo>
                      <a:lnTo>
                        <a:pt x="134037" y="390250"/>
                      </a:lnTo>
                      <a:close/>
                    </a:path>
                  </a:pathLst>
                </a:custGeom>
                <a:noFill/>
                <a:ln w="4961" cap="flat">
                  <a:solidFill>
                    <a:schemeClr val="accent5">
                      <a:lumMod val="50000"/>
                    </a:schemeClr>
                  </a:solidFill>
                  <a:prstDash val="solid"/>
                  <a:round/>
                </a:ln>
              </p:spPr>
              <p:txBody>
                <a:bodyPr rtlCol="0" anchor="ctr"/>
                <a:lstStyle/>
                <a:p>
                  <a:endParaRPr lang="en-US">
                    <a:latin typeface="Segoe UI" panose="020B0502040204020203" pitchFamily="34" charset="0"/>
                    <a:ea typeface="Linux Libertine" panose="02000503000000000000" pitchFamily="2" charset="0"/>
                    <a:cs typeface="Segoe UI" panose="020B0502040204020203" pitchFamily="34" charset="0"/>
                  </a:endParaRPr>
                </a:p>
              </p:txBody>
            </p:sp>
          </p:grpSp>
          <p:cxnSp>
            <p:nvCxnSpPr>
              <p:cNvPr id="1121" name="Straight Arrow Connector 1120">
                <a:extLst>
                  <a:ext uri="{FF2B5EF4-FFF2-40B4-BE49-F238E27FC236}">
                    <a16:creationId xmlns:a16="http://schemas.microsoft.com/office/drawing/2014/main" id="{B24EB95E-0B30-1935-10D4-574A770171C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738264" y="1447509"/>
                <a:ext cx="140863" cy="198680"/>
              </a:xfrm>
              <a:prstGeom prst="straightConnector1">
                <a:avLst/>
              </a:prstGeom>
              <a:ln w="19050">
                <a:solidFill>
                  <a:schemeClr val="accent4">
                    <a:lumMod val="7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2" name="Freeform: Shape 1121">
                <a:extLst>
                  <a:ext uri="{FF2B5EF4-FFF2-40B4-BE49-F238E27FC236}">
                    <a16:creationId xmlns:a16="http://schemas.microsoft.com/office/drawing/2014/main" id="{DBEF5985-7A2A-73BA-CC8E-F86553EB2CCC}"/>
                  </a:ext>
                </a:extLst>
              </p:cNvPr>
              <p:cNvSpPr/>
              <p:nvPr/>
            </p:nvSpPr>
            <p:spPr>
              <a:xfrm rot="3199002">
                <a:off x="6577857" y="1296843"/>
                <a:ext cx="189823" cy="133027"/>
              </a:xfrm>
              <a:custGeom>
                <a:avLst/>
                <a:gdLst>
                  <a:gd name="connsiteX0" fmla="*/ 134229 w 151925"/>
                  <a:gd name="connsiteY0" fmla="*/ 14730 h 106468"/>
                  <a:gd name="connsiteX1" fmla="*/ 124164 w 151925"/>
                  <a:gd name="connsiteY1" fmla="*/ 20524 h 106468"/>
                  <a:gd name="connsiteX2" fmla="*/ 106470 w 151925"/>
                  <a:gd name="connsiteY2" fmla="*/ 30712 h 106468"/>
                  <a:gd name="connsiteX3" fmla="*/ 106470 w 151925"/>
                  <a:gd name="connsiteY3" fmla="*/ 6302 h 106468"/>
                  <a:gd name="connsiteX4" fmla="*/ 104618 w 151925"/>
                  <a:gd name="connsiteY4" fmla="*/ 1852 h 106468"/>
                  <a:gd name="connsiteX5" fmla="*/ 100168 w 151925"/>
                  <a:gd name="connsiteY5" fmla="*/ 0 h 106468"/>
                  <a:gd name="connsiteX6" fmla="*/ 6302 w 151925"/>
                  <a:gd name="connsiteY6" fmla="*/ 0 h 106468"/>
                  <a:gd name="connsiteX7" fmla="*/ 1852 w 151925"/>
                  <a:gd name="connsiteY7" fmla="*/ 1852 h 106468"/>
                  <a:gd name="connsiteX8" fmla="*/ 0 w 151925"/>
                  <a:gd name="connsiteY8" fmla="*/ 6302 h 106468"/>
                  <a:gd name="connsiteX9" fmla="*/ 0 w 151925"/>
                  <a:gd name="connsiteY9" fmla="*/ 100166 h 106468"/>
                  <a:gd name="connsiteX10" fmla="*/ 1852 w 151925"/>
                  <a:gd name="connsiteY10" fmla="*/ 104616 h 106468"/>
                  <a:gd name="connsiteX11" fmla="*/ 6302 w 151925"/>
                  <a:gd name="connsiteY11" fmla="*/ 106468 h 106468"/>
                  <a:gd name="connsiteX12" fmla="*/ 100168 w 151925"/>
                  <a:gd name="connsiteY12" fmla="*/ 106468 h 106468"/>
                  <a:gd name="connsiteX13" fmla="*/ 104618 w 151925"/>
                  <a:gd name="connsiteY13" fmla="*/ 104616 h 106468"/>
                  <a:gd name="connsiteX14" fmla="*/ 106470 w 151925"/>
                  <a:gd name="connsiteY14" fmla="*/ 100166 h 106468"/>
                  <a:gd name="connsiteX15" fmla="*/ 106470 w 151925"/>
                  <a:gd name="connsiteY15" fmla="*/ 79347 h 106468"/>
                  <a:gd name="connsiteX16" fmla="*/ 124164 w 151925"/>
                  <a:gd name="connsiteY16" fmla="*/ 89534 h 106468"/>
                  <a:gd name="connsiteX17" fmla="*/ 134229 w 151925"/>
                  <a:gd name="connsiteY17" fmla="*/ 95326 h 106468"/>
                  <a:gd name="connsiteX18" fmla="*/ 151926 w 151925"/>
                  <a:gd name="connsiteY18" fmla="*/ 85098 h 106468"/>
                  <a:gd name="connsiteX19" fmla="*/ 151926 w 151925"/>
                  <a:gd name="connsiteY19" fmla="*/ 24962 h 106468"/>
                  <a:gd name="connsiteX20" fmla="*/ 134229 w 151925"/>
                  <a:gd name="connsiteY20" fmla="*/ 14730 h 1064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151925" h="106468">
                    <a:moveTo>
                      <a:pt x="134229" y="14730"/>
                    </a:moveTo>
                    <a:lnTo>
                      <a:pt x="124164" y="20524"/>
                    </a:lnTo>
                    <a:lnTo>
                      <a:pt x="106470" y="30712"/>
                    </a:lnTo>
                    <a:lnTo>
                      <a:pt x="106470" y="6302"/>
                    </a:lnTo>
                    <a:cubicBezTo>
                      <a:pt x="106465" y="4632"/>
                      <a:pt x="105798" y="3033"/>
                      <a:pt x="104618" y="1852"/>
                    </a:cubicBezTo>
                    <a:cubicBezTo>
                      <a:pt x="103437" y="671"/>
                      <a:pt x="101837" y="5"/>
                      <a:pt x="100168" y="0"/>
                    </a:cubicBezTo>
                    <a:lnTo>
                      <a:pt x="6302" y="0"/>
                    </a:lnTo>
                    <a:cubicBezTo>
                      <a:pt x="4632" y="5"/>
                      <a:pt x="3033" y="671"/>
                      <a:pt x="1852" y="1852"/>
                    </a:cubicBezTo>
                    <a:cubicBezTo>
                      <a:pt x="671" y="3033"/>
                      <a:pt x="5" y="4632"/>
                      <a:pt x="0" y="6302"/>
                    </a:cubicBezTo>
                    <a:lnTo>
                      <a:pt x="0" y="100166"/>
                    </a:lnTo>
                    <a:cubicBezTo>
                      <a:pt x="5" y="101836"/>
                      <a:pt x="671" y="103435"/>
                      <a:pt x="1852" y="104616"/>
                    </a:cubicBezTo>
                    <a:cubicBezTo>
                      <a:pt x="3033" y="105798"/>
                      <a:pt x="4632" y="106463"/>
                      <a:pt x="6302" y="106468"/>
                    </a:cubicBezTo>
                    <a:lnTo>
                      <a:pt x="100168" y="106468"/>
                    </a:lnTo>
                    <a:cubicBezTo>
                      <a:pt x="101837" y="106463"/>
                      <a:pt x="103437" y="105797"/>
                      <a:pt x="104618" y="104616"/>
                    </a:cubicBezTo>
                    <a:cubicBezTo>
                      <a:pt x="105798" y="103435"/>
                      <a:pt x="106465" y="101836"/>
                      <a:pt x="106470" y="100166"/>
                    </a:cubicBezTo>
                    <a:lnTo>
                      <a:pt x="106470" y="79347"/>
                    </a:lnTo>
                    <a:lnTo>
                      <a:pt x="124164" y="89534"/>
                    </a:lnTo>
                    <a:lnTo>
                      <a:pt x="134229" y="95326"/>
                    </a:lnTo>
                    <a:cubicBezTo>
                      <a:pt x="143962" y="100928"/>
                      <a:pt x="151926" y="96327"/>
                      <a:pt x="151926" y="85098"/>
                    </a:cubicBezTo>
                    <a:lnTo>
                      <a:pt x="151926" y="24962"/>
                    </a:lnTo>
                    <a:cubicBezTo>
                      <a:pt x="151926" y="13732"/>
                      <a:pt x="143962" y="9128"/>
                      <a:pt x="134229" y="14730"/>
                    </a:cubicBezTo>
                    <a:close/>
                  </a:path>
                </a:pathLst>
              </a:custGeom>
              <a:solidFill>
                <a:srgbClr val="495463"/>
              </a:solidFill>
              <a:ln w="590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>
                  <a:latin typeface="Segoe UI" panose="020B0502040204020203" pitchFamily="34" charset="0"/>
                  <a:ea typeface="Linux Libertine" panose="02000503000000000000" pitchFamily="2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203" name="TextBox 1202">
              <a:extLst>
                <a:ext uri="{FF2B5EF4-FFF2-40B4-BE49-F238E27FC236}">
                  <a16:creationId xmlns:a16="http://schemas.microsoft.com/office/drawing/2014/main" id="{B93B3C7F-28B0-C6C8-F9C2-D53425002745}"/>
                </a:ext>
              </a:extLst>
            </p:cNvPr>
            <p:cNvSpPr txBox="1"/>
            <p:nvPr/>
          </p:nvSpPr>
          <p:spPr>
            <a:xfrm>
              <a:off x="2493035" y="1912980"/>
              <a:ext cx="1998890" cy="21544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300" b="1" dirty="0">
                  <a:latin typeface="Segoe UI Semibold" panose="020B0502040204020203" pitchFamily="34" charset="0"/>
                  <a:ea typeface="Linux Libertine" panose="02000503000000000000" pitchFamily="2" charset="0"/>
                  <a:cs typeface="Segoe UI Semibold" panose="020B0502040204020203" pitchFamily="34" charset="0"/>
                </a:rPr>
                <a:t>Neural Fields</a:t>
              </a:r>
            </a:p>
          </p:txBody>
        </p:sp>
        <p:sp>
          <p:nvSpPr>
            <p:cNvPr id="1213" name="TextBox 1212">
              <a:extLst>
                <a:ext uri="{FF2B5EF4-FFF2-40B4-BE49-F238E27FC236}">
                  <a16:creationId xmlns:a16="http://schemas.microsoft.com/office/drawing/2014/main" id="{43D82B7E-F11A-03CE-EBDD-644D1BC89B97}"/>
                </a:ext>
              </a:extLst>
            </p:cNvPr>
            <p:cNvSpPr txBox="1"/>
            <p:nvPr/>
          </p:nvSpPr>
          <p:spPr>
            <a:xfrm>
              <a:off x="2493035" y="2497384"/>
              <a:ext cx="1998890" cy="197015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300" b="1" dirty="0">
                  <a:latin typeface="Segoe UI Semibold" panose="020B0502040204020203" pitchFamily="34" charset="0"/>
                  <a:ea typeface="Linux Libertine" panose="02000503000000000000" pitchFamily="2" charset="0"/>
                  <a:cs typeface="Segoe UI Semibold" panose="020B0502040204020203" pitchFamily="34" charset="0"/>
                </a:rPr>
                <a:t>Deep Priors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73A0210-A017-A961-8D8C-0FFFA4F17D6B}"/>
                </a:ext>
              </a:extLst>
            </p:cNvPr>
            <p:cNvSpPr txBox="1"/>
            <p:nvPr/>
          </p:nvSpPr>
          <p:spPr>
            <a:xfrm>
              <a:off x="2495540" y="2199099"/>
              <a:ext cx="1993880" cy="215444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60000"/>
              </a:schemeClr>
            </a:solidFill>
            <a:ln>
              <a:noFill/>
            </a:ln>
          </p:spPr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300" b="1" dirty="0">
                  <a:latin typeface="Segoe UI Semibold" panose="020B0502040204020203" pitchFamily="34" charset="0"/>
                  <a:ea typeface="Linux Libertine" panose="02000503000000000000" pitchFamily="2" charset="0"/>
                  <a:cs typeface="Segoe UI Semibold" panose="020B0502040204020203" pitchFamily="34" charset="0"/>
                </a:rPr>
                <a:t>Neural Rendering</a:t>
              </a:r>
            </a:p>
          </p:txBody>
        </p:sp>
      </p:grpSp>
      <p:sp>
        <p:nvSpPr>
          <p:cNvPr id="44" name="Cross 43">
            <a:extLst>
              <a:ext uri="{FF2B5EF4-FFF2-40B4-BE49-F238E27FC236}">
                <a16:creationId xmlns:a16="http://schemas.microsoft.com/office/drawing/2014/main" id="{C3675AB1-194C-2E13-B914-703CDD7F3ECB}"/>
              </a:ext>
            </a:extLst>
          </p:cNvPr>
          <p:cNvSpPr/>
          <p:nvPr/>
        </p:nvSpPr>
        <p:spPr>
          <a:xfrm>
            <a:off x="2199601" y="167223"/>
            <a:ext cx="207160" cy="207158"/>
          </a:xfrm>
          <a:prstGeom prst="plus">
            <a:avLst>
              <a:gd name="adj" fmla="val 4281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DC79B29A-E4ED-2755-0A4D-A1A0D63146B0}"/>
              </a:ext>
            </a:extLst>
          </p:cNvPr>
          <p:cNvGrpSpPr/>
          <p:nvPr/>
        </p:nvGrpSpPr>
        <p:grpSpPr>
          <a:xfrm>
            <a:off x="4560848" y="188506"/>
            <a:ext cx="210312" cy="164592"/>
            <a:chOff x="2407973" y="2138561"/>
            <a:chExt cx="338796" cy="21489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12D5DCF-363E-3F08-B070-3013FF9A5A2D}"/>
                </a:ext>
              </a:extLst>
            </p:cNvPr>
            <p:cNvSpPr/>
            <p:nvPr/>
          </p:nvSpPr>
          <p:spPr>
            <a:xfrm>
              <a:off x="2407973" y="2138561"/>
              <a:ext cx="337976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4BA135D-E760-1D87-A560-67D802470355}"/>
                </a:ext>
              </a:extLst>
            </p:cNvPr>
            <p:cNvSpPr/>
            <p:nvPr/>
          </p:nvSpPr>
          <p:spPr>
            <a:xfrm>
              <a:off x="2408793" y="2307732"/>
              <a:ext cx="337976" cy="4571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8A97F3DD-19DB-1E39-0678-6D60966DDB5E}"/>
              </a:ext>
            </a:extLst>
          </p:cNvPr>
          <p:cNvGrpSpPr/>
          <p:nvPr/>
        </p:nvGrpSpPr>
        <p:grpSpPr>
          <a:xfrm>
            <a:off x="4782614" y="28637"/>
            <a:ext cx="2141200" cy="2778004"/>
            <a:chOff x="5745681" y="96144"/>
            <a:chExt cx="2141200" cy="2778004"/>
          </a:xfrm>
        </p:grpSpPr>
        <p:sp>
          <p:nvSpPr>
            <p:cNvPr id="34" name="Rectangle: Rounded Corners 1199">
              <a:extLst>
                <a:ext uri="{FF2B5EF4-FFF2-40B4-BE49-F238E27FC236}">
                  <a16:creationId xmlns:a16="http://schemas.microsoft.com/office/drawing/2014/main" id="{95B70D67-3037-E9AA-C320-066C268C4C91}"/>
                </a:ext>
              </a:extLst>
            </p:cNvPr>
            <p:cNvSpPr/>
            <p:nvPr/>
          </p:nvSpPr>
          <p:spPr>
            <a:xfrm>
              <a:off x="5745681" y="309591"/>
              <a:ext cx="2141200" cy="2564557"/>
            </a:xfrm>
            <a:prstGeom prst="roundRect">
              <a:avLst>
                <a:gd name="adj" fmla="val 8264"/>
              </a:avLst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egoe UI" panose="020B0502040204020203" pitchFamily="34" charset="0"/>
                <a:ea typeface="Linux Libertine" panose="02000503000000000000" pitchFamily="2" charset="0"/>
                <a:cs typeface="Segoe UI" panose="020B0502040204020203" pitchFamily="34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30D602D-6919-C917-1F09-1F3EFB2E7446}"/>
                </a:ext>
              </a:extLst>
            </p:cNvPr>
            <p:cNvSpPr txBox="1"/>
            <p:nvPr/>
          </p:nvSpPr>
          <p:spPr>
            <a:xfrm>
              <a:off x="5873829" y="96144"/>
              <a:ext cx="1884905" cy="544830"/>
            </a:xfrm>
            <a:prstGeom prst="round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wrap="square" lIns="0" tIns="0" rIns="0" bIns="0" rtlCol="0" anchor="ctr" anchorCtr="0">
              <a:noAutofit/>
            </a:bodyPr>
            <a:lstStyle/>
            <a:p>
              <a:pPr algn="ctr"/>
              <a:r>
                <a:rPr lang="en-US" sz="1600" dirty="0">
                  <a:latin typeface="Segoe UI" panose="020B0502040204020203" pitchFamily="34" charset="0"/>
                  <a:ea typeface="Linux Libertine" panose="02000503000000000000" pitchFamily="2" charset="0"/>
                  <a:cs typeface="Segoe UI" panose="020B0502040204020203" pitchFamily="34" charset="0"/>
                </a:rPr>
                <a:t>Vision Systems that </a:t>
              </a:r>
              <a:br>
                <a:rPr lang="en-US" sz="1600" dirty="0">
                  <a:latin typeface="Segoe UI" panose="020B0502040204020203" pitchFamily="34" charset="0"/>
                  <a:ea typeface="Linux Libertine" panose="02000503000000000000" pitchFamily="2" charset="0"/>
                  <a:cs typeface="Segoe UI" panose="020B0502040204020203" pitchFamily="34" charset="0"/>
                </a:rPr>
              </a:br>
              <a:r>
                <a:rPr lang="en-US" sz="1600" b="1" dirty="0">
                  <a:latin typeface="Segoe UI Semibold" panose="020B0502040204020203" pitchFamily="34" charset="0"/>
                  <a:ea typeface="Linux Libertine" panose="02000503000000000000" pitchFamily="2" charset="0"/>
                  <a:cs typeface="Segoe UI Semibold" panose="020B0502040204020203" pitchFamily="34" charset="0"/>
                </a:rPr>
                <a:t>Reveal the Invisible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D565627-1B79-3599-FC6F-D281D8C5FF74}"/>
                </a:ext>
              </a:extLst>
            </p:cNvPr>
            <p:cNvGrpSpPr/>
            <p:nvPr/>
          </p:nvGrpSpPr>
          <p:grpSpPr>
            <a:xfrm>
              <a:off x="5792025" y="689795"/>
              <a:ext cx="2048512" cy="2103260"/>
              <a:chOff x="5795097" y="673853"/>
              <a:chExt cx="2048512" cy="2103260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054E8DE-8D3B-44DF-99C8-8C8C35FD1519}"/>
                  </a:ext>
                </a:extLst>
              </p:cNvPr>
              <p:cNvSpPr txBox="1"/>
              <p:nvPr/>
            </p:nvSpPr>
            <p:spPr>
              <a:xfrm>
                <a:off x="6053702" y="673853"/>
                <a:ext cx="1538880" cy="4595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6">
                        <a:lumMod val="50000"/>
                      </a:schemeClr>
                    </a:solidFill>
                    <a:latin typeface="Segoe UI" panose="020B0502040204020203" pitchFamily="34" charset="0"/>
                    <a:ea typeface="Linux Libertine" panose="02000503000000000000" pitchFamily="2" charset="0"/>
                    <a:cs typeface="Segoe UI" panose="020B0502040204020203" pitchFamily="34" charset="0"/>
                  </a:rPr>
                  <a:t>Augmented / Virtual Reality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A756A16-4C4F-0208-FA2E-826A7CA6EF2C}"/>
                  </a:ext>
                </a:extLst>
              </p:cNvPr>
              <p:cNvSpPr txBox="1"/>
              <p:nvPr/>
            </p:nvSpPr>
            <p:spPr>
              <a:xfrm>
                <a:off x="5828958" y="1130778"/>
                <a:ext cx="1988368" cy="212334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0000"/>
                </a:schemeClr>
              </a:solidFill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300" b="1" dirty="0">
                    <a:latin typeface="Segoe UI Semibold" panose="020B0502040204020203" pitchFamily="34" charset="0"/>
                    <a:ea typeface="Linux Libertine" panose="02000503000000000000" pitchFamily="2" charset="0"/>
                    <a:cs typeface="Segoe UI Semibold" panose="020B0502040204020203" pitchFamily="34" charset="0"/>
                  </a:rPr>
                  <a:t>3D Shape &amp; Appearance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9E5E55A-8581-EECF-1764-B1520DC637D3}"/>
                  </a:ext>
                </a:extLst>
              </p:cNvPr>
              <p:cNvSpPr txBox="1"/>
              <p:nvPr/>
            </p:nvSpPr>
            <p:spPr>
              <a:xfrm>
                <a:off x="5795097" y="1546711"/>
                <a:ext cx="2048512" cy="2221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endParaRPr lang="en-US" sz="1400" dirty="0">
                  <a:latin typeface="Segoe UI" panose="020B0502040204020203" pitchFamily="34" charset="0"/>
                  <a:ea typeface="Linux Libertine" panose="02000503000000000000" pitchFamily="2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5302DE9-4B3C-6862-E84B-115F4F48260B}"/>
                  </a:ext>
                </a:extLst>
              </p:cNvPr>
              <p:cNvSpPr txBox="1"/>
              <p:nvPr/>
            </p:nvSpPr>
            <p:spPr>
              <a:xfrm>
                <a:off x="6053702" y="1490322"/>
                <a:ext cx="1538880" cy="4894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6">
                        <a:lumMod val="50000"/>
                      </a:schemeClr>
                    </a:solidFill>
                    <a:latin typeface="Segoe UI" panose="020B0502040204020203" pitchFamily="34" charset="0"/>
                    <a:ea typeface="Linux Libertine" panose="02000503000000000000" pitchFamily="2" charset="0"/>
                    <a:cs typeface="Segoe UI" panose="020B0502040204020203" pitchFamily="34" charset="0"/>
                  </a:rPr>
                  <a:t>Automotive and Robotics Vision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2A42F50-73FE-4DA0-673C-4A32DFC9DE07}"/>
                  </a:ext>
                </a:extLst>
              </p:cNvPr>
              <p:cNvSpPr txBox="1"/>
              <p:nvPr/>
            </p:nvSpPr>
            <p:spPr>
              <a:xfrm>
                <a:off x="5832411" y="1941612"/>
                <a:ext cx="1981463" cy="222194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0000"/>
                </a:schemeClr>
              </a:solidFill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300" b="1" dirty="0">
                    <a:latin typeface="Segoe UI Semibold" panose="020B0502040204020203" pitchFamily="34" charset="0"/>
                    <a:ea typeface="Linux Libertine" panose="02000503000000000000" pitchFamily="2" charset="0"/>
                    <a:cs typeface="Segoe UI Semibold" panose="020B0502040204020203" pitchFamily="34" charset="0"/>
                  </a:rPr>
                  <a:t>Seeing Around Corners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418A7EB-3C9F-85FE-2A38-0875386D41AD}"/>
                  </a:ext>
                </a:extLst>
              </p:cNvPr>
              <p:cNvSpPr txBox="1"/>
              <p:nvPr/>
            </p:nvSpPr>
            <p:spPr>
              <a:xfrm>
                <a:off x="6053702" y="2318950"/>
                <a:ext cx="1538880" cy="2217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ctr"/>
                <a:r>
                  <a:rPr lang="en-US" sz="1400" dirty="0">
                    <a:solidFill>
                      <a:schemeClr val="accent6">
                        <a:lumMod val="50000"/>
                      </a:schemeClr>
                    </a:solidFill>
                    <a:latin typeface="Segoe UI" panose="020B0502040204020203" pitchFamily="34" charset="0"/>
                    <a:ea typeface="Linux Libertine" panose="02000503000000000000" pitchFamily="2" charset="0"/>
                    <a:cs typeface="Segoe UI" panose="020B0502040204020203" pitchFamily="34" charset="0"/>
                  </a:rPr>
                  <a:t>Industrial Vision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41E22D4-E2C3-2CEE-B392-1331DD0C0205}"/>
                  </a:ext>
                </a:extLst>
              </p:cNvPr>
              <p:cNvSpPr txBox="1"/>
              <p:nvPr/>
            </p:nvSpPr>
            <p:spPr>
              <a:xfrm>
                <a:off x="5832411" y="2554919"/>
                <a:ext cx="1981463" cy="222194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alpha val="60000"/>
                </a:schemeClr>
              </a:solidFill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sz="1300" b="1" dirty="0">
                    <a:latin typeface="Segoe UI Semibold" panose="020B0502040204020203" pitchFamily="34" charset="0"/>
                    <a:ea typeface="Linux Libertine" panose="02000503000000000000" pitchFamily="2" charset="0"/>
                    <a:cs typeface="Segoe UI Semibold" panose="020B0502040204020203" pitchFamily="34" charset="0"/>
                  </a:rPr>
                  <a:t>Internal Stress Analysis</a:t>
                </a:r>
              </a:p>
            </p:txBody>
          </p:sp>
        </p:grp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62ECEA13-01F8-185B-AA5A-1E310D9E531B}"/>
              </a:ext>
            </a:extLst>
          </p:cNvPr>
          <p:cNvSpPr/>
          <p:nvPr/>
        </p:nvSpPr>
        <p:spPr>
          <a:xfrm flipV="1">
            <a:off x="9667023" y="-2464854"/>
            <a:ext cx="360229" cy="2443816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821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12931</TotalTime>
  <Words>237</Words>
  <Application>Microsoft Macintosh PowerPoint</Application>
  <PresentationFormat>Custom</PresentationFormat>
  <Paragraphs>38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Segoe UI</vt:lpstr>
      <vt:lpstr>Segoe UI Semibold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Akshat Dave</dc:creator>
  <cp:lastModifiedBy>Akshat Dave</cp:lastModifiedBy>
  <cp:revision>162</cp:revision>
  <dcterms:created xsi:type="dcterms:W3CDTF">2023-02-11T19:13:39Z</dcterms:created>
  <dcterms:modified xsi:type="dcterms:W3CDTF">2024-07-14T21:45:09Z</dcterms:modified>
</cp:coreProperties>
</file>