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"/>
  </p:notesMasterIdLst>
  <p:sldIdLst>
    <p:sldId id="257" r:id="rId2"/>
  </p:sldIdLst>
  <p:sldSz cx="6950075" cy="2835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B86"/>
    <a:srgbClr val="FFCC66"/>
    <a:srgbClr val="5B9BD5"/>
    <a:srgbClr val="949984"/>
    <a:srgbClr val="DEEBF7"/>
    <a:srgbClr val="495463"/>
    <a:srgbClr val="B2B7A3"/>
    <a:srgbClr val="EAE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65" autoAdjust="0"/>
    <p:restoredTop sz="84150" autoAdjust="0"/>
  </p:normalViewPr>
  <p:slideViewPr>
    <p:cSldViewPr snapToGrid="0">
      <p:cViewPr varScale="1">
        <p:scale>
          <a:sx n="248" d="100"/>
          <a:sy n="248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E8DD7-51EF-413F-85DD-C58BCCC71AB3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52425" y="1143000"/>
            <a:ext cx="7562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ABB5-51AE-4CD6-A943-9181B295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52425" y="1143000"/>
            <a:ext cx="7562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https://en.wikipedia.org/wiki/Subsurface_scattering</a:t>
            </a:r>
            <a:br>
              <a:rPr lang="en-US" dirty="0"/>
            </a:br>
            <a:r>
              <a:rPr lang="en-US" dirty="0"/>
              <a:t>https://pixabay.com/photos/blue-sky-white-cloud-look-up-nature-1505848/</a:t>
            </a:r>
          </a:p>
          <a:p>
            <a:endParaRPr lang="en-US" dirty="0"/>
          </a:p>
          <a:p>
            <a:r>
              <a:rPr lang="en-US" dirty="0"/>
              <a:t>https://www.freepik.com/free-vector/smoke-bubbles-set_13381581.htm#query=smoke%20illustration&amp;position=8&amp;from_view=search&amp;track=ais</a:t>
            </a:r>
            <a:br>
              <a:rPr lang="en-US" dirty="0"/>
            </a:br>
            <a:r>
              <a:rPr lang="en-US" dirty="0"/>
              <a:t>https://www.freepik.com/free-vector/vector-wireless-sharing-devices_3129708.htm#query=camera%20side%20view%20flat%203D&amp;position=19&amp;from_view=search&amp;track=ais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ABB5-51AE-4CD6-A943-9181B295FC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1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760" y="464014"/>
            <a:ext cx="5212556" cy="987096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1489176"/>
            <a:ext cx="5212556" cy="684535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7" y="150952"/>
            <a:ext cx="1498610" cy="2402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150952"/>
            <a:ext cx="4408954" cy="2402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706850"/>
            <a:ext cx="5994440" cy="1179395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1897403"/>
            <a:ext cx="5994440" cy="620216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754761"/>
            <a:ext cx="2953782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754761"/>
            <a:ext cx="2953782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2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150952"/>
            <a:ext cx="5994440" cy="5480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3" y="695036"/>
            <a:ext cx="2940207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3" y="1035663"/>
            <a:ext cx="2940207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695036"/>
            <a:ext cx="2954687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1035663"/>
            <a:ext cx="2954687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6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8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8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189018"/>
            <a:ext cx="2241580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408227"/>
            <a:ext cx="3518475" cy="2014883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850583"/>
            <a:ext cx="2241580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189018"/>
            <a:ext cx="2241580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408227"/>
            <a:ext cx="3518475" cy="2014883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850583"/>
            <a:ext cx="2241580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1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150952"/>
            <a:ext cx="5994440" cy="54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754761"/>
            <a:ext cx="5994440" cy="179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2627880"/>
            <a:ext cx="1563767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375C-8B6C-4966-B860-304F40EC336C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2627880"/>
            <a:ext cx="234565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2627880"/>
            <a:ext cx="1563767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ross 43">
            <a:extLst>
              <a:ext uri="{FF2B5EF4-FFF2-40B4-BE49-F238E27FC236}">
                <a16:creationId xmlns:a16="http://schemas.microsoft.com/office/drawing/2014/main" id="{C3675AB1-194C-2E13-B914-703CDD7F3ECB}"/>
              </a:ext>
            </a:extLst>
          </p:cNvPr>
          <p:cNvSpPr/>
          <p:nvPr/>
        </p:nvSpPr>
        <p:spPr>
          <a:xfrm>
            <a:off x="2199601" y="167223"/>
            <a:ext cx="207160" cy="207158"/>
          </a:xfrm>
          <a:prstGeom prst="plus">
            <a:avLst>
              <a:gd name="adj" fmla="val 428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79B29A-E4ED-2755-0A4D-A1A0D63146B0}"/>
              </a:ext>
            </a:extLst>
          </p:cNvPr>
          <p:cNvGrpSpPr/>
          <p:nvPr/>
        </p:nvGrpSpPr>
        <p:grpSpPr>
          <a:xfrm>
            <a:off x="4560848" y="188506"/>
            <a:ext cx="210312" cy="164592"/>
            <a:chOff x="2407973" y="2138561"/>
            <a:chExt cx="338796" cy="21489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12D5DCF-363E-3F08-B070-3013FF9A5A2D}"/>
                </a:ext>
              </a:extLst>
            </p:cNvPr>
            <p:cNvSpPr/>
            <p:nvPr/>
          </p:nvSpPr>
          <p:spPr>
            <a:xfrm>
              <a:off x="2407973" y="2138561"/>
              <a:ext cx="33797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BA135D-E760-1D87-A560-67D802470355}"/>
                </a:ext>
              </a:extLst>
            </p:cNvPr>
            <p:cNvSpPr/>
            <p:nvPr/>
          </p:nvSpPr>
          <p:spPr>
            <a:xfrm>
              <a:off x="2408793" y="2307732"/>
              <a:ext cx="33797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7" name="Rectangle: Rounded Corners 1196">
            <a:extLst>
              <a:ext uri="{FF2B5EF4-FFF2-40B4-BE49-F238E27FC236}">
                <a16:creationId xmlns:a16="http://schemas.microsoft.com/office/drawing/2014/main" id="{8AB99F17-E189-C8EE-CB47-F44419E7F826}"/>
              </a:ext>
            </a:extLst>
          </p:cNvPr>
          <p:cNvSpPr/>
          <p:nvPr/>
        </p:nvSpPr>
        <p:spPr>
          <a:xfrm>
            <a:off x="30516" y="208089"/>
            <a:ext cx="2145170" cy="2595881"/>
          </a:xfrm>
          <a:prstGeom prst="roundRect">
            <a:avLst>
              <a:gd name="adj" fmla="val 826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Linux Libertine" panose="02000503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3E58E-6025-BDCE-7059-3A2BC79AAB8B}"/>
              </a:ext>
            </a:extLst>
          </p:cNvPr>
          <p:cNvSpPr txBox="1"/>
          <p:nvPr/>
        </p:nvSpPr>
        <p:spPr>
          <a:xfrm>
            <a:off x="83482" y="582145"/>
            <a:ext cx="2034769" cy="4426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Cameras that </a:t>
            </a:r>
            <a:r>
              <a:rPr lang="en-US" sz="1400" u="sng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capture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 </a:t>
            </a:r>
            <a:br>
              <a:rPr lang="en-US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unique light properties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4EF00B8E-050C-ADBC-4091-25CFB21ADFC0}"/>
              </a:ext>
            </a:extLst>
          </p:cNvPr>
          <p:cNvSpPr txBox="1"/>
          <p:nvPr/>
        </p:nvSpPr>
        <p:spPr>
          <a:xfrm>
            <a:off x="174867" y="31308"/>
            <a:ext cx="1810771" cy="534136"/>
          </a:xfrm>
          <a:prstGeom prst="roundRect">
            <a:avLst>
              <a:gd name="adj" fmla="val 2015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Computational Imaging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1F06D-5D3A-910D-60A8-46C138FA3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253" y="1097620"/>
            <a:ext cx="719684" cy="74103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95C2623-A4E4-48B8-0BBF-830A526E9098}"/>
              </a:ext>
            </a:extLst>
          </p:cNvPr>
          <p:cNvGrpSpPr/>
          <p:nvPr/>
        </p:nvGrpSpPr>
        <p:grpSpPr>
          <a:xfrm>
            <a:off x="344884" y="1186123"/>
            <a:ext cx="644273" cy="293447"/>
            <a:chOff x="3747799" y="1443901"/>
            <a:chExt cx="644273" cy="29344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F2E735C-15DE-A6B5-2EAD-2E22056B4396}"/>
                </a:ext>
              </a:extLst>
            </p:cNvPr>
            <p:cNvGrpSpPr/>
            <p:nvPr/>
          </p:nvGrpSpPr>
          <p:grpSpPr>
            <a:xfrm rot="2426354">
              <a:off x="3747799" y="1443901"/>
              <a:ext cx="605810" cy="293447"/>
              <a:chOff x="1048747" y="3024435"/>
              <a:chExt cx="1758409" cy="851751"/>
            </a:xfrm>
          </p:grpSpPr>
          <p:pic>
            <p:nvPicPr>
              <p:cNvPr id="7" name="Picture 6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90C0ADD0-4FBC-C120-9354-1D4600C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18" t="26464" b="37566"/>
              <a:stretch/>
            </p:blipFill>
            <p:spPr>
              <a:xfrm rot="20201210">
                <a:off x="1048747" y="3257496"/>
                <a:ext cx="1095789" cy="618690"/>
              </a:xfrm>
              <a:prstGeom prst="rect">
                <a:avLst/>
              </a:prstGeom>
            </p:spPr>
          </p:pic>
          <p:pic>
            <p:nvPicPr>
              <p:cNvPr id="8" name="Picture 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576598B4-1207-512C-C347-BF34553424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464" b="37566"/>
              <a:stretch/>
            </p:blipFill>
            <p:spPr>
              <a:xfrm rot="20201210">
                <a:off x="1452358" y="3024435"/>
                <a:ext cx="1354798" cy="618690"/>
              </a:xfrm>
              <a:prstGeom prst="rect">
                <a:avLst/>
              </a:prstGeom>
            </p:spPr>
          </p:pic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5AF6D7-A23E-3B02-6F7D-8AB296DE39E0}"/>
                </a:ext>
              </a:extLst>
            </p:cNvPr>
            <p:cNvCxnSpPr>
              <a:cxnSpLocks/>
            </p:cNvCxnSpPr>
            <p:nvPr/>
          </p:nvCxnSpPr>
          <p:spPr>
            <a:xfrm>
              <a:off x="3796777" y="1485111"/>
              <a:ext cx="595295" cy="182334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5" name="TextBox 1144">
            <a:extLst>
              <a:ext uri="{FF2B5EF4-FFF2-40B4-BE49-F238E27FC236}">
                <a16:creationId xmlns:a16="http://schemas.microsoft.com/office/drawing/2014/main" id="{3996E979-B7C7-F8AE-ED55-46F70AC8E4EE}"/>
              </a:ext>
            </a:extLst>
          </p:cNvPr>
          <p:cNvSpPr txBox="1"/>
          <p:nvPr/>
        </p:nvSpPr>
        <p:spPr>
          <a:xfrm>
            <a:off x="92099" y="1935269"/>
            <a:ext cx="2014936" cy="209388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300" b="1" dirty="0">
                <a:latin typeface="Segoe UI Semibold" panose="020B0502040204020203" pitchFamily="34" charset="0"/>
                <a:ea typeface="Linux Libertine" panose="02000503000000000000" pitchFamily="2" charset="0"/>
                <a:cs typeface="Segoe UI Semibold" panose="020B0502040204020203" pitchFamily="34" charset="0"/>
              </a:rPr>
              <a:t>Polarization</a:t>
            </a:r>
          </a:p>
        </p:txBody>
      </p:sp>
      <p:sp>
        <p:nvSpPr>
          <p:cNvPr id="1192" name="TextBox 1191">
            <a:extLst>
              <a:ext uri="{FF2B5EF4-FFF2-40B4-BE49-F238E27FC236}">
                <a16:creationId xmlns:a16="http://schemas.microsoft.com/office/drawing/2014/main" id="{085E26E8-8F9B-BD96-1CED-44B61B924EAD}"/>
              </a:ext>
            </a:extLst>
          </p:cNvPr>
          <p:cNvSpPr txBox="1"/>
          <p:nvPr/>
        </p:nvSpPr>
        <p:spPr>
          <a:xfrm>
            <a:off x="92104" y="2507432"/>
            <a:ext cx="2014937" cy="21544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300" b="1" dirty="0">
                <a:latin typeface="Segoe UI Semibold" panose="020B0502040204020203" pitchFamily="34" charset="0"/>
                <a:ea typeface="Linux Libertine" panose="02000503000000000000" pitchFamily="2" charset="0"/>
                <a:cs typeface="Segoe UI Semibold" panose="020B0502040204020203" pitchFamily="34" charset="0"/>
              </a:rPr>
              <a:t>Single-photon Statistics</a:t>
            </a:r>
          </a:p>
        </p:txBody>
      </p:sp>
      <p:sp>
        <p:nvSpPr>
          <p:cNvPr id="1193" name="TextBox 1192">
            <a:extLst>
              <a:ext uri="{FF2B5EF4-FFF2-40B4-BE49-F238E27FC236}">
                <a16:creationId xmlns:a16="http://schemas.microsoft.com/office/drawing/2014/main" id="{74F0C6B7-7501-8EFC-6E5F-92350ED8B6EC}"/>
              </a:ext>
            </a:extLst>
          </p:cNvPr>
          <p:cNvSpPr txBox="1"/>
          <p:nvPr/>
        </p:nvSpPr>
        <p:spPr>
          <a:xfrm>
            <a:off x="92099" y="2218367"/>
            <a:ext cx="2026616" cy="21544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300" b="1" dirty="0">
                <a:latin typeface="Segoe UI Semibold" panose="020B0502040204020203" pitchFamily="34" charset="0"/>
                <a:ea typeface="Linux Libertine" panose="02000503000000000000" pitchFamily="2" charset="0"/>
                <a:cs typeface="Segoe UI Semibold" panose="020B0502040204020203" pitchFamily="34" charset="0"/>
              </a:rPr>
              <a:t>Time of Flight</a:t>
            </a:r>
          </a:p>
        </p:txBody>
      </p: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B2E18140-5A0E-067A-695E-F3CED0ACBC61}"/>
              </a:ext>
            </a:extLst>
          </p:cNvPr>
          <p:cNvGrpSpPr/>
          <p:nvPr/>
        </p:nvGrpSpPr>
        <p:grpSpPr>
          <a:xfrm>
            <a:off x="2412586" y="31311"/>
            <a:ext cx="2138954" cy="2772657"/>
            <a:chOff x="3379104" y="427068"/>
            <a:chExt cx="2138954" cy="3160824"/>
          </a:xfrm>
        </p:grpSpPr>
        <p:sp>
          <p:nvSpPr>
            <p:cNvPr id="1200" name="Rectangle: Rounded Corners 1199">
              <a:extLst>
                <a:ext uri="{FF2B5EF4-FFF2-40B4-BE49-F238E27FC236}">
                  <a16:creationId xmlns:a16="http://schemas.microsoft.com/office/drawing/2014/main" id="{96FC56C4-7A16-B344-8E36-ED5DC1445BED}"/>
                </a:ext>
              </a:extLst>
            </p:cNvPr>
            <p:cNvSpPr/>
            <p:nvPr/>
          </p:nvSpPr>
          <p:spPr>
            <a:xfrm>
              <a:off x="3379104" y="664302"/>
              <a:ext cx="2138954" cy="2923590"/>
            </a:xfrm>
            <a:prstGeom prst="roundRect">
              <a:avLst>
                <a:gd name="adj" fmla="val 826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D539C33D-E8C7-CC55-AF44-15719A6CE959}"/>
                </a:ext>
              </a:extLst>
            </p:cNvPr>
            <p:cNvSpPr txBox="1"/>
            <p:nvPr/>
          </p:nvSpPr>
          <p:spPr>
            <a:xfrm>
              <a:off x="3527373" y="427068"/>
              <a:ext cx="1858686" cy="60891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Physics-based Machine Learning</a:t>
              </a: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5DFA2662-F762-1722-EE1F-5BCBDC88AA4B}"/>
                </a:ext>
              </a:extLst>
            </p:cNvPr>
            <p:cNvSpPr txBox="1"/>
            <p:nvPr/>
          </p:nvSpPr>
          <p:spPr>
            <a:xfrm>
              <a:off x="3426495" y="1062385"/>
              <a:ext cx="2048512" cy="489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AI that </a:t>
              </a:r>
              <a:r>
                <a:rPr lang="en-US" sz="1400" u="sng" dirty="0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analyzes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 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the physics of light </a:t>
              </a:r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EA33BD20-9106-F5B1-BA0E-5277DC88C561}"/>
              </a:ext>
            </a:extLst>
          </p:cNvPr>
          <p:cNvGrpSpPr/>
          <p:nvPr/>
        </p:nvGrpSpPr>
        <p:grpSpPr>
          <a:xfrm>
            <a:off x="2814731" y="1026576"/>
            <a:ext cx="1405283" cy="803336"/>
            <a:chOff x="6525971" y="1268445"/>
            <a:chExt cx="1405283" cy="803336"/>
          </a:xfrm>
        </p:grpSpPr>
        <p:pic>
          <p:nvPicPr>
            <p:cNvPr id="10" name="Graphic 9" descr="Dim (Smaller Sun) with solid fill">
              <a:extLst>
                <a:ext uri="{FF2B5EF4-FFF2-40B4-BE49-F238E27FC236}">
                  <a16:creationId xmlns:a16="http://schemas.microsoft.com/office/drawing/2014/main" id="{2029C5DE-FBBD-E514-5C30-CDD41C6D7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7590735" y="1357465"/>
              <a:ext cx="340519" cy="340519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0234F0-D748-1A25-EEFD-11A10FF0D5C4}"/>
                </a:ext>
              </a:extLst>
            </p:cNvPr>
            <p:cNvSpPr/>
            <p:nvPr/>
          </p:nvSpPr>
          <p:spPr>
            <a:xfrm flipH="1" flipV="1">
              <a:off x="7427749" y="2018810"/>
              <a:ext cx="52971" cy="52971"/>
            </a:xfrm>
            <a:prstGeom prst="ellipse">
              <a:avLst/>
            </a:prstGeom>
            <a:solidFill>
              <a:srgbClr val="949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8858164-3A99-452E-2C66-311E823F4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720" y="1638110"/>
              <a:ext cx="219519" cy="391917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F027A0-2330-5263-78B4-29AC10820169}"/>
                </a:ext>
              </a:extLst>
            </p:cNvPr>
            <p:cNvSpPr/>
            <p:nvPr/>
          </p:nvSpPr>
          <p:spPr>
            <a:xfrm flipH="1" flipV="1">
              <a:off x="7313498" y="1870526"/>
              <a:ext cx="52971" cy="52971"/>
            </a:xfrm>
            <a:prstGeom prst="ellipse">
              <a:avLst/>
            </a:prstGeom>
            <a:solidFill>
              <a:srgbClr val="949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D6A5E1-2F72-03B2-98CD-9B9C82DC3325}"/>
                </a:ext>
              </a:extLst>
            </p:cNvPr>
            <p:cNvSpPr/>
            <p:nvPr/>
          </p:nvSpPr>
          <p:spPr>
            <a:xfrm flipH="1" flipV="1">
              <a:off x="7120559" y="2018809"/>
              <a:ext cx="52971" cy="52971"/>
            </a:xfrm>
            <a:prstGeom prst="ellipse">
              <a:avLst/>
            </a:prstGeom>
            <a:solidFill>
              <a:srgbClr val="949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4EE3C99-DD46-97C8-7DC3-6C8EE03E63D9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H="1" flipV="1">
              <a:off x="7358712" y="1915740"/>
              <a:ext cx="81100" cy="103069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1B01524-81D4-701B-B85C-1BE48FDFA0B4}"/>
                </a:ext>
              </a:extLst>
            </p:cNvPr>
            <p:cNvCxnSpPr>
              <a:cxnSpLocks/>
              <a:stCxn id="13" idx="7"/>
              <a:endCxn id="14" idx="3"/>
            </p:cNvCxnSpPr>
            <p:nvPr/>
          </p:nvCxnSpPr>
          <p:spPr>
            <a:xfrm flipH="1">
              <a:off x="7165773" y="1915740"/>
              <a:ext cx="155482" cy="110826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98F1CA-E9C5-1978-F46C-73778EFEDB02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 flipH="1" flipV="1">
              <a:off x="6752308" y="1460620"/>
              <a:ext cx="376008" cy="565946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887300-E06A-01EB-2611-CBF0B53D9FD2}"/>
                </a:ext>
              </a:extLst>
            </p:cNvPr>
            <p:cNvGrpSpPr/>
            <p:nvPr/>
          </p:nvGrpSpPr>
          <p:grpSpPr>
            <a:xfrm>
              <a:off x="6525971" y="1352051"/>
              <a:ext cx="690275" cy="636482"/>
              <a:chOff x="6479493" y="1352051"/>
              <a:chExt cx="690275" cy="636482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5CD5D58-8389-FDF2-63C6-69E96DDCC197}"/>
                  </a:ext>
                </a:extLst>
              </p:cNvPr>
              <p:cNvSpPr/>
              <p:nvPr/>
            </p:nvSpPr>
            <p:spPr>
              <a:xfrm>
                <a:off x="6481655" y="1352051"/>
                <a:ext cx="688113" cy="633216"/>
              </a:xfrm>
              <a:custGeom>
                <a:avLst/>
                <a:gdLst>
                  <a:gd name="connsiteX0" fmla="*/ 447449 w 688113"/>
                  <a:gd name="connsiteY0" fmla="*/ 114284 h 633216"/>
                  <a:gd name="connsiteX1" fmla="*/ 682940 w 688113"/>
                  <a:gd name="connsiteY1" fmla="*/ 122061 h 633216"/>
                  <a:gd name="connsiteX2" fmla="*/ 681752 w 688113"/>
                  <a:gd name="connsiteY2" fmla="*/ 131247 h 633216"/>
                  <a:gd name="connsiteX3" fmla="*/ 120604 w 688113"/>
                  <a:gd name="connsiteY3" fmla="*/ 627591 h 633216"/>
                  <a:gd name="connsiteX4" fmla="*/ 111215 w 688113"/>
                  <a:gd name="connsiteY4" fmla="*/ 627759 h 633216"/>
                  <a:gd name="connsiteX5" fmla="*/ 128907 w 688113"/>
                  <a:gd name="connsiteY5" fmla="*/ 396038 h 633216"/>
                  <a:gd name="connsiteX6" fmla="*/ 134567 w 688113"/>
                  <a:gd name="connsiteY6" fmla="*/ 388570 h 633216"/>
                  <a:gd name="connsiteX7" fmla="*/ 439303 w 688113"/>
                  <a:gd name="connsiteY7" fmla="*/ 119027 h 633216"/>
                  <a:gd name="connsiteX8" fmla="*/ 447449 w 688113"/>
                  <a:gd name="connsiteY8" fmla="*/ 114284 h 633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8113" h="633216">
                    <a:moveTo>
                      <a:pt x="447449" y="114284"/>
                    </a:moveTo>
                    <a:lnTo>
                      <a:pt x="682940" y="122061"/>
                    </a:lnTo>
                    <a:cubicBezTo>
                      <a:pt x="687815" y="122223"/>
                      <a:pt x="687326" y="126317"/>
                      <a:pt x="681752" y="131247"/>
                    </a:cubicBezTo>
                    <a:lnTo>
                      <a:pt x="120604" y="627591"/>
                    </a:lnTo>
                    <a:cubicBezTo>
                      <a:pt x="115035" y="632516"/>
                      <a:pt x="110850" y="632557"/>
                      <a:pt x="111215" y="627759"/>
                    </a:cubicBezTo>
                    <a:lnTo>
                      <a:pt x="128907" y="396038"/>
                    </a:lnTo>
                    <a:cubicBezTo>
                      <a:pt x="129021" y="394569"/>
                      <a:pt x="131542" y="391246"/>
                      <a:pt x="134567" y="388570"/>
                    </a:cubicBezTo>
                    <a:lnTo>
                      <a:pt x="439303" y="119027"/>
                    </a:lnTo>
                    <a:cubicBezTo>
                      <a:pt x="442327" y="116352"/>
                      <a:pt x="445955" y="114236"/>
                      <a:pt x="447449" y="114284"/>
                    </a:cubicBezTo>
                    <a:close/>
                  </a:path>
                </a:pathLst>
              </a:custGeom>
              <a:solidFill>
                <a:srgbClr val="BFE2E2"/>
              </a:solidFill>
              <a:ln w="11753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09A019B-FBE2-6476-C317-6DA3A13F1FE0}"/>
                  </a:ext>
                </a:extLst>
              </p:cNvPr>
              <p:cNvSpPr/>
              <p:nvPr/>
            </p:nvSpPr>
            <p:spPr>
              <a:xfrm>
                <a:off x="6860822" y="1533524"/>
                <a:ext cx="130117" cy="120635"/>
              </a:xfrm>
              <a:custGeom>
                <a:avLst/>
                <a:gdLst>
                  <a:gd name="connsiteX0" fmla="*/ 86721 w 130117"/>
                  <a:gd name="connsiteY0" fmla="*/ 15581 h 120635"/>
                  <a:gd name="connsiteX1" fmla="*/ 130117 w 130117"/>
                  <a:gd name="connsiteY1" fmla="*/ 28348 h 120635"/>
                  <a:gd name="connsiteX2" fmla="*/ 31440 w 130117"/>
                  <a:gd name="connsiteY2" fmla="*/ 115630 h 120635"/>
                  <a:gd name="connsiteX3" fmla="*/ 0 w 130117"/>
                  <a:gd name="connsiteY3" fmla="*/ 92288 h 12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117" h="120635">
                    <a:moveTo>
                      <a:pt x="86721" y="15581"/>
                    </a:moveTo>
                    <a:lnTo>
                      <a:pt x="130117" y="28348"/>
                    </a:lnTo>
                    <a:lnTo>
                      <a:pt x="31440" y="115630"/>
                    </a:lnTo>
                    <a:lnTo>
                      <a:pt x="0" y="92288"/>
                    </a:lnTo>
                    <a:close/>
                  </a:path>
                </a:pathLst>
              </a:custGeom>
              <a:solidFill>
                <a:srgbClr val="DADBD1"/>
              </a:solidFill>
              <a:ln w="2303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D7169E8-B1E1-8595-1A32-F927A36BD63E}"/>
                  </a:ext>
                </a:extLst>
              </p:cNvPr>
              <p:cNvSpPr/>
              <p:nvPr/>
            </p:nvSpPr>
            <p:spPr>
              <a:xfrm>
                <a:off x="6745203" y="1586567"/>
                <a:ext cx="93214" cy="85923"/>
              </a:xfrm>
              <a:custGeom>
                <a:avLst/>
                <a:gdLst>
                  <a:gd name="connsiteX0" fmla="*/ 73229 w 93214"/>
                  <a:gd name="connsiteY0" fmla="*/ 3390 h 85923"/>
                  <a:gd name="connsiteX1" fmla="*/ 93215 w 93214"/>
                  <a:gd name="connsiteY1" fmla="*/ 17761 h 85923"/>
                  <a:gd name="connsiteX2" fmla="*/ 16152 w 93214"/>
                  <a:gd name="connsiteY2" fmla="*/ 85924 h 85923"/>
                  <a:gd name="connsiteX3" fmla="*/ 3657 w 93214"/>
                  <a:gd name="connsiteY3" fmla="*/ 64928 h 85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214" h="85923">
                    <a:moveTo>
                      <a:pt x="73229" y="3390"/>
                    </a:moveTo>
                    <a:lnTo>
                      <a:pt x="93215" y="17761"/>
                    </a:lnTo>
                    <a:lnTo>
                      <a:pt x="16152" y="85924"/>
                    </a:lnTo>
                    <a:lnTo>
                      <a:pt x="3657" y="64928"/>
                    </a:lnTo>
                    <a:close/>
                  </a:path>
                </a:pathLst>
              </a:custGeom>
              <a:solidFill>
                <a:srgbClr val="949984"/>
              </a:solidFill>
              <a:ln w="2303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7F9D244-83E0-C510-D089-2CDBC51BE384}"/>
                  </a:ext>
                </a:extLst>
              </p:cNvPr>
              <p:cNvSpPr/>
              <p:nvPr/>
            </p:nvSpPr>
            <p:spPr>
              <a:xfrm>
                <a:off x="6559003" y="1823331"/>
                <a:ext cx="173660" cy="161018"/>
              </a:xfrm>
              <a:custGeom>
                <a:avLst/>
                <a:gdLst>
                  <a:gd name="connsiteX0" fmla="*/ 139192 w 173660"/>
                  <a:gd name="connsiteY0" fmla="*/ 0 h 161018"/>
                  <a:gd name="connsiteX1" fmla="*/ 149725 w 173660"/>
                  <a:gd name="connsiteY1" fmla="*/ 59073 h 161018"/>
                  <a:gd name="connsiteX2" fmla="*/ 34469 w 173660"/>
                  <a:gd name="connsiteY2" fmla="*/ 161019 h 161018"/>
                  <a:gd name="connsiteX3" fmla="*/ 39925 w 173660"/>
                  <a:gd name="connsiteY3" fmla="*/ 87803 h 16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660" h="161018">
                    <a:moveTo>
                      <a:pt x="139192" y="0"/>
                    </a:moveTo>
                    <a:lnTo>
                      <a:pt x="149725" y="59073"/>
                    </a:lnTo>
                    <a:lnTo>
                      <a:pt x="34469" y="161019"/>
                    </a:lnTo>
                    <a:lnTo>
                      <a:pt x="39925" y="87803"/>
                    </a:lnTo>
                    <a:close/>
                  </a:path>
                </a:pathLst>
              </a:custGeom>
              <a:solidFill>
                <a:srgbClr val="FCFCFC"/>
              </a:solidFill>
              <a:ln w="2303" cap="rnd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5F534EE-827B-4909-D4F2-1DFBB267CF9F}"/>
                  </a:ext>
                </a:extLst>
              </p:cNvPr>
              <p:cNvSpPr/>
              <p:nvPr/>
            </p:nvSpPr>
            <p:spPr>
              <a:xfrm>
                <a:off x="6610983" y="1468250"/>
                <a:ext cx="343804" cy="304099"/>
              </a:xfrm>
              <a:custGeom>
                <a:avLst/>
                <a:gdLst>
                  <a:gd name="connsiteX0" fmla="*/ 343804 w 343804"/>
                  <a:gd name="connsiteY0" fmla="*/ 0 h 304099"/>
                  <a:gd name="connsiteX1" fmla="*/ 0 w 343804"/>
                  <a:gd name="connsiteY1" fmla="*/ 304100 h 30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3804" h="304099">
                    <a:moveTo>
                      <a:pt x="343804" y="0"/>
                    </a:moveTo>
                    <a:lnTo>
                      <a:pt x="0" y="304100"/>
                    </a:lnTo>
                  </a:path>
                </a:pathLst>
              </a:custGeom>
              <a:noFill/>
              <a:ln w="4961" cap="flat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DA00763-C74A-1E92-3BB1-FA280ACCE5AD}"/>
                  </a:ext>
                </a:extLst>
              </p:cNvPr>
              <p:cNvSpPr/>
              <p:nvPr/>
            </p:nvSpPr>
            <p:spPr>
              <a:xfrm>
                <a:off x="6607862" y="1470156"/>
                <a:ext cx="382254" cy="338109"/>
              </a:xfrm>
              <a:custGeom>
                <a:avLst/>
                <a:gdLst>
                  <a:gd name="connsiteX0" fmla="*/ 382255 w 382254"/>
                  <a:gd name="connsiteY0" fmla="*/ 0 h 338109"/>
                  <a:gd name="connsiteX1" fmla="*/ 0 w 382254"/>
                  <a:gd name="connsiteY1" fmla="*/ 338110 h 3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2254" h="338109">
                    <a:moveTo>
                      <a:pt x="382255" y="0"/>
                    </a:moveTo>
                    <a:lnTo>
                      <a:pt x="0" y="338110"/>
                    </a:lnTo>
                  </a:path>
                </a:pathLst>
              </a:custGeom>
              <a:noFill/>
              <a:ln w="4961" cap="flat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DBBB832-E2BC-F1FC-B1C3-97B7EC31F9F9}"/>
                  </a:ext>
                </a:extLst>
              </p:cNvPr>
              <p:cNvSpPr/>
              <p:nvPr/>
            </p:nvSpPr>
            <p:spPr>
              <a:xfrm>
                <a:off x="6603956" y="1472546"/>
                <a:ext cx="430382" cy="380680"/>
              </a:xfrm>
              <a:custGeom>
                <a:avLst/>
                <a:gdLst>
                  <a:gd name="connsiteX0" fmla="*/ 430383 w 430382"/>
                  <a:gd name="connsiteY0" fmla="*/ 0 h 380680"/>
                  <a:gd name="connsiteX1" fmla="*/ 0 w 430382"/>
                  <a:gd name="connsiteY1" fmla="*/ 380680 h 38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0382" h="380680">
                    <a:moveTo>
                      <a:pt x="430383" y="0"/>
                    </a:moveTo>
                    <a:lnTo>
                      <a:pt x="0" y="380680"/>
                    </a:lnTo>
                  </a:path>
                </a:pathLst>
              </a:custGeom>
              <a:noFill/>
              <a:ln w="4961" cap="flat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6E79E6A-7211-FCC1-1CC6-78489DD6B412}"/>
                  </a:ext>
                </a:extLst>
              </p:cNvPr>
              <p:cNvSpPr/>
              <p:nvPr/>
            </p:nvSpPr>
            <p:spPr>
              <a:xfrm>
                <a:off x="6598927" y="1475618"/>
                <a:ext cx="492379" cy="435516"/>
              </a:xfrm>
              <a:custGeom>
                <a:avLst/>
                <a:gdLst>
                  <a:gd name="connsiteX0" fmla="*/ 492379 w 492379"/>
                  <a:gd name="connsiteY0" fmla="*/ 0 h 435516"/>
                  <a:gd name="connsiteX1" fmla="*/ 0 w 492379"/>
                  <a:gd name="connsiteY1" fmla="*/ 435517 h 43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2379" h="435516">
                    <a:moveTo>
                      <a:pt x="492379" y="0"/>
                    </a:moveTo>
                    <a:lnTo>
                      <a:pt x="0" y="435517"/>
                    </a:lnTo>
                  </a:path>
                </a:pathLst>
              </a:custGeom>
              <a:noFill/>
              <a:ln w="4961" cap="flat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5843AC5-786D-C382-DC78-5031DD968B8F}"/>
                  </a:ext>
                </a:extLst>
              </p:cNvPr>
              <p:cNvSpPr/>
              <p:nvPr/>
            </p:nvSpPr>
            <p:spPr>
              <a:xfrm>
                <a:off x="6863441" y="1455868"/>
                <a:ext cx="188956" cy="191704"/>
              </a:xfrm>
              <a:custGeom>
                <a:avLst/>
                <a:gdLst>
                  <a:gd name="connsiteX0" fmla="*/ 0 w 188956"/>
                  <a:gd name="connsiteY0" fmla="*/ 66085 h 191704"/>
                  <a:gd name="connsiteX1" fmla="*/ 188956 w 188956"/>
                  <a:gd name="connsiteY1" fmla="*/ 125620 h 19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8956" h="191704">
                    <a:moveTo>
                      <a:pt x="0" y="66085"/>
                    </a:moveTo>
                    <a:lnTo>
                      <a:pt x="188956" y="125620"/>
                    </a:lnTo>
                  </a:path>
                </a:pathLst>
              </a:custGeom>
              <a:noFill/>
              <a:ln w="4961" cap="flat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260B9B0-A742-DA59-10F7-6AA135248626}"/>
                  </a:ext>
                </a:extLst>
              </p:cNvPr>
              <p:cNvSpPr/>
              <p:nvPr/>
            </p:nvSpPr>
            <p:spPr>
              <a:xfrm>
                <a:off x="6800960" y="1557628"/>
                <a:ext cx="136390" cy="145209"/>
              </a:xfrm>
              <a:custGeom>
                <a:avLst/>
                <a:gdLst>
                  <a:gd name="connsiteX0" fmla="*/ 0 w 136390"/>
                  <a:gd name="connsiteY0" fmla="*/ 19590 h 145209"/>
                  <a:gd name="connsiteX1" fmla="*/ 136391 w 136390"/>
                  <a:gd name="connsiteY1" fmla="*/ 125620 h 14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90" h="145209">
                    <a:moveTo>
                      <a:pt x="0" y="19590"/>
                    </a:moveTo>
                    <a:lnTo>
                      <a:pt x="136391" y="125620"/>
                    </a:lnTo>
                  </a:path>
                </a:pathLst>
              </a:custGeom>
              <a:noFill/>
              <a:ln w="4961" cap="flat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16187E1-811E-7591-B63D-8747A3499B8B}"/>
                  </a:ext>
                </a:extLst>
              </p:cNvPr>
              <p:cNvSpPr/>
              <p:nvPr/>
            </p:nvSpPr>
            <p:spPr>
              <a:xfrm>
                <a:off x="6708056" y="1632480"/>
                <a:ext cx="144670" cy="152533"/>
              </a:xfrm>
              <a:custGeom>
                <a:avLst/>
                <a:gdLst>
                  <a:gd name="connsiteX0" fmla="*/ 30427 w 144670"/>
                  <a:gd name="connsiteY0" fmla="*/ 0 h 152533"/>
                  <a:gd name="connsiteX1" fmla="*/ 114243 w 144670"/>
                  <a:gd name="connsiteY1" fmla="*/ 152534 h 15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4670" h="152533">
                    <a:moveTo>
                      <a:pt x="30427" y="0"/>
                    </a:moveTo>
                    <a:lnTo>
                      <a:pt x="114243" y="152534"/>
                    </a:lnTo>
                  </a:path>
                </a:pathLst>
              </a:custGeom>
              <a:noFill/>
              <a:ln w="4961" cap="flat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B8F799D-70DA-2881-7976-ED8376BF2022}"/>
                  </a:ext>
                </a:extLst>
              </p:cNvPr>
              <p:cNvSpPr/>
              <p:nvPr/>
            </p:nvSpPr>
            <p:spPr>
              <a:xfrm>
                <a:off x="6593009" y="1687741"/>
                <a:ext cx="197241" cy="199032"/>
              </a:xfrm>
              <a:custGeom>
                <a:avLst/>
                <a:gdLst>
                  <a:gd name="connsiteX0" fmla="*/ 82998 w 197241"/>
                  <a:gd name="connsiteY0" fmla="*/ 0 h 199032"/>
                  <a:gd name="connsiteX1" fmla="*/ 114243 w 197241"/>
                  <a:gd name="connsiteY1" fmla="*/ 199033 h 199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241" h="199032">
                    <a:moveTo>
                      <a:pt x="82998" y="0"/>
                    </a:moveTo>
                    <a:lnTo>
                      <a:pt x="114243" y="199033"/>
                    </a:lnTo>
                  </a:path>
                </a:pathLst>
              </a:custGeom>
              <a:noFill/>
              <a:ln w="4961" cap="flat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500D61F0-0D63-13F3-6974-A6D4A80BA752}"/>
                  </a:ext>
                </a:extLst>
              </p:cNvPr>
              <p:cNvSpPr/>
              <p:nvPr/>
            </p:nvSpPr>
            <p:spPr>
              <a:xfrm>
                <a:off x="6479493" y="1352753"/>
                <a:ext cx="687952" cy="635780"/>
              </a:xfrm>
              <a:custGeom>
                <a:avLst/>
                <a:gdLst>
                  <a:gd name="connsiteX0" fmla="*/ 446424 w 687952"/>
                  <a:gd name="connsiteY0" fmla="*/ 113939 h 635780"/>
                  <a:gd name="connsiteX1" fmla="*/ 687953 w 687952"/>
                  <a:gd name="connsiteY1" fmla="*/ 126973 h 635780"/>
                  <a:gd name="connsiteX2" fmla="*/ 112714 w 687952"/>
                  <a:gd name="connsiteY2" fmla="*/ 635780 h 635780"/>
                  <a:gd name="connsiteX3" fmla="*/ 134037 w 687952"/>
                  <a:gd name="connsiteY3" fmla="*/ 390250 h 63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2" h="635780">
                    <a:moveTo>
                      <a:pt x="446424" y="113939"/>
                    </a:moveTo>
                    <a:lnTo>
                      <a:pt x="687953" y="126973"/>
                    </a:lnTo>
                    <a:lnTo>
                      <a:pt x="112714" y="635780"/>
                    </a:lnTo>
                    <a:lnTo>
                      <a:pt x="134037" y="390250"/>
                    </a:lnTo>
                    <a:close/>
                  </a:path>
                </a:pathLst>
              </a:custGeom>
              <a:noFill/>
              <a:ln w="4961" cap="flat">
                <a:solidFill>
                  <a:schemeClr val="accent5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121" name="Straight Arrow Connector 1120">
              <a:extLst>
                <a:ext uri="{FF2B5EF4-FFF2-40B4-BE49-F238E27FC236}">
                  <a16:creationId xmlns:a16="http://schemas.microsoft.com/office/drawing/2014/main" id="{B24EB95E-0B30-1935-10D4-574A770171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8264" y="1447509"/>
              <a:ext cx="140863" cy="198680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DBEF5985-7A2A-73BA-CC8E-F86553EB2CCC}"/>
                </a:ext>
              </a:extLst>
            </p:cNvPr>
            <p:cNvSpPr/>
            <p:nvPr/>
          </p:nvSpPr>
          <p:spPr>
            <a:xfrm rot="3199002">
              <a:off x="6577857" y="1296843"/>
              <a:ext cx="189823" cy="133027"/>
            </a:xfrm>
            <a:custGeom>
              <a:avLst/>
              <a:gdLst>
                <a:gd name="connsiteX0" fmla="*/ 134229 w 151925"/>
                <a:gd name="connsiteY0" fmla="*/ 14730 h 106468"/>
                <a:gd name="connsiteX1" fmla="*/ 124164 w 151925"/>
                <a:gd name="connsiteY1" fmla="*/ 20524 h 106468"/>
                <a:gd name="connsiteX2" fmla="*/ 106470 w 151925"/>
                <a:gd name="connsiteY2" fmla="*/ 30712 h 106468"/>
                <a:gd name="connsiteX3" fmla="*/ 106470 w 151925"/>
                <a:gd name="connsiteY3" fmla="*/ 6302 h 106468"/>
                <a:gd name="connsiteX4" fmla="*/ 104618 w 151925"/>
                <a:gd name="connsiteY4" fmla="*/ 1852 h 106468"/>
                <a:gd name="connsiteX5" fmla="*/ 100168 w 151925"/>
                <a:gd name="connsiteY5" fmla="*/ 0 h 106468"/>
                <a:gd name="connsiteX6" fmla="*/ 6302 w 151925"/>
                <a:gd name="connsiteY6" fmla="*/ 0 h 106468"/>
                <a:gd name="connsiteX7" fmla="*/ 1852 w 151925"/>
                <a:gd name="connsiteY7" fmla="*/ 1852 h 106468"/>
                <a:gd name="connsiteX8" fmla="*/ 0 w 151925"/>
                <a:gd name="connsiteY8" fmla="*/ 6302 h 106468"/>
                <a:gd name="connsiteX9" fmla="*/ 0 w 151925"/>
                <a:gd name="connsiteY9" fmla="*/ 100166 h 106468"/>
                <a:gd name="connsiteX10" fmla="*/ 1852 w 151925"/>
                <a:gd name="connsiteY10" fmla="*/ 104616 h 106468"/>
                <a:gd name="connsiteX11" fmla="*/ 6302 w 151925"/>
                <a:gd name="connsiteY11" fmla="*/ 106468 h 106468"/>
                <a:gd name="connsiteX12" fmla="*/ 100168 w 151925"/>
                <a:gd name="connsiteY12" fmla="*/ 106468 h 106468"/>
                <a:gd name="connsiteX13" fmla="*/ 104618 w 151925"/>
                <a:gd name="connsiteY13" fmla="*/ 104616 h 106468"/>
                <a:gd name="connsiteX14" fmla="*/ 106470 w 151925"/>
                <a:gd name="connsiteY14" fmla="*/ 100166 h 106468"/>
                <a:gd name="connsiteX15" fmla="*/ 106470 w 151925"/>
                <a:gd name="connsiteY15" fmla="*/ 79347 h 106468"/>
                <a:gd name="connsiteX16" fmla="*/ 124164 w 151925"/>
                <a:gd name="connsiteY16" fmla="*/ 89534 h 106468"/>
                <a:gd name="connsiteX17" fmla="*/ 134229 w 151925"/>
                <a:gd name="connsiteY17" fmla="*/ 95326 h 106468"/>
                <a:gd name="connsiteX18" fmla="*/ 151926 w 151925"/>
                <a:gd name="connsiteY18" fmla="*/ 85098 h 106468"/>
                <a:gd name="connsiteX19" fmla="*/ 151926 w 151925"/>
                <a:gd name="connsiteY19" fmla="*/ 24962 h 106468"/>
                <a:gd name="connsiteX20" fmla="*/ 134229 w 151925"/>
                <a:gd name="connsiteY20" fmla="*/ 14730 h 10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25" h="106468">
                  <a:moveTo>
                    <a:pt x="134229" y="14730"/>
                  </a:moveTo>
                  <a:lnTo>
                    <a:pt x="124164" y="20524"/>
                  </a:lnTo>
                  <a:lnTo>
                    <a:pt x="106470" y="30712"/>
                  </a:lnTo>
                  <a:lnTo>
                    <a:pt x="106470" y="6302"/>
                  </a:lnTo>
                  <a:cubicBezTo>
                    <a:pt x="106465" y="4632"/>
                    <a:pt x="105798" y="3033"/>
                    <a:pt x="104618" y="1852"/>
                  </a:cubicBezTo>
                  <a:cubicBezTo>
                    <a:pt x="103437" y="671"/>
                    <a:pt x="101837" y="5"/>
                    <a:pt x="100168" y="0"/>
                  </a:cubicBezTo>
                  <a:lnTo>
                    <a:pt x="6302" y="0"/>
                  </a:lnTo>
                  <a:cubicBezTo>
                    <a:pt x="4632" y="5"/>
                    <a:pt x="3033" y="671"/>
                    <a:pt x="1852" y="1852"/>
                  </a:cubicBezTo>
                  <a:cubicBezTo>
                    <a:pt x="671" y="3033"/>
                    <a:pt x="5" y="4632"/>
                    <a:pt x="0" y="6302"/>
                  </a:cubicBezTo>
                  <a:lnTo>
                    <a:pt x="0" y="100166"/>
                  </a:lnTo>
                  <a:cubicBezTo>
                    <a:pt x="5" y="101836"/>
                    <a:pt x="671" y="103435"/>
                    <a:pt x="1852" y="104616"/>
                  </a:cubicBezTo>
                  <a:cubicBezTo>
                    <a:pt x="3033" y="105798"/>
                    <a:pt x="4632" y="106463"/>
                    <a:pt x="6302" y="106468"/>
                  </a:cubicBezTo>
                  <a:lnTo>
                    <a:pt x="100168" y="106468"/>
                  </a:lnTo>
                  <a:cubicBezTo>
                    <a:pt x="101837" y="106463"/>
                    <a:pt x="103437" y="105797"/>
                    <a:pt x="104618" y="104616"/>
                  </a:cubicBezTo>
                  <a:cubicBezTo>
                    <a:pt x="105798" y="103435"/>
                    <a:pt x="106465" y="101836"/>
                    <a:pt x="106470" y="100166"/>
                  </a:cubicBezTo>
                  <a:lnTo>
                    <a:pt x="106470" y="79347"/>
                  </a:lnTo>
                  <a:lnTo>
                    <a:pt x="124164" y="89534"/>
                  </a:lnTo>
                  <a:lnTo>
                    <a:pt x="134229" y="95326"/>
                  </a:lnTo>
                  <a:cubicBezTo>
                    <a:pt x="143962" y="100928"/>
                    <a:pt x="151926" y="96327"/>
                    <a:pt x="151926" y="85098"/>
                  </a:cubicBezTo>
                  <a:lnTo>
                    <a:pt x="151926" y="24962"/>
                  </a:lnTo>
                  <a:cubicBezTo>
                    <a:pt x="151926" y="13732"/>
                    <a:pt x="143962" y="9128"/>
                    <a:pt x="134229" y="14730"/>
                  </a:cubicBezTo>
                  <a:close/>
                </a:path>
              </a:pathLst>
            </a:custGeom>
            <a:solidFill>
              <a:srgbClr val="495463"/>
            </a:solidFill>
            <a:ln w="59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3" name="TextBox 1202">
            <a:extLst>
              <a:ext uri="{FF2B5EF4-FFF2-40B4-BE49-F238E27FC236}">
                <a16:creationId xmlns:a16="http://schemas.microsoft.com/office/drawing/2014/main" id="{B93B3C7F-28B0-C6C8-F9C2-D53425002745}"/>
              </a:ext>
            </a:extLst>
          </p:cNvPr>
          <p:cNvSpPr txBox="1"/>
          <p:nvPr/>
        </p:nvSpPr>
        <p:spPr>
          <a:xfrm>
            <a:off x="2493035" y="1932240"/>
            <a:ext cx="1998890" cy="215444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300" b="1" dirty="0">
                <a:latin typeface="Segoe UI Semibold" panose="020B0502040204020203" pitchFamily="34" charset="0"/>
                <a:ea typeface="Linux Libertine" panose="02000503000000000000" pitchFamily="2" charset="0"/>
                <a:cs typeface="Segoe UI Semibold" panose="020B0502040204020203" pitchFamily="34" charset="0"/>
              </a:rPr>
              <a:t>Neural Fields</a:t>
            </a:r>
          </a:p>
        </p:txBody>
      </p:sp>
      <p:sp>
        <p:nvSpPr>
          <p:cNvPr id="1213" name="TextBox 1212">
            <a:extLst>
              <a:ext uri="{FF2B5EF4-FFF2-40B4-BE49-F238E27FC236}">
                <a16:creationId xmlns:a16="http://schemas.microsoft.com/office/drawing/2014/main" id="{43D82B7E-F11A-03CE-EBDD-644D1BC89B97}"/>
              </a:ext>
            </a:extLst>
          </p:cNvPr>
          <p:cNvSpPr txBox="1"/>
          <p:nvPr/>
        </p:nvSpPr>
        <p:spPr>
          <a:xfrm>
            <a:off x="2493035" y="2516644"/>
            <a:ext cx="1998890" cy="197015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300" b="1" dirty="0">
                <a:latin typeface="Segoe UI Semibold" panose="020B0502040204020203" pitchFamily="34" charset="0"/>
                <a:ea typeface="Linux Libertine" panose="02000503000000000000" pitchFamily="2" charset="0"/>
                <a:cs typeface="Segoe UI Semibold" panose="020B0502040204020203" pitchFamily="34" charset="0"/>
              </a:rPr>
              <a:t>Deep Priors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3A0210-A017-A961-8D8C-0FFFA4F17D6B}"/>
              </a:ext>
            </a:extLst>
          </p:cNvPr>
          <p:cNvSpPr txBox="1"/>
          <p:nvPr/>
        </p:nvSpPr>
        <p:spPr>
          <a:xfrm>
            <a:off x="2495540" y="2218359"/>
            <a:ext cx="1993880" cy="215444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300" b="1" dirty="0">
                <a:latin typeface="Segoe UI Semibold" panose="020B0502040204020203" pitchFamily="34" charset="0"/>
                <a:ea typeface="Linux Libertine" panose="02000503000000000000" pitchFamily="2" charset="0"/>
                <a:cs typeface="Segoe UI Semibold" panose="020B0502040204020203" pitchFamily="34" charset="0"/>
              </a:rPr>
              <a:t>Neural Rendering</a:t>
            </a:r>
          </a:p>
        </p:txBody>
      </p:sp>
      <p:sp>
        <p:nvSpPr>
          <p:cNvPr id="34" name="Rectangle: Rounded Corners 1199">
            <a:extLst>
              <a:ext uri="{FF2B5EF4-FFF2-40B4-BE49-F238E27FC236}">
                <a16:creationId xmlns:a16="http://schemas.microsoft.com/office/drawing/2014/main" id="{95B70D67-3037-E9AA-C320-066C268C4C91}"/>
              </a:ext>
            </a:extLst>
          </p:cNvPr>
          <p:cNvSpPr/>
          <p:nvPr/>
        </p:nvSpPr>
        <p:spPr>
          <a:xfrm>
            <a:off x="4782614" y="242084"/>
            <a:ext cx="2141200" cy="2564557"/>
          </a:xfrm>
          <a:prstGeom prst="roundRect">
            <a:avLst>
              <a:gd name="adj" fmla="val 826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Linux Libertine" panose="02000503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D602D-6919-C917-1F09-1F3EFB2E7446}"/>
              </a:ext>
            </a:extLst>
          </p:cNvPr>
          <p:cNvSpPr txBox="1"/>
          <p:nvPr/>
        </p:nvSpPr>
        <p:spPr>
          <a:xfrm>
            <a:off x="4910762" y="28637"/>
            <a:ext cx="1884905" cy="5448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Vision Systems that </a:t>
            </a:r>
            <a:br>
              <a:rPr lang="en-US" sz="1600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</a:br>
            <a:r>
              <a:rPr lang="en-US" sz="1600" b="1" dirty="0">
                <a:latin typeface="Segoe UI Semibold" panose="020B0502040204020203" pitchFamily="34" charset="0"/>
                <a:ea typeface="Linux Libertine" panose="02000503000000000000" pitchFamily="2" charset="0"/>
                <a:cs typeface="Segoe UI Semibold" panose="020B0502040204020203" pitchFamily="34" charset="0"/>
              </a:rPr>
              <a:t>Reveal the Invisible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565627-1B79-3599-FC6F-D281D8C5FF74}"/>
              </a:ext>
            </a:extLst>
          </p:cNvPr>
          <p:cNvGrpSpPr/>
          <p:nvPr/>
        </p:nvGrpSpPr>
        <p:grpSpPr>
          <a:xfrm>
            <a:off x="4828958" y="622288"/>
            <a:ext cx="2048512" cy="2103260"/>
            <a:chOff x="5795097" y="673853"/>
            <a:chExt cx="2048512" cy="210326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54E8DE-8D3B-44DF-99C8-8C8C35FD1519}"/>
                </a:ext>
              </a:extLst>
            </p:cNvPr>
            <p:cNvSpPr txBox="1"/>
            <p:nvPr/>
          </p:nvSpPr>
          <p:spPr>
            <a:xfrm>
              <a:off x="6053702" y="673853"/>
              <a:ext cx="1538880" cy="4595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Augmented / Virtual Reality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756A16-4C4F-0208-FA2E-826A7CA6EF2C}"/>
                </a:ext>
              </a:extLst>
            </p:cNvPr>
            <p:cNvSpPr txBox="1"/>
            <p:nvPr/>
          </p:nvSpPr>
          <p:spPr>
            <a:xfrm>
              <a:off x="5828958" y="1130778"/>
              <a:ext cx="1988368" cy="2123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300" b="1" dirty="0">
                  <a:latin typeface="Segoe UI Semibold" panose="020B0502040204020203" pitchFamily="34" charset="0"/>
                  <a:ea typeface="Linux Libertine" panose="02000503000000000000" pitchFamily="2" charset="0"/>
                  <a:cs typeface="Segoe UI Semibold" panose="020B0502040204020203" pitchFamily="34" charset="0"/>
                </a:rPr>
                <a:t>3D Shape &amp; Appearance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E5E55A-8581-EECF-1764-B1520DC637D3}"/>
                </a:ext>
              </a:extLst>
            </p:cNvPr>
            <p:cNvSpPr txBox="1"/>
            <p:nvPr/>
          </p:nvSpPr>
          <p:spPr>
            <a:xfrm>
              <a:off x="5795097" y="1546711"/>
              <a:ext cx="2048512" cy="2221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US" sz="1400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302DE9-4B3C-6862-E84B-115F4F48260B}"/>
                </a:ext>
              </a:extLst>
            </p:cNvPr>
            <p:cNvSpPr txBox="1"/>
            <p:nvPr/>
          </p:nvSpPr>
          <p:spPr>
            <a:xfrm>
              <a:off x="6053702" y="1490322"/>
              <a:ext cx="1538880" cy="4894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Automotive and Robotics Vision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A42F50-73FE-4DA0-673C-4A32DFC9DE07}"/>
                </a:ext>
              </a:extLst>
            </p:cNvPr>
            <p:cNvSpPr txBox="1"/>
            <p:nvPr/>
          </p:nvSpPr>
          <p:spPr>
            <a:xfrm>
              <a:off x="5832411" y="1941612"/>
              <a:ext cx="1981463" cy="2221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300" b="1" dirty="0">
                  <a:latin typeface="Segoe UI Semibold" panose="020B0502040204020203" pitchFamily="34" charset="0"/>
                  <a:ea typeface="Linux Libertine" panose="02000503000000000000" pitchFamily="2" charset="0"/>
                  <a:cs typeface="Segoe UI Semibold" panose="020B0502040204020203" pitchFamily="34" charset="0"/>
                </a:rPr>
                <a:t>Seeing Around Corners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418A7EB-3C9F-85FE-2A38-0875386D41AD}"/>
                </a:ext>
              </a:extLst>
            </p:cNvPr>
            <p:cNvSpPr txBox="1"/>
            <p:nvPr/>
          </p:nvSpPr>
          <p:spPr>
            <a:xfrm>
              <a:off x="6053702" y="2318950"/>
              <a:ext cx="1538880" cy="2217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Industrial Vision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1E22D4-E2C3-2CEE-B392-1331DD0C0205}"/>
                </a:ext>
              </a:extLst>
            </p:cNvPr>
            <p:cNvSpPr txBox="1"/>
            <p:nvPr/>
          </p:nvSpPr>
          <p:spPr>
            <a:xfrm>
              <a:off x="5832411" y="2554919"/>
              <a:ext cx="1981463" cy="2221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300" b="1" dirty="0">
                  <a:latin typeface="Segoe UI Semibold" panose="020B0502040204020203" pitchFamily="34" charset="0"/>
                  <a:ea typeface="Linux Libertine" panose="02000503000000000000" pitchFamily="2" charset="0"/>
                  <a:cs typeface="Segoe UI Semibold" panose="020B0502040204020203" pitchFamily="34" charset="0"/>
                </a:rPr>
                <a:t>Internal Stress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08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13150</TotalTime>
  <Words>160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Dave</dc:creator>
  <cp:lastModifiedBy>Akshat Dave</cp:lastModifiedBy>
  <cp:revision>166</cp:revision>
  <dcterms:created xsi:type="dcterms:W3CDTF">2023-02-11T19:13:39Z</dcterms:created>
  <dcterms:modified xsi:type="dcterms:W3CDTF">2024-07-27T06:28:22Z</dcterms:modified>
</cp:coreProperties>
</file>