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b353d668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b353d668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353d668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353d668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b353d66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b353d66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b353d668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b353d668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b353d668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b353d668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b353d66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b353d66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b353d668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b353d668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indiaevm.org/evm_tr2010-jul29.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EVM TamperDetect System</a:t>
            </a:r>
            <a:endParaRPr/>
          </a:p>
          <a:p>
            <a:pPr indent="0" lvl="0" marL="0" rtl="0" algn="ctr">
              <a:spcBef>
                <a:spcPts val="0"/>
              </a:spcBef>
              <a:spcAft>
                <a:spcPts val="0"/>
              </a:spcAft>
              <a:buNone/>
            </a:pPr>
            <a:r>
              <a:rPr lang="en-GB"/>
              <a:t>(ETDS)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Akshatha Kamath</a:t>
            </a:r>
            <a:endParaRPr/>
          </a:p>
          <a:p>
            <a:pPr indent="0" lvl="0" marL="0" rtl="0" algn="ctr">
              <a:spcBef>
                <a:spcPts val="0"/>
              </a:spcBef>
              <a:spcAft>
                <a:spcPts val="0"/>
              </a:spcAft>
              <a:buClr>
                <a:schemeClr val="dk1"/>
              </a:buClr>
              <a:buSzPts val="1100"/>
              <a:buFont typeface="Arial"/>
              <a:buNone/>
            </a:pPr>
            <a:r>
              <a:rPr lang="en-GB"/>
              <a:t>Tanvi Anand</a:t>
            </a:r>
            <a:endParaRPr/>
          </a:p>
          <a:p>
            <a:pPr indent="0" lvl="0" marL="0" rtl="0" algn="ctr">
              <a:spcBef>
                <a:spcPts val="0"/>
              </a:spcBef>
              <a:spcAft>
                <a:spcPts val="0"/>
              </a:spcAft>
              <a:buClr>
                <a:schemeClr val="dk1"/>
              </a:buClr>
              <a:buSzPts val="1100"/>
              <a:buFont typeface="Arial"/>
              <a:buNone/>
            </a:pPr>
            <a:r>
              <a:rPr lang="en-GB"/>
              <a:t>Twisha Jain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2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61" name="Google Shape;61;p14"/>
          <p:cNvSpPr txBox="1"/>
          <p:nvPr>
            <p:ph idx="1" type="body"/>
          </p:nvPr>
        </p:nvSpPr>
        <p:spPr>
          <a:xfrm>
            <a:off x="311700" y="63092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GB"/>
              <a:t>Design and development of a </a:t>
            </a:r>
            <a:r>
              <a:rPr lang="en-GB"/>
              <a:t>surveillance</a:t>
            </a:r>
            <a:r>
              <a:rPr lang="en-GB"/>
              <a:t> system using Deep Learning based Human Pose Estimation techniques to detect possible physical tampering of an Electronic Voting Machine (EVM) </a:t>
            </a:r>
            <a:endParaRPr/>
          </a:p>
        </p:txBody>
      </p:sp>
      <p:pic>
        <p:nvPicPr>
          <p:cNvPr id="62" name="Google Shape;62;p14"/>
          <p:cNvPicPr preferRelativeResize="0"/>
          <p:nvPr/>
        </p:nvPicPr>
        <p:blipFill rotWithShape="1">
          <a:blip r:embed="rId3">
            <a:alphaModFix/>
          </a:blip>
          <a:srcRect b="0" l="2238" r="0" t="8917"/>
          <a:stretch/>
        </p:blipFill>
        <p:spPr>
          <a:xfrm>
            <a:off x="1466725" y="1742825"/>
            <a:ext cx="4748850" cy="3051850"/>
          </a:xfrm>
          <a:prstGeom prst="rect">
            <a:avLst/>
          </a:prstGeom>
          <a:noFill/>
          <a:ln>
            <a:noFill/>
          </a:ln>
        </p:spPr>
      </p:pic>
      <p:sp>
        <p:nvSpPr>
          <p:cNvPr id="63" name="Google Shape;63;p14"/>
          <p:cNvSpPr txBox="1"/>
          <p:nvPr/>
        </p:nvSpPr>
        <p:spPr>
          <a:xfrm>
            <a:off x="1569375" y="4729950"/>
            <a:ext cx="49755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Fig: Pose Detection in an EVM storage room</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43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Thinking</a:t>
            </a:r>
            <a:r>
              <a:rPr lang="en-GB"/>
              <a:t> out of the (EVM) box...</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00">
                <a:solidFill>
                  <a:srgbClr val="666666"/>
                </a:solidFill>
              </a:rPr>
              <a:t>According to a recent technical research on EVMs used in India, “The design of India’s EVMs relies entirely on the physical security of the machines and the integrity of election insiders.” While underlying software in the EVM requires periodic updates to tackle the ever growing possibilities of being attacked, physical tampering of EVMs is also another major threat. It is more likely to happen, and at the same time more difficult to avoid. We propose a novel solution, where cameras installed within the voting area monitors everyone within the vicinity of the machine, and raises a flag if a person is found behaving suspiciously with it. We aim to do this using human pose estimation using Deep Learning from the videos and/or images that the installed cameras capture. The same technology may be extended to be used as another layer for ensuring vote count tally.</a:t>
            </a:r>
            <a:endParaRPr sz="1600">
              <a:solidFill>
                <a:srgbClr val="666666"/>
              </a:solidFill>
            </a:endParaRPr>
          </a:p>
        </p:txBody>
      </p:sp>
      <p:sp>
        <p:nvSpPr>
          <p:cNvPr id="70" name="Google Shape;70;p15"/>
          <p:cNvSpPr txBox="1"/>
          <p:nvPr/>
        </p:nvSpPr>
        <p:spPr>
          <a:xfrm>
            <a:off x="5296725" y="4605500"/>
            <a:ext cx="3671100" cy="3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200">
                <a:solidFill>
                  <a:schemeClr val="dk2"/>
                </a:solidFill>
              </a:rPr>
              <a:t>Source : </a:t>
            </a:r>
            <a:r>
              <a:rPr lang="en-GB" sz="1200" u="sng">
                <a:solidFill>
                  <a:schemeClr val="accent5"/>
                </a:solidFill>
                <a:hlinkClick r:id="rId3"/>
              </a:rPr>
              <a:t>https://indiaevm.org/evm_tr2010-jul29.pdf</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486650" y="376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 and Technology Stack</a:t>
            </a:r>
            <a:endParaRPr/>
          </a:p>
        </p:txBody>
      </p:sp>
      <p:pic>
        <p:nvPicPr>
          <p:cNvPr id="76" name="Google Shape;76;p16"/>
          <p:cNvPicPr preferRelativeResize="0"/>
          <p:nvPr/>
        </p:nvPicPr>
        <p:blipFill>
          <a:blip r:embed="rId3">
            <a:alphaModFix/>
          </a:blip>
          <a:stretch>
            <a:fillRect/>
          </a:stretch>
        </p:blipFill>
        <p:spPr>
          <a:xfrm>
            <a:off x="144575" y="1387825"/>
            <a:ext cx="8854850" cy="29024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Possible sources of faults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GB"/>
              <a:t>False alarm if camera isn’t mounted in the proper location</a:t>
            </a:r>
            <a:endParaRPr/>
          </a:p>
          <a:p>
            <a:pPr indent="-342900" lvl="0" marL="457200" rtl="0" algn="l">
              <a:spcBef>
                <a:spcPts val="0"/>
              </a:spcBef>
              <a:spcAft>
                <a:spcPts val="0"/>
              </a:spcAft>
              <a:buSzPts val="1800"/>
              <a:buAutoNum type="arabicParenR"/>
            </a:pPr>
            <a:r>
              <a:rPr lang="en-GB"/>
              <a:t>Lighting issues might create problems for joint visibility</a:t>
            </a:r>
            <a:endParaRPr/>
          </a:p>
          <a:p>
            <a:pPr indent="-342900" lvl="0" marL="457200" rtl="0" algn="l">
              <a:spcBef>
                <a:spcPts val="0"/>
              </a:spcBef>
              <a:spcAft>
                <a:spcPts val="0"/>
              </a:spcAft>
              <a:buSzPts val="1800"/>
              <a:buAutoNum type="arabicParenR"/>
            </a:pPr>
            <a:r>
              <a:rPr lang="en-GB"/>
              <a:t>Strong articulations, occlusions and clothing also hinder accuracy</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33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options</a:t>
            </a:r>
            <a:endParaRPr/>
          </a:p>
        </p:txBody>
      </p:sp>
      <p:sp>
        <p:nvSpPr>
          <p:cNvPr id="88" name="Google Shape;88;p18"/>
          <p:cNvSpPr txBox="1"/>
          <p:nvPr>
            <p:ph idx="1" type="body"/>
          </p:nvPr>
        </p:nvSpPr>
        <p:spPr>
          <a:xfrm>
            <a:off x="311700" y="908875"/>
            <a:ext cx="8520600" cy="389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GB"/>
              <a:t>Other solutions for fraud detection require major software changes to be made to the EVM itself. While we are not entirely dismissing that idea, our proposal ensures that no physical tampering is done to the EVM. </a:t>
            </a:r>
            <a:endParaRPr/>
          </a:p>
          <a:p>
            <a:pPr indent="-342900" lvl="0" marL="457200" rtl="0" algn="l">
              <a:spcBef>
                <a:spcPts val="0"/>
              </a:spcBef>
              <a:spcAft>
                <a:spcPts val="0"/>
              </a:spcAft>
              <a:buSzPts val="1800"/>
              <a:buAutoNum type="arabicParenR"/>
            </a:pPr>
            <a:r>
              <a:rPr lang="en-GB"/>
              <a:t>W</a:t>
            </a:r>
            <a:r>
              <a:rPr lang="en-GB"/>
              <a:t>e resort to 2D pose estimation because due to the larger 3D pose space, the ambiguities increase. There is also a requirement of a larger setup with multiple sensors and bodysuits, which is impractical in our case. However, it allows further updation into 3D pose estimation if required.</a:t>
            </a:r>
            <a:endParaRPr/>
          </a:p>
          <a:p>
            <a:pPr indent="-342900" lvl="0" marL="457200" rtl="0" algn="l">
              <a:spcBef>
                <a:spcPts val="0"/>
              </a:spcBef>
              <a:spcAft>
                <a:spcPts val="0"/>
              </a:spcAft>
              <a:buSzPts val="1800"/>
              <a:buAutoNum type="arabicParenR"/>
            </a:pPr>
            <a:r>
              <a:rPr lang="en-GB"/>
              <a:t>We considered several options including PoseNet, HRNet, DeepPose, OpenPose and AlphaPose.  The major advantage of choosing OpenPose is that it works on both CPU and GPU- including versions compatible with AMD graphic cards.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 extension/improvement</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GB"/>
              <a:t>We can use Internet of Things (IOT) to make the surveillance smarter, provided security is ensured.</a:t>
            </a:r>
            <a:endParaRPr/>
          </a:p>
          <a:p>
            <a:pPr indent="-342900" lvl="0" marL="457200" rtl="0" algn="l">
              <a:spcBef>
                <a:spcPts val="0"/>
              </a:spcBef>
              <a:spcAft>
                <a:spcPts val="0"/>
              </a:spcAft>
              <a:buSzPts val="1800"/>
              <a:buAutoNum type="arabicParenR"/>
            </a:pPr>
            <a:r>
              <a:rPr lang="en-GB"/>
              <a:t>The alert module can be cloud based, a person can monitor and take required actions such as blocking the EVM based on alerts given by our system.</a:t>
            </a:r>
            <a:endParaRPr/>
          </a:p>
          <a:p>
            <a:pPr indent="-342900" lvl="0" marL="457200" rtl="0" algn="l">
              <a:spcBef>
                <a:spcPts val="0"/>
              </a:spcBef>
              <a:spcAft>
                <a:spcPts val="0"/>
              </a:spcAft>
              <a:buSzPts val="1800"/>
              <a:buAutoNum type="arabicParenR"/>
            </a:pPr>
            <a:r>
              <a:rPr lang="en-GB"/>
              <a:t>Support on Android/IOS apps to allow authorised personnel to monitor, and the system can be augmented to channelise alerts through the app in case of unusual activity detection.</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