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79" r:id="rId2"/>
    <p:sldId id="272" r:id="rId3"/>
    <p:sldId id="260" r:id="rId4"/>
    <p:sldId id="271" r:id="rId5"/>
    <p:sldId id="263" r:id="rId6"/>
    <p:sldId id="269" r:id="rId7"/>
    <p:sldId id="265" r:id="rId8"/>
    <p:sldId id="281" r:id="rId9"/>
    <p:sldId id="264" r:id="rId10"/>
    <p:sldId id="270" r:id="rId11"/>
    <p:sldId id="282" r:id="rId12"/>
    <p:sldId id="273" r:id="rId13"/>
    <p:sldId id="283" r:id="rId14"/>
    <p:sldId id="278" r:id="rId15"/>
    <p:sldId id="276" r:id="rId16"/>
    <p:sldId id="277" r:id="rId17"/>
    <p:sldId id="266" r:id="rId18"/>
    <p:sldId id="261" r:id="rId19"/>
    <p:sldId id="284" r:id="rId20"/>
    <p:sldId id="275" r:id="rId21"/>
    <p:sldId id="26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95A"/>
    <a:srgbClr val="FF93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9" autoAdjust="0"/>
    <p:restoredTop sz="94648"/>
  </p:normalViewPr>
  <p:slideViewPr>
    <p:cSldViewPr>
      <p:cViewPr>
        <p:scale>
          <a:sx n="68" d="100"/>
          <a:sy n="68" d="100"/>
        </p:scale>
        <p:origin x="-142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388220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296459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557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68271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1011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2500806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4090260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199194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192700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3685E6C-87CC-478D-BE71-520676593691}"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382988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GB"/>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3685E6C-87CC-478D-BE71-520676593691}"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242990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3685E6C-87CC-478D-BE71-520676593691}"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96824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3685E6C-87CC-478D-BE71-520676593691}"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16125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85E6C-87CC-478D-BE71-520676593691}"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193377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23685E6C-87CC-478D-BE71-520676593691}"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197576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3685E6C-87CC-478D-BE71-520676593691}"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1A647C-D107-4D05-924E-3D62C9D7BB52}" type="slidenum">
              <a:rPr lang="en-US" smtClean="0"/>
              <a:t>‹#›</a:t>
            </a:fld>
            <a:endParaRPr lang="en-US"/>
          </a:p>
        </p:txBody>
      </p:sp>
    </p:spTree>
    <p:extLst>
      <p:ext uri="{BB962C8B-B14F-4D97-AF65-F5344CB8AC3E}">
        <p14:creationId xmlns:p14="http://schemas.microsoft.com/office/powerpoint/2010/main" val="289966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685E6C-87CC-478D-BE71-520676593691}" type="datetimeFigureOut">
              <a:rPr lang="en-US" smtClean="0"/>
              <a:t>8/18/2020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341A647C-D107-4D05-924E-3D62C9D7BB52}" type="slidenum">
              <a:rPr lang="en-US" smtClean="0"/>
              <a:t>‹#›</a:t>
            </a:fld>
            <a:endParaRPr lang="en-US"/>
          </a:p>
        </p:txBody>
      </p:sp>
    </p:spTree>
    <p:extLst>
      <p:ext uri="{BB962C8B-B14F-4D97-AF65-F5344CB8AC3E}">
        <p14:creationId xmlns:p14="http://schemas.microsoft.com/office/powerpoint/2010/main" val="103531289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ransition>
    <p:fade thruBlk="1"/>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another-twitter-sentiment-analysis-bb5b01ebad90" TargetMode="External"/><Relationship Id="rId2" Type="http://schemas.openxmlformats.org/officeDocument/2006/relationships/hyperlink" Target="https://www.analyticsvidhya.com/blog/2018/07/hands-on-sentiment-analysis-dataset-python/" TargetMode="External"/><Relationship Id="rId1" Type="http://schemas.openxmlformats.org/officeDocument/2006/relationships/slideLayout" Target="../slideLayouts/slideLayout2.xml"/><Relationship Id="rId4" Type="http://schemas.openxmlformats.org/officeDocument/2006/relationships/hyperlink" Target="http://visiondigitalindia.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93FB10-1397-3946-B97C-5259433779E1}"/>
              </a:ext>
            </a:extLst>
          </p:cNvPr>
          <p:cNvSpPr>
            <a:spLocks noGrp="1"/>
          </p:cNvSpPr>
          <p:nvPr>
            <p:ph type="title"/>
          </p:nvPr>
        </p:nvSpPr>
        <p:spPr>
          <a:xfrm>
            <a:off x="-847394" y="2018506"/>
            <a:ext cx="9686594" cy="2811519"/>
          </a:xfrm>
        </p:spPr>
        <p:txBody>
          <a:bodyPr>
            <a:normAutofit/>
          </a:bodyPr>
          <a:lstStyle/>
          <a:p>
            <a:pPr algn="ctr">
              <a:lnSpc>
                <a:spcPct val="150000"/>
              </a:lnSpc>
            </a:pPr>
            <a:r>
              <a:rPr lang="en-US" sz="4000" dirty="0">
                <a:solidFill>
                  <a:srgbClr val="E8795A"/>
                </a:solidFill>
                <a:latin typeface="Times New Roman" panose="02020603050405020304" pitchFamily="18" charset="0"/>
                <a:cs typeface="Times New Roman" panose="02020603050405020304" pitchFamily="18" charset="0"/>
              </a:rPr>
              <a:t>INTERNSHIP PROJECT ON:</a:t>
            </a:r>
            <a:br>
              <a:rPr lang="en-US" sz="4000" dirty="0">
                <a:solidFill>
                  <a:srgbClr val="E8795A"/>
                </a:solidFill>
                <a:latin typeface="Times New Roman" panose="02020603050405020304" pitchFamily="18" charset="0"/>
                <a:cs typeface="Times New Roman" panose="02020603050405020304" pitchFamily="18" charset="0"/>
              </a:rPr>
            </a:br>
            <a:r>
              <a:rPr lang="en-US" sz="3600" dirty="0">
                <a:solidFill>
                  <a:srgbClr val="E8795A"/>
                </a:solidFill>
                <a:latin typeface="Times New Roman" panose="02020603050405020304" pitchFamily="18" charset="0"/>
                <a:cs typeface="Times New Roman" panose="02020603050405020304" pitchFamily="18" charset="0"/>
              </a:rPr>
              <a:t>Twitter Sentiment Analysis</a:t>
            </a:r>
            <a:endParaRPr lang="en-US" sz="4000" dirty="0">
              <a:solidFill>
                <a:srgbClr val="E8795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1AA92CC7-8247-F544-B917-3FBEAA5C0263}"/>
              </a:ext>
            </a:extLst>
          </p:cNvPr>
          <p:cNvSpPr txBox="1"/>
          <p:nvPr/>
        </p:nvSpPr>
        <p:spPr>
          <a:xfrm>
            <a:off x="441191" y="5285103"/>
            <a:ext cx="3810000" cy="786754"/>
          </a:xfrm>
          <a:prstGeom prst="rect">
            <a:avLst/>
          </a:prstGeom>
          <a:noFill/>
        </p:spPr>
        <p:txBody>
          <a:bodyPr wrap="square" rtlCol="0">
            <a:spAutoFit/>
          </a:bodyPr>
          <a:lstStyle/>
          <a:p>
            <a:pPr>
              <a:lnSpc>
                <a:spcPct val="150000"/>
              </a:lnSpc>
            </a:pPr>
            <a:r>
              <a:rPr lang="en-US" sz="1600" dirty="0">
                <a:solidFill>
                  <a:srgbClr val="0070C0"/>
                </a:solidFill>
                <a:latin typeface="Times New Roman" panose="02020603050405020304" pitchFamily="18" charset="0"/>
                <a:cs typeface="Times New Roman" panose="02020603050405020304" pitchFamily="18" charset="0"/>
              </a:rPr>
              <a:t>A Machine Learning Project by,</a:t>
            </a:r>
          </a:p>
          <a:p>
            <a:pPr>
              <a:lnSpc>
                <a:spcPct val="150000"/>
              </a:lnSpc>
            </a:pPr>
            <a:r>
              <a:rPr lang="en-US" sz="1600" dirty="0" err="1">
                <a:solidFill>
                  <a:srgbClr val="0070C0"/>
                </a:solidFill>
                <a:latin typeface="Times New Roman" panose="02020603050405020304" pitchFamily="18" charset="0"/>
                <a:cs typeface="Times New Roman" panose="02020603050405020304" pitchFamily="18" charset="0"/>
              </a:rPr>
              <a:t>Akshatha</a:t>
            </a:r>
            <a:r>
              <a:rPr lang="en-US" sz="1600" dirty="0">
                <a:solidFill>
                  <a:srgbClr val="0070C0"/>
                </a:solidFill>
                <a:latin typeface="Times New Roman" panose="02020603050405020304" pitchFamily="18" charset="0"/>
                <a:cs typeface="Times New Roman" panose="02020603050405020304" pitchFamily="18" charset="0"/>
              </a:rPr>
              <a:t> N </a:t>
            </a:r>
            <a:r>
              <a:rPr lang="en-US" sz="1600" dirty="0" err="1">
                <a:solidFill>
                  <a:srgbClr val="0070C0"/>
                </a:solidFill>
                <a:latin typeface="Times New Roman" panose="02020603050405020304" pitchFamily="18" charset="0"/>
                <a:cs typeface="Times New Roman" panose="02020603050405020304" pitchFamily="18" charset="0"/>
              </a:rPr>
              <a:t>Tirumale</a:t>
            </a:r>
            <a:r>
              <a:rPr lang="en-US" sz="1600" dirty="0">
                <a:solidFill>
                  <a:srgbClr val="0070C0"/>
                </a:solidFill>
                <a:latin typeface="Times New Roman" panose="02020603050405020304" pitchFamily="18" charset="0"/>
                <a:cs typeface="Times New Roman" panose="02020603050405020304" pitchFamily="18" charset="0"/>
              </a:rPr>
              <a:t> (1RN16IS013)</a:t>
            </a:r>
          </a:p>
        </p:txBody>
      </p:sp>
      <p:sp>
        <p:nvSpPr>
          <p:cNvPr id="6" name="Rectangle 5">
            <a:extLst>
              <a:ext uri="{FF2B5EF4-FFF2-40B4-BE49-F238E27FC236}">
                <a16:creationId xmlns="" xmlns:a16="http://schemas.microsoft.com/office/drawing/2014/main" id="{7545DA05-1915-D04B-8346-F069AE287F18}"/>
              </a:ext>
            </a:extLst>
          </p:cNvPr>
          <p:cNvSpPr/>
          <p:nvPr/>
        </p:nvSpPr>
        <p:spPr>
          <a:xfrm>
            <a:off x="4343400" y="5016761"/>
            <a:ext cx="2771910" cy="1323439"/>
          </a:xfrm>
          <a:prstGeom prst="rect">
            <a:avLst/>
          </a:prstGeom>
        </p:spPr>
        <p:txBody>
          <a:bodyPr wrap="square">
            <a:spAutoFit/>
          </a:bodyPr>
          <a:lstStyle/>
          <a:p>
            <a:pPr algn="r">
              <a:lnSpc>
                <a:spcPct val="150000"/>
              </a:lnSpc>
            </a:pPr>
            <a:r>
              <a:rPr lang="en-US" sz="1600" dirty="0">
                <a:solidFill>
                  <a:srgbClr val="E8795A"/>
                </a:solidFill>
                <a:latin typeface="Times New Roman" panose="02020603050405020304" pitchFamily="18" charset="0"/>
                <a:cs typeface="Times New Roman" panose="02020603050405020304" pitchFamily="18" charset="0"/>
              </a:rPr>
              <a:t>Under the guidance of:</a:t>
            </a:r>
          </a:p>
          <a:p>
            <a:pPr algn="r">
              <a:lnSpc>
                <a:spcPct val="150000"/>
              </a:lnSpc>
            </a:pPr>
            <a:r>
              <a:rPr lang="en-US" altLang="en-US" sz="1600" dirty="0">
                <a:solidFill>
                  <a:srgbClr val="E8795A"/>
                </a:solidFill>
                <a:latin typeface="Times New Roman" panose="02020603050405020304" pitchFamily="18" charset="0"/>
                <a:cs typeface="Times New Roman" panose="02020603050405020304" pitchFamily="18" charset="0"/>
              </a:rPr>
              <a:t>Mrs. Kusuma R</a:t>
            </a:r>
          </a:p>
          <a:p>
            <a:pPr algn="r"/>
            <a:r>
              <a:rPr lang="en-US" altLang="en-US" sz="1600" dirty="0">
                <a:solidFill>
                  <a:srgbClr val="E8795A"/>
                </a:solidFill>
                <a:latin typeface="Times New Roman" panose="02020603050405020304" pitchFamily="18" charset="0"/>
                <a:cs typeface="Times New Roman" panose="02020603050405020304" pitchFamily="18" charset="0"/>
              </a:rPr>
              <a:t>Assistant Professor</a:t>
            </a:r>
          </a:p>
          <a:p>
            <a:pPr algn="r"/>
            <a:r>
              <a:rPr lang="en-US" altLang="en-US" sz="1600" dirty="0">
                <a:solidFill>
                  <a:srgbClr val="E8795A"/>
                </a:solidFill>
                <a:latin typeface="Times New Roman" panose="02020603050405020304" pitchFamily="18" charset="0"/>
                <a:cs typeface="Times New Roman" panose="02020603050405020304" pitchFamily="18" charset="0"/>
              </a:rPr>
              <a:t>Department of ISE</a:t>
            </a:r>
            <a:endParaRPr lang="en-US" sz="1600" dirty="0">
              <a:solidFill>
                <a:srgbClr val="E8795A"/>
              </a:solidFill>
            </a:endParaRPr>
          </a:p>
        </p:txBody>
      </p:sp>
      <p:sp>
        <p:nvSpPr>
          <p:cNvPr id="7" name="Title 1">
            <a:extLst>
              <a:ext uri="{FF2B5EF4-FFF2-40B4-BE49-F238E27FC236}">
                <a16:creationId xmlns="" xmlns:a16="http://schemas.microsoft.com/office/drawing/2014/main" id="{176A75AF-D8B5-B74A-BA2B-3297DAA4661D}"/>
              </a:ext>
            </a:extLst>
          </p:cNvPr>
          <p:cNvSpPr txBox="1">
            <a:spLocks/>
          </p:cNvSpPr>
          <p:nvPr/>
        </p:nvSpPr>
        <p:spPr>
          <a:xfrm>
            <a:off x="-34159" y="190307"/>
            <a:ext cx="7149469" cy="50683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b="1" dirty="0">
                <a:solidFill>
                  <a:srgbClr val="E8795A"/>
                </a:solidFill>
                <a:latin typeface="Times New Roman" panose="02020603050405020304" pitchFamily="18" charset="0"/>
                <a:cs typeface="Times New Roman" panose="02020603050405020304" pitchFamily="18" charset="0"/>
              </a:rPr>
              <a:t>RNS INSTITUTE OF TECHNOLOGY</a:t>
            </a:r>
            <a:endParaRPr lang="en-US" sz="2800" b="1" dirty="0">
              <a:solidFill>
                <a:srgbClr val="E8795A"/>
              </a:solidFill>
              <a:latin typeface="Times New Roman" panose="02020603050405020304" pitchFamily="18" charset="0"/>
              <a:cs typeface="Times New Roman" panose="02020603050405020304" pitchFamily="18" charset="0"/>
            </a:endParaRPr>
          </a:p>
        </p:txBody>
      </p:sp>
      <p:pic>
        <p:nvPicPr>
          <p:cNvPr id="8" name="Picture 8">
            <a:extLst>
              <a:ext uri="{FF2B5EF4-FFF2-40B4-BE49-F238E27FC236}">
                <a16:creationId xmlns="" xmlns:a16="http://schemas.microsoft.com/office/drawing/2014/main" id="{26AAD2A2-8D76-7C48-AF52-F38C5C642D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93" y="34043"/>
            <a:ext cx="872836" cy="1066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7">
            <a:extLst>
              <a:ext uri="{FF2B5EF4-FFF2-40B4-BE49-F238E27FC236}">
                <a16:creationId xmlns="" xmlns:a16="http://schemas.microsoft.com/office/drawing/2014/main" id="{A61B9DA3-7111-794F-B92F-5223BC91739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57352"/>
            <a:ext cx="872836" cy="87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71EF5745-2734-4C4D-B22A-16F8FF51E3DB}"/>
              </a:ext>
            </a:extLst>
          </p:cNvPr>
          <p:cNvSpPr txBox="1"/>
          <p:nvPr/>
        </p:nvSpPr>
        <p:spPr>
          <a:xfrm>
            <a:off x="18393" y="568269"/>
            <a:ext cx="7373013" cy="584775"/>
          </a:xfrm>
          <a:prstGeom prst="rect">
            <a:avLst/>
          </a:prstGeom>
          <a:noFill/>
        </p:spPr>
        <p:txBody>
          <a:bodyPr wrap="square" rtlCol="0">
            <a:spAutoFit/>
          </a:bodyPr>
          <a:lstStyle/>
          <a:p>
            <a:pPr algn="ctr"/>
            <a:r>
              <a:rPr lang="en-US" sz="1600" dirty="0">
                <a:solidFill>
                  <a:srgbClr val="0070C0"/>
                </a:solidFill>
                <a:latin typeface="Times New Roman" panose="02020603050405020304" pitchFamily="18" charset="0"/>
                <a:cs typeface="Times New Roman" panose="02020603050405020304" pitchFamily="18" charset="0"/>
              </a:rPr>
              <a:t>DEPARTMENT OF INFORMATION SCIENCE </a:t>
            </a:r>
          </a:p>
          <a:p>
            <a:pPr algn="ctr"/>
            <a:r>
              <a:rPr lang="en-US" sz="1600" dirty="0">
                <a:solidFill>
                  <a:srgbClr val="0070C0"/>
                </a:solidFill>
                <a:latin typeface="Times New Roman" panose="02020603050405020304" pitchFamily="18" charset="0"/>
                <a:cs typeface="Times New Roman" panose="02020603050405020304" pitchFamily="18" charset="0"/>
              </a:rPr>
              <a:t>AND ENGINEERING</a:t>
            </a:r>
          </a:p>
        </p:txBody>
      </p:sp>
    </p:spTree>
    <p:extLst>
      <p:ext uri="{BB962C8B-B14F-4D97-AF65-F5344CB8AC3E}">
        <p14:creationId xmlns:p14="http://schemas.microsoft.com/office/powerpoint/2010/main" val="2550439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22486"/>
            <a:ext cx="6347713" cy="694151"/>
          </a:xfrm>
        </p:spPr>
        <p:txBody>
          <a:bodyPr>
            <a:noAutofit/>
          </a:bodyPr>
          <a:lstStyle/>
          <a:p>
            <a:r>
              <a:rPr lang="en-US" sz="2000" dirty="0">
                <a:solidFill>
                  <a:srgbClr val="0070C0"/>
                </a:solidFill>
                <a:latin typeface="Times New Roman" pitchFamily="18" charset="0"/>
                <a:cs typeface="Times New Roman" pitchFamily="18" charset="0"/>
              </a:rPr>
              <a:t>Model Building</a:t>
            </a:r>
            <a:endParaRPr lang="en-US" sz="2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2408486"/>
            <a:ext cx="7239000" cy="1233601"/>
          </a:xfrm>
        </p:spPr>
        <p:txBody>
          <a:bodyPr>
            <a:normAutofit/>
          </a:bodyPr>
          <a:lstStyle/>
          <a:p>
            <a:pPr algn="just">
              <a:buClr>
                <a:srgbClr val="0070C0"/>
              </a:buClr>
              <a:buSzPct val="100000"/>
              <a:buFont typeface="Wingdings" pitchFamily="2" charset="2"/>
              <a:buChar char="Ø"/>
            </a:pPr>
            <a:r>
              <a:rPr lang="en-US" sz="1400" dirty="0">
                <a:solidFill>
                  <a:schemeClr val="tx1">
                    <a:lumMod val="85000"/>
                    <a:lumOff val="15000"/>
                  </a:schemeClr>
                </a:solidFill>
                <a:latin typeface="Times New Roman" pitchFamily="18" charset="0"/>
                <a:cs typeface="Times New Roman" pitchFamily="18" charset="0"/>
              </a:rPr>
              <a:t>Bayes Theorem finds the probability of an event occurring given the probability of another event that has already occurred. Bayes theorem is stated mathematically as the following equation:</a:t>
            </a:r>
          </a:p>
          <a:p>
            <a:pPr marL="0" indent="0" algn="just">
              <a:buClr>
                <a:srgbClr val="0070C0"/>
              </a:buClr>
              <a:buSzPct val="100000"/>
              <a:buNone/>
            </a:pPr>
            <a:endParaRPr lang="en-US" sz="1400" dirty="0">
              <a:solidFill>
                <a:schemeClr val="tx1">
                  <a:lumMod val="85000"/>
                  <a:lumOff val="15000"/>
                </a:schemeClr>
              </a:solidFill>
              <a:latin typeface="Times New Roman" pitchFamily="18" charset="0"/>
              <a:cs typeface="Times New Roman" pitchFamily="18" charset="0"/>
            </a:endParaRPr>
          </a:p>
          <a:p>
            <a:pPr marL="0" indent="0" algn="just">
              <a:buNone/>
            </a:pPr>
            <a:endParaRPr lang="en-US" sz="900" dirty="0">
              <a:solidFill>
                <a:schemeClr val="tx1">
                  <a:lumMod val="85000"/>
                  <a:lumOff val="15000"/>
                </a:schemeClr>
              </a:solidFill>
              <a:latin typeface="Centaur"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994387"/>
            <a:ext cx="2971800" cy="647700"/>
          </a:xfrm>
          <a:prstGeom prst="rect">
            <a:avLst/>
          </a:prstGeom>
        </p:spPr>
      </p:pic>
      <p:sp>
        <p:nvSpPr>
          <p:cNvPr id="4" name="Rectangle 3">
            <a:extLst>
              <a:ext uri="{FF2B5EF4-FFF2-40B4-BE49-F238E27FC236}">
                <a16:creationId xmlns="" xmlns:a16="http://schemas.microsoft.com/office/drawing/2014/main" id="{23B98163-B370-CA47-9F7A-54A79F57076E}"/>
              </a:ext>
            </a:extLst>
          </p:cNvPr>
          <p:cNvSpPr/>
          <p:nvPr/>
        </p:nvSpPr>
        <p:spPr>
          <a:xfrm>
            <a:off x="152400" y="533400"/>
            <a:ext cx="7010400" cy="2246769"/>
          </a:xfrm>
          <a:prstGeom prst="rect">
            <a:avLst/>
          </a:prstGeom>
        </p:spPr>
        <p:txBody>
          <a:bodyPr wrap="square">
            <a:spAutoFit/>
          </a:bodyPr>
          <a:lstStyle/>
          <a:p>
            <a:pPr marL="285750" indent="-285750" algn="just">
              <a:buClr>
                <a:srgbClr val="0070C0"/>
              </a:buClr>
              <a:buFont typeface="Wingdings" pitchFamily="2" charset="2"/>
              <a:buChar char="Ø"/>
            </a:pPr>
            <a:r>
              <a:rPr lang="en-IN" sz="1400" dirty="0">
                <a:solidFill>
                  <a:schemeClr val="tx1">
                    <a:lumMod val="85000"/>
                    <a:lumOff val="15000"/>
                  </a:schemeClr>
                </a:solidFill>
                <a:latin typeface="+mj-lt"/>
              </a:rPr>
              <a:t>Naive Bayes is a classification algorithm for binary (two-class) and multiclass classification problems. It is called Naive Bayes or idiot Bayes because the calculations of the probabilities for each class are simplified to make their calculations tractable.</a:t>
            </a:r>
          </a:p>
          <a:p>
            <a:pPr algn="just">
              <a:buClr>
                <a:srgbClr val="0070C0"/>
              </a:buClr>
            </a:pPr>
            <a:endParaRPr lang="en-IN" sz="1400" dirty="0">
              <a:solidFill>
                <a:schemeClr val="tx1">
                  <a:lumMod val="85000"/>
                  <a:lumOff val="15000"/>
                </a:schemeClr>
              </a:solidFill>
              <a:latin typeface="+mj-lt"/>
            </a:endParaRPr>
          </a:p>
          <a:p>
            <a:pPr marL="285750" indent="-285750" algn="just">
              <a:buClr>
                <a:srgbClr val="0070C0"/>
              </a:buClr>
              <a:buFont typeface="Wingdings" pitchFamily="2" charset="2"/>
              <a:buChar char="Ø"/>
            </a:pPr>
            <a:r>
              <a:rPr lang="en-IN" sz="1400" dirty="0">
                <a:solidFill>
                  <a:schemeClr val="tx1">
                    <a:lumMod val="85000"/>
                    <a:lumOff val="15000"/>
                  </a:schemeClr>
                </a:solidFill>
                <a:latin typeface="+mj-lt"/>
              </a:rPr>
              <a:t>Rather than attempting to calculate the probabilities of each attribute value, they are assumed to be conditionally independent given the class value.</a:t>
            </a:r>
          </a:p>
          <a:p>
            <a:pPr marL="285750" indent="-285750" algn="just">
              <a:buClr>
                <a:srgbClr val="0070C0"/>
              </a:buClr>
              <a:buFont typeface="Wingdings" pitchFamily="2" charset="2"/>
              <a:buChar char="Ø"/>
            </a:pPr>
            <a:endParaRPr lang="en-IN" sz="1400" dirty="0">
              <a:solidFill>
                <a:schemeClr val="tx1">
                  <a:lumMod val="85000"/>
                  <a:lumOff val="15000"/>
                </a:schemeClr>
              </a:solidFill>
              <a:latin typeface="+mj-lt"/>
            </a:endParaRPr>
          </a:p>
          <a:p>
            <a:pPr marL="285750" indent="-285750" algn="just">
              <a:buClr>
                <a:srgbClr val="0070C0"/>
              </a:buClr>
              <a:buFont typeface="Wingdings" pitchFamily="2" charset="2"/>
              <a:buChar char="Ø"/>
            </a:pPr>
            <a:r>
              <a:rPr lang="en-US" sz="1400" dirty="0" err="1">
                <a:solidFill>
                  <a:schemeClr val="tx1">
                    <a:lumMod val="85000"/>
                    <a:lumOff val="15000"/>
                  </a:schemeClr>
                </a:solidFill>
                <a:latin typeface="Times New Roman" panose="02020603050405020304" pitchFamily="18" charset="0"/>
                <a:cs typeface="Times New Roman" panose="02020603050405020304" pitchFamily="18" charset="0"/>
              </a:rPr>
              <a:t>MultinomialNB</a:t>
            </a: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 has been used as the classifier in this model.</a:t>
            </a:r>
          </a:p>
          <a:p>
            <a:pPr marL="285750" indent="-285750" algn="just">
              <a:buClr>
                <a:srgbClr val="0070C0"/>
              </a:buClr>
              <a:buFont typeface="Wingdings" pitchFamily="2" charset="2"/>
              <a:buChar char="Ø"/>
            </a:pPr>
            <a:endParaRPr lang="en-IN" sz="1400" dirty="0">
              <a:solidFill>
                <a:schemeClr val="tx1">
                  <a:lumMod val="85000"/>
                  <a:lumOff val="15000"/>
                </a:schemeClr>
              </a:solidFill>
              <a:latin typeface="+mj-lt"/>
            </a:endParaRPr>
          </a:p>
          <a:p>
            <a:pPr marL="285750" indent="-285750" algn="just" fontAlgn="base">
              <a:buClr>
                <a:srgbClr val="0070C0"/>
              </a:buClr>
              <a:buFont typeface="Wingdings" pitchFamily="2" charset="2"/>
              <a:buChar char="Ø"/>
            </a:pPr>
            <a:endParaRPr lang="en-US" sz="1400" dirty="0">
              <a:solidFill>
                <a:schemeClr val="tx1">
                  <a:lumMod val="85000"/>
                  <a:lumOff val="15000"/>
                </a:schemeClr>
              </a:solidFill>
              <a:latin typeface="+mj-lt"/>
              <a:cs typeface="Times New Roman" panose="02020603050405020304" pitchFamily="18" charset="0"/>
            </a:endParaRPr>
          </a:p>
        </p:txBody>
      </p:sp>
      <p:pic>
        <p:nvPicPr>
          <p:cNvPr id="8" name="Picture 7">
            <a:extLst>
              <a:ext uri="{FF2B5EF4-FFF2-40B4-BE49-F238E27FC236}">
                <a16:creationId xmlns="" xmlns:a16="http://schemas.microsoft.com/office/drawing/2014/main" id="{85E800AC-9C0E-2E4A-AB00-D15AF0D282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601" t="5318" r="2731" b="4962"/>
          <a:stretch/>
        </p:blipFill>
        <p:spPr>
          <a:xfrm>
            <a:off x="533400" y="4114800"/>
            <a:ext cx="4953000" cy="2438401"/>
          </a:xfrm>
          <a:prstGeom prst="rect">
            <a:avLst/>
          </a:prstGeom>
          <a:ln>
            <a:solidFill>
              <a:schemeClr val="tx1"/>
            </a:solidFill>
          </a:ln>
        </p:spPr>
      </p:pic>
      <p:sp>
        <p:nvSpPr>
          <p:cNvPr id="9" name="Rectangle 8">
            <a:extLst>
              <a:ext uri="{FF2B5EF4-FFF2-40B4-BE49-F238E27FC236}">
                <a16:creationId xmlns="" xmlns:a16="http://schemas.microsoft.com/office/drawing/2014/main" id="{CC84F92E-3CCC-E645-A4DF-2A17CA277F56}"/>
              </a:ext>
            </a:extLst>
          </p:cNvPr>
          <p:cNvSpPr/>
          <p:nvPr/>
        </p:nvSpPr>
        <p:spPr>
          <a:xfrm>
            <a:off x="239077" y="3642087"/>
            <a:ext cx="1358064" cy="369332"/>
          </a:xfrm>
          <a:prstGeom prst="rect">
            <a:avLst/>
          </a:prstGeom>
        </p:spPr>
        <p:txBody>
          <a:bodyPr wrap="none">
            <a:spAutoFit/>
          </a:bodyPr>
          <a:lstStyle/>
          <a:p>
            <a:pPr marL="285750" indent="-285750" algn="just">
              <a:buClr>
                <a:srgbClr val="0070C0"/>
              </a:buClr>
              <a:buSzPct val="100000"/>
              <a:buFont typeface="Wingdings" pitchFamily="2" charset="2"/>
              <a:buChar char="Ø"/>
            </a:pPr>
            <a:r>
              <a:rPr lang="en-US" dirty="0">
                <a:solidFill>
                  <a:schemeClr val="tx1">
                    <a:lumMod val="85000"/>
                    <a:lumOff val="15000"/>
                  </a:schemeClr>
                </a:solidFill>
                <a:latin typeface="Times New Roman" pitchFamily="18" charset="0"/>
                <a:cs typeface="Times New Roman" pitchFamily="18" charset="0"/>
              </a:rPr>
              <a:t>Example:</a:t>
            </a:r>
          </a:p>
        </p:txBody>
      </p:sp>
    </p:spTree>
    <p:extLst>
      <p:ext uri="{BB962C8B-B14F-4D97-AF65-F5344CB8AC3E}">
        <p14:creationId xmlns:p14="http://schemas.microsoft.com/office/powerpoint/2010/main" val="4042586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242917E9-5E80-1F43-82B7-2BB1CF2DD6D3}"/>
              </a:ext>
            </a:extLst>
          </p:cNvPr>
          <p:cNvPicPr>
            <a:picLocks noChangeAspect="1"/>
          </p:cNvPicPr>
          <p:nvPr/>
        </p:nvPicPr>
        <p:blipFill rotWithShape="1">
          <a:blip r:embed="rId2">
            <a:extLst>
              <a:ext uri="{28A0092B-C50C-407E-A947-70E740481C1C}">
                <a14:useLocalDpi xmlns:a14="http://schemas.microsoft.com/office/drawing/2010/main" val="0"/>
              </a:ext>
            </a:extLst>
          </a:blip>
          <a:srcRect t="13043" r="5301" b="8695"/>
          <a:stretch/>
        </p:blipFill>
        <p:spPr>
          <a:xfrm>
            <a:off x="1104900" y="1214100"/>
            <a:ext cx="4953000" cy="914400"/>
          </a:xfrm>
          <a:prstGeom prst="rect">
            <a:avLst/>
          </a:prstGeom>
        </p:spPr>
      </p:pic>
      <p:pic>
        <p:nvPicPr>
          <p:cNvPr id="7" name="Picture 6">
            <a:extLst>
              <a:ext uri="{FF2B5EF4-FFF2-40B4-BE49-F238E27FC236}">
                <a16:creationId xmlns="" xmlns:a16="http://schemas.microsoft.com/office/drawing/2014/main" id="{4547D831-EB6E-A948-BB8B-9C6729A23B98}"/>
              </a:ext>
            </a:extLst>
          </p:cNvPr>
          <p:cNvPicPr>
            <a:picLocks noChangeAspect="1"/>
          </p:cNvPicPr>
          <p:nvPr/>
        </p:nvPicPr>
        <p:blipFill rotWithShape="1">
          <a:blip r:embed="rId3">
            <a:extLst>
              <a:ext uri="{28A0092B-C50C-407E-A947-70E740481C1C}">
                <a14:useLocalDpi xmlns:a14="http://schemas.microsoft.com/office/drawing/2010/main" val="0"/>
              </a:ext>
            </a:extLst>
          </a:blip>
          <a:srcRect l="12575" t="6180" r="8954" b="6180"/>
          <a:stretch/>
        </p:blipFill>
        <p:spPr>
          <a:xfrm>
            <a:off x="1234136" y="2888886"/>
            <a:ext cx="4953000" cy="1981200"/>
          </a:xfrm>
          <a:prstGeom prst="rect">
            <a:avLst/>
          </a:prstGeom>
        </p:spPr>
      </p:pic>
      <p:sp>
        <p:nvSpPr>
          <p:cNvPr id="8" name="TextBox 7">
            <a:extLst>
              <a:ext uri="{FF2B5EF4-FFF2-40B4-BE49-F238E27FC236}">
                <a16:creationId xmlns="" xmlns:a16="http://schemas.microsoft.com/office/drawing/2014/main" id="{EECB68E7-5D8E-A345-822F-83C40F7F4DB4}"/>
              </a:ext>
            </a:extLst>
          </p:cNvPr>
          <p:cNvSpPr txBox="1"/>
          <p:nvPr/>
        </p:nvSpPr>
        <p:spPr>
          <a:xfrm>
            <a:off x="141890" y="875546"/>
            <a:ext cx="3429000" cy="338554"/>
          </a:xfrm>
          <a:prstGeom prst="rect">
            <a:avLst/>
          </a:prstGeom>
          <a:noFill/>
        </p:spPr>
        <p:txBody>
          <a:bodyPr wrap="square" rtlCol="0">
            <a:spAutoFit/>
          </a:bodyPr>
          <a:lstStyle/>
          <a:p>
            <a:pPr marL="342900" indent="-342900">
              <a:buClr>
                <a:srgbClr val="0070C0"/>
              </a:buClr>
              <a:buFont typeface="+mj-lt"/>
              <a:buAutoNum type="arabicPeriod"/>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Using Naïve Bayes Theorem: </a:t>
            </a:r>
          </a:p>
        </p:txBody>
      </p:sp>
      <p:sp>
        <p:nvSpPr>
          <p:cNvPr id="9" name="Rectangle 8">
            <a:extLst>
              <a:ext uri="{FF2B5EF4-FFF2-40B4-BE49-F238E27FC236}">
                <a16:creationId xmlns="" xmlns:a16="http://schemas.microsoft.com/office/drawing/2014/main" id="{01E0A17C-12AB-5445-849D-DB2658AE532D}"/>
              </a:ext>
            </a:extLst>
          </p:cNvPr>
          <p:cNvSpPr/>
          <p:nvPr/>
        </p:nvSpPr>
        <p:spPr>
          <a:xfrm>
            <a:off x="179031" y="2460186"/>
            <a:ext cx="3523722" cy="338554"/>
          </a:xfrm>
          <a:prstGeom prst="rect">
            <a:avLst/>
          </a:prstGeom>
        </p:spPr>
        <p:txBody>
          <a:bodyPr wrap="none">
            <a:spAutoFit/>
          </a:bodyPr>
          <a:lstStyle/>
          <a:p>
            <a:pPr marL="342900" indent="-342900">
              <a:buClr>
                <a:srgbClr val="0070C0"/>
              </a:buClr>
              <a:buFont typeface="+mj-lt"/>
              <a:buAutoNum type="arabicPeriod" startAt="2"/>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Check which has more probability: </a:t>
            </a:r>
          </a:p>
        </p:txBody>
      </p:sp>
      <p:sp>
        <p:nvSpPr>
          <p:cNvPr id="10" name="Rectangle 9">
            <a:extLst>
              <a:ext uri="{FF2B5EF4-FFF2-40B4-BE49-F238E27FC236}">
                <a16:creationId xmlns="" xmlns:a16="http://schemas.microsoft.com/office/drawing/2014/main" id="{A9905967-EE9B-DD4A-87FB-4151E8634BBE}"/>
              </a:ext>
            </a:extLst>
          </p:cNvPr>
          <p:cNvSpPr/>
          <p:nvPr/>
        </p:nvSpPr>
        <p:spPr>
          <a:xfrm>
            <a:off x="271873" y="5388933"/>
            <a:ext cx="3353803" cy="338554"/>
          </a:xfrm>
          <a:prstGeom prst="rect">
            <a:avLst/>
          </a:prstGeom>
        </p:spPr>
        <p:txBody>
          <a:bodyPr wrap="none">
            <a:spAutoFit/>
          </a:bodyPr>
          <a:lstStyle/>
          <a:p>
            <a:pPr marL="342900" indent="-342900">
              <a:buClr>
                <a:srgbClr val="0070C0"/>
              </a:buClr>
              <a:buFont typeface="+mj-lt"/>
              <a:buAutoNum type="arabicPeriod" startAt="3"/>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probability can be written as: </a:t>
            </a:r>
          </a:p>
        </p:txBody>
      </p:sp>
      <p:pic>
        <p:nvPicPr>
          <p:cNvPr id="12" name="Picture 11">
            <a:extLst>
              <a:ext uri="{FF2B5EF4-FFF2-40B4-BE49-F238E27FC236}">
                <a16:creationId xmlns="" xmlns:a16="http://schemas.microsoft.com/office/drawing/2014/main" id="{7F5E4E6C-7B37-D848-9F17-D16E7F75CD3C}"/>
              </a:ext>
            </a:extLst>
          </p:cNvPr>
          <p:cNvPicPr>
            <a:picLocks noChangeAspect="1"/>
          </p:cNvPicPr>
          <p:nvPr/>
        </p:nvPicPr>
        <p:blipFill rotWithShape="1">
          <a:blip r:embed="rId4">
            <a:extLst>
              <a:ext uri="{28A0092B-C50C-407E-A947-70E740481C1C}">
                <a14:useLocalDpi xmlns:a14="http://schemas.microsoft.com/office/drawing/2010/main" val="0"/>
              </a:ext>
            </a:extLst>
          </a:blip>
          <a:srcRect l="3441" t="21017" r="4688" b="25445"/>
          <a:stretch/>
        </p:blipFill>
        <p:spPr>
          <a:xfrm>
            <a:off x="457200" y="6039356"/>
            <a:ext cx="5181600" cy="414753"/>
          </a:xfrm>
          <a:prstGeom prst="rect">
            <a:avLst/>
          </a:prstGeom>
        </p:spPr>
      </p:pic>
      <p:sp>
        <p:nvSpPr>
          <p:cNvPr id="13" name="Rectangle 12">
            <a:extLst>
              <a:ext uri="{FF2B5EF4-FFF2-40B4-BE49-F238E27FC236}">
                <a16:creationId xmlns="" xmlns:a16="http://schemas.microsoft.com/office/drawing/2014/main" id="{C8DEB891-14C6-9F43-B3C0-06D7323A6F8F}"/>
              </a:ext>
            </a:extLst>
          </p:cNvPr>
          <p:cNvSpPr/>
          <p:nvPr/>
        </p:nvSpPr>
        <p:spPr>
          <a:xfrm>
            <a:off x="179031" y="187422"/>
            <a:ext cx="6069369" cy="338554"/>
          </a:xfrm>
          <a:prstGeom prst="rect">
            <a:avLst/>
          </a:prstGeom>
        </p:spPr>
        <p:txBody>
          <a:bodyPr wrap="square">
            <a:spAutoFit/>
          </a:bodyPr>
          <a:lstStyle/>
          <a:p>
            <a:pPr marL="285750" indent="-285750">
              <a:buClr>
                <a:srgbClr val="0070C0"/>
              </a:buClr>
              <a:buFont typeface="Wingdings" pitchFamily="2" charset="2"/>
              <a:buChar char="Ø"/>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Let us consider a sentence “a very close game”</a:t>
            </a:r>
          </a:p>
        </p:txBody>
      </p:sp>
    </p:spTree>
    <p:extLst>
      <p:ext uri="{BB962C8B-B14F-4D97-AF65-F5344CB8AC3E}">
        <p14:creationId xmlns:p14="http://schemas.microsoft.com/office/powerpoint/2010/main" val="236068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288A8DF-1643-5C4C-974C-43E5B2A388D3}"/>
              </a:ext>
            </a:extLst>
          </p:cNvPr>
          <p:cNvSpPr/>
          <p:nvPr/>
        </p:nvSpPr>
        <p:spPr>
          <a:xfrm>
            <a:off x="152400" y="228600"/>
            <a:ext cx="3871573" cy="338554"/>
          </a:xfrm>
          <a:prstGeom prst="rect">
            <a:avLst/>
          </a:prstGeom>
        </p:spPr>
        <p:txBody>
          <a:bodyPr wrap="none">
            <a:spAutoFit/>
          </a:bodyPr>
          <a:lstStyle/>
          <a:p>
            <a:pPr marL="342900" indent="-342900">
              <a:buClr>
                <a:srgbClr val="0070C0"/>
              </a:buClr>
              <a:buFont typeface="+mj-lt"/>
              <a:buAutoNum type="arabicPeriod" startAt="4"/>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Thus the Naïve Bayes formula becomes:</a:t>
            </a:r>
          </a:p>
        </p:txBody>
      </p:sp>
      <p:pic>
        <p:nvPicPr>
          <p:cNvPr id="16" name="Picture 15">
            <a:extLst>
              <a:ext uri="{FF2B5EF4-FFF2-40B4-BE49-F238E27FC236}">
                <a16:creationId xmlns="" xmlns:a16="http://schemas.microsoft.com/office/drawing/2014/main" id="{88FBC73E-39AA-C34A-8818-52B8F6D5A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90802"/>
            <a:ext cx="6654800" cy="736600"/>
          </a:xfrm>
          <a:prstGeom prst="rect">
            <a:avLst/>
          </a:prstGeom>
        </p:spPr>
      </p:pic>
      <p:sp>
        <p:nvSpPr>
          <p:cNvPr id="17" name="Rectangle 16">
            <a:extLst>
              <a:ext uri="{FF2B5EF4-FFF2-40B4-BE49-F238E27FC236}">
                <a16:creationId xmlns="" xmlns:a16="http://schemas.microsoft.com/office/drawing/2014/main" id="{F545FD81-F5B7-1245-8B78-6902D84A2AED}"/>
              </a:ext>
            </a:extLst>
          </p:cNvPr>
          <p:cNvSpPr/>
          <p:nvPr/>
        </p:nvSpPr>
        <p:spPr>
          <a:xfrm>
            <a:off x="152400" y="1354258"/>
            <a:ext cx="2619628" cy="338554"/>
          </a:xfrm>
          <a:prstGeom prst="rect">
            <a:avLst/>
          </a:prstGeom>
        </p:spPr>
        <p:txBody>
          <a:bodyPr wrap="none">
            <a:spAutoFit/>
          </a:bodyPr>
          <a:lstStyle/>
          <a:p>
            <a:pPr marL="342900" indent="-342900">
              <a:buClr>
                <a:srgbClr val="0070C0"/>
              </a:buClr>
              <a:buFont typeface="+mj-lt"/>
              <a:buAutoNum type="arabicPeriod" startAt="5"/>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Calculating probabilities:</a:t>
            </a:r>
          </a:p>
        </p:txBody>
      </p:sp>
      <p:pic>
        <p:nvPicPr>
          <p:cNvPr id="19" name="Picture 18">
            <a:extLst>
              <a:ext uri="{FF2B5EF4-FFF2-40B4-BE49-F238E27FC236}">
                <a16:creationId xmlns="" xmlns:a16="http://schemas.microsoft.com/office/drawing/2014/main" id="{56F241AF-0597-FE4F-92E6-494A9265EE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106" t="8501" r="15501" b="6773"/>
          <a:stretch/>
        </p:blipFill>
        <p:spPr>
          <a:xfrm>
            <a:off x="2182015" y="1692812"/>
            <a:ext cx="3052769" cy="1812388"/>
          </a:xfrm>
          <a:prstGeom prst="rect">
            <a:avLst/>
          </a:prstGeom>
          <a:ln>
            <a:solidFill>
              <a:schemeClr val="tx1"/>
            </a:solidFill>
          </a:ln>
        </p:spPr>
      </p:pic>
      <p:pic>
        <p:nvPicPr>
          <p:cNvPr id="21" name="Picture 20">
            <a:extLst>
              <a:ext uri="{FF2B5EF4-FFF2-40B4-BE49-F238E27FC236}">
                <a16:creationId xmlns="" xmlns:a16="http://schemas.microsoft.com/office/drawing/2014/main" id="{9632C319-ABF5-1941-BDB7-2D8FA170F8DD}"/>
              </a:ext>
            </a:extLst>
          </p:cNvPr>
          <p:cNvPicPr>
            <a:picLocks noChangeAspect="1"/>
          </p:cNvPicPr>
          <p:nvPr/>
        </p:nvPicPr>
        <p:blipFill rotWithShape="1">
          <a:blip r:embed="rId4">
            <a:extLst>
              <a:ext uri="{28A0092B-C50C-407E-A947-70E740481C1C}">
                <a14:useLocalDpi xmlns:a14="http://schemas.microsoft.com/office/drawing/2010/main" val="0"/>
              </a:ext>
            </a:extLst>
          </a:blip>
          <a:srcRect t="6881" r="6587" b="12162"/>
          <a:stretch/>
        </p:blipFill>
        <p:spPr>
          <a:xfrm>
            <a:off x="195635" y="3657600"/>
            <a:ext cx="6999902" cy="1141248"/>
          </a:xfrm>
          <a:prstGeom prst="rect">
            <a:avLst/>
          </a:prstGeom>
        </p:spPr>
      </p:pic>
      <p:pic>
        <p:nvPicPr>
          <p:cNvPr id="23" name="Picture 22">
            <a:extLst>
              <a:ext uri="{FF2B5EF4-FFF2-40B4-BE49-F238E27FC236}">
                <a16:creationId xmlns="" xmlns:a16="http://schemas.microsoft.com/office/drawing/2014/main" id="{311C01CF-BB21-BD46-A69B-B7920B90D918}"/>
              </a:ext>
            </a:extLst>
          </p:cNvPr>
          <p:cNvPicPr>
            <a:picLocks noChangeAspect="1"/>
          </p:cNvPicPr>
          <p:nvPr/>
        </p:nvPicPr>
        <p:blipFill rotWithShape="1">
          <a:blip r:embed="rId5">
            <a:extLst>
              <a:ext uri="{28A0092B-C50C-407E-A947-70E740481C1C}">
                <a14:useLocalDpi xmlns:a14="http://schemas.microsoft.com/office/drawing/2010/main" val="0"/>
              </a:ext>
            </a:extLst>
          </a:blip>
          <a:srcRect r="2631"/>
          <a:stretch/>
        </p:blipFill>
        <p:spPr>
          <a:xfrm>
            <a:off x="355372" y="4798848"/>
            <a:ext cx="6680428" cy="1238537"/>
          </a:xfrm>
          <a:prstGeom prst="rect">
            <a:avLst/>
          </a:prstGeom>
        </p:spPr>
      </p:pic>
      <p:sp>
        <p:nvSpPr>
          <p:cNvPr id="24" name="Rectangle 23">
            <a:extLst>
              <a:ext uri="{FF2B5EF4-FFF2-40B4-BE49-F238E27FC236}">
                <a16:creationId xmlns="" xmlns:a16="http://schemas.microsoft.com/office/drawing/2014/main" id="{C69EBD0E-6150-E840-8D23-F8698FFA41A9}"/>
              </a:ext>
            </a:extLst>
          </p:cNvPr>
          <p:cNvSpPr/>
          <p:nvPr/>
        </p:nvSpPr>
        <p:spPr>
          <a:xfrm>
            <a:off x="493365" y="6106755"/>
            <a:ext cx="6847750" cy="584775"/>
          </a:xfrm>
          <a:prstGeom prst="rect">
            <a:avLst/>
          </a:prstGeom>
        </p:spPr>
        <p:txBody>
          <a:bodyPr wrap="square">
            <a:spAutoFit/>
          </a:bodyPr>
          <a:lstStyle/>
          <a:p>
            <a:pPr>
              <a:buClr>
                <a:srgbClr val="0070C0"/>
              </a:buClr>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So, we can see that the sentence will be classified as “Sports” as the probability is greater.</a:t>
            </a:r>
          </a:p>
        </p:txBody>
      </p:sp>
    </p:spTree>
    <p:extLst>
      <p:ext uri="{BB962C8B-B14F-4D97-AF65-F5344CB8AC3E}">
        <p14:creationId xmlns:p14="http://schemas.microsoft.com/office/powerpoint/2010/main" val="567131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68BBD950-DA73-A745-9E8B-BE8A40C55B33}"/>
              </a:ext>
            </a:extLst>
          </p:cNvPr>
          <p:cNvSpPr/>
          <p:nvPr/>
        </p:nvSpPr>
        <p:spPr>
          <a:xfrm>
            <a:off x="76200" y="152400"/>
            <a:ext cx="2370136" cy="369332"/>
          </a:xfrm>
          <a:prstGeom prst="rect">
            <a:avLst/>
          </a:prstGeom>
        </p:spPr>
        <p:txBody>
          <a:bodyPr wrap="none">
            <a:spAutoFit/>
          </a:bodyPr>
          <a:lstStyle/>
          <a:p>
            <a:r>
              <a:rPr lang="en-US" dirty="0">
                <a:solidFill>
                  <a:srgbClr val="0070C0"/>
                </a:solidFill>
                <a:latin typeface="Times New Roman" pitchFamily="18" charset="0"/>
                <a:cs typeface="Times New Roman" pitchFamily="18" charset="0"/>
              </a:rPr>
              <a:t>Retrieving Twitter Data</a:t>
            </a:r>
            <a:endParaRPr lang="en-US" dirty="0"/>
          </a:p>
        </p:txBody>
      </p:sp>
      <p:sp>
        <p:nvSpPr>
          <p:cNvPr id="3" name="TextBox 2">
            <a:extLst>
              <a:ext uri="{FF2B5EF4-FFF2-40B4-BE49-F238E27FC236}">
                <a16:creationId xmlns="" xmlns:a16="http://schemas.microsoft.com/office/drawing/2014/main" id="{D90764A7-C49B-4445-89E4-BC3588A223C4}"/>
              </a:ext>
            </a:extLst>
          </p:cNvPr>
          <p:cNvSpPr txBox="1"/>
          <p:nvPr/>
        </p:nvSpPr>
        <p:spPr>
          <a:xfrm>
            <a:off x="228600" y="685800"/>
            <a:ext cx="6858000" cy="2893100"/>
          </a:xfrm>
          <a:prstGeom prst="rect">
            <a:avLst/>
          </a:prstGeom>
          <a:noFill/>
        </p:spPr>
        <p:txBody>
          <a:bodyPr wrap="square" rtlCol="0">
            <a:spAutoFit/>
          </a:bodyPr>
          <a:lstStyle/>
          <a:p>
            <a:pPr marL="285750" indent="-285750" algn="just">
              <a:buClr>
                <a:srgbClr val="0070C0"/>
              </a:buClr>
              <a:buFont typeface="Wingdings" pitchFamily="2" charset="2"/>
              <a:buChar char="Ø"/>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Once the model has been built, we can use it for classifying real-time data.</a:t>
            </a:r>
          </a:p>
          <a:p>
            <a:pPr marL="285750" indent="-285750" algn="just">
              <a:buClr>
                <a:srgbClr val="0070C0"/>
              </a:buClr>
              <a:buFont typeface="Wingdings" pitchFamily="2" charset="2"/>
              <a:buChar char="Ø"/>
            </a:pP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Tweets with a particular hashtag is retrieved using the Twitter API call.</a:t>
            </a:r>
          </a:p>
          <a:p>
            <a:pPr marL="285750" indent="-285750" algn="just">
              <a:buClr>
                <a:srgbClr val="0070C0"/>
              </a:buClr>
              <a:buFont typeface="Wingdings" pitchFamily="2" charset="2"/>
              <a:buChar char="Ø"/>
            </a:pP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Python package </a:t>
            </a:r>
            <a:r>
              <a:rPr lang="en-US" sz="1400" b="1" dirty="0" err="1">
                <a:solidFill>
                  <a:schemeClr val="tx1">
                    <a:lumMod val="85000"/>
                    <a:lumOff val="15000"/>
                  </a:schemeClr>
                </a:solidFill>
                <a:latin typeface="Times New Roman" panose="02020603050405020304" pitchFamily="18" charset="0"/>
                <a:cs typeface="Times New Roman" panose="02020603050405020304" pitchFamily="18" charset="0"/>
              </a:rPr>
              <a:t>tweepy</a:t>
            </a: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 is used to place the API call.</a:t>
            </a:r>
          </a:p>
          <a:p>
            <a:pPr marL="285750" indent="-285750" algn="just">
              <a:buClr>
                <a:srgbClr val="0070C0"/>
              </a:buClr>
              <a:buFont typeface="Wingdings" pitchFamily="2" charset="2"/>
              <a:buChar char="Ø"/>
            </a:pP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sz="1400" b="1" dirty="0" err="1">
                <a:solidFill>
                  <a:schemeClr val="tx1">
                    <a:lumMod val="85000"/>
                    <a:lumOff val="15000"/>
                  </a:schemeClr>
                </a:solidFill>
                <a:latin typeface="Times New Roman" panose="02020603050405020304" pitchFamily="18" charset="0"/>
                <a:cs typeface="Times New Roman" panose="02020603050405020304" pitchFamily="18" charset="0"/>
              </a:rPr>
              <a:t>tweepy.API.</a:t>
            </a:r>
            <a:r>
              <a:rPr lang="en-US" sz="1400" b="1" dirty="0" err="1">
                <a:solidFill>
                  <a:schemeClr val="tx1">
                    <a:lumMod val="85000"/>
                    <a:lumOff val="15000"/>
                  </a:schemeClr>
                </a:solidFill>
                <a:latin typeface="+mj-lt"/>
                <a:cs typeface="Times New Roman" panose="02020603050405020304" pitchFamily="18" charset="0"/>
              </a:rPr>
              <a:t>search</a:t>
            </a:r>
            <a:r>
              <a:rPr lang="en-US" sz="1400" b="1" dirty="0">
                <a:solidFill>
                  <a:schemeClr val="tx1">
                    <a:lumMod val="85000"/>
                    <a:lumOff val="15000"/>
                  </a:schemeClr>
                </a:solidFill>
                <a:latin typeface="+mj-lt"/>
                <a:cs typeface="Times New Roman" panose="02020603050405020304" pitchFamily="18" charset="0"/>
              </a:rPr>
              <a:t> </a:t>
            </a:r>
            <a:r>
              <a:rPr lang="en-IN" sz="1400" dirty="0">
                <a:solidFill>
                  <a:schemeClr val="tx1">
                    <a:lumMod val="85000"/>
                    <a:lumOff val="15000"/>
                  </a:schemeClr>
                </a:solidFill>
                <a:latin typeface="+mj-lt"/>
                <a:cs typeface="Times New Roman" panose="02020603050405020304" pitchFamily="18" charset="0"/>
              </a:rPr>
              <a:t> r</a:t>
            </a:r>
            <a:r>
              <a:rPr lang="en-IN" sz="1400" dirty="0">
                <a:solidFill>
                  <a:schemeClr val="tx1">
                    <a:lumMod val="85000"/>
                    <a:lumOff val="15000"/>
                  </a:schemeClr>
                </a:solidFill>
                <a:latin typeface="+mj-lt"/>
              </a:rPr>
              <a:t>eturns a collection of relevant Tweets matching a specified query.</a:t>
            </a:r>
          </a:p>
          <a:p>
            <a:pPr marL="285750" indent="-285750" algn="just">
              <a:buClr>
                <a:srgbClr val="0070C0"/>
              </a:buClr>
              <a:buFont typeface="Wingdings" pitchFamily="2" charset="2"/>
              <a:buChar char="Ø"/>
            </a:pPr>
            <a:endParaRPr lang="en-IN" sz="1400" dirty="0">
              <a:solidFill>
                <a:schemeClr val="tx1">
                  <a:lumMod val="85000"/>
                  <a:lumOff val="15000"/>
                </a:schemeClr>
              </a:solidFill>
              <a:latin typeface="+mj-lt"/>
              <a:cs typeface="Times New Roman" panose="02020603050405020304" pitchFamily="18" charset="0"/>
            </a:endParaRPr>
          </a:p>
          <a:p>
            <a:pPr marL="285750" indent="-285750" algn="just">
              <a:buClr>
                <a:srgbClr val="0070C0"/>
              </a:buClr>
              <a:buFont typeface="Wingdings" pitchFamily="2" charset="2"/>
              <a:buChar char="Ø"/>
            </a:pPr>
            <a:r>
              <a:rPr lang="en-IN" sz="1400" b="1" dirty="0" err="1">
                <a:solidFill>
                  <a:schemeClr val="tx1">
                    <a:lumMod val="85000"/>
                    <a:lumOff val="15000"/>
                  </a:schemeClr>
                </a:solidFill>
                <a:latin typeface="+mj-lt"/>
                <a:cs typeface="Times New Roman" panose="02020603050405020304" pitchFamily="18" charset="0"/>
              </a:rPr>
              <a:t>api.search</a:t>
            </a:r>
            <a:r>
              <a:rPr lang="en-IN" sz="1400" b="1" dirty="0">
                <a:solidFill>
                  <a:schemeClr val="tx1">
                    <a:lumMod val="85000"/>
                    <a:lumOff val="15000"/>
                  </a:schemeClr>
                </a:solidFill>
                <a:latin typeface="+mj-lt"/>
                <a:cs typeface="Times New Roman" panose="02020603050405020304" pitchFamily="18" charset="0"/>
              </a:rPr>
              <a:t>(q=“#tampons</a:t>
            </a:r>
            <a:r>
              <a:rPr lang="en-IN" sz="1400" b="1" dirty="0" smtClean="0">
                <a:solidFill>
                  <a:schemeClr val="tx1">
                    <a:lumMod val="85000"/>
                    <a:lumOff val="15000"/>
                  </a:schemeClr>
                </a:solidFill>
                <a:latin typeface="+mj-lt"/>
                <a:cs typeface="Times New Roman" panose="02020603050405020304" pitchFamily="18" charset="0"/>
              </a:rPr>
              <a:t>”, count=10000, </a:t>
            </a:r>
            <a:r>
              <a:rPr lang="en-IN" sz="1400" b="1" dirty="0" err="1" smtClean="0">
                <a:solidFill>
                  <a:schemeClr val="tx1">
                    <a:lumMod val="85000"/>
                    <a:lumOff val="15000"/>
                  </a:schemeClr>
                </a:solidFill>
                <a:latin typeface="+mj-lt"/>
                <a:cs typeface="Times New Roman" panose="02020603050405020304" pitchFamily="18" charset="0"/>
              </a:rPr>
              <a:t>lang</a:t>
            </a:r>
            <a:r>
              <a:rPr lang="en-IN" sz="1400" b="1" dirty="0">
                <a:solidFill>
                  <a:schemeClr val="tx1">
                    <a:lumMod val="85000"/>
                    <a:lumOff val="15000"/>
                  </a:schemeClr>
                </a:solidFill>
                <a:latin typeface="+mj-lt"/>
                <a:cs typeface="Times New Roman" panose="02020603050405020304" pitchFamily="18" charset="0"/>
              </a:rPr>
              <a:t>=‘en’) </a:t>
            </a:r>
            <a:r>
              <a:rPr lang="en-IN" sz="1400" dirty="0">
                <a:solidFill>
                  <a:schemeClr val="tx1">
                    <a:lumMod val="85000"/>
                    <a:lumOff val="15000"/>
                  </a:schemeClr>
                </a:solidFill>
                <a:latin typeface="+mj-lt"/>
                <a:cs typeface="Times New Roman" panose="02020603050405020304" pitchFamily="18" charset="0"/>
              </a:rPr>
              <a:t>– this will return 1000 latest tweets with the string “#tampons” in them. </a:t>
            </a:r>
          </a:p>
          <a:p>
            <a:pPr marL="285750" indent="-285750" algn="just">
              <a:buClr>
                <a:srgbClr val="0070C0"/>
              </a:buClr>
              <a:buFont typeface="Wingdings" pitchFamily="2" charset="2"/>
              <a:buChar char="Ø"/>
            </a:pPr>
            <a:endParaRPr lang="en-IN" sz="1400" dirty="0">
              <a:solidFill>
                <a:schemeClr val="tx1">
                  <a:lumMod val="85000"/>
                  <a:lumOff val="15000"/>
                </a:schemeClr>
              </a:solidFill>
              <a:latin typeface="+mj-lt"/>
              <a:cs typeface="Times New Roman" panose="02020603050405020304" pitchFamily="18" charset="0"/>
            </a:endParaRPr>
          </a:p>
          <a:p>
            <a:pPr marL="285750" indent="-285750" algn="just">
              <a:buClr>
                <a:srgbClr val="0070C0"/>
              </a:buClr>
              <a:buFont typeface="Wingdings" pitchFamily="2" charset="2"/>
              <a:buChar char="Ø"/>
            </a:pPr>
            <a:r>
              <a:rPr lang="en-IN" sz="1400" dirty="0">
                <a:solidFill>
                  <a:schemeClr val="tx1">
                    <a:lumMod val="85000"/>
                    <a:lumOff val="15000"/>
                  </a:schemeClr>
                </a:solidFill>
                <a:latin typeface="+mj-lt"/>
                <a:cs typeface="Times New Roman" panose="02020603050405020304" pitchFamily="18" charset="0"/>
              </a:rPr>
              <a:t>These tweets can then be processed and sent to the Naïve Bayes model for sentiment prediction.</a:t>
            </a:r>
            <a:endParaRPr lang="en-US" sz="1400" dirty="0">
              <a:solidFill>
                <a:schemeClr val="tx1">
                  <a:lumMod val="85000"/>
                  <a:lumOff val="15000"/>
                </a:schemeClr>
              </a:solidFill>
              <a:latin typeface="+mj-lt"/>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3578900"/>
            <a:ext cx="6477000" cy="1764818"/>
          </a:xfrm>
          <a:prstGeom prst="rect">
            <a:avLst/>
          </a:prstGeom>
          <a:ln w="12700">
            <a:solidFill>
              <a:schemeClr val="tx1"/>
            </a:solidFill>
          </a:ln>
        </p:spPr>
      </p:pic>
    </p:spTree>
    <p:extLst>
      <p:ext uri="{BB962C8B-B14F-4D97-AF65-F5344CB8AC3E}">
        <p14:creationId xmlns:p14="http://schemas.microsoft.com/office/powerpoint/2010/main" val="3924873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3268"/>
            <a:ext cx="6347713" cy="660400"/>
          </a:xfrm>
        </p:spPr>
        <p:txBody>
          <a:bodyPr>
            <a:normAutofit/>
          </a:bodyPr>
          <a:lstStyle/>
          <a:p>
            <a:pPr algn="ctr"/>
            <a:r>
              <a:rPr lang="en-US" dirty="0">
                <a:solidFill>
                  <a:srgbClr val="E8795A"/>
                </a:solidFill>
                <a:latin typeface="Times New Roman" panose="02020603050405020304" pitchFamily="18" charset="0"/>
                <a:cs typeface="Times New Roman" panose="02020603050405020304" pitchFamily="18" charset="0"/>
              </a:rPr>
              <a:t>RESULTS</a:t>
            </a:r>
            <a:endParaRPr lang="en-US" sz="3600" b="1" dirty="0">
              <a:solidFill>
                <a:schemeClr val="accent2">
                  <a:lumMod val="7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p:cNvSpPr txBox="1"/>
          <p:nvPr/>
        </p:nvSpPr>
        <p:spPr>
          <a:xfrm>
            <a:off x="838200" y="4808696"/>
            <a:ext cx="6477000" cy="369332"/>
          </a:xfrm>
          <a:prstGeom prst="rect">
            <a:avLst/>
          </a:prstGeom>
          <a:noFill/>
        </p:spPr>
        <p:txBody>
          <a:bodyPr wrap="square" rtlCol="0">
            <a:spAutoFit/>
          </a:bodyPr>
          <a:lstStyle/>
          <a:p>
            <a:pPr algn="ct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Confusion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Matrix of model</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1143000"/>
            <a:ext cx="4373774" cy="3657600"/>
          </a:xfrm>
          <a:ln w="9525">
            <a:solidFill>
              <a:schemeClr val="tx1"/>
            </a:solidFill>
          </a:ln>
        </p:spPr>
      </p:pic>
    </p:spTree>
    <p:extLst>
      <p:ext uri="{BB962C8B-B14F-4D97-AF65-F5344CB8AC3E}">
        <p14:creationId xmlns:p14="http://schemas.microsoft.com/office/powerpoint/2010/main" val="3768871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1763" y="4311134"/>
            <a:ext cx="70866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Predictions </a:t>
            </a:r>
            <a:r>
              <a:rPr lang="en-US" dirty="0">
                <a:latin typeface="Times New Roman" panose="02020603050405020304" pitchFamily="18" charset="0"/>
                <a:cs typeface="Times New Roman" panose="02020603050405020304" pitchFamily="18" charset="0"/>
              </a:rPr>
              <a:t>made by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552" y="1066800"/>
            <a:ext cx="4141096" cy="3124200"/>
          </a:xfrm>
          <a:prstGeom prst="rect">
            <a:avLst/>
          </a:prstGeom>
          <a:ln w="9525">
            <a:solidFill>
              <a:schemeClr val="tx1"/>
            </a:solidFill>
          </a:ln>
        </p:spPr>
      </p:pic>
    </p:spTree>
    <p:extLst>
      <p:ext uri="{BB962C8B-B14F-4D97-AF65-F5344CB8AC3E}">
        <p14:creationId xmlns:p14="http://schemas.microsoft.com/office/powerpoint/2010/main" val="2839511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4773" y="4431268"/>
            <a:ext cx="6553200"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Review </a:t>
            </a:r>
            <a:r>
              <a:rPr lang="en-US" dirty="0">
                <a:latin typeface="Times New Roman" panose="02020603050405020304" pitchFamily="18" charset="0"/>
                <a:cs typeface="Times New Roman" panose="02020603050405020304" pitchFamily="18" charset="0"/>
              </a:rPr>
              <a:t>of positive and negative tweets.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82" y="1066800"/>
            <a:ext cx="5430981" cy="3352800"/>
          </a:xfrm>
          <a:prstGeom prst="rect">
            <a:avLst/>
          </a:prstGeom>
          <a:ln w="12700">
            <a:solidFill>
              <a:schemeClr val="bg1">
                <a:lumMod val="50000"/>
              </a:schemeClr>
            </a:solidFill>
          </a:ln>
        </p:spPr>
      </p:pic>
    </p:spTree>
    <p:extLst>
      <p:ext uri="{BB962C8B-B14F-4D97-AF65-F5344CB8AC3E}">
        <p14:creationId xmlns:p14="http://schemas.microsoft.com/office/powerpoint/2010/main" val="1903326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890D22E-7B66-844F-8E5A-1CB8A2F5087D}"/>
              </a:ext>
            </a:extLst>
          </p:cNvPr>
          <p:cNvSpPr/>
          <p:nvPr/>
        </p:nvSpPr>
        <p:spPr>
          <a:xfrm>
            <a:off x="255143" y="990600"/>
            <a:ext cx="6907658" cy="5078313"/>
          </a:xfrm>
          <a:prstGeom prst="rect">
            <a:avLst/>
          </a:prstGeom>
        </p:spPr>
        <p:txBody>
          <a:bodyPr wrap="square">
            <a:spAutoFit/>
          </a:bodyPr>
          <a:lstStyle/>
          <a:p>
            <a:pPr marL="285750" indent="-285750" algn="just">
              <a:buClr>
                <a:srgbClr val="0070C0"/>
              </a:buClr>
              <a:buFont typeface="Wingdings" pitchFamily="2" charset="2"/>
              <a:buChar char="Ø"/>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With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the rapid growth of the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Internet, Consumer’s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naturally gravitate to reading reviews in order to decide whether to buy a product or not! Online reputation is one of the most precious assets for brands.</a:t>
            </a:r>
          </a:p>
          <a:p>
            <a:pPr marL="285750" indent="-285750" algn="just">
              <a:buClr>
                <a:srgbClr val="0070C0"/>
              </a:buClr>
              <a:buFont typeface="Wingdings"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 A bad review on social media can be cost a company if it’s not handled properly and swiftly. After all, 80% of consumers get advise on products from social media. </a:t>
            </a:r>
          </a:p>
          <a:p>
            <a:pPr marL="285750" indent="-285750" algn="just">
              <a:buClr>
                <a:srgbClr val="0070C0"/>
              </a:buClr>
              <a:buFont typeface="Wingdings"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This Twitter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sentiment analysis allows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the company to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keep track of what’s being said about your product or service on social media and can help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detect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angry customers or negative mentions before they turn into a major crisis.</a:t>
            </a:r>
          </a:p>
          <a:p>
            <a:pPr marL="285750" indent="-285750" algn="just">
              <a:buClr>
                <a:srgbClr val="0070C0"/>
              </a:buClr>
              <a:buFont typeface="Wingdings"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At the same time,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it provides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interesting insights to understand customer feedback. </a:t>
            </a:r>
            <a:endParaRPr lang="en-US"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On the whole, this tool can help impact a company’s customer relations in a greatly positive way thus, increasing its market demand.</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8F3775DB-ECC6-854D-A160-C4255B04AF36}"/>
              </a:ext>
            </a:extLst>
          </p:cNvPr>
          <p:cNvSpPr>
            <a:spLocks noGrp="1"/>
          </p:cNvSpPr>
          <p:nvPr>
            <p:ph idx="1"/>
          </p:nvPr>
        </p:nvSpPr>
        <p:spPr>
          <a:xfrm>
            <a:off x="255143" y="152400"/>
            <a:ext cx="6347714" cy="1039810"/>
          </a:xfrm>
        </p:spPr>
        <p:txBody>
          <a:bodyPr>
            <a:normAutofit/>
          </a:bodyPr>
          <a:lstStyle/>
          <a:p>
            <a:pPr marL="0" indent="0" algn="ctr">
              <a:buNone/>
            </a:pPr>
            <a:r>
              <a:rPr lang="en-US" sz="3600" dirty="0">
                <a:solidFill>
                  <a:srgbClr val="E8795A"/>
                </a:solidFill>
                <a:latin typeface="Times New Roman" panose="02020603050405020304" pitchFamily="18" charset="0"/>
                <a:cs typeface="Times New Roman" panose="02020603050405020304" pitchFamily="18" charset="0"/>
              </a:rPr>
              <a:t>IMPACT</a:t>
            </a:r>
            <a:endParaRPr lang="en-US" sz="3600" dirty="0"/>
          </a:p>
        </p:txBody>
      </p:sp>
    </p:spTree>
    <p:extLst>
      <p:ext uri="{BB962C8B-B14F-4D97-AF65-F5344CB8AC3E}">
        <p14:creationId xmlns:p14="http://schemas.microsoft.com/office/powerpoint/2010/main" val="27890804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52400"/>
            <a:ext cx="8229600" cy="810491"/>
          </a:xfrm>
        </p:spPr>
        <p:txBody>
          <a:bodyPr>
            <a:noAutofit/>
          </a:bodyPr>
          <a:lstStyle/>
          <a:p>
            <a:pPr algn="ctr"/>
            <a:r>
              <a:rPr lang="en-US" dirty="0">
                <a:solidFill>
                  <a:srgbClr val="E8795A"/>
                </a:solidFill>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a:xfrm>
            <a:off x="304800" y="962891"/>
            <a:ext cx="6934200" cy="4411121"/>
          </a:xfrm>
        </p:spPr>
        <p:txBody>
          <a:bodyPr>
            <a:normAutofit/>
          </a:bodyPr>
          <a:lstStyle/>
          <a:p>
            <a:pPr marL="0" indent="0">
              <a:buNone/>
            </a:pPr>
            <a:r>
              <a:rPr lang="en-US" sz="1900" dirty="0">
                <a:latin typeface="Times New Roman" panose="02020603050405020304" pitchFamily="18" charset="0"/>
                <a:cs typeface="Times New Roman" panose="02020603050405020304" pitchFamily="18" charset="0"/>
              </a:rPr>
              <a:t>	</a:t>
            </a:r>
          </a:p>
          <a:p>
            <a:pPr algn="just">
              <a:lnSpc>
                <a:spcPct val="150000"/>
              </a:lnSpc>
              <a:buClr>
                <a:srgbClr val="0070C0"/>
              </a:buClr>
              <a:buSzPct val="100000"/>
              <a:buFont typeface="Wingdings" pitchFamily="2" charset="2"/>
              <a:buChar char="Ø"/>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From the results we could see that the model gave an accuracy of </a:t>
            </a: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74%.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Naïve Bayes classifier has done a moderately good job in classifying the tweets into positive and negative.</a:t>
            </a:r>
          </a:p>
          <a:p>
            <a:pPr algn="just">
              <a:lnSpc>
                <a:spcPct val="150000"/>
              </a:lnSpc>
              <a:buClr>
                <a:srgbClr val="0070C0"/>
              </a:buClr>
              <a:buSzPct val="100000"/>
              <a:buFont typeface="Wingdings" pitchFamily="2" charset="2"/>
              <a:buChar char="Ø"/>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model helps the company get an insight on customer feedback about their products, which would allow it to work with the sales and marketing department to come up with an efficient strategy for marketing and promotions.</a:t>
            </a:r>
          </a:p>
          <a:p>
            <a:pPr algn="just">
              <a:lnSpc>
                <a:spcPct val="150000"/>
              </a:lnSpc>
              <a:buClr>
                <a:srgbClr val="0070C0"/>
              </a:buClr>
              <a:buSzPct val="100000"/>
              <a:buFont typeface="Wingdings" pitchFamily="2" charset="2"/>
              <a:buChar char="Ø"/>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It provides a statistical analysis of the products for improved customer care, quality improvement and R&amp;D process.</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0393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9B6CF12-C563-6649-B46E-4CB6735D4FE7}"/>
              </a:ext>
            </a:extLst>
          </p:cNvPr>
          <p:cNvSpPr/>
          <p:nvPr/>
        </p:nvSpPr>
        <p:spPr>
          <a:xfrm>
            <a:off x="190500" y="545923"/>
            <a:ext cx="7010400" cy="3877985"/>
          </a:xfrm>
          <a:prstGeom prst="rect">
            <a:avLst/>
          </a:prstGeom>
        </p:spPr>
        <p:txBody>
          <a:bodyPr wrap="square">
            <a:spAutoFit/>
          </a:bodyPr>
          <a:lstStyle/>
          <a:p>
            <a:pPr marL="285750" indent="-285750" algn="ctr">
              <a:lnSpc>
                <a:spcPct val="150000"/>
              </a:lnSpc>
              <a:buFont typeface="Arial" panose="020B0604020202020204" pitchFamily="34" charset="0"/>
              <a:buChar char="•"/>
            </a:pPr>
            <a:endParaRPr lang="en-US" sz="2000" dirty="0"/>
          </a:p>
          <a:p>
            <a:pPr marL="285750" indent="-285750" algn="just">
              <a:lnSpc>
                <a:spcPct val="150000"/>
              </a:lnSpc>
              <a:buClr>
                <a:srgbClr val="0070C0"/>
              </a:buClr>
              <a:buSzPct val="100000"/>
              <a:buFont typeface="Wingdings" pitchFamily="2" charset="2"/>
              <a:buChar char="Ø"/>
            </a:pPr>
            <a:r>
              <a:rPr lang="en-US" dirty="0">
                <a:latin typeface="Times New Roman" panose="02020603050405020304" pitchFamily="18" charset="0"/>
                <a:cs typeface="Times New Roman" panose="02020603050405020304" pitchFamily="18" charset="0"/>
              </a:rPr>
              <a:t>The model can be further improved to group tweets based on sentiments like anger </a:t>
            </a:r>
            <a:r>
              <a:rPr lang="en-US" dirty="0" smtClean="0">
                <a:latin typeface="Times New Roman" panose="02020603050405020304" pitchFamily="18" charset="0"/>
                <a:cs typeface="Times New Roman" panose="02020603050405020304" pitchFamily="18" charset="0"/>
              </a:rPr>
              <a:t>satisfaction, suggestions and many more.</a:t>
            </a:r>
          </a:p>
          <a:p>
            <a:pPr marL="285750" indent="-285750" algn="just">
              <a:lnSpc>
                <a:spcPct val="150000"/>
              </a:lnSpc>
              <a:buClr>
                <a:srgbClr val="0070C0"/>
              </a:buClr>
              <a:buSzPct val="100000"/>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Clr>
                <a:srgbClr val="0070C0"/>
              </a:buClr>
              <a:buSzPct val="100000"/>
              <a:buFont typeface="Wingdings" pitchFamily="2" charset="2"/>
              <a:buChar char="Ø"/>
            </a:pPr>
            <a:r>
              <a:rPr lang="en-US" dirty="0">
                <a:latin typeface="Times New Roman" panose="02020603050405020304" pitchFamily="18" charset="0"/>
                <a:cs typeface="Times New Roman" panose="02020603050405020304" pitchFamily="18" charset="0"/>
              </a:rPr>
              <a:t>It can be implemented in various industries from IT products to basic provisions.  </a:t>
            </a:r>
            <a:endParaRPr lang="en-US" dirty="0" smtClean="0">
              <a:latin typeface="Times New Roman" panose="02020603050405020304" pitchFamily="18" charset="0"/>
              <a:cs typeface="Times New Roman" panose="02020603050405020304" pitchFamily="18" charset="0"/>
            </a:endParaRPr>
          </a:p>
          <a:p>
            <a:pPr algn="just">
              <a:lnSpc>
                <a:spcPct val="150000"/>
              </a:lnSpc>
              <a:buClr>
                <a:srgbClr val="0070C0"/>
              </a:buClr>
              <a:buSzPct val="100000"/>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Clr>
                <a:srgbClr val="0070C0"/>
              </a:buClr>
              <a:buSzPct val="100000"/>
              <a:buFont typeface="Wingdings" pitchFamily="2" charset="2"/>
              <a:buChar char="Ø"/>
            </a:pPr>
            <a:r>
              <a:rPr lang="en-US" dirty="0">
                <a:latin typeface="Times New Roman" panose="02020603050405020304" pitchFamily="18" charset="0"/>
                <a:cs typeface="Times New Roman" panose="02020603050405020304" pitchFamily="18" charset="0"/>
              </a:rPr>
              <a:t>The model’s accuracy can be improved to a greater extent by using other superior ML classifiers.</a:t>
            </a:r>
          </a:p>
        </p:txBody>
      </p:sp>
      <p:sp>
        <p:nvSpPr>
          <p:cNvPr id="5" name="Rectangle 4">
            <a:extLst>
              <a:ext uri="{FF2B5EF4-FFF2-40B4-BE49-F238E27FC236}">
                <a16:creationId xmlns="" xmlns:a16="http://schemas.microsoft.com/office/drawing/2014/main" id="{F1597DAB-89F2-9A4D-8755-1FB5D0C27A20}"/>
              </a:ext>
            </a:extLst>
          </p:cNvPr>
          <p:cNvSpPr/>
          <p:nvPr/>
        </p:nvSpPr>
        <p:spPr>
          <a:xfrm>
            <a:off x="762846" y="234903"/>
            <a:ext cx="5865708" cy="646331"/>
          </a:xfrm>
          <a:prstGeom prst="rect">
            <a:avLst/>
          </a:prstGeom>
        </p:spPr>
        <p:txBody>
          <a:bodyPr wrap="none">
            <a:spAutoFit/>
          </a:bodyPr>
          <a:lstStyle/>
          <a:p>
            <a:pPr algn="ctr"/>
            <a:r>
              <a:rPr lang="en-US" sz="3600" dirty="0">
                <a:solidFill>
                  <a:srgbClr val="E8795A"/>
                </a:solidFill>
                <a:latin typeface="Times New Roman" panose="02020603050405020304" pitchFamily="18" charset="0"/>
                <a:cs typeface="Times New Roman" panose="02020603050405020304" pitchFamily="18" charset="0"/>
              </a:rPr>
              <a:t>FUTURE ENHANCEMENTS</a:t>
            </a:r>
          </a:p>
        </p:txBody>
      </p:sp>
    </p:spTree>
    <p:extLst>
      <p:ext uri="{BB962C8B-B14F-4D97-AF65-F5344CB8AC3E}">
        <p14:creationId xmlns:p14="http://schemas.microsoft.com/office/powerpoint/2010/main" val="2806915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07886"/>
          </a:xfrm>
        </p:spPr>
        <p:txBody>
          <a:bodyPr>
            <a:normAutofit/>
          </a:bodyPr>
          <a:lstStyle/>
          <a:p>
            <a:endParaRPr lang="en-US" sz="3600" b="1" dirty="0">
              <a:solidFill>
                <a:srgbClr val="E8795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8" y="1600200"/>
            <a:ext cx="6347714" cy="3880773"/>
          </a:xfrm>
        </p:spPr>
        <p:txBody>
          <a:bodyPr>
            <a:normAutofit/>
          </a:bodyPr>
          <a:lstStyle/>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ABSTRACT</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ABOUT THE COMPANY</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INTRODUCTION</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APPROACH</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IMPEMENTATION</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IMPACT</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RESULTS</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CONCLUSION</a:t>
            </a:r>
          </a:p>
          <a:p>
            <a:pPr marL="457200" indent="-457200">
              <a:buClr>
                <a:schemeClr val="accent2">
                  <a:lumMod val="75000"/>
                </a:schemeClr>
              </a:buClr>
              <a:buFont typeface="+mj-lt"/>
              <a:buAutoNum type="arabicPeriod"/>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FUTURE ENHANCEMENT</a:t>
            </a:r>
          </a:p>
          <a:p>
            <a:pPr marL="0" indent="0">
              <a:buNone/>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20F952D0-0386-0C4B-A053-DC1BFB5E7CEF}"/>
              </a:ext>
            </a:extLst>
          </p:cNvPr>
          <p:cNvSpPr txBox="1"/>
          <p:nvPr/>
        </p:nvSpPr>
        <p:spPr>
          <a:xfrm>
            <a:off x="609599" y="562114"/>
            <a:ext cx="3505200" cy="707886"/>
          </a:xfrm>
          <a:prstGeom prst="rect">
            <a:avLst/>
          </a:prstGeom>
          <a:noFill/>
        </p:spPr>
        <p:txBody>
          <a:bodyPr wrap="square" rtlCol="0">
            <a:spAutoFit/>
          </a:bodyPr>
          <a:lstStyle/>
          <a:p>
            <a:r>
              <a:rPr lang="en-US" sz="4000" dirty="0">
                <a:solidFill>
                  <a:srgbClr val="E8795A"/>
                </a:solidFill>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25651071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85800"/>
          </a:xfrm>
        </p:spPr>
        <p:txBody>
          <a:bodyPr>
            <a:normAutofit/>
          </a:bodyPr>
          <a:lstStyle/>
          <a:p>
            <a:pPr algn="ctr"/>
            <a:r>
              <a:rPr lang="en-US" dirty="0">
                <a:solidFill>
                  <a:srgbClr val="E8795A"/>
                </a:solidFill>
                <a:latin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a:xfrm>
            <a:off x="609599" y="1474790"/>
            <a:ext cx="6347714" cy="3880773"/>
          </a:xfrm>
        </p:spPr>
        <p:txBody>
          <a:bodyPr/>
          <a:lstStyle/>
          <a:p>
            <a:pPr algn="just">
              <a:buClr>
                <a:srgbClr val="0070C0"/>
              </a:buClr>
              <a:buSzPct val="100000"/>
              <a:buFont typeface="+mj-lt"/>
              <a:buAutoNum type="arabicPeriod"/>
            </a:pPr>
            <a:r>
              <a:rPr lang="en-US" dirty="0">
                <a:solidFill>
                  <a:schemeClr val="tx1"/>
                </a:solidFill>
                <a:latin typeface="+mj-lt"/>
                <a:hlinkClick r:id="rId2">
                  <a:extLst>
                    <a:ext uri="{A12FA001-AC4F-418D-AE19-62706E023703}">
                      <ahyp:hlinkClr xmlns="" xmlns:ahyp="http://schemas.microsoft.com/office/drawing/2018/hyperlinkcolor" val="tx"/>
                    </a:ext>
                  </a:extLst>
                </a:hlinkClick>
              </a:rPr>
              <a:t>https://www.analyticsvidhya.com/blog/2018/07/hands-on-sentiment-analysis-dataset-python/</a:t>
            </a:r>
            <a:endParaRPr lang="en-US" dirty="0">
              <a:solidFill>
                <a:schemeClr val="tx1"/>
              </a:solidFill>
              <a:latin typeface="+mj-lt"/>
            </a:endParaRPr>
          </a:p>
          <a:p>
            <a:pPr algn="just">
              <a:buClr>
                <a:srgbClr val="0070C0"/>
              </a:buClr>
              <a:buSzPct val="100000"/>
              <a:buFont typeface="+mj-lt"/>
              <a:buAutoNum type="arabicPeriod"/>
            </a:pPr>
            <a:r>
              <a:rPr lang="en-US" dirty="0">
                <a:solidFill>
                  <a:schemeClr val="tx1"/>
                </a:solidFill>
                <a:latin typeface="+mj-lt"/>
                <a:hlinkClick r:id="rId3">
                  <a:extLst>
                    <a:ext uri="{A12FA001-AC4F-418D-AE19-62706E023703}">
                      <ahyp:hlinkClr xmlns="" xmlns:ahyp="http://schemas.microsoft.com/office/drawing/2018/hyperlinkcolor" val="tx"/>
                    </a:ext>
                  </a:extLst>
                </a:hlinkClick>
              </a:rPr>
              <a:t>https://towardsdatascience.com/another-twitter-sentiment-analysis-bb5b01ebad90</a:t>
            </a:r>
            <a:endParaRPr lang="en-US" dirty="0">
              <a:solidFill>
                <a:schemeClr val="tx1"/>
              </a:solidFill>
              <a:latin typeface="+mj-lt"/>
            </a:endParaRPr>
          </a:p>
          <a:p>
            <a:pPr algn="just">
              <a:buClr>
                <a:srgbClr val="0070C0"/>
              </a:buClr>
              <a:buSzPct val="100000"/>
              <a:buFont typeface="+mj-lt"/>
              <a:buAutoNum type="arabicPeriod"/>
            </a:pPr>
            <a:r>
              <a:rPr lang="en-US" dirty="0">
                <a:solidFill>
                  <a:schemeClr val="tx1"/>
                </a:solidFill>
                <a:latin typeface="+mj-lt"/>
                <a:hlinkClick r:id="rId4">
                  <a:extLst>
                    <a:ext uri="{A12FA001-AC4F-418D-AE19-62706E023703}">
                      <ahyp:hlinkClr xmlns="" xmlns:ahyp="http://schemas.microsoft.com/office/drawing/2018/hyperlinkcolor" val="tx"/>
                    </a:ext>
                  </a:extLst>
                </a:hlinkClick>
              </a:rPr>
              <a:t>http://visiondigitalindia.com/</a:t>
            </a:r>
            <a:endParaRPr lang="en-US" dirty="0">
              <a:solidFill>
                <a:schemeClr val="tx1"/>
              </a:solidFill>
              <a:latin typeface="+mj-lt"/>
            </a:endParaRPr>
          </a:p>
        </p:txBody>
      </p:sp>
    </p:spTree>
    <p:extLst>
      <p:ext uri="{BB962C8B-B14F-4D97-AF65-F5344CB8AC3E}">
        <p14:creationId xmlns:p14="http://schemas.microsoft.com/office/powerpoint/2010/main" val="5965043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1524"/>
            <a:ext cx="9144000" cy="5410200"/>
          </a:xfrm>
        </p:spPr>
        <p:txBody>
          <a:bodyPr>
            <a:normAutofit/>
          </a:bodyPr>
          <a:lstStyle/>
          <a:p>
            <a:pPr marL="0" indent="0" algn="ctr">
              <a:buNone/>
            </a:pPr>
            <a:endParaRPr lang="en-US" sz="7200" b="1"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ctr">
              <a:buNone/>
            </a:pPr>
            <a:r>
              <a:rPr lang="en-US" sz="7200" dirty="0">
                <a:solidFill>
                  <a:srgbClr val="E8795A"/>
                </a:solidFill>
                <a:latin typeface="Times New Roman" panose="02020603050405020304" pitchFamily="18" charset="0"/>
                <a:cs typeface="Times New Roman" panose="02020603050405020304" pitchFamily="18" charset="0"/>
              </a:rPr>
              <a:t>THANK YOU</a:t>
            </a:r>
            <a:endParaRPr lang="en-US" sz="7200" dirty="0"/>
          </a:p>
        </p:txBody>
      </p:sp>
    </p:spTree>
    <p:extLst>
      <p:ext uri="{BB962C8B-B14F-4D97-AF65-F5344CB8AC3E}">
        <p14:creationId xmlns:p14="http://schemas.microsoft.com/office/powerpoint/2010/main" val="628183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7086600" cy="83820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	</a:t>
            </a:r>
            <a:endParaRPr lang="en-US" b="1"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 xmlns:a16="http://schemas.microsoft.com/office/drawing/2014/main" id="{E24D9E10-3134-A945-8749-49A3709981D0}"/>
              </a:ext>
            </a:extLst>
          </p:cNvPr>
          <p:cNvSpPr txBox="1"/>
          <p:nvPr/>
        </p:nvSpPr>
        <p:spPr>
          <a:xfrm>
            <a:off x="2316217" y="110359"/>
            <a:ext cx="2743200" cy="646331"/>
          </a:xfrm>
          <a:prstGeom prst="rect">
            <a:avLst/>
          </a:prstGeom>
          <a:noFill/>
        </p:spPr>
        <p:txBody>
          <a:bodyPr wrap="square" rtlCol="0">
            <a:spAutoFit/>
          </a:bodyPr>
          <a:lstStyle/>
          <a:p>
            <a:pPr algn="ctr"/>
            <a:r>
              <a:rPr lang="en-US" sz="3600" dirty="0">
                <a:solidFill>
                  <a:srgbClr val="E8795A"/>
                </a:solidFill>
                <a:latin typeface="Times New Roman" panose="02020603050405020304" pitchFamily="18" charset="0"/>
                <a:cs typeface="Times New Roman" panose="02020603050405020304" pitchFamily="18" charset="0"/>
              </a:rPr>
              <a:t>ABSTRACT</a:t>
            </a:r>
          </a:p>
        </p:txBody>
      </p:sp>
      <p:sp>
        <p:nvSpPr>
          <p:cNvPr id="6" name="Rectangle 5">
            <a:extLst>
              <a:ext uri="{FF2B5EF4-FFF2-40B4-BE49-F238E27FC236}">
                <a16:creationId xmlns="" xmlns:a16="http://schemas.microsoft.com/office/drawing/2014/main" id="{51F7F03B-BFD1-954E-9481-C3121A42518A}"/>
              </a:ext>
            </a:extLst>
          </p:cNvPr>
          <p:cNvSpPr/>
          <p:nvPr/>
        </p:nvSpPr>
        <p:spPr>
          <a:xfrm>
            <a:off x="144517" y="796103"/>
            <a:ext cx="7086600" cy="5509200"/>
          </a:xfrm>
          <a:prstGeom prst="rect">
            <a:avLst/>
          </a:prstGeom>
        </p:spPr>
        <p:txBody>
          <a:bodyPr wrap="square">
            <a:spAutoFit/>
          </a:bodyPr>
          <a:lstStyle/>
          <a:p>
            <a:pPr marL="285750" indent="-285750" algn="just">
              <a:buClr>
                <a:srgbClr val="0070C0"/>
              </a:buClr>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Created by Jack Dorsey, Noah Glass, Biz Stone and Evan Williams in March 2006, Twitter is a microblogging and social networking service on which users post and interact with messages known as "tweets”.</a:t>
            </a: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Twitter users use the platform to express their views, thoughts, opinions and emotions about various things. </a:t>
            </a: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This worldwide platform is a social hotspot for businesses to understand their customers.</a:t>
            </a: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IN" sz="1600" dirty="0" smtClean="0">
                <a:solidFill>
                  <a:schemeClr val="tx1">
                    <a:lumMod val="85000"/>
                    <a:lumOff val="15000"/>
                  </a:schemeClr>
                </a:solidFill>
                <a:latin typeface="Times New Roman" panose="02020603050405020304" pitchFamily="18" charset="0"/>
                <a:cs typeface="Times New Roman" panose="02020603050405020304" pitchFamily="18" charset="0"/>
              </a:rPr>
              <a:t>Analysis of the tweets posted by customers give businesses an insight of what people think about their product/service.</a:t>
            </a: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Menstrual supplies are a very important part of a woman’s life. There are several brands that sell numerous products.</a:t>
            </a: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This project aims at building a Machine Learning Model that tries to read and understand the tweets about a business that sells these products aimed at women.</a:t>
            </a: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endParaRPr lang="en-US"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75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743" y="228600"/>
            <a:ext cx="6347713" cy="685800"/>
          </a:xfrm>
        </p:spPr>
        <p:txBody>
          <a:bodyPr>
            <a:normAutofit/>
          </a:bodyPr>
          <a:lstStyle/>
          <a:p>
            <a:pPr algn="ctr"/>
            <a:r>
              <a:rPr lang="en-US" dirty="0" smtClean="0">
                <a:solidFill>
                  <a:srgbClr val="E8795A"/>
                </a:solidFill>
                <a:latin typeface="Times New Roman" panose="02020603050405020304" pitchFamily="18" charset="0"/>
                <a:cs typeface="Times New Roman" panose="02020603050405020304" pitchFamily="18" charset="0"/>
              </a:rPr>
              <a:t>About The Company</a:t>
            </a:r>
            <a:endParaRPr lang="en-US" dirty="0">
              <a:solidFill>
                <a:srgbClr val="E8795A"/>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6858000" cy="5334000"/>
          </a:xfrm>
        </p:spPr>
        <p:txBody>
          <a:bodyPr>
            <a:noAutofit/>
          </a:bodyPr>
          <a:lstStyle/>
          <a:p>
            <a:pPr algn="just">
              <a:lnSpc>
                <a:spcPct val="160000"/>
              </a:lnSpc>
              <a:buClr>
                <a:srgbClr val="0070C0"/>
              </a:buClr>
              <a:buSzPct val="100000"/>
              <a:buFont typeface="Wingdings" pitchFamily="2" charset="2"/>
              <a:buChar char="Ø"/>
            </a:pPr>
            <a:r>
              <a:rPr lang="en-US" sz="1600" dirty="0">
                <a:solidFill>
                  <a:schemeClr val="tx1">
                    <a:lumMod val="85000"/>
                    <a:lumOff val="15000"/>
                  </a:schemeClr>
                </a:solidFill>
                <a:latin typeface="+mj-lt"/>
                <a:cs typeface="Times New Roman" pitchFamily="18" charset="0"/>
              </a:rPr>
              <a:t>Vision Digital India in association with Imperial Group inspired to provide digital, analytical and app developing skills in the present generation to meet the corporate needs. To support Digital India initiative, Vision Digital India is offering courses like Certified Digital Marketing Course in association with Google, Certified Analytics for all in association with IBM and iOS Mobile Application Development in association with Apple</a:t>
            </a:r>
            <a:r>
              <a:rPr lang="en-US" sz="1600" dirty="0" smtClean="0">
                <a:solidFill>
                  <a:schemeClr val="tx1">
                    <a:lumMod val="85000"/>
                    <a:lumOff val="15000"/>
                  </a:schemeClr>
                </a:solidFill>
                <a:latin typeface="+mj-lt"/>
                <a:cs typeface="Times New Roman" pitchFamily="18" charset="0"/>
              </a:rPr>
              <a:t>.</a:t>
            </a:r>
            <a:endParaRPr lang="en-US" sz="1600" dirty="0">
              <a:solidFill>
                <a:schemeClr val="tx1">
                  <a:lumMod val="85000"/>
                  <a:lumOff val="15000"/>
                </a:schemeClr>
              </a:solidFill>
              <a:latin typeface="+mj-lt"/>
              <a:cs typeface="Times New Roman" pitchFamily="18" charset="0"/>
            </a:endParaRPr>
          </a:p>
          <a:p>
            <a:pPr algn="just">
              <a:lnSpc>
                <a:spcPct val="160000"/>
              </a:lnSpc>
              <a:buClr>
                <a:srgbClr val="0070C0"/>
              </a:buClr>
              <a:buSzPct val="100000"/>
              <a:buFont typeface="Wingdings" pitchFamily="2" charset="2"/>
              <a:buChar char="Ø"/>
            </a:pPr>
            <a:r>
              <a:rPr lang="en-US" sz="1600" dirty="0">
                <a:solidFill>
                  <a:schemeClr val="tx1">
                    <a:lumMod val="85000"/>
                    <a:lumOff val="15000"/>
                  </a:schemeClr>
                </a:solidFill>
                <a:latin typeface="+mj-lt"/>
              </a:rPr>
              <a:t>U2USystems enables Digital Transformation and helps businesses with digital solutions to improve Productivity, Growth, Technology Enhancements and Cost Effectiveness. Being a PMI partner </a:t>
            </a:r>
            <a:r>
              <a:rPr lang="en-US" sz="1600" dirty="0" smtClean="0">
                <a:solidFill>
                  <a:schemeClr val="tx1">
                    <a:lumMod val="85000"/>
                    <a:lumOff val="15000"/>
                  </a:schemeClr>
                </a:solidFill>
                <a:latin typeface="+mj-lt"/>
              </a:rPr>
              <a:t>they </a:t>
            </a:r>
            <a:r>
              <a:rPr lang="en-US" sz="1600" dirty="0">
                <a:solidFill>
                  <a:schemeClr val="tx1">
                    <a:lumMod val="85000"/>
                    <a:lumOff val="15000"/>
                  </a:schemeClr>
                </a:solidFill>
                <a:latin typeface="+mj-lt"/>
              </a:rPr>
              <a:t>have the right experience and knowledge of Project Management. Be it Digital Marketing, Project Management, Product development or design thinking </a:t>
            </a:r>
            <a:r>
              <a:rPr lang="en-US" sz="1600" dirty="0" smtClean="0">
                <a:solidFill>
                  <a:schemeClr val="tx1">
                    <a:lumMod val="85000"/>
                    <a:lumOff val="15000"/>
                  </a:schemeClr>
                </a:solidFill>
                <a:latin typeface="+mj-lt"/>
              </a:rPr>
              <a:t>they </a:t>
            </a:r>
            <a:r>
              <a:rPr lang="en-US" sz="1600" dirty="0">
                <a:solidFill>
                  <a:schemeClr val="tx1">
                    <a:lumMod val="85000"/>
                    <a:lumOff val="15000"/>
                  </a:schemeClr>
                </a:solidFill>
                <a:latin typeface="+mj-lt"/>
              </a:rPr>
              <a:t>serve all areas for the Digital Future of an Organization.</a:t>
            </a:r>
            <a:endParaRPr lang="en-US" sz="1600" dirty="0">
              <a:solidFill>
                <a:schemeClr val="tx1">
                  <a:lumMod val="85000"/>
                  <a:lumOff val="15000"/>
                </a:schemeClr>
              </a:solidFill>
              <a:latin typeface="+mj-lt"/>
              <a:cs typeface="Times New Roman" pitchFamily="18" charset="0"/>
            </a:endParaRPr>
          </a:p>
        </p:txBody>
      </p:sp>
    </p:spTree>
    <p:extLst>
      <p:ext uri="{BB962C8B-B14F-4D97-AF65-F5344CB8AC3E}">
        <p14:creationId xmlns:p14="http://schemas.microsoft.com/office/powerpoint/2010/main" val="2229092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900" y="236483"/>
            <a:ext cx="3810000" cy="609600"/>
          </a:xfrm>
        </p:spPr>
        <p:txBody>
          <a:bodyPr>
            <a:normAutofit fontScale="90000"/>
          </a:bodyPr>
          <a:lstStyle/>
          <a:p>
            <a:pPr algn="ctr"/>
            <a:r>
              <a:rPr lang="en-US" sz="4000" dirty="0">
                <a:solidFill>
                  <a:srgbClr val="E8795A"/>
                </a:solidFill>
                <a:latin typeface="Times New Roman" panose="02020603050405020304" pitchFamily="18" charset="0"/>
                <a:cs typeface="Times New Roman" panose="02020603050405020304" pitchFamily="18" charset="0"/>
              </a:rPr>
              <a:t>INTRODUCTION</a:t>
            </a:r>
            <a:r>
              <a:rPr lang="en-US" dirty="0">
                <a:solidFill>
                  <a:srgbClr val="E8795A"/>
                </a:solidFill>
                <a:latin typeface="Times New Roman" panose="02020603050405020304" pitchFamily="18" charset="0"/>
                <a:cs typeface="Times New Roman" panose="02020603050405020304" pitchFamily="18" charset="0"/>
              </a:rPr>
              <a:t/>
            </a:r>
            <a:br>
              <a:rPr lang="en-US" dirty="0">
                <a:solidFill>
                  <a:srgbClr val="E8795A"/>
                </a:solidFill>
                <a:latin typeface="Times New Roman" panose="02020603050405020304" pitchFamily="18" charset="0"/>
                <a:cs typeface="Times New Roman" panose="02020603050405020304" pitchFamily="18" charset="0"/>
              </a:rPr>
            </a:br>
            <a:endParaRPr lang="en-US" sz="3600" dirty="0">
              <a:solidFill>
                <a:srgbClr val="E8795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90600"/>
            <a:ext cx="6705600" cy="5638800"/>
          </a:xfrm>
        </p:spPr>
        <p:txBody>
          <a:bodyPr>
            <a:normAutofit/>
          </a:bodyPr>
          <a:lstStyle/>
          <a:p>
            <a:pPr algn="just">
              <a:buClr>
                <a:srgbClr val="0070C0"/>
              </a:buClr>
              <a:buSzPct val="100000"/>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Menstrual flow varies with age, number of children, and levels of hormones. Many products ranging from napkins to cups are available in the market.</a:t>
            </a:r>
          </a:p>
          <a:p>
            <a:pPr algn="just">
              <a:buClr>
                <a:srgbClr val="0070C0"/>
              </a:buClr>
              <a:buSzPct val="100000"/>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A number of consumer needs have to be identified, including the need to be protected </a:t>
            </a:r>
            <a:r>
              <a:rPr lang="en-IN" sz="1600" dirty="0" smtClean="0">
                <a:solidFill>
                  <a:schemeClr val="tx1">
                    <a:lumMod val="85000"/>
                    <a:lumOff val="15000"/>
                  </a:schemeClr>
                </a:solidFill>
                <a:latin typeface="Times New Roman" panose="02020603050405020304" pitchFamily="18" charset="0"/>
                <a:cs typeface="Times New Roman" panose="02020603050405020304" pitchFamily="18" charset="0"/>
              </a:rPr>
              <a:t>and in </a:t>
            </a: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control, comfort and convenience.</a:t>
            </a:r>
          </a:p>
          <a:p>
            <a:pPr algn="just">
              <a:buClr>
                <a:srgbClr val="0070C0"/>
              </a:buClr>
              <a:buSzPct val="100000"/>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In order for businesses and manufacturers to understand what kind of product will run in the market, what customers think about their products, it is important for them to be able to get customer feedback</a:t>
            </a:r>
            <a:r>
              <a:rPr lang="en-IN" sz="1600" dirty="0" smtClean="0">
                <a:solidFill>
                  <a:schemeClr val="tx1">
                    <a:lumMod val="85000"/>
                    <a:lumOff val="15000"/>
                  </a:schemeClr>
                </a:solidFill>
                <a:latin typeface="Times New Roman" panose="02020603050405020304" pitchFamily="18" charset="0"/>
                <a:cs typeface="Times New Roman" panose="02020603050405020304" pitchFamily="18" charset="0"/>
              </a:rPr>
              <a:t>.</a:t>
            </a:r>
          </a:p>
          <a:p>
            <a:pPr algn="just">
              <a:buClr>
                <a:srgbClr val="0070C0"/>
              </a:buClr>
              <a:buSzPct val="100000"/>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One way of getting a feedback is to directly interview the customer.</a:t>
            </a:r>
          </a:p>
          <a:p>
            <a:pPr algn="just">
              <a:buClr>
                <a:srgbClr val="0070C0"/>
              </a:buClr>
              <a:buSzPct val="100000"/>
              <a:buFont typeface="Wingdings" pitchFamily="2" charset="2"/>
              <a:buChar char="Ø"/>
            </a:pPr>
            <a:r>
              <a:rPr lang="en-IN" sz="1600" dirty="0">
                <a:solidFill>
                  <a:schemeClr val="tx1">
                    <a:lumMod val="85000"/>
                    <a:lumOff val="15000"/>
                  </a:schemeClr>
                </a:solidFill>
                <a:latin typeface="Times New Roman" panose="02020603050405020304" pitchFamily="18" charset="0"/>
                <a:cs typeface="Times New Roman" panose="02020603050405020304" pitchFamily="18" charset="0"/>
              </a:rPr>
              <a:t>A more advanced way of understanding the customer’s opinion and sentiment about the products is to analyse what they say about their product on social media platforms.</a:t>
            </a:r>
          </a:p>
          <a:p>
            <a:pPr algn="just">
              <a:buClr>
                <a:srgbClr val="0070C0"/>
              </a:buClr>
              <a:buSzPct val="100000"/>
              <a:buFont typeface="Wingdings" pitchFamily="2" charset="2"/>
              <a:buChar char="Ø"/>
            </a:pPr>
            <a:r>
              <a:rPr lang="en-US" sz="1600" dirty="0" smtClean="0">
                <a:solidFill>
                  <a:schemeClr val="tx1">
                    <a:lumMod val="85000"/>
                    <a:lumOff val="15000"/>
                  </a:schemeClr>
                </a:solidFill>
                <a:latin typeface="Times New Roman" panose="02020603050405020304" pitchFamily="18" charset="0"/>
                <a:cs typeface="Times New Roman" panose="02020603050405020304" pitchFamily="18" charset="0"/>
              </a:rPr>
              <a:t>The </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model caters to a brand that releases a range of women sanitary products. They start a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hashtag</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with their brand name. We fetch tweets containing this </a:t>
            </a:r>
            <a:r>
              <a:rPr lang="en-US" sz="1600" dirty="0" err="1">
                <a:solidFill>
                  <a:schemeClr val="tx1">
                    <a:lumMod val="85000"/>
                    <a:lumOff val="15000"/>
                  </a:schemeClr>
                </a:solidFill>
                <a:latin typeface="Times New Roman" panose="02020603050405020304" pitchFamily="18" charset="0"/>
                <a:cs typeface="Times New Roman" panose="02020603050405020304" pitchFamily="18" charset="0"/>
              </a:rPr>
              <a:t>hashtag</a:t>
            </a: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 and segregate them as positive or negative.</a:t>
            </a:r>
          </a:p>
          <a:p>
            <a:pPr algn="just">
              <a:buClr>
                <a:srgbClr val="0070C0"/>
              </a:buClr>
              <a:buSzPct val="100000"/>
              <a:buFont typeface="Wingdings" pitchFamily="2" charset="2"/>
              <a:buChar char="Ø"/>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This analysis is then used by company to understand customer sentiments and  improve the product quality according to the customer needs which in turn increases their productivity and demand in the market.    </a:t>
            </a:r>
          </a:p>
          <a:p>
            <a:pPr algn="just">
              <a:buClr>
                <a:srgbClr val="0070C0"/>
              </a:buClr>
              <a:buSzPct val="100000"/>
              <a:buFont typeface="Wingdings" pitchFamily="2" charset="2"/>
              <a:buChar char="Ø"/>
            </a:pPr>
            <a:endParaRPr lang="en-IN" sz="1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486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28" y="55379"/>
            <a:ext cx="8229600" cy="762000"/>
          </a:xfrm>
        </p:spPr>
        <p:txBody>
          <a:bodyPr>
            <a:normAutofit fontScale="90000"/>
          </a:bodyPr>
          <a:lstStyle/>
          <a:p>
            <a:pPr algn="ctr"/>
            <a:r>
              <a:rPr lang="en-US" dirty="0">
                <a:solidFill>
                  <a:srgbClr val="E8795A"/>
                </a:solidFill>
                <a:latin typeface="Times New Roman" panose="02020603050405020304" pitchFamily="18" charset="0"/>
                <a:cs typeface="Times New Roman" panose="02020603050405020304" pitchFamily="18" charset="0"/>
              </a:rPr>
              <a:t>APPROACH</a:t>
            </a:r>
            <a:br>
              <a:rPr lang="en-US" dirty="0">
                <a:solidFill>
                  <a:srgbClr val="E8795A"/>
                </a:solidFill>
                <a:latin typeface="Times New Roman" panose="02020603050405020304" pitchFamily="18" charset="0"/>
                <a:cs typeface="Times New Roman" panose="02020603050405020304" pitchFamily="18" charset="0"/>
              </a:rPr>
            </a:br>
            <a:endParaRPr lang="en-US" sz="3600" dirty="0">
              <a:solidFill>
                <a:srgbClr val="E8795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372" y="4162006"/>
            <a:ext cx="6701002" cy="5181600"/>
          </a:xfrm>
        </p:spPr>
        <p:txBody>
          <a:bodyPr>
            <a:noAutofit/>
          </a:bodyPr>
          <a:lstStyle/>
          <a:p>
            <a:pPr algn="just">
              <a:buClr>
                <a:srgbClr val="0070C0"/>
              </a:buClr>
              <a:buFont typeface="Wingdings" pitchFamily="2" charset="2"/>
              <a:buChar char="Ø"/>
            </a:pPr>
            <a:r>
              <a:rPr lang="en-US" sz="1400" b="1" dirty="0">
                <a:solidFill>
                  <a:schemeClr val="tx1">
                    <a:lumMod val="85000"/>
                    <a:lumOff val="15000"/>
                  </a:schemeClr>
                </a:solidFill>
                <a:latin typeface="Times New Roman" pitchFamily="18" charset="0"/>
                <a:cs typeface="Times New Roman" pitchFamily="18" charset="0"/>
              </a:rPr>
              <a:t>Converting Textual Data into Numeric Data – </a:t>
            </a:r>
            <a:r>
              <a:rPr lang="en-US" sz="1400" dirty="0">
                <a:solidFill>
                  <a:schemeClr val="tx1">
                    <a:lumMod val="85000"/>
                    <a:lumOff val="15000"/>
                  </a:schemeClr>
                </a:solidFill>
                <a:latin typeface="Times New Roman" pitchFamily="18" charset="0"/>
                <a:cs typeface="Times New Roman" pitchFamily="18" charset="0"/>
              </a:rPr>
              <a:t>Machine Learning models cannot be fed with text data. The input should be in numerical format. The cleaned data is converted </a:t>
            </a:r>
            <a:r>
              <a:rPr lang="en-US" sz="1400" dirty="0" smtClean="0">
                <a:solidFill>
                  <a:schemeClr val="tx1">
                    <a:lumMod val="85000"/>
                    <a:lumOff val="15000"/>
                  </a:schemeClr>
                </a:solidFill>
                <a:latin typeface="Times New Roman" pitchFamily="18" charset="0"/>
                <a:cs typeface="Times New Roman" pitchFamily="18" charset="0"/>
              </a:rPr>
              <a:t> into </a:t>
            </a:r>
            <a:r>
              <a:rPr lang="en-US" sz="1400" dirty="0">
                <a:solidFill>
                  <a:schemeClr val="tx1">
                    <a:lumMod val="85000"/>
                    <a:lumOff val="15000"/>
                  </a:schemeClr>
                </a:solidFill>
                <a:latin typeface="Times New Roman" pitchFamily="18" charset="0"/>
                <a:cs typeface="Times New Roman" pitchFamily="18" charset="0"/>
              </a:rPr>
              <a:t>numeric data.</a:t>
            </a:r>
          </a:p>
          <a:p>
            <a:pPr algn="just">
              <a:buClr>
                <a:srgbClr val="0070C0"/>
              </a:buClr>
              <a:buFont typeface="Wingdings" pitchFamily="2" charset="2"/>
              <a:buChar char="Ø"/>
            </a:pPr>
            <a:r>
              <a:rPr lang="en-US" sz="1400" b="1" dirty="0">
                <a:solidFill>
                  <a:schemeClr val="tx1">
                    <a:lumMod val="85000"/>
                    <a:lumOff val="15000"/>
                  </a:schemeClr>
                </a:solidFill>
                <a:latin typeface="Times New Roman" pitchFamily="18" charset="0"/>
                <a:cs typeface="Times New Roman" pitchFamily="18" charset="0"/>
              </a:rPr>
              <a:t>Test-Train Split –</a:t>
            </a:r>
            <a:r>
              <a:rPr lang="en-US" sz="1400" dirty="0">
                <a:solidFill>
                  <a:schemeClr val="tx1">
                    <a:lumMod val="85000"/>
                    <a:lumOff val="15000"/>
                  </a:schemeClr>
                </a:solidFill>
                <a:latin typeface="Times New Roman" pitchFamily="18" charset="0"/>
                <a:cs typeface="Times New Roman" pitchFamily="18" charset="0"/>
              </a:rPr>
              <a:t> The numeric data is now ready to be used in model building. First step of model building is splitting the available data into test and train data. </a:t>
            </a:r>
          </a:p>
          <a:p>
            <a:pPr algn="just">
              <a:buClr>
                <a:srgbClr val="0070C0"/>
              </a:buClr>
              <a:buFont typeface="Wingdings" pitchFamily="2" charset="2"/>
              <a:buChar char="Ø"/>
            </a:pPr>
            <a:r>
              <a:rPr lang="en-US" sz="1400" b="1" dirty="0">
                <a:solidFill>
                  <a:schemeClr val="tx1">
                    <a:lumMod val="85000"/>
                    <a:lumOff val="15000"/>
                  </a:schemeClr>
                </a:solidFill>
                <a:latin typeface="Times New Roman" pitchFamily="18" charset="0"/>
                <a:cs typeface="Times New Roman" pitchFamily="18" charset="0"/>
              </a:rPr>
              <a:t>Model building – </a:t>
            </a:r>
            <a:r>
              <a:rPr lang="en-US" sz="1400" dirty="0">
                <a:solidFill>
                  <a:schemeClr val="tx1">
                    <a:lumMod val="85000"/>
                    <a:lumOff val="15000"/>
                  </a:schemeClr>
                </a:solidFill>
                <a:latin typeface="Times New Roman" pitchFamily="18" charset="0"/>
                <a:cs typeface="Times New Roman" pitchFamily="18" charset="0"/>
              </a:rPr>
              <a:t>The train data will be used to train the model whereas the test data will be used to test the accuracy of the model. </a:t>
            </a:r>
          </a:p>
          <a:p>
            <a:pPr algn="just">
              <a:buClr>
                <a:srgbClr val="0070C0"/>
              </a:buClr>
              <a:buFont typeface="Wingdings" pitchFamily="2" charset="2"/>
              <a:buChar char="Ø"/>
            </a:pPr>
            <a:r>
              <a:rPr lang="en-US" sz="1400" b="1" dirty="0">
                <a:solidFill>
                  <a:schemeClr val="tx1">
                    <a:lumMod val="85000"/>
                    <a:lumOff val="15000"/>
                  </a:schemeClr>
                </a:solidFill>
                <a:latin typeface="Times New Roman" pitchFamily="18" charset="0"/>
                <a:cs typeface="Times New Roman" pitchFamily="18" charset="0"/>
              </a:rPr>
              <a:t>Predict sentiment of live data – </a:t>
            </a:r>
            <a:r>
              <a:rPr lang="en-US" sz="1400" dirty="0">
                <a:solidFill>
                  <a:schemeClr val="tx1">
                    <a:lumMod val="85000"/>
                    <a:lumOff val="15000"/>
                  </a:schemeClr>
                </a:solidFill>
                <a:latin typeface="Times New Roman" pitchFamily="18" charset="0"/>
                <a:cs typeface="Times New Roman" pitchFamily="18" charset="0"/>
              </a:rPr>
              <a:t>Once the model with desired accuracy is obtained, we can now use the built model to predict the sentiment of real-time data that are fetched from Twitter using API calls.</a:t>
            </a:r>
            <a:endParaRPr lang="en-US" sz="1400" b="1" dirty="0">
              <a:solidFill>
                <a:schemeClr val="tx1">
                  <a:lumMod val="85000"/>
                  <a:lumOff val="15000"/>
                </a:schemeClr>
              </a:solidFill>
              <a:latin typeface="Times New Roman" pitchFamily="18" charset="0"/>
              <a:cs typeface="Times New Roman" pitchFamily="18" charset="0"/>
            </a:endParaRPr>
          </a:p>
          <a:p>
            <a:pPr algn="just"/>
            <a:endParaRPr lang="en-US" sz="1400" dirty="0">
              <a:solidFill>
                <a:schemeClr val="tx1">
                  <a:lumMod val="85000"/>
                  <a:lumOff val="15000"/>
                </a:schemeClr>
              </a:solidFill>
              <a:latin typeface="Times New Roman" pitchFamily="18" charset="0"/>
              <a:cs typeface="Times New Roman" pitchFamily="18" charset="0"/>
            </a:endParaRPr>
          </a:p>
          <a:p>
            <a:pPr algn="just"/>
            <a:endParaRPr lang="en-US" sz="1400" dirty="0">
              <a:solidFill>
                <a:schemeClr val="tx1">
                  <a:lumMod val="85000"/>
                  <a:lumOff val="15000"/>
                </a:schemeClr>
              </a:solidFill>
              <a:latin typeface="Times New Roman" pitchFamily="18" charset="0"/>
              <a:cs typeface="Times New Roman" pitchFamily="18" charset="0"/>
            </a:endParaRPr>
          </a:p>
          <a:p>
            <a:pPr marL="0" indent="0" algn="just">
              <a:buNone/>
            </a:pPr>
            <a:endParaRPr lang="en-US" sz="1400" dirty="0">
              <a:solidFill>
                <a:schemeClr val="tx1">
                  <a:lumMod val="85000"/>
                  <a:lumOff val="15000"/>
                </a:schemeClr>
              </a:solidFill>
              <a:latin typeface="Centaur" pitchFamily="18" charset="0"/>
              <a:cs typeface="Times New Roman" panose="02020603050405020304" pitchFamily="18" charset="0"/>
            </a:endParaRPr>
          </a:p>
          <a:p>
            <a:pPr marL="0" indent="0" algn="just">
              <a:buNone/>
            </a:pP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indent="0" algn="just">
              <a:buNone/>
            </a:pPr>
            <a:endParaRPr lang="en-US" sz="1400" dirty="0">
              <a:solidFill>
                <a:schemeClr val="tx1">
                  <a:lumMod val="85000"/>
                  <a:lumOff val="15000"/>
                </a:schemeClr>
              </a:solidFill>
            </a:endParaRPr>
          </a:p>
        </p:txBody>
      </p:sp>
      <p:sp>
        <p:nvSpPr>
          <p:cNvPr id="6" name="Rectangle 5">
            <a:extLst>
              <a:ext uri="{FF2B5EF4-FFF2-40B4-BE49-F238E27FC236}">
                <a16:creationId xmlns="" xmlns:a16="http://schemas.microsoft.com/office/drawing/2014/main" id="{6793A403-C29F-934D-B620-719D229200C9}"/>
              </a:ext>
            </a:extLst>
          </p:cNvPr>
          <p:cNvSpPr/>
          <p:nvPr/>
        </p:nvSpPr>
        <p:spPr>
          <a:xfrm>
            <a:off x="378372" y="838019"/>
            <a:ext cx="6701002" cy="1815882"/>
          </a:xfrm>
          <a:prstGeom prst="rect">
            <a:avLst/>
          </a:prstGeom>
        </p:spPr>
        <p:txBody>
          <a:bodyPr wrap="square">
            <a:spAutoFit/>
          </a:bodyPr>
          <a:lstStyle/>
          <a:p>
            <a:pPr marL="285750" indent="-285750" algn="just">
              <a:buClr>
                <a:srgbClr val="0070C0"/>
              </a:buClr>
              <a:buFont typeface="Wingdings" pitchFamily="2" charset="2"/>
              <a:buChar char="Ø"/>
            </a:pPr>
            <a:r>
              <a:rPr lang="en-US" sz="1400" b="1" dirty="0">
                <a:solidFill>
                  <a:schemeClr val="tx1">
                    <a:lumMod val="85000"/>
                    <a:lumOff val="15000"/>
                  </a:schemeClr>
                </a:solidFill>
                <a:latin typeface="Times New Roman" pitchFamily="18" charset="0"/>
                <a:cs typeface="Times New Roman" panose="02020603050405020304" pitchFamily="18" charset="0"/>
              </a:rPr>
              <a:t> Understanding the Problem Statement - </a:t>
            </a:r>
            <a:r>
              <a:rPr lang="en-US" sz="1400" dirty="0">
                <a:solidFill>
                  <a:schemeClr val="tx1">
                    <a:lumMod val="85000"/>
                    <a:lumOff val="15000"/>
                  </a:schemeClr>
                </a:solidFill>
                <a:latin typeface="Times New Roman" pitchFamily="18" charset="0"/>
                <a:cs typeface="Times New Roman" pitchFamily="18" charset="0"/>
              </a:rPr>
              <a:t>The objective of this task is to detect tone of speech in tweets. For the sake of simplicity, we say a tweet contains hate speech if it has negative sentiments associated with it. So, the task is to classify negative tweets from other tweets</a:t>
            </a:r>
            <a:r>
              <a:rPr lang="en-US" sz="1400" b="1" dirty="0">
                <a:solidFill>
                  <a:schemeClr val="tx1">
                    <a:lumMod val="85000"/>
                    <a:lumOff val="15000"/>
                  </a:schemeClr>
                </a:solidFill>
                <a:latin typeface="Times New Roman" pitchFamily="18" charset="0"/>
                <a:cs typeface="Times New Roman" pitchFamily="18" charset="0"/>
              </a:rPr>
              <a:t>.</a:t>
            </a:r>
          </a:p>
          <a:p>
            <a:pPr algn="just">
              <a:buClr>
                <a:srgbClr val="0070C0"/>
              </a:buClr>
              <a:buFont typeface="Wingdings" pitchFamily="2" charset="2"/>
              <a:buChar char="Ø"/>
            </a:pP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lgn="just">
              <a:buClr>
                <a:srgbClr val="0070C0"/>
              </a:buClr>
              <a:buFont typeface="Wingdings" pitchFamily="2" charset="2"/>
              <a:buChar char="Ø"/>
            </a:pPr>
            <a:r>
              <a:rPr lang="en-US" sz="1400" b="1" dirty="0">
                <a:solidFill>
                  <a:schemeClr val="tx1">
                    <a:lumMod val="85000"/>
                    <a:lumOff val="15000"/>
                  </a:schemeClr>
                </a:solidFill>
                <a:latin typeface="Times New Roman" panose="02020603050405020304" pitchFamily="18" charset="0"/>
                <a:cs typeface="Times New Roman" panose="02020603050405020304" pitchFamily="18" charset="0"/>
              </a:rPr>
              <a:t> Tweets Preprocessing and Cleaning - </a:t>
            </a:r>
            <a:r>
              <a:rPr lang="en-US" sz="1400" dirty="0">
                <a:solidFill>
                  <a:schemeClr val="tx1">
                    <a:lumMod val="85000"/>
                    <a:lumOff val="15000"/>
                  </a:schemeClr>
                </a:solidFill>
                <a:latin typeface="Times New Roman" pitchFamily="18" charset="0"/>
                <a:cs typeface="Times New Roman" pitchFamily="18" charset="0"/>
              </a:rPr>
              <a:t>Tweets contain many slang words and punctuation marks. We need to clean  tweets before they can be used for training the machine learning model.</a:t>
            </a:r>
          </a:p>
        </p:txBody>
      </p:sp>
      <p:pic>
        <p:nvPicPr>
          <p:cNvPr id="8" name="Picture 7">
            <a:extLst>
              <a:ext uri="{FF2B5EF4-FFF2-40B4-BE49-F238E27FC236}">
                <a16:creationId xmlns="" xmlns:a16="http://schemas.microsoft.com/office/drawing/2014/main" id="{F56C3F04-4E60-E247-8A41-C87B6CD0F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19400"/>
            <a:ext cx="6701002" cy="990600"/>
          </a:xfrm>
          <a:prstGeom prst="rect">
            <a:avLst/>
          </a:prstGeom>
        </p:spPr>
      </p:pic>
    </p:spTree>
    <p:extLst>
      <p:ext uri="{BB962C8B-B14F-4D97-AF65-F5344CB8AC3E}">
        <p14:creationId xmlns:p14="http://schemas.microsoft.com/office/powerpoint/2010/main" val="922560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89338"/>
            <a:ext cx="4267200" cy="762000"/>
          </a:xfrm>
        </p:spPr>
        <p:txBody>
          <a:bodyPr>
            <a:noAutofit/>
          </a:bodyPr>
          <a:lstStyle/>
          <a:p>
            <a:pPr algn="ctr"/>
            <a:r>
              <a:rPr lang="en-US" dirty="0">
                <a:solidFill>
                  <a:srgbClr val="E8795A"/>
                </a:solidFill>
                <a:latin typeface="Times New Roman" panose="02020603050405020304" pitchFamily="18" charset="0"/>
                <a:cs typeface="Times New Roman" panose="02020603050405020304" pitchFamily="18" charset="0"/>
              </a:rPr>
              <a:t>IMPLEMETATION</a:t>
            </a:r>
            <a:br>
              <a:rPr lang="en-US" dirty="0">
                <a:solidFill>
                  <a:srgbClr val="E8795A"/>
                </a:solidFill>
                <a:latin typeface="Times New Roman" panose="02020603050405020304" pitchFamily="18" charset="0"/>
                <a:cs typeface="Times New Roman" panose="02020603050405020304" pitchFamily="18" charset="0"/>
              </a:rPr>
            </a:br>
            <a:endParaRPr lang="en-US"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762000"/>
            <a:ext cx="7391400" cy="381000"/>
          </a:xfrm>
        </p:spPr>
        <p:txBody>
          <a:bodyPr>
            <a:normAutofit/>
          </a:bodyPr>
          <a:lstStyle/>
          <a:p>
            <a:pPr lvl="1" algn="just" fontAlgn="base">
              <a:buClr>
                <a:srgbClr val="0070C0"/>
              </a:buClr>
              <a:buFont typeface="+mj-lt"/>
              <a:buAutoNum type="arabicPeriod"/>
            </a:pPr>
            <a:endParaRPr lang="en-US" sz="1200" dirty="0">
              <a:solidFill>
                <a:schemeClr val="bg2">
                  <a:lumMod val="50000"/>
                </a:schemeClr>
              </a:solidFill>
              <a:latin typeface="Times New Roman" pitchFamily="18" charset="0"/>
              <a:cs typeface="Times New Roman" pitchFamily="18" charset="0"/>
            </a:endParaRPr>
          </a:p>
          <a:p>
            <a:pPr marL="0" indent="0" algn="just" fontAlgn="base">
              <a:buClr>
                <a:srgbClr val="0070C0"/>
              </a:buClr>
              <a:buNone/>
            </a:pPr>
            <a:endParaRPr lang="en-US" sz="1400" dirty="0">
              <a:solidFill>
                <a:schemeClr val="bg2">
                  <a:lumMod val="50000"/>
                </a:schemeClr>
              </a:solidFill>
              <a:latin typeface="Times New Roman" pitchFamily="18" charset="0"/>
              <a:cs typeface="Times New Roman" pitchFamily="18" charset="0"/>
            </a:endParaRPr>
          </a:p>
        </p:txBody>
      </p:sp>
      <p:sp>
        <p:nvSpPr>
          <p:cNvPr id="8" name="Rectangle 7">
            <a:extLst>
              <a:ext uri="{FF2B5EF4-FFF2-40B4-BE49-F238E27FC236}">
                <a16:creationId xmlns="" xmlns:a16="http://schemas.microsoft.com/office/drawing/2014/main" id="{10FD0AA0-B564-C24E-AB6E-2CF52F21A9AC}"/>
              </a:ext>
            </a:extLst>
          </p:cNvPr>
          <p:cNvSpPr/>
          <p:nvPr/>
        </p:nvSpPr>
        <p:spPr>
          <a:xfrm>
            <a:off x="228600" y="4495800"/>
            <a:ext cx="7162800" cy="1815882"/>
          </a:xfrm>
          <a:prstGeom prst="rect">
            <a:avLst/>
          </a:prstGeom>
        </p:spPr>
        <p:txBody>
          <a:bodyPr wrap="square">
            <a:spAutoFit/>
          </a:bodyPr>
          <a:lstStyle/>
          <a:p>
            <a:pPr marL="285750" indent="-285750" algn="just" fontAlgn="base">
              <a:buClr>
                <a:srgbClr val="0070C0"/>
              </a:buClr>
              <a:buFont typeface="Wingdings" pitchFamily="2" charset="2"/>
              <a:buChar char="Ø"/>
            </a:pPr>
            <a:r>
              <a:rPr lang="en-US" sz="1600" b="1" dirty="0">
                <a:solidFill>
                  <a:schemeClr val="tx1">
                    <a:lumMod val="85000"/>
                    <a:lumOff val="15000"/>
                  </a:schemeClr>
                </a:solidFill>
                <a:latin typeface="Times New Roman" pitchFamily="18" charset="0"/>
                <a:cs typeface="Times New Roman" pitchFamily="18" charset="0"/>
              </a:rPr>
              <a:t>Training - </a:t>
            </a:r>
            <a:r>
              <a:rPr lang="en-US" sz="1600" dirty="0">
                <a:solidFill>
                  <a:schemeClr val="tx1">
                    <a:lumMod val="85000"/>
                    <a:lumOff val="15000"/>
                  </a:schemeClr>
                </a:solidFill>
                <a:latin typeface="Times New Roman" pitchFamily="18" charset="0"/>
                <a:cs typeface="Times New Roman" pitchFamily="18" charset="0"/>
              </a:rPr>
              <a:t>The training data that has text and its corresponding label (positive or negative) is used to extract features and then fed into the Machine Learning Algorithm.</a:t>
            </a:r>
          </a:p>
          <a:p>
            <a:pPr marL="285750" indent="-285750" algn="just" fontAlgn="base">
              <a:buClr>
                <a:srgbClr val="0070C0"/>
              </a:buClr>
              <a:buFont typeface="Wingdings" pitchFamily="2" charset="2"/>
              <a:buChar char="Ø"/>
            </a:pPr>
            <a:endParaRPr lang="en-US" sz="1600" b="1" dirty="0">
              <a:solidFill>
                <a:schemeClr val="tx1">
                  <a:lumMod val="85000"/>
                  <a:lumOff val="15000"/>
                </a:schemeClr>
              </a:solidFill>
              <a:latin typeface="Times New Roman" pitchFamily="18" charset="0"/>
              <a:cs typeface="Times New Roman" pitchFamily="18" charset="0"/>
            </a:endParaRPr>
          </a:p>
          <a:p>
            <a:pPr marL="285750" indent="-285750" algn="just" fontAlgn="base">
              <a:buClr>
                <a:srgbClr val="0070C0"/>
              </a:buClr>
              <a:buFont typeface="Wingdings" pitchFamily="2" charset="2"/>
              <a:buChar char="Ø"/>
            </a:pPr>
            <a:r>
              <a:rPr lang="en-US" sz="1600" b="1" dirty="0">
                <a:solidFill>
                  <a:schemeClr val="tx1">
                    <a:lumMod val="85000"/>
                    <a:lumOff val="15000"/>
                  </a:schemeClr>
                </a:solidFill>
                <a:latin typeface="Times New Roman" pitchFamily="18" charset="0"/>
                <a:cs typeface="Times New Roman" pitchFamily="18" charset="0"/>
              </a:rPr>
              <a:t>Prediction -  </a:t>
            </a:r>
            <a:r>
              <a:rPr lang="en-US" sz="1600" dirty="0">
                <a:solidFill>
                  <a:schemeClr val="tx1">
                    <a:lumMod val="85000"/>
                    <a:lumOff val="15000"/>
                  </a:schemeClr>
                </a:solidFill>
                <a:latin typeface="Times New Roman" pitchFamily="18" charset="0"/>
                <a:cs typeface="Times New Roman" pitchFamily="18" charset="0"/>
              </a:rPr>
              <a:t>Live data is obtained and its features are extracted. These features are then fed into the classifier model. The model will predict the label(positive or negative) of the live input data.</a:t>
            </a:r>
          </a:p>
        </p:txBody>
      </p:sp>
      <p:pic>
        <p:nvPicPr>
          <p:cNvPr id="11" name="Picture 10">
            <a:extLst>
              <a:ext uri="{FF2B5EF4-FFF2-40B4-BE49-F238E27FC236}">
                <a16:creationId xmlns="" xmlns:a16="http://schemas.microsoft.com/office/drawing/2014/main" id="{CDCBFDA4-3B42-124D-94F0-07066CD92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30" y="1066800"/>
            <a:ext cx="6744540" cy="3248290"/>
          </a:xfrm>
          <a:prstGeom prst="rect">
            <a:avLst/>
          </a:prstGeom>
          <a:ln>
            <a:solidFill>
              <a:schemeClr val="tx1"/>
            </a:solidFill>
          </a:ln>
        </p:spPr>
      </p:pic>
    </p:spTree>
    <p:extLst>
      <p:ext uri="{BB962C8B-B14F-4D97-AF65-F5344CB8AC3E}">
        <p14:creationId xmlns:p14="http://schemas.microsoft.com/office/powerpoint/2010/main" val="3726506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89338"/>
            <a:ext cx="4267200" cy="762000"/>
          </a:xfrm>
        </p:spPr>
        <p:txBody>
          <a:bodyPr>
            <a:noAutofit/>
          </a:bodyPr>
          <a:lstStyle/>
          <a:p>
            <a:pPr algn="ctr"/>
            <a:r>
              <a:rPr lang="en-US" dirty="0">
                <a:solidFill>
                  <a:srgbClr val="E8795A"/>
                </a:solidFill>
                <a:latin typeface="Times New Roman" panose="02020603050405020304" pitchFamily="18" charset="0"/>
                <a:cs typeface="Times New Roman" panose="02020603050405020304" pitchFamily="18" charset="0"/>
              </a:rPr>
              <a:t/>
            </a:r>
            <a:br>
              <a:rPr lang="en-US" dirty="0">
                <a:solidFill>
                  <a:srgbClr val="E8795A"/>
                </a:solidFill>
                <a:latin typeface="Times New Roman" panose="02020603050405020304" pitchFamily="18" charset="0"/>
                <a:cs typeface="Times New Roman" panose="02020603050405020304" pitchFamily="18" charset="0"/>
              </a:rPr>
            </a:br>
            <a:endParaRPr lang="en-US" sz="36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94593"/>
            <a:ext cx="7391400" cy="381000"/>
          </a:xfrm>
        </p:spPr>
        <p:txBody>
          <a:bodyPr>
            <a:normAutofit lnSpcReduction="10000"/>
          </a:bodyPr>
          <a:lstStyle/>
          <a:p>
            <a:pPr marL="0" indent="0" algn="just" fontAlgn="base">
              <a:buNone/>
            </a:pPr>
            <a:r>
              <a:rPr lang="en-US" sz="2000" dirty="0">
                <a:solidFill>
                  <a:srgbClr val="0070C0"/>
                </a:solidFill>
                <a:latin typeface="Times New Roman" pitchFamily="18" charset="0"/>
                <a:cs typeface="Times New Roman" pitchFamily="18" charset="0"/>
              </a:rPr>
              <a:t>Data Preprocessing </a:t>
            </a:r>
          </a:p>
          <a:p>
            <a:pPr lvl="1" algn="just" fontAlgn="base">
              <a:buClr>
                <a:srgbClr val="0070C0"/>
              </a:buClr>
              <a:buFont typeface="+mj-lt"/>
              <a:buAutoNum type="arabicPeriod"/>
            </a:pPr>
            <a:endParaRPr lang="en-US" sz="1200" dirty="0">
              <a:solidFill>
                <a:schemeClr val="bg2">
                  <a:lumMod val="50000"/>
                </a:schemeClr>
              </a:solidFill>
              <a:latin typeface="Times New Roman" pitchFamily="18" charset="0"/>
              <a:cs typeface="Times New Roman" pitchFamily="18" charset="0"/>
            </a:endParaRPr>
          </a:p>
          <a:p>
            <a:pPr marL="0" indent="0" algn="just" fontAlgn="base">
              <a:buClr>
                <a:srgbClr val="0070C0"/>
              </a:buClr>
              <a:buNone/>
            </a:pPr>
            <a:endParaRPr lang="en-US" sz="1400" dirty="0">
              <a:solidFill>
                <a:schemeClr val="bg2">
                  <a:lumMod val="50000"/>
                </a:schemeClr>
              </a:solidFill>
              <a:latin typeface="Times New Roman" pitchFamily="18" charset="0"/>
              <a:cs typeface="Times New Roman" pitchFamily="18" charset="0"/>
            </a:endParaRPr>
          </a:p>
        </p:txBody>
      </p:sp>
      <p:pic>
        <p:nvPicPr>
          <p:cNvPr id="7" name="Picture 6">
            <a:extLst>
              <a:ext uri="{FF2B5EF4-FFF2-40B4-BE49-F238E27FC236}">
                <a16:creationId xmlns="" xmlns:a16="http://schemas.microsoft.com/office/drawing/2014/main" id="{6814E853-FC88-B04B-9E24-D073AD185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729" y="493472"/>
            <a:ext cx="6933871" cy="2200278"/>
          </a:xfrm>
          <a:prstGeom prst="rect">
            <a:avLst/>
          </a:prstGeom>
          <a:ln>
            <a:solidFill>
              <a:schemeClr val="tx1"/>
            </a:solidFill>
          </a:ln>
        </p:spPr>
      </p:pic>
      <p:sp>
        <p:nvSpPr>
          <p:cNvPr id="8" name="Rectangle 7">
            <a:extLst>
              <a:ext uri="{FF2B5EF4-FFF2-40B4-BE49-F238E27FC236}">
                <a16:creationId xmlns="" xmlns:a16="http://schemas.microsoft.com/office/drawing/2014/main" id="{10FD0AA0-B564-C24E-AB6E-2CF52F21A9AC}"/>
              </a:ext>
            </a:extLst>
          </p:cNvPr>
          <p:cNvSpPr/>
          <p:nvPr/>
        </p:nvSpPr>
        <p:spPr>
          <a:xfrm>
            <a:off x="152729" y="3048000"/>
            <a:ext cx="7238671" cy="3108543"/>
          </a:xfrm>
          <a:prstGeom prst="rect">
            <a:avLst/>
          </a:prstGeom>
        </p:spPr>
        <p:txBody>
          <a:bodyPr wrap="square">
            <a:spAutoFit/>
          </a:bodyPr>
          <a:lstStyle/>
          <a:p>
            <a:pPr marL="285750" indent="-285750" algn="just" fontAlgn="base">
              <a:buClr>
                <a:srgbClr val="0070C0"/>
              </a:buClr>
              <a:buFont typeface="Wingdings" pitchFamily="2" charset="2"/>
              <a:buChar char="Ø"/>
            </a:pPr>
            <a:r>
              <a:rPr lang="en-US" sz="1400" dirty="0">
                <a:solidFill>
                  <a:schemeClr val="tx1">
                    <a:lumMod val="85000"/>
                    <a:lumOff val="15000"/>
                  </a:schemeClr>
                </a:solidFill>
                <a:latin typeface="Times New Roman" pitchFamily="18" charset="0"/>
                <a:cs typeface="Times New Roman" pitchFamily="18" charset="0"/>
              </a:rPr>
              <a:t>the model building uses a supervised learning approach, the training data which is a set of tweets along with their pre-labeled sentiment – positive / negative was taken from Kaggle.</a:t>
            </a:r>
          </a:p>
          <a:p>
            <a:pPr algn="just" fontAlgn="base">
              <a:buClr>
                <a:srgbClr val="0070C0"/>
              </a:buClr>
              <a:buFont typeface="Wingdings" pitchFamily="2" charset="2"/>
              <a:buChar char="Ø"/>
            </a:pPr>
            <a:endParaRPr lang="en-US" sz="1400" dirty="0">
              <a:solidFill>
                <a:schemeClr val="tx1">
                  <a:lumMod val="85000"/>
                  <a:lumOff val="15000"/>
                </a:schemeClr>
              </a:solidFill>
              <a:latin typeface="Times New Roman" pitchFamily="18" charset="0"/>
              <a:cs typeface="Times New Roman" pitchFamily="18" charset="0"/>
            </a:endParaRPr>
          </a:p>
          <a:p>
            <a:pPr marL="285750" indent="-285750" algn="just" fontAlgn="base">
              <a:buClr>
                <a:srgbClr val="0070C0"/>
              </a:buClr>
              <a:buFont typeface="Wingdings" pitchFamily="2" charset="2"/>
              <a:buChar char="Ø"/>
            </a:pPr>
            <a:r>
              <a:rPr lang="en-US" sz="1400" dirty="0">
                <a:solidFill>
                  <a:schemeClr val="tx1">
                    <a:lumMod val="85000"/>
                    <a:lumOff val="15000"/>
                  </a:schemeClr>
                </a:solidFill>
                <a:latin typeface="Times New Roman" pitchFamily="18" charset="0"/>
                <a:cs typeface="Times New Roman" pitchFamily="18" charset="0"/>
              </a:rPr>
              <a:t>The Sentiment Text (or Tweets) have to be preprocessed in order to remove unwanted characters and words like special characters, usernames, etc. </a:t>
            </a:r>
          </a:p>
          <a:p>
            <a:pPr algn="just" fontAlgn="base">
              <a:buClr>
                <a:srgbClr val="0070C0"/>
              </a:buClr>
              <a:buFont typeface="Wingdings" pitchFamily="2" charset="2"/>
              <a:buChar char="Ø"/>
            </a:pPr>
            <a:endParaRPr lang="en-US" sz="1400" dirty="0">
              <a:solidFill>
                <a:schemeClr val="tx1">
                  <a:lumMod val="85000"/>
                  <a:lumOff val="15000"/>
                </a:schemeClr>
              </a:solidFill>
              <a:latin typeface="Times New Roman" pitchFamily="18" charset="0"/>
              <a:cs typeface="Times New Roman" pitchFamily="18" charset="0"/>
            </a:endParaRPr>
          </a:p>
          <a:p>
            <a:pPr marL="285750" indent="-285750" algn="just" fontAlgn="base">
              <a:buClr>
                <a:srgbClr val="0070C0"/>
              </a:buClr>
              <a:buFont typeface="Wingdings" pitchFamily="2" charset="2"/>
              <a:buChar char="Ø"/>
            </a:pPr>
            <a:r>
              <a:rPr lang="en-US" sz="1400" dirty="0">
                <a:solidFill>
                  <a:schemeClr val="tx1">
                    <a:lumMod val="85000"/>
                    <a:lumOff val="15000"/>
                  </a:schemeClr>
                </a:solidFill>
                <a:latin typeface="Times New Roman" pitchFamily="18" charset="0"/>
                <a:cs typeface="Times New Roman" pitchFamily="18" charset="0"/>
              </a:rPr>
              <a:t>This was done by using </a:t>
            </a:r>
            <a:r>
              <a:rPr lang="en-US" sz="1400" b="1" dirty="0" err="1">
                <a:solidFill>
                  <a:schemeClr val="tx1">
                    <a:lumMod val="85000"/>
                    <a:lumOff val="15000"/>
                  </a:schemeClr>
                </a:solidFill>
                <a:latin typeface="Times New Roman" pitchFamily="18" charset="0"/>
                <a:cs typeface="Times New Roman" pitchFamily="18" charset="0"/>
              </a:rPr>
              <a:t>nltk</a:t>
            </a:r>
            <a:r>
              <a:rPr lang="en-US" sz="1400" b="1" dirty="0">
                <a:solidFill>
                  <a:schemeClr val="tx1">
                    <a:lumMod val="85000"/>
                    <a:lumOff val="15000"/>
                  </a:schemeClr>
                </a:solidFill>
                <a:latin typeface="Times New Roman" pitchFamily="18" charset="0"/>
                <a:cs typeface="Times New Roman" pitchFamily="18" charset="0"/>
              </a:rPr>
              <a:t> </a:t>
            </a:r>
            <a:r>
              <a:rPr lang="en-US" sz="1400" dirty="0">
                <a:solidFill>
                  <a:schemeClr val="tx1">
                    <a:lumMod val="85000"/>
                    <a:lumOff val="15000"/>
                  </a:schemeClr>
                </a:solidFill>
                <a:latin typeface="Times New Roman" pitchFamily="18" charset="0"/>
                <a:cs typeface="Times New Roman" pitchFamily="18" charset="0"/>
              </a:rPr>
              <a:t> and </a:t>
            </a:r>
            <a:r>
              <a:rPr lang="en-US" sz="1400" b="1" dirty="0">
                <a:solidFill>
                  <a:schemeClr val="tx1">
                    <a:lumMod val="85000"/>
                    <a:lumOff val="15000"/>
                  </a:schemeClr>
                </a:solidFill>
                <a:latin typeface="Times New Roman" pitchFamily="18" charset="0"/>
                <a:cs typeface="Times New Roman" pitchFamily="18" charset="0"/>
              </a:rPr>
              <a:t>re</a:t>
            </a:r>
            <a:r>
              <a:rPr lang="en-US" sz="1400" dirty="0">
                <a:solidFill>
                  <a:schemeClr val="tx1">
                    <a:lumMod val="85000"/>
                    <a:lumOff val="15000"/>
                  </a:schemeClr>
                </a:solidFill>
                <a:latin typeface="Times New Roman" pitchFamily="18" charset="0"/>
                <a:cs typeface="Times New Roman" pitchFamily="18" charset="0"/>
              </a:rPr>
              <a:t> packages available in Python.</a:t>
            </a:r>
          </a:p>
          <a:p>
            <a:pPr algn="just" fontAlgn="base">
              <a:buClr>
                <a:srgbClr val="0070C0"/>
              </a:buClr>
              <a:buFont typeface="Wingdings" pitchFamily="2" charset="2"/>
              <a:buChar char="Ø"/>
            </a:pPr>
            <a:endParaRPr lang="en-US" sz="1400" dirty="0">
              <a:solidFill>
                <a:schemeClr val="tx1">
                  <a:lumMod val="85000"/>
                  <a:lumOff val="15000"/>
                </a:schemeClr>
              </a:solidFill>
              <a:latin typeface="Times New Roman" pitchFamily="18" charset="0"/>
              <a:cs typeface="Times New Roman" pitchFamily="18" charset="0"/>
            </a:endParaRPr>
          </a:p>
          <a:p>
            <a:pPr marL="285750" indent="-285750" algn="just" fontAlgn="base">
              <a:buClr>
                <a:srgbClr val="0070C0"/>
              </a:buClr>
              <a:buFont typeface="Wingdings" pitchFamily="2" charset="2"/>
              <a:buChar char="Ø"/>
            </a:pPr>
            <a:r>
              <a:rPr lang="en-US" sz="1400" dirty="0">
                <a:solidFill>
                  <a:schemeClr val="tx1">
                    <a:lumMod val="85000"/>
                    <a:lumOff val="15000"/>
                  </a:schemeClr>
                </a:solidFill>
                <a:latin typeface="Times New Roman" pitchFamily="18" charset="0"/>
                <a:cs typeface="Times New Roman" pitchFamily="18" charset="0"/>
              </a:rPr>
              <a:t>There are 5 steps in data preprocessing for a textual data – </a:t>
            </a:r>
          </a:p>
          <a:p>
            <a:pPr marL="800100" lvl="1" indent="-342900" algn="just" fontAlgn="base">
              <a:buClr>
                <a:srgbClr val="0070C0"/>
              </a:buClr>
              <a:buFont typeface="+mj-lt"/>
              <a:buAutoNum type="arabicPeriod"/>
            </a:pPr>
            <a:r>
              <a:rPr lang="en-US" sz="1400" dirty="0">
                <a:solidFill>
                  <a:schemeClr val="tx1">
                    <a:lumMod val="85000"/>
                    <a:lumOff val="15000"/>
                  </a:schemeClr>
                </a:solidFill>
                <a:latin typeface="Times New Roman" pitchFamily="18" charset="0"/>
                <a:cs typeface="Times New Roman" pitchFamily="18" charset="0"/>
              </a:rPr>
              <a:t>Removing punctuations</a:t>
            </a:r>
          </a:p>
          <a:p>
            <a:pPr marL="800100" lvl="1" indent="-342900" algn="just" fontAlgn="base">
              <a:buClr>
                <a:srgbClr val="0070C0"/>
              </a:buClr>
              <a:buFont typeface="+mj-lt"/>
              <a:buAutoNum type="arabicPeriod"/>
            </a:pPr>
            <a:r>
              <a:rPr lang="en-US" sz="1400" dirty="0">
                <a:solidFill>
                  <a:schemeClr val="tx1">
                    <a:lumMod val="85000"/>
                    <a:lumOff val="15000"/>
                  </a:schemeClr>
                </a:solidFill>
                <a:latin typeface="Times New Roman" pitchFamily="18" charset="0"/>
                <a:cs typeface="Times New Roman" pitchFamily="18" charset="0"/>
              </a:rPr>
              <a:t>Tokenization</a:t>
            </a:r>
          </a:p>
          <a:p>
            <a:pPr marL="800100" lvl="1" indent="-342900" algn="just" fontAlgn="base">
              <a:buClr>
                <a:srgbClr val="0070C0"/>
              </a:buClr>
              <a:buFont typeface="+mj-lt"/>
              <a:buAutoNum type="arabicPeriod"/>
            </a:pPr>
            <a:r>
              <a:rPr lang="en-US" sz="1400" dirty="0">
                <a:solidFill>
                  <a:schemeClr val="tx1">
                    <a:lumMod val="85000"/>
                    <a:lumOff val="15000"/>
                  </a:schemeClr>
                </a:solidFill>
                <a:latin typeface="Times New Roman" pitchFamily="18" charset="0"/>
                <a:cs typeface="Times New Roman" pitchFamily="18" charset="0"/>
              </a:rPr>
              <a:t>Removing stop-words</a:t>
            </a:r>
          </a:p>
          <a:p>
            <a:pPr marL="800100" lvl="1" indent="-342900" algn="just" fontAlgn="base">
              <a:buClr>
                <a:srgbClr val="0070C0"/>
              </a:buClr>
              <a:buFont typeface="+mj-lt"/>
              <a:buAutoNum type="arabicPeriod"/>
            </a:pPr>
            <a:r>
              <a:rPr lang="en-US" sz="1400" dirty="0" smtClean="0">
                <a:solidFill>
                  <a:schemeClr val="tx1">
                    <a:lumMod val="85000"/>
                    <a:lumOff val="15000"/>
                  </a:schemeClr>
                </a:solidFill>
                <a:latin typeface="Times New Roman" pitchFamily="18" charset="0"/>
                <a:cs typeface="Times New Roman" pitchFamily="18" charset="0"/>
              </a:rPr>
              <a:t>Stemming</a:t>
            </a:r>
            <a:endParaRPr lang="en-US" sz="1400" dirty="0">
              <a:solidFill>
                <a:schemeClr val="tx1">
                  <a:lumMod val="85000"/>
                  <a:lumOff val="15000"/>
                </a:schemeClr>
              </a:solidFill>
              <a:latin typeface="Times New Roman" pitchFamily="18" charset="0"/>
              <a:cs typeface="Times New Roman" pitchFamily="18" charset="0"/>
            </a:endParaRPr>
          </a:p>
          <a:p>
            <a:pPr marL="800100" lvl="1" indent="-342900" algn="just" fontAlgn="base">
              <a:buClr>
                <a:srgbClr val="0070C0"/>
              </a:buClr>
              <a:buFont typeface="+mj-lt"/>
              <a:buAutoNum type="arabicPeriod"/>
            </a:pPr>
            <a:r>
              <a:rPr lang="en-US" sz="1400" dirty="0">
                <a:solidFill>
                  <a:schemeClr val="tx1">
                    <a:lumMod val="85000"/>
                    <a:lumOff val="15000"/>
                  </a:schemeClr>
                </a:solidFill>
                <a:latin typeface="Times New Roman" pitchFamily="18" charset="0"/>
                <a:cs typeface="Times New Roman" pitchFamily="18" charset="0"/>
              </a:rPr>
              <a:t>Lemmatization</a:t>
            </a:r>
          </a:p>
        </p:txBody>
      </p:sp>
    </p:spTree>
    <p:extLst>
      <p:ext uri="{BB962C8B-B14F-4D97-AF65-F5344CB8AC3E}">
        <p14:creationId xmlns:p14="http://schemas.microsoft.com/office/powerpoint/2010/main" val="1156263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76200"/>
            <a:ext cx="5791200" cy="457200"/>
          </a:xfrm>
        </p:spPr>
        <p:txBody>
          <a:bodyPr>
            <a:normAutofit/>
          </a:bodyPr>
          <a:lstStyle/>
          <a:p>
            <a:pPr marL="0" indent="0" algn="just" fontAlgn="base">
              <a:buNone/>
            </a:pPr>
            <a:r>
              <a:rPr lang="en-US" sz="2000" dirty="0">
                <a:solidFill>
                  <a:srgbClr val="0070C0"/>
                </a:solidFill>
                <a:latin typeface="Times New Roman" pitchFamily="18" charset="0"/>
                <a:cs typeface="Times New Roman" pitchFamily="18" charset="0"/>
              </a:rPr>
              <a:t>Feature Extraction</a:t>
            </a:r>
          </a:p>
          <a:p>
            <a:pPr lvl="1" algn="just" fontAlgn="base">
              <a:buClr>
                <a:srgbClr val="0070C0"/>
              </a:buClr>
              <a:buFont typeface="+mj-lt"/>
              <a:buAutoNum type="arabicPeriod"/>
            </a:pPr>
            <a:endParaRPr lang="en-US" sz="2000" dirty="0">
              <a:solidFill>
                <a:schemeClr val="bg2">
                  <a:lumMod val="50000"/>
                </a:schemeClr>
              </a:solidFill>
              <a:latin typeface="Times New Roman" pitchFamily="18" charset="0"/>
              <a:cs typeface="Times New Roman" pitchFamily="18" charset="0"/>
            </a:endParaRPr>
          </a:p>
          <a:p>
            <a:pPr marL="0" indent="0" algn="just" fontAlgn="base">
              <a:buClr>
                <a:srgbClr val="0070C0"/>
              </a:buClr>
              <a:buNone/>
            </a:pPr>
            <a:endParaRPr lang="en-US" sz="2000" dirty="0">
              <a:solidFill>
                <a:schemeClr val="bg2">
                  <a:lumMod val="50000"/>
                </a:schemeClr>
              </a:solidFill>
              <a:latin typeface="Times New Roman" pitchFamily="18" charset="0"/>
              <a:cs typeface="Times New Roman"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AAC01A43-79ED-2D45-BDB8-8514554FA498}"/>
              </a:ext>
            </a:extLst>
          </p:cNvPr>
          <p:cNvSpPr/>
          <p:nvPr/>
        </p:nvSpPr>
        <p:spPr>
          <a:xfrm>
            <a:off x="54151" y="533400"/>
            <a:ext cx="5334000" cy="3539430"/>
          </a:xfrm>
          <a:prstGeom prst="rect">
            <a:avLst/>
          </a:prstGeom>
        </p:spPr>
        <p:txBody>
          <a:bodyPr wrap="square">
            <a:spAutoFit/>
          </a:bodyPr>
          <a:lstStyle/>
          <a:p>
            <a:pPr marL="285750" indent="-285750" algn="just" fontAlgn="base">
              <a:buClr>
                <a:srgbClr val="0070C0"/>
              </a:buClr>
              <a:buFont typeface="Wingdings" pitchFamily="2" charset="2"/>
              <a:buChar char="Ø"/>
            </a:pPr>
            <a:r>
              <a:rPr lang="en-IN" sz="1600" dirty="0">
                <a:latin typeface="+mj-lt"/>
              </a:rPr>
              <a:t>The </a:t>
            </a:r>
            <a:r>
              <a:rPr lang="en-IN" sz="1600" dirty="0" smtClean="0">
                <a:latin typeface="+mj-lt"/>
              </a:rPr>
              <a:t>pre-processed </a:t>
            </a:r>
            <a:r>
              <a:rPr lang="en-IN" sz="1600" dirty="0">
                <a:latin typeface="+mj-lt"/>
              </a:rPr>
              <a:t>words need to be encoded as integers, or floating-point values, for use as inputs in machine learning algorithms. This process is called feature extraction (or vectorization).</a:t>
            </a:r>
          </a:p>
          <a:p>
            <a:pPr marL="285750" indent="-285750" algn="just" fontAlgn="base">
              <a:buClr>
                <a:srgbClr val="0070C0"/>
              </a:buClr>
              <a:buFont typeface="Wingdings" pitchFamily="2" charset="2"/>
              <a:buChar char="Ø"/>
            </a:pPr>
            <a:endParaRPr lang="en-IN" sz="1600" dirty="0">
              <a:latin typeface="+mj-lt"/>
            </a:endParaRPr>
          </a:p>
          <a:p>
            <a:pPr marL="285750" indent="-285750" algn="just" fontAlgn="base">
              <a:buClr>
                <a:srgbClr val="0070C0"/>
              </a:buClr>
              <a:buFont typeface="Wingdings" pitchFamily="2" charset="2"/>
              <a:buChar char="Ø"/>
            </a:pPr>
            <a:r>
              <a:rPr lang="en-IN" sz="1600" dirty="0" err="1">
                <a:latin typeface="+mj-lt"/>
              </a:rPr>
              <a:t>Scikit-learn’s</a:t>
            </a:r>
            <a:r>
              <a:rPr lang="en-IN" sz="1600" dirty="0">
                <a:latin typeface="+mj-lt"/>
              </a:rPr>
              <a:t> </a:t>
            </a:r>
            <a:r>
              <a:rPr lang="en-IN" sz="1600" dirty="0" err="1">
                <a:latin typeface="+mj-lt"/>
              </a:rPr>
              <a:t>CountVectorizer</a:t>
            </a:r>
            <a:r>
              <a:rPr lang="en-IN" sz="1600" dirty="0">
                <a:latin typeface="+mj-lt"/>
              </a:rPr>
              <a:t> is used to convert a collection of text documents to a vector of term/token counts. </a:t>
            </a:r>
            <a:endParaRPr lang="en-US" sz="1600" dirty="0">
              <a:solidFill>
                <a:schemeClr val="tx1">
                  <a:lumMod val="85000"/>
                  <a:lumOff val="15000"/>
                </a:schemeClr>
              </a:solidFill>
              <a:latin typeface="+mj-lt"/>
              <a:cs typeface="Times New Roman" pitchFamily="18" charset="0"/>
            </a:endParaRPr>
          </a:p>
          <a:p>
            <a:pPr marL="285750" indent="-285750" algn="just" fontAlgn="base">
              <a:buClr>
                <a:srgbClr val="0070C0"/>
              </a:buClr>
              <a:buFont typeface="Wingdings" pitchFamily="2" charset="2"/>
              <a:buChar char="Ø"/>
            </a:pPr>
            <a:endParaRPr lang="en-US" sz="1600" dirty="0">
              <a:solidFill>
                <a:schemeClr val="tx1">
                  <a:lumMod val="85000"/>
                  <a:lumOff val="15000"/>
                </a:schemeClr>
              </a:solidFill>
              <a:latin typeface="+mj-lt"/>
              <a:cs typeface="Times New Roman" pitchFamily="18" charset="0"/>
            </a:endParaRPr>
          </a:p>
          <a:p>
            <a:pPr marL="285750" indent="-285750" algn="just" fontAlgn="base">
              <a:buClr>
                <a:srgbClr val="0070C0"/>
              </a:buClr>
              <a:buFont typeface="Wingdings" pitchFamily="2" charset="2"/>
              <a:buChar char="Ø"/>
            </a:pPr>
            <a:r>
              <a:rPr lang="en-US" sz="1600" dirty="0" err="1">
                <a:solidFill>
                  <a:schemeClr val="tx1">
                    <a:lumMod val="85000"/>
                    <a:lumOff val="15000"/>
                  </a:schemeClr>
                </a:solidFill>
                <a:latin typeface="+mj-lt"/>
                <a:cs typeface="Times New Roman" pitchFamily="18" charset="0"/>
              </a:rPr>
              <a:t>CountVectorizer</a:t>
            </a:r>
            <a:r>
              <a:rPr lang="en-US" sz="1600" dirty="0">
                <a:solidFill>
                  <a:schemeClr val="tx1">
                    <a:lumMod val="85000"/>
                    <a:lumOff val="15000"/>
                  </a:schemeClr>
                </a:solidFill>
                <a:latin typeface="+mj-lt"/>
                <a:cs typeface="Times New Roman" pitchFamily="18" charset="0"/>
              </a:rPr>
              <a:t> gives a </a:t>
            </a:r>
            <a:r>
              <a:rPr lang="en-US" sz="1600" dirty="0" smtClean="0">
                <a:solidFill>
                  <a:schemeClr val="tx1">
                    <a:lumMod val="85000"/>
                    <a:lumOff val="15000"/>
                  </a:schemeClr>
                </a:solidFill>
                <a:latin typeface="+mj-lt"/>
                <a:cs typeface="Times New Roman" pitchFamily="18" charset="0"/>
              </a:rPr>
              <a:t>matrix </a:t>
            </a:r>
            <a:r>
              <a:rPr lang="en-US" sz="1600" dirty="0">
                <a:solidFill>
                  <a:schemeClr val="tx1">
                    <a:lumMod val="85000"/>
                    <a:lumOff val="15000"/>
                  </a:schemeClr>
                </a:solidFill>
                <a:latin typeface="+mj-lt"/>
                <a:cs typeface="Times New Roman" pitchFamily="18" charset="0"/>
              </a:rPr>
              <a:t>array of counts of all words present in the give textual data.</a:t>
            </a:r>
          </a:p>
          <a:p>
            <a:pPr marL="285750" indent="-285750" algn="just" fontAlgn="base">
              <a:buClr>
                <a:srgbClr val="0070C0"/>
              </a:buClr>
              <a:buFont typeface="Wingdings" pitchFamily="2" charset="2"/>
              <a:buChar char="Ø"/>
            </a:pPr>
            <a:endParaRPr lang="en-US" sz="1600" dirty="0">
              <a:solidFill>
                <a:schemeClr val="tx1">
                  <a:lumMod val="85000"/>
                  <a:lumOff val="15000"/>
                </a:schemeClr>
              </a:solidFill>
              <a:latin typeface="+mj-lt"/>
              <a:cs typeface="Times New Roman" pitchFamily="18" charset="0"/>
            </a:endParaRPr>
          </a:p>
          <a:p>
            <a:pPr marL="285750" indent="-285750" algn="just" fontAlgn="base">
              <a:buClr>
                <a:srgbClr val="0070C0"/>
              </a:buClr>
              <a:buFont typeface="Wingdings" pitchFamily="2" charset="2"/>
              <a:buChar char="Ø"/>
            </a:pPr>
            <a:r>
              <a:rPr lang="en-US" sz="1600" dirty="0">
                <a:solidFill>
                  <a:schemeClr val="tx1">
                    <a:lumMod val="85000"/>
                    <a:lumOff val="15000"/>
                  </a:schemeClr>
                </a:solidFill>
                <a:latin typeface="+mj-lt"/>
                <a:cs typeface="Times New Roman" pitchFamily="18" charset="0"/>
              </a:rPr>
              <a:t>Most of the values in the </a:t>
            </a:r>
            <a:r>
              <a:rPr lang="en-US" sz="1600" dirty="0" smtClean="0">
                <a:solidFill>
                  <a:schemeClr val="tx1">
                    <a:lumMod val="85000"/>
                    <a:lumOff val="15000"/>
                  </a:schemeClr>
                </a:solidFill>
                <a:latin typeface="+mj-lt"/>
                <a:cs typeface="Times New Roman" pitchFamily="18" charset="0"/>
              </a:rPr>
              <a:t>matrix </a:t>
            </a:r>
            <a:r>
              <a:rPr lang="en-US" sz="1600" dirty="0">
                <a:solidFill>
                  <a:schemeClr val="tx1">
                    <a:lumMod val="85000"/>
                    <a:lumOff val="15000"/>
                  </a:schemeClr>
                </a:solidFill>
                <a:latin typeface="+mj-lt"/>
                <a:cs typeface="Times New Roman" pitchFamily="18" charset="0"/>
              </a:rPr>
              <a:t>will be 0 and hence</a:t>
            </a:r>
            <a:r>
              <a:rPr lang="en-US" sz="1600" dirty="0" smtClean="0">
                <a:solidFill>
                  <a:schemeClr val="tx1">
                    <a:lumMod val="85000"/>
                    <a:lumOff val="15000"/>
                  </a:schemeClr>
                </a:solidFill>
                <a:latin typeface="+mj-lt"/>
                <a:cs typeface="Times New Roman" pitchFamily="18" charset="0"/>
              </a:rPr>
              <a:t>, </a:t>
            </a:r>
            <a:r>
              <a:rPr lang="en-US" sz="1600" dirty="0">
                <a:solidFill>
                  <a:schemeClr val="tx1">
                    <a:lumMod val="85000"/>
                    <a:lumOff val="15000"/>
                  </a:schemeClr>
                </a:solidFill>
                <a:latin typeface="+mj-lt"/>
                <a:cs typeface="Times New Roman" pitchFamily="18" charset="0"/>
              </a:rPr>
              <a:t>is also called a SPARSE MATRIX.</a:t>
            </a:r>
          </a:p>
        </p:txBody>
      </p:sp>
      <p:pic>
        <p:nvPicPr>
          <p:cNvPr id="6" name="Picture 5">
            <a:extLst>
              <a:ext uri="{FF2B5EF4-FFF2-40B4-BE49-F238E27FC236}">
                <a16:creationId xmlns="" xmlns:a16="http://schemas.microsoft.com/office/drawing/2014/main" id="{21CD655A-2D5D-8C42-89E5-B9ACFCB25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301" y="533400"/>
            <a:ext cx="1580801" cy="4724400"/>
          </a:xfrm>
          <a:prstGeom prst="rect">
            <a:avLst/>
          </a:prstGeom>
          <a:ln>
            <a:solidFill>
              <a:schemeClr val="tx1"/>
            </a:solidFill>
          </a:ln>
        </p:spPr>
      </p:pic>
      <p:pic>
        <p:nvPicPr>
          <p:cNvPr id="9" name="Picture 8">
            <a:extLst>
              <a:ext uri="{FF2B5EF4-FFF2-40B4-BE49-F238E27FC236}">
                <a16:creationId xmlns="" xmlns:a16="http://schemas.microsoft.com/office/drawing/2014/main" id="{34181543-7003-CD4A-B881-27919D4FA4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235" y="4392550"/>
            <a:ext cx="4909759" cy="1730499"/>
          </a:xfrm>
          <a:prstGeom prst="rect">
            <a:avLst/>
          </a:prstGeom>
          <a:ln>
            <a:solidFill>
              <a:schemeClr val="tx1"/>
            </a:solidFill>
          </a:ln>
        </p:spPr>
      </p:pic>
      <p:sp>
        <p:nvSpPr>
          <p:cNvPr id="4" name="Rectangle 3"/>
          <p:cNvSpPr/>
          <p:nvPr/>
        </p:nvSpPr>
        <p:spPr>
          <a:xfrm>
            <a:off x="5488066" y="5268350"/>
            <a:ext cx="1535036" cy="523220"/>
          </a:xfrm>
          <a:prstGeom prst="rect">
            <a:avLst/>
          </a:prstGeom>
        </p:spPr>
        <p:txBody>
          <a:bodyPr wrap="square">
            <a:spAutoFit/>
          </a:bodyPr>
          <a:lstStyle/>
          <a:p>
            <a:pPr algn="ctr"/>
            <a:r>
              <a:rPr lang="en-US" sz="1400" dirty="0" smtClean="0">
                <a:solidFill>
                  <a:schemeClr val="tx1">
                    <a:lumMod val="85000"/>
                    <a:lumOff val="15000"/>
                  </a:schemeClr>
                </a:solidFill>
                <a:latin typeface="Times New Roman" panose="02020603050405020304" pitchFamily="18" charset="0"/>
                <a:cs typeface="Times New Roman" panose="02020603050405020304" pitchFamily="18" charset="0"/>
              </a:rPr>
              <a:t>Feature Extraction of train data</a:t>
            </a:r>
            <a:endParaRPr 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219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1945</TotalTime>
  <Words>1434</Words>
  <Application>Microsoft Office PowerPoint</Application>
  <PresentationFormat>On-screen Show (4:3)</PresentationFormat>
  <Paragraphs>145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INTERNSHIP PROJECT ON: Twitter Sentiment Analysis</vt:lpstr>
      <vt:lpstr>PowerPoint Presentation</vt:lpstr>
      <vt:lpstr>PowerPoint Presentation</vt:lpstr>
      <vt:lpstr>About The Company</vt:lpstr>
      <vt:lpstr>INTRODUCTION </vt:lpstr>
      <vt:lpstr>APPROACH </vt:lpstr>
      <vt:lpstr>IMPLEMETATION </vt:lpstr>
      <vt:lpstr> </vt:lpstr>
      <vt:lpstr>PowerPoint Presentation</vt:lpstr>
      <vt:lpstr>Model Building</vt:lpstr>
      <vt:lpstr>PowerPoint Presentation</vt:lpstr>
      <vt:lpstr>PowerPoint Presentation</vt:lpstr>
      <vt:lpstr>PowerPoint Presentation</vt:lpstr>
      <vt:lpstr>RESULTS</vt:lpstr>
      <vt:lpstr>PowerPoint Presentation</vt:lpstr>
      <vt:lpstr>PowerPoint Presentation</vt:lpstr>
      <vt:lpstr>PowerPoint Presentation</vt:lpstr>
      <vt:lpstr>CONCLUSION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TWITER SENTIMENT ANALYSIS</dc:title>
  <dc:creator>Kala</dc:creator>
  <cp:lastModifiedBy>tdnag</cp:lastModifiedBy>
  <cp:revision>107</cp:revision>
  <dcterms:created xsi:type="dcterms:W3CDTF">2019-07-21T16:36:17Z</dcterms:created>
  <dcterms:modified xsi:type="dcterms:W3CDTF">2020-08-19T03:47:57Z</dcterms:modified>
</cp:coreProperties>
</file>