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2299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Student </a:t>
            </a:r>
            <a:r>
              <a:rPr lang="en-US" b="1" i="0">
                <a:solidFill>
                  <a:srgbClr val="0F0F0F"/>
                </a:solidFill>
                <a:effectLst/>
                <a:latin typeface="Times New Roman" panose="02020603050405020304" pitchFamily="18" charset="0"/>
                <a:cs typeface="Times New Roman" panose="02020603050405020304" pitchFamily="18" charset="0"/>
              </a:rPr>
              <a:t>Portfolio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220854"/>
            <a:ext cx="9619655" cy="3046988"/>
          </a:xfrm>
          <a:prstGeom prst="rect">
            <a:avLst/>
          </a:prstGeom>
          <a:noFill/>
        </p:spPr>
        <p:txBody>
          <a:bodyPr wrap="square" lIns="91440" tIns="45720" rIns="91440" bIns="45720" rtlCol="0" anchor="t">
            <a:spAutoFit/>
          </a:bodyPr>
          <a:lstStyle/>
          <a:p>
            <a:r>
              <a:rPr lang="en-US" sz="2400" dirty="0"/>
              <a:t>STUDENT NAME                                 :AKSHATHA.R</a:t>
            </a:r>
          </a:p>
          <a:p>
            <a:r>
              <a:rPr lang="en-US" sz="2400" dirty="0"/>
              <a:t>REGISTER NO AND NMID                  : 24132120500122004 AN</a:t>
            </a:r>
            <a:r>
              <a:rPr lang="en-GB" sz="2400" dirty="0"/>
              <a:t>D A85F8DD24DB10B382FF4E4E7AEF7</a:t>
            </a:r>
            <a:endParaRPr lang="en-US" sz="2400" dirty="0">
              <a:cs typeface="Calibri"/>
            </a:endParaRPr>
          </a:p>
          <a:p>
            <a:r>
              <a:rPr lang="en-US" sz="2400" dirty="0"/>
              <a:t>DEPARTMENT                                      : BCA                       </a:t>
            </a:r>
          </a:p>
          <a:p>
            <a:r>
              <a:rPr lang="en-US" sz="2400" dirty="0"/>
              <a:t>COLLEGE: COLLEGE/ UNIVERSITY    :SIDDHAR SIVAGNAANI ARTS AND SCIENCE COLLEGE, BOMMAYAPALYAM AFFILIATED TO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6136DC-D6A6-54CE-1FEA-B2BF0A7ECB8C}"/>
              </a:ext>
            </a:extLst>
          </p:cNvPr>
          <p:cNvSpPr txBox="1"/>
          <p:nvPr/>
        </p:nvSpPr>
        <p:spPr>
          <a:xfrm>
            <a:off x="2895600" y="250710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C7719E0-0A0E-4B1A-71F4-8C16DB75C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308" y="1357734"/>
            <a:ext cx="4472804" cy="52114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a:t>CONCLUSION</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C35296B4-CA1E-BB70-FB76-ED5F3AC2F82E}"/>
              </a:ext>
            </a:extLst>
          </p:cNvPr>
          <p:cNvSpPr txBox="1"/>
          <p:nvPr/>
        </p:nvSpPr>
        <p:spPr>
          <a:xfrm>
            <a:off x="1470422" y="1695450"/>
            <a:ext cx="6107906" cy="1200329"/>
          </a:xfrm>
          <a:prstGeom prst="rect">
            <a:avLst/>
          </a:prstGeom>
          <a:noFill/>
        </p:spPr>
        <p:txBody>
          <a:bodyPr wrap="square">
            <a:spAutoFit/>
          </a:bodyPr>
          <a:lstStyle/>
          <a:p>
            <a:r>
              <a:rPr lang="en-US"/>
              <a:t>Through this project, I learner how a portfolio website is made using HTML,CSS, and JavaScript. It gave me base knowledge of web design and hosting.</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50084" y="3016716"/>
            <a:ext cx="7846261" cy="670696"/>
          </a:xfrm>
          <a:prstGeom prst="rect">
            <a:avLst/>
          </a:prstGeom>
        </p:spPr>
        <p:txBody>
          <a:bodyPr vert="horz" wrap="square" lIns="0" tIns="16510" rIns="0" bIns="0" rtlCol="0">
            <a:spAutoFit/>
          </a:bodyPr>
          <a:lstStyle/>
          <a:p>
            <a:pPr marL="12700">
              <a:lnSpc>
                <a:spcPct val="100000"/>
              </a:lnSpc>
              <a:spcBef>
                <a:spcPts val="130"/>
              </a:spcBef>
            </a:pPr>
            <a:r>
              <a:rPr lang="en-US" sz="4250"/>
              <a:t>STUDENTS POTFOLIO</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Tools and Technologies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Features and Functionality</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Screenshots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err="1">
                <a:solidFill>
                  <a:srgbClr val="0D0D0D"/>
                </a:solidFill>
                <a:latin typeface="Times New Roman" panose="02020603050405020304" pitchFamily="18" charset="0"/>
                <a:cs typeface="Times New Roman" panose="02020603050405020304" pitchFamily="18" charset="0"/>
              </a:rPr>
              <a:t>Github</a:t>
            </a:r>
            <a:r>
              <a:rPr lang="en-US" sz="2800">
                <a:solidFill>
                  <a:srgbClr val="0D0D0D"/>
                </a:solidFill>
                <a:latin typeface="Times New Roman" panose="02020603050405020304" pitchFamily="18" charset="0"/>
                <a:cs typeface="Times New Roman" panose="02020603050405020304" pitchFamily="18" charset="0"/>
              </a:rPr>
              <a:t> Link</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699"/>
            <a:ext cx="2762250" cy="353377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055B5DCB-5863-3115-D39A-6454CF9869B5}"/>
              </a:ext>
            </a:extLst>
          </p:cNvPr>
          <p:cNvSpPr txBox="1"/>
          <p:nvPr/>
        </p:nvSpPr>
        <p:spPr>
          <a:xfrm>
            <a:off x="1283876" y="1803797"/>
            <a:ext cx="6107906" cy="2031325"/>
          </a:xfrm>
          <a:prstGeom prst="rect">
            <a:avLst/>
          </a:prstGeom>
          <a:noFill/>
        </p:spPr>
        <p:txBody>
          <a:bodyPr wrap="square">
            <a:spAutoFit/>
          </a:bodyPr>
          <a:lstStyle/>
          <a:p>
            <a:r>
              <a:rPr lang="en-US" b="0" i="0">
                <a:solidFill>
                  <a:srgbClr val="001D35"/>
                </a:solidFill>
                <a:effectLst/>
                <a:latin typeface="Roboto" panose="02000000000000000000" pitchFamily="2" charset="0"/>
              </a:rPr>
              <a:t>A problem statement is a clear and concise description of an issue that needs to be addressed. It defines the gap between the current state and the desired future state, outlining the problem, its impact, and why it's important to solve. It's a crucial step in problem-solving, project management, and research, helping to focus efforts and align stakeholders.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E7A7424C-83D7-6B15-B6D3-29B64D78B227}"/>
              </a:ext>
            </a:extLst>
          </p:cNvPr>
          <p:cNvSpPr txBox="1"/>
          <p:nvPr/>
        </p:nvSpPr>
        <p:spPr>
          <a:xfrm>
            <a:off x="1327547" y="1956315"/>
            <a:ext cx="6107906" cy="2862322"/>
          </a:xfrm>
          <a:prstGeom prst="rect">
            <a:avLst/>
          </a:prstGeom>
          <a:noFill/>
        </p:spPr>
        <p:txBody>
          <a:bodyPr wrap="square">
            <a:spAutoFit/>
          </a:bodyPr>
          <a:lstStyle/>
          <a:p>
            <a:r>
              <a:rPr lang="en-US" b="0" i="0">
                <a:solidFill>
                  <a:srgbClr val="001D35"/>
                </a:solidFill>
                <a:effectLst/>
                <a:latin typeface="Roboto" panose="02000000000000000000" pitchFamily="2" charset="0"/>
              </a:rPr>
              <a:t>•A project overview is a concise, one-page summary of a project's purpose, goals, scope, and expected outcomes, used to get stakeholders and team members on the same page and to gain approval.</a:t>
            </a:r>
          </a:p>
          <a:p>
            <a:endParaRPr lang="en-US">
              <a:solidFill>
                <a:srgbClr val="001D35"/>
              </a:solidFill>
              <a:latin typeface="Roboto" panose="02000000000000000000" pitchFamily="2" charset="0"/>
            </a:endParaRPr>
          </a:p>
          <a:p>
            <a:endParaRPr lang="en-US">
              <a:solidFill>
                <a:srgbClr val="001D35"/>
              </a:solidFill>
              <a:latin typeface="Roboto" panose="02000000000000000000" pitchFamily="2" charset="0"/>
            </a:endParaRPr>
          </a:p>
          <a:p>
            <a:r>
              <a:rPr lang="en-US">
                <a:solidFill>
                  <a:srgbClr val="001D35"/>
                </a:solidFill>
                <a:latin typeface="Roboto" panose="02000000000000000000" pitchFamily="2" charset="0"/>
              </a:rPr>
              <a:t>•It</a:t>
            </a:r>
            <a:r>
              <a:rPr lang="en-US" b="0" i="0">
                <a:solidFill>
                  <a:srgbClr val="001D35"/>
                </a:solidFill>
                <a:effectLst/>
                <a:latin typeface="Roboto" panose="02000000000000000000" pitchFamily="2" charset="0"/>
              </a:rPr>
              <a:t> acts as a quick-reference guide throughout the project's lifecycle, providing a high-level framework and outlining key deliverables, risks, assumptions, resources, and potential success criteria.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F5BD2A1C-2494-5DAE-B53C-19CFA9AD8BD3}"/>
              </a:ext>
            </a:extLst>
          </p:cNvPr>
          <p:cNvSpPr txBox="1"/>
          <p:nvPr/>
        </p:nvSpPr>
        <p:spPr>
          <a:xfrm>
            <a:off x="1309687" y="1785937"/>
            <a:ext cx="6107906" cy="3416320"/>
          </a:xfrm>
          <a:prstGeom prst="rect">
            <a:avLst/>
          </a:prstGeom>
          <a:noFill/>
        </p:spPr>
        <p:txBody>
          <a:bodyPr wrap="square">
            <a:spAutoFit/>
          </a:bodyPr>
          <a:lstStyle/>
          <a:p>
            <a:r>
              <a:rPr lang="en-US" b="0" i="0">
                <a:solidFill>
                  <a:srgbClr val="001D35"/>
                </a:solidFill>
                <a:effectLst/>
                <a:latin typeface="Roboto" panose="02000000000000000000" pitchFamily="2" charset="0"/>
              </a:rPr>
              <a:t>•End users are the individuals or entities who ultimately use a product, service, or system to fulfill their needs, distinguishing them from customers who may purchase it but not necessarily use it. </a:t>
            </a:r>
          </a:p>
          <a:p>
            <a:endParaRPr lang="en-US" b="0" i="0">
              <a:solidFill>
                <a:srgbClr val="001D35"/>
              </a:solidFill>
              <a:effectLst/>
              <a:latin typeface="Roboto" panose="02000000000000000000" pitchFamily="2" charset="0"/>
            </a:endParaRPr>
          </a:p>
          <a:p>
            <a:r>
              <a:rPr lang="en-US" b="0" i="0">
                <a:solidFill>
                  <a:srgbClr val="001D35"/>
                </a:solidFill>
                <a:effectLst/>
                <a:latin typeface="Roboto" panose="02000000000000000000" pitchFamily="2" charset="0"/>
              </a:rPr>
              <a:t>•For example, employees using company-purchased software are end users, while the company buying the software is the customer.</a:t>
            </a:r>
          </a:p>
          <a:p>
            <a:endParaRPr lang="en-US">
              <a:solidFill>
                <a:srgbClr val="001D35"/>
              </a:solidFill>
              <a:latin typeface="Roboto" panose="02000000000000000000" pitchFamily="2" charset="0"/>
            </a:endParaRPr>
          </a:p>
          <a:p>
            <a:r>
              <a:rPr lang="en-US" b="0" i="0">
                <a:solidFill>
                  <a:srgbClr val="001D35"/>
                </a:solidFill>
                <a:effectLst/>
                <a:latin typeface="Roboto" panose="02000000000000000000" pitchFamily="2" charset="0"/>
              </a:rPr>
              <a:t>• Understanding end users is crucial for businesses to design effective products that meet their needs and offer a positive user experience.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a:t>TOOLS AND TECHNIQUES</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3DE4A8DD-A7E5-59CC-C584-062CA9E1EDF0}"/>
              </a:ext>
            </a:extLst>
          </p:cNvPr>
          <p:cNvSpPr txBox="1"/>
          <p:nvPr/>
        </p:nvSpPr>
        <p:spPr>
          <a:xfrm>
            <a:off x="3042047" y="1433195"/>
            <a:ext cx="6107906" cy="5467972"/>
          </a:xfrm>
          <a:prstGeom prst="rect">
            <a:avLst/>
          </a:prstGeom>
          <a:noFill/>
        </p:spPr>
        <p:txBody>
          <a:bodyPr wrap="square">
            <a:spAutoFit/>
          </a:bodyPr>
          <a:lstStyle/>
          <a:p>
            <a:pPr algn="l">
              <a:lnSpc>
                <a:spcPts val="1650"/>
              </a:lnSpc>
              <a:spcBef>
                <a:spcPts val="750"/>
              </a:spcBef>
              <a:spcAft>
                <a:spcPts val="600"/>
              </a:spcAft>
              <a:buFont typeface="Arial" panose="020B0604020202020204" pitchFamily="34" charset="0"/>
              <a:buChar char="•"/>
            </a:pPr>
            <a:r>
              <a:rPr lang="en-US" b="1" i="0">
                <a:solidFill>
                  <a:srgbClr val="001D35"/>
                </a:solidFill>
                <a:effectLst/>
                <a:latin typeface="Roboto" panose="02000000000000000000" pitchFamily="2" charset="0"/>
              </a:rPr>
              <a:t>HTML :</a:t>
            </a:r>
            <a:endParaRPr lang="en-US" b="0" i="0">
              <a:solidFill>
                <a:srgbClr val="001D35"/>
              </a:solidFill>
              <a:effectLst/>
              <a:latin typeface="Roboto" panose="02000000000000000000" pitchFamily="2" charset="0"/>
            </a:endParaRPr>
          </a:p>
          <a:p>
            <a:pPr algn="l">
              <a:lnSpc>
                <a:spcPts val="1650"/>
              </a:lnSpc>
              <a:spcBef>
                <a:spcPts val="750"/>
              </a:spcBef>
              <a:spcAft>
                <a:spcPts val="600"/>
              </a:spcAft>
              <a:buFont typeface="Arial" panose="020B0604020202020204" pitchFamily="34" charset="0"/>
              <a:buChar char="•"/>
            </a:pPr>
            <a:r>
              <a:rPr lang="en-US" b="0" i="0">
                <a:solidFill>
                  <a:srgbClr val="545D7E"/>
                </a:solidFill>
                <a:effectLst/>
                <a:latin typeface="Roboto" panose="02000000000000000000" pitchFamily="2" charset="0"/>
              </a:rPr>
              <a:t>This forms the structural foundation of the project. It defines the content and organization of the web page, including elements like headings, paragraphs, images, links, forms, and tables. HTML provides the raw data and defines the semantic meaning of the content.</a:t>
            </a:r>
          </a:p>
          <a:p>
            <a:pPr algn="l">
              <a:lnSpc>
                <a:spcPts val="1650"/>
              </a:lnSpc>
              <a:spcBef>
                <a:spcPts val="750"/>
              </a:spcBef>
              <a:spcAft>
                <a:spcPts val="600"/>
              </a:spcAft>
              <a:buFont typeface="Arial" panose="020B0604020202020204" pitchFamily="34" charset="0"/>
              <a:buChar char="•"/>
            </a:pPr>
            <a:r>
              <a:rPr lang="en-US" b="1" i="0">
                <a:solidFill>
                  <a:srgbClr val="001D35"/>
                </a:solidFill>
                <a:effectLst/>
                <a:latin typeface="Roboto" panose="02000000000000000000" pitchFamily="2" charset="0"/>
              </a:rPr>
              <a:t>CSS :</a:t>
            </a:r>
            <a:endParaRPr lang="en-US" b="0" i="0">
              <a:solidFill>
                <a:srgbClr val="001D35"/>
              </a:solidFill>
              <a:effectLst/>
              <a:latin typeface="Roboto" panose="02000000000000000000" pitchFamily="2" charset="0"/>
            </a:endParaRPr>
          </a:p>
          <a:p>
            <a:pPr algn="l">
              <a:lnSpc>
                <a:spcPts val="1650"/>
              </a:lnSpc>
              <a:spcBef>
                <a:spcPts val="750"/>
              </a:spcBef>
              <a:spcAft>
                <a:spcPts val="600"/>
              </a:spcAft>
              <a:buFont typeface="Arial" panose="020B0604020202020204" pitchFamily="34" charset="0"/>
              <a:buChar char="•"/>
            </a:pPr>
            <a:r>
              <a:rPr lang="en-US" b="0" i="0">
                <a:solidFill>
                  <a:srgbClr val="545D7E"/>
                </a:solidFill>
                <a:effectLst/>
                <a:latin typeface="Roboto" panose="02000000000000000000" pitchFamily="2" charset="0"/>
              </a:rPr>
              <a:t>CSS is responsible for the visual presentation and styling of the HTML elements. It controls aspects such as colors, fonts, layout, spacing, responsiveness, and visual effects. CSS separates the content from its visual appearance, allowing for consistent styling across multiple pages and easier maintenance.</a:t>
            </a:r>
          </a:p>
          <a:p>
            <a:pPr algn="l">
              <a:lnSpc>
                <a:spcPts val="1650"/>
              </a:lnSpc>
              <a:spcBef>
                <a:spcPts val="750"/>
              </a:spcBef>
              <a:spcAft>
                <a:spcPts val="1500"/>
              </a:spcAft>
              <a:buFont typeface="Arial" panose="020B0604020202020204" pitchFamily="34" charset="0"/>
              <a:buChar char="•"/>
            </a:pPr>
            <a:r>
              <a:rPr lang="en-US" b="1" i="0">
                <a:solidFill>
                  <a:srgbClr val="001D35"/>
                </a:solidFill>
                <a:effectLst/>
                <a:latin typeface="Roboto" panose="02000000000000000000" pitchFamily="2" charset="0"/>
              </a:rPr>
              <a:t>JavaScript </a:t>
            </a:r>
            <a:r>
              <a:rPr lang="en-US" b="1">
                <a:solidFill>
                  <a:srgbClr val="001D35"/>
                </a:solidFill>
                <a:latin typeface="Roboto" panose="02000000000000000000" pitchFamily="2" charset="0"/>
              </a:rPr>
              <a:t>:</a:t>
            </a:r>
            <a:endParaRPr lang="en-US" b="0" i="0">
              <a:solidFill>
                <a:srgbClr val="001D35"/>
              </a:solidFill>
              <a:effectLst/>
              <a:latin typeface="Roboto" panose="02000000000000000000" pitchFamily="2" charset="0"/>
            </a:endParaRPr>
          </a:p>
          <a:p>
            <a:pPr algn="l">
              <a:lnSpc>
                <a:spcPts val="1650"/>
              </a:lnSpc>
              <a:spcBef>
                <a:spcPts val="750"/>
              </a:spcBef>
              <a:spcAft>
                <a:spcPts val="1500"/>
              </a:spcAft>
              <a:buFont typeface="Arial" panose="020B0604020202020204" pitchFamily="34" charset="0"/>
              <a:buChar char="•"/>
            </a:pPr>
            <a:r>
              <a:rPr lang="en-US" b="0" i="0">
                <a:solidFill>
                  <a:srgbClr val="545D7E"/>
                </a:solidFill>
                <a:effectLst/>
                <a:latin typeface="Roboto" panose="02000000000000000000" pitchFamily="2" charset="0"/>
              </a:rPr>
              <a:t>JavaScript adds interactivity and dynamic functionality to the web project. It allows for manipulation of the HTML and CSS, responding to user actions, fetching data from external sources, creating animations, and implementing complex application logic. JavaScript transforms a static web page into a dynamic and engaging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US" sz="4000" b="1" spc="15">
                <a:latin typeface="Trebuchet MS"/>
                <a:cs typeface="Trebuchet MS"/>
              </a:rPr>
              <a:t>POR</a:t>
            </a:r>
            <a:r>
              <a:rPr lang="en-IN" sz="4000" b="1" spc="15">
                <a:latin typeface="Trebuchet MS"/>
                <a:cs typeface="Trebuchet MS"/>
              </a:rPr>
              <a:t>TFOLIO DESIGN AND LAYOUT</a:t>
            </a:r>
            <a:r>
              <a:rPr lang="en-US" sz="4000" b="1" spc="15">
                <a:latin typeface="Trebuchet MS"/>
                <a:cs typeface="Trebuchet MS"/>
              </a:rPr>
              <a:t> </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563B4F24-2AE2-BF74-FFAF-5924D7B444E3}"/>
              </a:ext>
            </a:extLst>
          </p:cNvPr>
          <p:cNvSpPr txBox="1"/>
          <p:nvPr/>
        </p:nvSpPr>
        <p:spPr>
          <a:xfrm>
            <a:off x="1186905" y="2071689"/>
            <a:ext cx="6474767" cy="1364284"/>
          </a:xfrm>
          <a:prstGeom prst="rect">
            <a:avLst/>
          </a:prstGeom>
          <a:noFill/>
        </p:spPr>
        <p:txBody>
          <a:bodyPr wrap="square">
            <a:spAutoFit/>
          </a:bodyPr>
          <a:lstStyle/>
          <a:p>
            <a:pPr algn="l">
              <a:lnSpc>
                <a:spcPts val="1650"/>
              </a:lnSpc>
              <a:spcBef>
                <a:spcPts val="750"/>
              </a:spcBef>
              <a:spcAft>
                <a:spcPts val="600"/>
              </a:spcAft>
            </a:pPr>
            <a:r>
              <a:rPr lang="en-US" b="0" i="0">
                <a:effectLst/>
                <a:latin typeface="Roboto" panose="02000000000000000000" pitchFamily="2" charset="0"/>
              </a:rPr>
              <a:t>My portfolio design includes section like home/about me, project, </a:t>
            </a:r>
            <a:r>
              <a:rPr lang="en-US" b="0" i="0" err="1">
                <a:effectLst/>
                <a:latin typeface="Roboto" panose="02000000000000000000" pitchFamily="2" charset="0"/>
              </a:rPr>
              <a:t>skills,and</a:t>
            </a:r>
            <a:r>
              <a:rPr lang="en-US" b="0" i="0">
                <a:effectLst/>
                <a:latin typeface="Roboto" panose="02000000000000000000" pitchFamily="2" charset="0"/>
              </a:rPr>
              <a:t> </a:t>
            </a:r>
            <a:r>
              <a:rPr lang="en-US" b="0" i="0" err="1">
                <a:effectLst/>
                <a:latin typeface="Roboto" panose="02000000000000000000" pitchFamily="2" charset="0"/>
              </a:rPr>
              <a:t>contact.I</a:t>
            </a:r>
            <a:r>
              <a:rPr lang="en-US" b="0" i="0">
                <a:effectLst/>
                <a:latin typeface="Roboto" panose="02000000000000000000" pitchFamily="2" charset="0"/>
              </a:rPr>
              <a:t> kept the layout simple, user-friendly, and responsive so it works well on both mobile and desktop devices.</a:t>
            </a:r>
          </a:p>
          <a:p>
            <a:pPr algn="l">
              <a:lnSpc>
                <a:spcPts val="1650"/>
              </a:lnSpc>
              <a:spcBef>
                <a:spcPts val="750"/>
              </a:spcBef>
              <a:spcAft>
                <a:spcPts val="600"/>
              </a:spcAft>
            </a:pPr>
            <a:endParaRPr lang="en-US" b="0" i="0">
              <a:effectLst/>
              <a:latin typeface="Roboto"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FEATURES AND </a:t>
            </a:r>
            <a:r>
              <a:rPr lang="en-US"/>
              <a:t>FUNCTIONALITY                 </a:t>
            </a:r>
            <a:endParaRPr lang="en-IN"/>
          </a:p>
        </p:txBody>
      </p:sp>
      <p:sp>
        <p:nvSpPr>
          <p:cNvPr id="4" name="TextBox 3">
            <a:extLst>
              <a:ext uri="{FF2B5EF4-FFF2-40B4-BE49-F238E27FC236}">
                <a16:creationId xmlns:a16="http://schemas.microsoft.com/office/drawing/2014/main" id="{50742A2C-D2CA-C5D7-F729-E43A5362B226}"/>
              </a:ext>
            </a:extLst>
          </p:cNvPr>
          <p:cNvSpPr txBox="1"/>
          <p:nvPr/>
        </p:nvSpPr>
        <p:spPr>
          <a:xfrm>
            <a:off x="2774157" y="2413337"/>
            <a:ext cx="6643686" cy="2862322"/>
          </a:xfrm>
          <a:prstGeom prst="rect">
            <a:avLst/>
          </a:prstGeom>
          <a:noFill/>
        </p:spPr>
        <p:txBody>
          <a:bodyPr wrap="square">
            <a:spAutoFit/>
          </a:bodyPr>
          <a:lstStyle/>
          <a:p>
            <a:r>
              <a:rPr lang="en-US" b="0" i="0">
                <a:solidFill>
                  <a:srgbClr val="001D35"/>
                </a:solidFill>
                <a:effectLst/>
                <a:latin typeface="Roboto" panose="02000000000000000000" pitchFamily="2" charset="0"/>
              </a:rPr>
              <a:t>•Features are the tangible attributes or components of a product or service, such as a smartphone's camera or a software's user interface. </a:t>
            </a:r>
          </a:p>
          <a:p>
            <a:endParaRPr lang="en-US" b="0" i="0">
              <a:solidFill>
                <a:srgbClr val="001D35"/>
              </a:solidFill>
              <a:effectLst/>
              <a:latin typeface="Roboto" panose="02000000000000000000" pitchFamily="2" charset="0"/>
            </a:endParaRPr>
          </a:p>
          <a:p>
            <a:r>
              <a:rPr lang="en-US">
                <a:solidFill>
                  <a:srgbClr val="001D35"/>
                </a:solidFill>
                <a:latin typeface="Roboto" panose="02000000000000000000" pitchFamily="2" charset="0"/>
              </a:rPr>
              <a:t>•Functionality</a:t>
            </a:r>
            <a:r>
              <a:rPr lang="en-US" b="0" i="0">
                <a:solidFill>
                  <a:srgbClr val="001D35"/>
                </a:solidFill>
                <a:effectLst/>
                <a:latin typeface="Roboto" panose="02000000000000000000" pitchFamily="2" charset="0"/>
              </a:rPr>
              <a:t> describes the actions and overall capabilities of the product or service, including how well it performs its tasks to fulfill user needs and provide value. </a:t>
            </a:r>
          </a:p>
          <a:p>
            <a:endParaRPr lang="en-US" b="0" i="0">
              <a:solidFill>
                <a:srgbClr val="001D35"/>
              </a:solidFill>
              <a:effectLst/>
              <a:latin typeface="Roboto" panose="02000000000000000000" pitchFamily="2" charset="0"/>
            </a:endParaRPr>
          </a:p>
          <a:p>
            <a:r>
              <a:rPr lang="en-US">
                <a:solidFill>
                  <a:srgbClr val="001D35"/>
                </a:solidFill>
                <a:latin typeface="Roboto" panose="02000000000000000000" pitchFamily="2" charset="0"/>
              </a:rPr>
              <a:t>•In</a:t>
            </a:r>
            <a:r>
              <a:rPr lang="en-US" b="0" i="0">
                <a:solidFill>
                  <a:srgbClr val="001D35"/>
                </a:solidFill>
                <a:effectLst/>
                <a:latin typeface="Roboto" panose="02000000000000000000" pitchFamily="2" charset="0"/>
              </a:rPr>
              <a:t> essence, features are the "what" a product has, while functionality is the "how well" it does things. </a:t>
            </a:r>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Portfolio  </vt:lpstr>
      <vt:lpstr>STUDENTS POTFOLIO</vt:lpstr>
      <vt:lpstr>AGENDA</vt:lpstr>
      <vt:lpstr>PROBLEM STATEMENT</vt:lpstr>
      <vt:lpstr>PROJECT OVERVIEW</vt:lpstr>
      <vt:lpstr>WHO ARE THE END USERS?</vt:lpstr>
      <vt:lpstr>TOOLS AND TECHNIQUES</vt:lpstr>
      <vt:lpstr>PowerPoint Presentation</vt:lpstr>
      <vt:lpstr>FEATURES AND FUNCTIONALITY                 </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Bamila K</cp:lastModifiedBy>
  <cp:revision>4</cp:revision>
  <dcterms:created xsi:type="dcterms:W3CDTF">2024-03-29T15:07:22Z</dcterms:created>
  <dcterms:modified xsi:type="dcterms:W3CDTF">2025-09-05T15:43:30Z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