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7" r:id="rId7"/>
    <p:sldId id="268"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12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D4449CC5-00C4-481C-AD52-313AEB0EC51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D4449CC5-00C4-481C-AD52-313AEB0EC51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4449CC5-00C4-481C-AD52-313AEB0EC51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449CC5-00C4-481C-AD52-313AEB0EC51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4449CC5-00C4-481C-AD52-313AEB0EC51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4449CC5-00C4-481C-AD52-313AEB0EC51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449CC5-00C4-481C-AD52-313AEB0EC51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E29CB8-9FF9-41A2-BC08-2F6DD2A0B39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hyperlink" Target="https://prettier.io/docs/en/index.html" TargetMode="External"/><Relationship Id="rId5" Type="http://schemas.openxmlformats.org/officeDocument/2006/relationships/hyperlink" Target="https://jestjs.io/docs/getting-started" TargetMode="External"/><Relationship Id="rId4" Type="http://schemas.openxmlformats.org/officeDocument/2006/relationships/hyperlink" Target="https://eslint.org/" TargetMode="External"/><Relationship Id="rId3" Type="http://schemas.openxmlformats.org/officeDocument/2006/relationships/hyperlink" Target="https://developer.mozilla.org/en-US/docs/Web/JavaScript/Guide" TargetMode="External"/><Relationship Id="rId2" Type="http://schemas.openxmlformats.org/officeDocument/2006/relationships/hyperlink" Target="https://reactjs.org/docs/getting-started.html" TargetMode="Externa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HP\OneDrive\Desktop\WhatsApp Image 2022-11-17 at 12.25.02.jpe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5054" y="640929"/>
            <a:ext cx="1137285" cy="1583690"/>
          </a:xfrm>
          <a:prstGeom prst="rect">
            <a:avLst/>
          </a:prstGeom>
          <a:noFill/>
          <a:ln>
            <a:noFill/>
          </a:ln>
        </p:spPr>
      </p:pic>
      <p:sp>
        <p:nvSpPr>
          <p:cNvPr id="5" name="Rectangle 4"/>
          <p:cNvSpPr/>
          <p:nvPr/>
        </p:nvSpPr>
        <p:spPr>
          <a:xfrm>
            <a:off x="3226753" y="2539788"/>
            <a:ext cx="5738495" cy="583565"/>
          </a:xfrm>
          <a:prstGeom prst="rect">
            <a:avLst/>
          </a:prstGeom>
        </p:spPr>
        <p:txBody>
          <a:bodyPr wrap="none">
            <a:spAutoFit/>
          </a:bodyPr>
          <a:lstStyle/>
          <a:p>
            <a:r>
              <a:rPr 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U23</a:t>
            </a:r>
            <a:r>
              <a:rPr lang="en-US" alt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AD4</a:t>
            </a:r>
            <a:r>
              <a:rPr 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8</a:t>
            </a:r>
            <a:r>
              <a:rPr lang="en-US" alt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1</a:t>
            </a:r>
            <a:r>
              <a:rPr 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 - PYTHON </a:t>
            </a:r>
            <a:r>
              <a:rPr lang="en-US" alt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FOR AI</a:t>
            </a:r>
            <a:endParaRPr lang="en-US" alt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4166356" y="3293153"/>
            <a:ext cx="3859288" cy="523220"/>
          </a:xfrm>
          <a:prstGeom prst="rect">
            <a:avLst/>
          </a:prstGeom>
        </p:spPr>
        <p:txBody>
          <a:bodyPr wrap="square">
            <a:spAutoFit/>
          </a:bodyPr>
          <a:lstStyle/>
          <a:p>
            <a:r>
              <a:rPr lang="en-IN" sz="2800" b="1" dirty="0">
                <a:latin typeface="Bookman Old Style" panose="02050604050505020204" pitchFamily="18" charset="0"/>
                <a:ea typeface="Calibri" panose="020F0502020204030204" pitchFamily="34" charset="0"/>
                <a:cs typeface="Times New Roman" panose="02020603050405020304" pitchFamily="18" charset="0"/>
              </a:rPr>
              <a:t>PROJECT WORK</a:t>
            </a:r>
            <a:endParaRPr lang="en-IN" sz="2800" b="1" dirty="0">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3264835" y="640929"/>
            <a:ext cx="7218567" cy="1356782"/>
          </a:xfrm>
          <a:prstGeom prst="rect">
            <a:avLst/>
          </a:prstGeom>
        </p:spPr>
        <p:txBody>
          <a:bodyPr wrap="square">
            <a:spAutoFit/>
          </a:bodyPr>
          <a:lstStyle/>
          <a:p>
            <a:pPr algn="ctr">
              <a:lnSpc>
                <a:spcPct val="125000"/>
              </a:lnSpc>
              <a:spcBef>
                <a:spcPts val="1200"/>
              </a:spcBef>
              <a:spcAft>
                <a:spcPts val="0"/>
              </a:spcAft>
            </a:pPr>
            <a:r>
              <a:rPr lang="en-US" sz="2800" b="1" i="0" dirty="0" smtClean="0">
                <a:effectLst/>
                <a:latin typeface="Bookman Old Style" panose="02050604050505020204" pitchFamily="18" charset="0"/>
                <a:ea typeface="Times New Roman" panose="02020603050405020304" pitchFamily="18" charset="0"/>
                <a:cs typeface="Times New Roman" panose="02020603050405020304" pitchFamily="18" charset="0"/>
              </a:rPr>
              <a:t>Sri Eshwar College of Engineering</a:t>
            </a:r>
            <a:endParaRPr lang="en-IN" i="1" dirty="0" smtClean="0">
              <a:effectLst/>
              <a:latin typeface="Bookman Old Style" panose="02050604050505020204" pitchFamily="18" charset="0"/>
              <a:ea typeface="Times New Roman" panose="02020603050405020304" pitchFamily="18" charset="0"/>
            </a:endParaRPr>
          </a:p>
          <a:p>
            <a:pPr marL="4114800" indent="-4142105" algn="ctr">
              <a:lnSpc>
                <a:spcPct val="125000"/>
              </a:lnSpc>
              <a:spcAft>
                <a:spcPts val="800"/>
              </a:spcAft>
              <a:tabLst>
                <a:tab pos="5372100" algn="l"/>
              </a:tabLst>
            </a:pPr>
            <a:r>
              <a:rPr lang="en-IN" spc="30" dirty="0" smtClean="0">
                <a:effectLst/>
                <a:latin typeface="Bookman Old Style" panose="02050604050505020204" pitchFamily="18" charset="0"/>
                <a:ea typeface="Calibri" panose="020F0502020204030204" pitchFamily="34" charset="0"/>
                <a:cs typeface="Times New Roman" panose="02020603050405020304" pitchFamily="18" charset="0"/>
              </a:rPr>
              <a:t>(An Autonomous Institution – Affiliated to Anna University)</a:t>
            </a:r>
            <a:endParaRPr lang="en-IN" sz="1600" dirty="0" smtClean="0">
              <a:effectLst/>
              <a:latin typeface="Bookman Old Style" panose="02050604050505020204" pitchFamily="18" charset="0"/>
              <a:ea typeface="Calibri" panose="020F0502020204030204" pitchFamily="34" charset="0"/>
              <a:cs typeface="Times New Roman" panose="02020603050405020304" pitchFamily="18" charset="0"/>
            </a:endParaRPr>
          </a:p>
          <a:p>
            <a:pPr algn="ctr"/>
            <a:r>
              <a:rPr lang="en-IN" b="1" dirty="0" smtClean="0">
                <a:effectLst/>
                <a:latin typeface="Bookman Old Style" panose="02050604050505020204" pitchFamily="18" charset="0"/>
                <a:ea typeface="Calibri" panose="020F0502020204030204" pitchFamily="34" charset="0"/>
              </a:rPr>
              <a:t>COIMBATORE – 641 202</a:t>
            </a:r>
            <a:endParaRPr lang="en-IN" dirty="0">
              <a:latin typeface="Bookman Old Style" panose="02050604050505020204" pitchFamily="18" charset="0"/>
            </a:endParaRPr>
          </a:p>
        </p:txBody>
      </p:sp>
      <p:sp>
        <p:nvSpPr>
          <p:cNvPr id="9" name="Rectangle 8"/>
          <p:cNvSpPr/>
          <p:nvPr/>
        </p:nvSpPr>
        <p:spPr>
          <a:xfrm>
            <a:off x="775335" y="4712335"/>
            <a:ext cx="4417695" cy="398780"/>
          </a:xfrm>
          <a:prstGeom prst="rect">
            <a:avLst/>
          </a:prstGeom>
        </p:spPr>
        <p:txBody>
          <a:bodyPr wrap="square">
            <a:spAutoFit/>
          </a:bodyPr>
          <a:lstStyle/>
          <a:p>
            <a:r>
              <a:rPr lang="en-US" altLang="en-IN" sz="2000" b="1" dirty="0">
                <a:solidFill>
                  <a:srgbClr val="00B0F0"/>
                </a:solidFill>
                <a:latin typeface="Bookman Old Style" panose="02050604050505020204" pitchFamily="18" charset="0"/>
                <a:ea typeface="Calibri" panose="020F0502020204030204" pitchFamily="34" charset="0"/>
                <a:cs typeface="Times New Roman" panose="02020603050405020304" pitchFamily="18" charset="0"/>
              </a:rPr>
              <a:t>AUTOMATED UNIT TESTING </a:t>
            </a:r>
            <a:endParaRPr lang="en-US" altLang="en-IN" sz="2000" b="1" dirty="0">
              <a:solidFill>
                <a:srgbClr val="00B0F0"/>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10" name="Rectangle 9"/>
          <p:cNvSpPr/>
          <p:nvPr/>
        </p:nvSpPr>
        <p:spPr>
          <a:xfrm>
            <a:off x="6405465" y="4530425"/>
            <a:ext cx="5741788" cy="1717040"/>
          </a:xfrm>
          <a:prstGeom prst="rect">
            <a:avLst/>
          </a:prstGeom>
        </p:spPr>
        <p:txBody>
          <a:bodyPr wrap="square">
            <a:spAutoFit/>
          </a:bodyPr>
          <a:lstStyle/>
          <a:p>
            <a:pPr>
              <a:lnSpc>
                <a:spcPct val="150000"/>
              </a:lnSpc>
              <a:spcAft>
                <a:spcPts val="800"/>
              </a:spcAft>
            </a:pPr>
            <a:r>
              <a:rPr lang="en-IN" spc="60" dirty="0" smtClean="0">
                <a:effectLst/>
                <a:latin typeface="Bookman Old Style" panose="02050604050505020204" pitchFamily="18" charset="0"/>
                <a:ea typeface="Calibri" panose="020F0502020204030204" pitchFamily="34" charset="0"/>
                <a:cs typeface="Times New Roman" panose="02020603050405020304" pitchFamily="18" charset="0"/>
              </a:rPr>
              <a:t>Present by</a:t>
            </a:r>
            <a:endParaRPr lang="en-IN" sz="1600" dirty="0" smtClean="0">
              <a:effectLst/>
              <a:latin typeface="Bookman Old Style" panose="02050604050505020204" pitchFamily="18" charset="0"/>
              <a:ea typeface="Calibri" panose="020F0502020204030204" pitchFamily="34" charset="0"/>
              <a:cs typeface="Times New Roman" panose="02020603050405020304" pitchFamily="18" charset="0"/>
            </a:endParaRPr>
          </a:p>
          <a:p>
            <a:r>
              <a:rPr lang="en-US" altLang="en-IN" b="1" spc="60" dirty="0" smtClean="0">
                <a:effectLst/>
                <a:latin typeface="Bookman Old Style" panose="02050604050505020204" pitchFamily="18" charset="0"/>
                <a:ea typeface="Calibri" panose="020F0502020204030204" pitchFamily="34" charset="0"/>
              </a:rPr>
              <a:t>AKSHATHA J</a:t>
            </a:r>
            <a:endParaRPr lang="en-US" altLang="en-IN" b="1" spc="60" dirty="0" smtClean="0">
              <a:effectLst/>
              <a:latin typeface="Bookman Old Style" panose="02050604050505020204" pitchFamily="18" charset="0"/>
              <a:ea typeface="Calibri" panose="020F0502020204030204" pitchFamily="34" charset="0"/>
            </a:endParaRPr>
          </a:p>
          <a:p>
            <a:r>
              <a:rPr lang="en-US" altLang="en-IN" b="1" spc="60" dirty="0" smtClean="0">
                <a:effectLst/>
                <a:latin typeface="Bookman Old Style" panose="02050604050505020204" pitchFamily="18" charset="0"/>
                <a:ea typeface="Calibri" panose="020F0502020204030204" pitchFamily="34" charset="0"/>
              </a:rPr>
              <a:t>722824148006</a:t>
            </a:r>
            <a:endParaRPr lang="en-IN" b="1" spc="60" dirty="0" smtClean="0">
              <a:effectLst/>
              <a:latin typeface="Bookman Old Style" panose="02050604050505020204" pitchFamily="18" charset="0"/>
              <a:ea typeface="Calibri" panose="020F0502020204030204" pitchFamily="34" charset="0"/>
            </a:endParaRPr>
          </a:p>
          <a:p>
            <a:r>
              <a:rPr lang="en-US" b="1" spc="60" dirty="0" smtClean="0">
                <a:latin typeface="Bookman Old Style" panose="02050604050505020204" pitchFamily="18" charset="0"/>
              </a:rPr>
              <a:t>AIML-A</a:t>
            </a:r>
            <a:endParaRPr lang="en-US" b="1" spc="60" dirty="0" smtClean="0">
              <a:latin typeface="Bookman Old Style" panose="02050604050505020204" pitchFamily="18" charset="0"/>
            </a:endParaRPr>
          </a:p>
          <a:p>
            <a:r>
              <a:rPr lang="en-US" b="1" spc="60" dirty="0" smtClean="0">
                <a:latin typeface="Bookman Old Style" panose="02050604050505020204" pitchFamily="18" charset="0"/>
              </a:rPr>
              <a:t>Date : 02.06.2025</a:t>
            </a:r>
            <a:endParaRPr lang="en-IN" dirty="0">
              <a:latin typeface="Bookman Old Style" panose="0205060405050502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423993" y="25781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Conclusion </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itle 1"/>
          <p:cNvSpPr txBox="1"/>
          <p:nvPr/>
        </p:nvSpPr>
        <p:spPr>
          <a:xfrm>
            <a:off x="423358" y="3674709"/>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Future Work</a:t>
            </a:r>
            <a:endParaRPr lang="en-US" sz="4000" dirty="0"/>
          </a:p>
        </p:txBody>
      </p:sp>
      <p:sp>
        <p:nvSpPr>
          <p:cNvPr id="5" name="Text Box 4"/>
          <p:cNvSpPr txBox="1"/>
          <p:nvPr/>
        </p:nvSpPr>
        <p:spPr>
          <a:xfrm>
            <a:off x="424180" y="913765"/>
            <a:ext cx="7229475" cy="2676525"/>
          </a:xfrm>
          <a:prstGeom prst="rect">
            <a:avLst/>
          </a:prstGeom>
        </p:spPr>
        <p:txBody>
          <a:bodyPr wrap="square">
            <a:spAutoFit/>
          </a:bodyPr>
          <a:p>
            <a:pPr algn="just">
              <a:lnSpc>
                <a:spcPct val="120000"/>
              </a:lnSpc>
              <a:spcBef>
                <a:spcPts val="0"/>
              </a:spcBef>
              <a:spcAft>
                <a:spcPts val="0"/>
              </a:spcAft>
            </a:pPr>
            <a:r>
              <a:rPr lang="en-US" altLang="en-GB" sz="2000">
                <a:solidFill>
                  <a:schemeClr val="tx1"/>
                </a:solidFill>
              </a:rPr>
              <a:t>This project serves as a foundational platform for automating code analysis and initiating unit testing workflows. It enables users to input or upload code, perform basic analysis like line counts and function detection, and simulate test runs — all through a clean, user-friendly interface. While currently lightweight, this solution demonstrates a strong potential to scale into a full-fledged code quality management tool for developers, students, and teams.</a:t>
            </a:r>
            <a:r>
              <a:rPr sz="2000">
                <a:solidFill>
                  <a:schemeClr val="tx1"/>
                </a:solidFill>
              </a:rPr>
              <a:t>.</a:t>
            </a:r>
            <a:endParaRPr sz="2000">
              <a:solidFill>
                <a:schemeClr val="tx1"/>
              </a:solidFill>
            </a:endParaRPr>
          </a:p>
        </p:txBody>
      </p:sp>
      <p:sp>
        <p:nvSpPr>
          <p:cNvPr id="6" name="Text Box 5"/>
          <p:cNvSpPr txBox="1"/>
          <p:nvPr/>
        </p:nvSpPr>
        <p:spPr>
          <a:xfrm>
            <a:off x="423545" y="4225290"/>
            <a:ext cx="7229475" cy="2632075"/>
          </a:xfrm>
          <a:prstGeom prst="rect">
            <a:avLst/>
          </a:prstGeom>
        </p:spPr>
        <p:txBody>
          <a:bodyPr wrap="square">
            <a:noAutofit/>
          </a:bodyPr>
          <a:p>
            <a:pPr algn="just">
              <a:lnSpc>
                <a:spcPct val="120000"/>
              </a:lnSpc>
              <a:spcBef>
                <a:spcPts val="0"/>
              </a:spcBef>
              <a:spcAft>
                <a:spcPts val="0"/>
              </a:spcAft>
            </a:pPr>
            <a:r>
              <a:rPr lang="en-US" altLang="en-GB" sz="2000">
                <a:solidFill>
                  <a:schemeClr val="tx1"/>
                </a:solidFill>
              </a:rPr>
              <a:t>Future Enhancements</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1. Peer Code Review System</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2. Real Unit Testing Integration</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3. Code Quality Metrics</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 4. Code Versioning and History</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5. Authentication and Role Management</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6. Collaboration &amp; Sharing</a:t>
            </a:r>
            <a:endParaRPr lang="en-US" altLang="en-GB" sz="2000">
              <a:solidFill>
                <a:schemeClr val="tx1"/>
              </a:solidFill>
            </a:endParaRPr>
          </a:p>
          <a:p>
            <a:pPr algn="just">
              <a:lnSpc>
                <a:spcPct val="120000"/>
              </a:lnSpc>
              <a:spcBef>
                <a:spcPts val="0"/>
              </a:spcBef>
              <a:spcAft>
                <a:spcPts val="0"/>
              </a:spcAft>
            </a:pPr>
            <a:r>
              <a:rPr sz="2000">
                <a:solidFill>
                  <a:schemeClr val="tx1"/>
                </a:solidFill>
              </a:rPr>
              <a:t>.</a:t>
            </a:r>
            <a:endParaRPr sz="20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80838"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Reference</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ext Box 3"/>
          <p:cNvSpPr txBox="1"/>
          <p:nvPr/>
        </p:nvSpPr>
        <p:spPr>
          <a:xfrm>
            <a:off x="502920" y="1223010"/>
            <a:ext cx="8133080" cy="5259070"/>
          </a:xfrm>
          <a:prstGeom prst="rect">
            <a:avLst/>
          </a:prstGeom>
        </p:spPr>
        <p:txBody>
          <a:bodyPr>
            <a:noAutofit/>
          </a:bodyPr>
          <a:p>
            <a:pPr marL="457200" indent="0" defTabSz="266700"/>
            <a:r>
              <a:rPr sz="1600" b="1">
                <a:latin typeface="Times New Roman" panose="02020603050405020304"/>
                <a:ea typeface="SimSun" panose="02010600030101010101" pitchFamily="2" charset="-122"/>
              </a:rPr>
              <a:t>React Documentation</a:t>
            </a:r>
            <a:endParaRPr sz="1600" b="1">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For building components, managing state, and handling props.</a:t>
            </a:r>
            <a:endParaRPr sz="1600">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 </a:t>
            </a:r>
            <a:r>
              <a:rPr sz="1600" u="sng">
                <a:solidFill>
                  <a:srgbClr val="0000FF"/>
                </a:solidFill>
                <a:latin typeface="Times New Roman" panose="02020603050405020304"/>
                <a:ea typeface="SimSun" panose="02010600030101010101" pitchFamily="2" charset="-122"/>
                <a:hlinkClick r:id="rId2"/>
              </a:rPr>
              <a:t>https://reactjs.org/docs/getting-started.html</a:t>
            </a:r>
            <a:endParaRPr sz="1600" u="sng">
              <a:solidFill>
                <a:srgbClr val="0000FF"/>
              </a:solidFill>
              <a:latin typeface="Times New Roman" panose="02020603050405020304"/>
              <a:ea typeface="SimSun" panose="02010600030101010101" pitchFamily="2" charset="-122"/>
              <a:hlinkClick r:id="rId2"/>
            </a:endParaRPr>
          </a:p>
          <a:p>
            <a:pPr marL="457200" indent="0" defTabSz="266700"/>
            <a:r>
              <a:rPr sz="1600" b="1">
                <a:latin typeface="Times New Roman" panose="02020603050405020304"/>
                <a:ea typeface="SimSun" panose="02010600030101010101" pitchFamily="2" charset="-122"/>
              </a:rPr>
              <a:t>MDN Web Docs – JavaScript Guide</a:t>
            </a:r>
            <a:endParaRPr sz="1600" b="1">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Official JavaScript reference for language features and syntax. </a:t>
            </a:r>
            <a:r>
              <a:rPr sz="1600" u="sng">
                <a:solidFill>
                  <a:srgbClr val="0000FF"/>
                </a:solidFill>
                <a:latin typeface="Times New Roman" panose="02020603050405020304"/>
                <a:ea typeface="SimSun" panose="02010600030101010101" pitchFamily="2" charset="-122"/>
                <a:hlinkClick r:id="rId3"/>
              </a:rPr>
              <a:t>https://developer.mozilla.org/en-US/docs/Web/JavaScript/Guide</a:t>
            </a:r>
            <a:endParaRPr sz="1600" u="sng">
              <a:solidFill>
                <a:srgbClr val="0000FF"/>
              </a:solidFill>
              <a:latin typeface="Times New Roman" panose="02020603050405020304"/>
              <a:ea typeface="SimSun" panose="02010600030101010101" pitchFamily="2" charset="-122"/>
              <a:hlinkClick r:id="rId3"/>
            </a:endParaRPr>
          </a:p>
          <a:p>
            <a:pPr marL="685800" indent="0" defTabSz="266700">
              <a:spcBef>
                <a:spcPts val="500"/>
              </a:spcBef>
              <a:spcAft>
                <a:spcPts val="500"/>
              </a:spcAft>
            </a:pPr>
            <a:r>
              <a:rPr sz="1600">
                <a:latin typeface="Times New Roman" panose="02020603050405020304"/>
                <a:ea typeface="Times New Roman" panose="02020603050405020304"/>
              </a:rPr>
              <a:t> </a:t>
            </a:r>
            <a:endParaRPr sz="1600">
              <a:latin typeface="Times New Roman" panose="02020603050405020304"/>
              <a:ea typeface="Times New Roman" panose="02020603050405020304"/>
            </a:endParaRPr>
          </a:p>
          <a:p>
            <a:pPr marL="457200" indent="0" defTabSz="266700"/>
            <a:r>
              <a:rPr sz="1600" b="1">
                <a:latin typeface="Times New Roman" panose="02020603050405020304"/>
                <a:ea typeface="SimSun" panose="02010600030101010101" pitchFamily="2" charset="-122"/>
              </a:rPr>
              <a:t>ESLint</a:t>
            </a:r>
            <a:endParaRPr sz="1600" b="1">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For code linting, formatting, and static analysis integration.</a:t>
            </a:r>
            <a:endParaRPr sz="1600">
              <a:latin typeface="Times New Roman" panose="02020603050405020304"/>
              <a:ea typeface="SimSun" panose="02010600030101010101" pitchFamily="2" charset="-122"/>
            </a:endParaRPr>
          </a:p>
          <a:p>
            <a:pPr marL="457200" indent="0" defTabSz="266700"/>
            <a:r>
              <a:rPr sz="1600" u="sng">
                <a:solidFill>
                  <a:srgbClr val="0000FF"/>
                </a:solidFill>
                <a:latin typeface="Times New Roman" panose="02020603050405020304"/>
                <a:ea typeface="SimSun" panose="02010600030101010101" pitchFamily="2" charset="-122"/>
                <a:hlinkClick r:id="rId4"/>
              </a:rPr>
              <a:t>https://eslint.org/</a:t>
            </a:r>
            <a:endParaRPr sz="1600" u="sng">
              <a:solidFill>
                <a:srgbClr val="0000FF"/>
              </a:solidFill>
              <a:latin typeface="Times New Roman" panose="02020603050405020304"/>
              <a:ea typeface="SimSun" panose="02010600030101010101" pitchFamily="2" charset="-122"/>
              <a:hlinkClick r:id="rId4"/>
            </a:endParaRPr>
          </a:p>
          <a:p>
            <a:pPr marL="457200" indent="0" defTabSz="266700"/>
            <a:r>
              <a:rPr sz="1600" b="1">
                <a:latin typeface="Times New Roman" panose="02020603050405020304"/>
                <a:ea typeface="SimSun" panose="02010600030101010101" pitchFamily="2" charset="-122"/>
              </a:rPr>
              <a:t>Jest – JavaScript Testing Framework</a:t>
            </a:r>
            <a:endParaRPr sz="1600" b="1">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Use this to integrate real test runners for JavaScript code</a:t>
            </a:r>
            <a:endParaRPr sz="1600">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 </a:t>
            </a:r>
            <a:r>
              <a:rPr sz="1600" u="sng">
                <a:solidFill>
                  <a:srgbClr val="0000FF"/>
                </a:solidFill>
                <a:latin typeface="Times New Roman" panose="02020603050405020304"/>
                <a:ea typeface="SimSun" panose="02010600030101010101" pitchFamily="2" charset="-122"/>
                <a:hlinkClick r:id="rId5"/>
              </a:rPr>
              <a:t>https://jestjs.io/docs/getting-started</a:t>
            </a:r>
            <a:endParaRPr sz="1600" u="sng">
              <a:solidFill>
                <a:srgbClr val="0000FF"/>
              </a:solidFill>
              <a:latin typeface="Times New Roman" panose="02020603050405020304"/>
              <a:ea typeface="SimSun" panose="02010600030101010101" pitchFamily="2" charset="-122"/>
              <a:hlinkClick r:id="rId5"/>
            </a:endParaRPr>
          </a:p>
          <a:p>
            <a:pPr marL="457200" indent="0" defTabSz="266700"/>
            <a:r>
              <a:rPr sz="1600" b="1">
                <a:latin typeface="Times New Roman" panose="02020603050405020304"/>
                <a:ea typeface="SimSun" panose="02010600030101010101" pitchFamily="2" charset="-122"/>
              </a:rPr>
              <a:t>Prettier – Code Formatter</a:t>
            </a:r>
            <a:endParaRPr sz="1600" b="1">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For enforcing clean and consistent code formatting.</a:t>
            </a:r>
            <a:endParaRPr sz="1600">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 </a:t>
            </a:r>
            <a:r>
              <a:rPr sz="1600" u="sng">
                <a:solidFill>
                  <a:srgbClr val="0000FF"/>
                </a:solidFill>
                <a:latin typeface="Times New Roman" panose="02020603050405020304"/>
                <a:ea typeface="SimSun" panose="02010600030101010101" pitchFamily="2" charset="-122"/>
                <a:hlinkClick r:id="rId6"/>
              </a:rPr>
              <a:t>https://prettier.io/docs/en/index.html</a:t>
            </a:r>
            <a:endParaRPr sz="1600" u="sng">
              <a:solidFill>
                <a:srgbClr val="0000FF"/>
              </a:solidFill>
              <a:latin typeface="Times New Roman" panose="02020603050405020304"/>
              <a:ea typeface="SimSun" panose="02010600030101010101" pitchFamily="2" charset="-122"/>
              <a:hlinkClick r:id="rId6"/>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5858" y="957304"/>
            <a:ext cx="5732645" cy="5614382"/>
          </a:xfrm>
          <a:prstGeom prst="rect">
            <a:avLst/>
          </a:prstGeom>
        </p:spPr>
      </p:pic>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7768" y="840741"/>
            <a:ext cx="5751255" cy="156258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Outline</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ext Box 3"/>
          <p:cNvSpPr txBox="1"/>
          <p:nvPr/>
        </p:nvSpPr>
        <p:spPr>
          <a:xfrm>
            <a:off x="1005840" y="1884045"/>
            <a:ext cx="7517130" cy="3784600"/>
          </a:xfrm>
          <a:prstGeom prst="rect">
            <a:avLst/>
          </a:prstGeom>
        </p:spPr>
        <p:txBody>
          <a:bodyPr wrap="square">
            <a:spAutoFit/>
          </a:bodyPr>
          <a:p>
            <a:pPr algn="just">
              <a:lnSpc>
                <a:spcPct val="120000"/>
              </a:lnSpc>
              <a:spcBef>
                <a:spcPts val="0"/>
              </a:spcBef>
              <a:spcAft>
                <a:spcPts val="0"/>
              </a:spcAft>
            </a:pPr>
            <a:r>
              <a:rPr lang="en-US" altLang="en-GB" sz="2000">
                <a:solidFill>
                  <a:schemeClr val="tx1"/>
                </a:solidFill>
              </a:rPr>
              <a:t>This project focuses on the implementation and importance of unit testing in modern software development.</a:t>
            </a:r>
            <a:endParaRPr lang="en-US" altLang="en-GB" sz="2000">
              <a:solidFill>
                <a:schemeClr val="tx1"/>
              </a:solidFill>
            </a:endParaRPr>
          </a:p>
          <a:p>
            <a:pPr algn="just">
              <a:lnSpc>
                <a:spcPct val="120000"/>
              </a:lnSpc>
              <a:spcBef>
                <a:spcPts val="0"/>
              </a:spcBef>
              <a:spcAft>
                <a:spcPts val="0"/>
              </a:spcAft>
            </a:pP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Unit testing is a method by which individual units or components of a software application are tested independently to ensure that each part functions correctly in isolation. </a:t>
            </a:r>
            <a:endParaRPr lang="en-US" altLang="en-GB" sz="2000">
              <a:solidFill>
                <a:schemeClr val="tx1"/>
              </a:solidFill>
            </a:endParaRPr>
          </a:p>
          <a:p>
            <a:pPr algn="just">
              <a:lnSpc>
                <a:spcPct val="120000"/>
              </a:lnSpc>
              <a:spcBef>
                <a:spcPts val="0"/>
              </a:spcBef>
              <a:spcAft>
                <a:spcPts val="0"/>
              </a:spcAft>
            </a:pP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The main goal of this project is to demonstrate how unit tests improve software reliability, maintainability, and bug detection during development.</a:t>
            </a:r>
            <a:endParaRPr lang="en-US" altLang="en-GB" sz="20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Objective</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ext Box 3"/>
          <p:cNvSpPr txBox="1"/>
          <p:nvPr/>
        </p:nvSpPr>
        <p:spPr>
          <a:xfrm>
            <a:off x="899160" y="1774825"/>
            <a:ext cx="9252585" cy="3968115"/>
          </a:xfrm>
          <a:prstGeom prst="rect">
            <a:avLst/>
          </a:prstGeom>
        </p:spPr>
        <p:txBody>
          <a:bodyPr wrap="square">
            <a:noAutofit/>
          </a:bodyPr>
          <a:p>
            <a:pPr indent="0" algn="just">
              <a:lnSpc>
                <a:spcPct val="120000"/>
              </a:lnSpc>
              <a:spcBef>
                <a:spcPts val="0"/>
              </a:spcBef>
              <a:spcAft>
                <a:spcPts val="0"/>
              </a:spcAft>
              <a:buFont typeface="Arial" panose="020B0604020202020204" pitchFamily="34" charset="0"/>
              <a:buNone/>
            </a:pPr>
            <a:r>
              <a:rPr lang="en-US" altLang="en-GB" sz="2000">
                <a:solidFill>
                  <a:schemeClr val="tx1"/>
                </a:solidFill>
              </a:rPr>
              <a:t>The objective of this project is to develop an interactive web-based platform that enables users to easily test and analyze Python code.</a:t>
            </a:r>
            <a:endParaRPr lang="en-US" altLang="en-GB" sz="2000">
              <a:solidFill>
                <a:schemeClr val="tx1"/>
              </a:solidFill>
            </a:endParaRPr>
          </a:p>
          <a:p>
            <a:pPr indent="0" algn="just">
              <a:lnSpc>
                <a:spcPct val="120000"/>
              </a:lnSpc>
              <a:spcBef>
                <a:spcPts val="0"/>
              </a:spcBef>
              <a:spcAft>
                <a:spcPts val="0"/>
              </a:spcAft>
              <a:buFont typeface="Arial" panose="020B0604020202020204" pitchFamily="34" charset="0"/>
              <a:buNone/>
            </a:pPr>
            <a:endParaRPr lang="en-US" altLang="en-GB" sz="2000">
              <a:solidFill>
                <a:schemeClr val="tx1"/>
              </a:solidFill>
            </a:endParaRPr>
          </a:p>
          <a:p>
            <a:pPr indent="0" algn="just">
              <a:lnSpc>
                <a:spcPct val="120000"/>
              </a:lnSpc>
              <a:spcBef>
                <a:spcPts val="0"/>
              </a:spcBef>
              <a:spcAft>
                <a:spcPts val="0"/>
              </a:spcAft>
              <a:buFont typeface="Arial" panose="020B0604020202020204" pitchFamily="34" charset="0"/>
              <a:buNone/>
            </a:pPr>
            <a:r>
              <a:rPr lang="en-US" altLang="en-GB" sz="2000">
                <a:solidFill>
                  <a:schemeClr val="tx1"/>
                </a:solidFill>
              </a:rPr>
              <a:t>Designed with a user-friendly interface, the platform allows users to either upload Python files or paste their code directly into the application.</a:t>
            </a:r>
            <a:endParaRPr lang="en-US" altLang="en-GB" sz="2000">
              <a:solidFill>
                <a:schemeClr val="tx1"/>
              </a:solidFill>
            </a:endParaRPr>
          </a:p>
          <a:p>
            <a:pPr indent="0" algn="just">
              <a:lnSpc>
                <a:spcPct val="120000"/>
              </a:lnSpc>
              <a:spcBef>
                <a:spcPts val="0"/>
              </a:spcBef>
              <a:spcAft>
                <a:spcPts val="0"/>
              </a:spcAft>
              <a:buFont typeface="Arial" panose="020B0604020202020204" pitchFamily="34" charset="0"/>
              <a:buNone/>
            </a:pPr>
            <a:r>
              <a:rPr lang="en-US" altLang="en-GB" sz="2000">
                <a:solidFill>
                  <a:schemeClr val="tx1"/>
                </a:solidFill>
              </a:rPr>
              <a:t> </a:t>
            </a:r>
            <a:endParaRPr lang="en-US" altLang="en-GB" sz="2000">
              <a:solidFill>
                <a:schemeClr val="tx1"/>
              </a:solidFill>
            </a:endParaRPr>
          </a:p>
          <a:p>
            <a:pPr indent="0" algn="just">
              <a:lnSpc>
                <a:spcPct val="120000"/>
              </a:lnSpc>
              <a:spcBef>
                <a:spcPts val="0"/>
              </a:spcBef>
              <a:spcAft>
                <a:spcPts val="0"/>
              </a:spcAft>
              <a:buFont typeface="Arial" panose="020B0604020202020204" pitchFamily="34" charset="0"/>
              <a:buNone/>
            </a:pPr>
            <a:r>
              <a:rPr lang="en-US" altLang="en-GB" sz="2000">
                <a:solidFill>
                  <a:schemeClr val="tx1"/>
                </a:solidFill>
              </a:rPr>
              <a:t>Once submitted, the code undergoes a testing process, where it is executed and analyzed to generate meaningful feedback or results.</a:t>
            </a:r>
            <a:endParaRPr lang="en-US" altLang="en-GB" sz="20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Introduction</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5" name="Text Box 4"/>
          <p:cNvSpPr txBox="1"/>
          <p:nvPr/>
        </p:nvSpPr>
        <p:spPr>
          <a:xfrm>
            <a:off x="1588770" y="1408430"/>
            <a:ext cx="7980680" cy="3980180"/>
          </a:xfrm>
          <a:prstGeom prst="rect">
            <a:avLst/>
          </a:prstGeom>
          <a:noFill/>
        </p:spPr>
        <p:txBody>
          <a:bodyPr wrap="square" rtlCol="0" anchor="t">
            <a:noAutofit/>
          </a:bodyPr>
          <a:p>
            <a:pPr indent="0" algn="just">
              <a:lnSpc>
                <a:spcPct val="120000"/>
              </a:lnSpc>
              <a:spcBef>
                <a:spcPts val="0"/>
              </a:spcBef>
              <a:spcAft>
                <a:spcPts val="0"/>
              </a:spcAft>
              <a:buFont typeface="Arial" panose="020B0604020202020204" pitchFamily="34" charset="0"/>
              <a:buNone/>
            </a:pPr>
            <a:endParaRPr sz="2000">
              <a:solidFill>
                <a:schemeClr val="tx1"/>
              </a:solidFill>
              <a:sym typeface="+mn-ea"/>
            </a:endParaRPr>
          </a:p>
          <a:p>
            <a:pPr marL="285750" indent="-285750" algn="just">
              <a:lnSpc>
                <a:spcPct val="120000"/>
              </a:lnSpc>
              <a:spcBef>
                <a:spcPts val="0"/>
              </a:spcBef>
              <a:spcAft>
                <a:spcPts val="0"/>
              </a:spcAft>
              <a:buFont typeface="Arial" panose="020B0604020202020204" pitchFamily="34" charset="0"/>
              <a:buChar char="•"/>
            </a:pPr>
            <a:r>
              <a:rPr lang="en-US" altLang="en-GB" sz="2000">
                <a:solidFill>
                  <a:schemeClr val="tx1"/>
                </a:solidFill>
                <a:sym typeface="+mn-ea"/>
              </a:rPr>
              <a:t>The system aims to streamline the debugging and validation process for developers, especially those who want quick insights into their code’s behavior without setting up a local testing environment.</a:t>
            </a:r>
            <a:endParaRPr lang="en-US" altLang="en-GB" sz="2000">
              <a:solidFill>
                <a:schemeClr val="tx1"/>
              </a:solidFill>
              <a:sym typeface="+mn-ea"/>
            </a:endParaRPr>
          </a:p>
          <a:p>
            <a:pPr marL="285750" indent="-285750" algn="just">
              <a:lnSpc>
                <a:spcPct val="120000"/>
              </a:lnSpc>
              <a:spcBef>
                <a:spcPts val="0"/>
              </a:spcBef>
              <a:spcAft>
                <a:spcPts val="0"/>
              </a:spcAft>
              <a:buFont typeface="Arial" panose="020B0604020202020204" pitchFamily="34" charset="0"/>
              <a:buChar char="•"/>
            </a:pPr>
            <a:endParaRPr lang="en-US" altLang="en-GB" sz="2000">
              <a:solidFill>
                <a:schemeClr val="tx1"/>
              </a:solidFill>
              <a:sym typeface="+mn-ea"/>
            </a:endParaRPr>
          </a:p>
          <a:p>
            <a:pPr marL="285750" indent="-285750" algn="just">
              <a:lnSpc>
                <a:spcPct val="120000"/>
              </a:lnSpc>
              <a:spcBef>
                <a:spcPts val="0"/>
              </a:spcBef>
              <a:spcAft>
                <a:spcPts val="0"/>
              </a:spcAft>
              <a:buFont typeface="Arial" panose="020B0604020202020204" pitchFamily="34" charset="0"/>
              <a:buChar char="•"/>
            </a:pPr>
            <a:endParaRPr lang="en-US" altLang="en-GB" sz="2000">
              <a:solidFill>
                <a:schemeClr val="tx1"/>
              </a:solidFill>
              <a:sym typeface="+mn-ea"/>
            </a:endParaRPr>
          </a:p>
          <a:p>
            <a:pPr marL="285750" indent="-285750" algn="just">
              <a:lnSpc>
                <a:spcPct val="120000"/>
              </a:lnSpc>
              <a:spcBef>
                <a:spcPts val="0"/>
              </a:spcBef>
              <a:spcAft>
                <a:spcPts val="0"/>
              </a:spcAft>
              <a:buFont typeface="Arial" panose="020B0604020202020204" pitchFamily="34" charset="0"/>
              <a:buChar char="•"/>
            </a:pPr>
            <a:r>
              <a:rPr lang="en-US" altLang="en-GB" sz="2000">
                <a:solidFill>
                  <a:schemeClr val="tx1"/>
                </a:solidFill>
                <a:sym typeface="+mn-ea"/>
              </a:rPr>
              <a:t> By integrating components like file upload, code input, automated testing, and result analysis, the project provides a comprehensive tool for code validation, making it especially useful for educational purposes, coding practice, and quick prototype verification</a:t>
            </a:r>
            <a:endParaRPr lang="en-US" altLang="en-GB" sz="2000">
              <a:solidFill>
                <a:schemeClr val="tx1"/>
              </a:solidFill>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Existing Solution</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7" name="Text Box 6"/>
          <p:cNvSpPr txBox="1"/>
          <p:nvPr/>
        </p:nvSpPr>
        <p:spPr>
          <a:xfrm>
            <a:off x="1006475" y="1449705"/>
            <a:ext cx="7629525" cy="3133090"/>
          </a:xfrm>
          <a:prstGeom prst="rect">
            <a:avLst/>
          </a:prstGeom>
        </p:spPr>
        <p:txBody>
          <a:bodyPr>
            <a:noAutofit/>
          </a:bodyPr>
          <a:p>
            <a:r>
              <a:rPr sz="2000"/>
              <a:t>Ponicode – AI-powered unit test automation, available as a Visual Studio Code extension.</a:t>
            </a:r>
            <a:endParaRPr sz="2000"/>
          </a:p>
          <a:p>
            <a:endParaRPr sz="2000"/>
          </a:p>
          <a:p>
            <a:r>
              <a:rPr sz="2000"/>
              <a:t>Diffblue – Uses AI models to automate unit tests and integrates with mocking frameworks</a:t>
            </a:r>
            <a:endParaRPr sz="2000"/>
          </a:p>
          <a:p>
            <a:r>
              <a:rPr sz="2000"/>
              <a:t>.</a:t>
            </a:r>
            <a:endParaRPr sz="2000"/>
          </a:p>
          <a:p>
            <a:r>
              <a:rPr sz="2000"/>
              <a:t>Symflower – Focuses on security and performance issues while automating unit tests.</a:t>
            </a:r>
            <a:endParaRPr sz="2000"/>
          </a:p>
          <a:p>
            <a:endParaRPr sz="2000"/>
          </a:p>
          <a:p>
            <a:r>
              <a:rPr sz="2000"/>
              <a:t>Parasoft – Supports multiple compilers and automates unit testing.</a:t>
            </a:r>
            <a:endParaRPr sz="2000"/>
          </a:p>
          <a:p>
            <a:endParaRPr sz="2000"/>
          </a:p>
          <a:p>
            <a:r>
              <a:rPr sz="2000"/>
              <a:t>Tricentis – Provides end-to-end test automation.</a:t>
            </a:r>
            <a:endParaRPr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49275" y="161925"/>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Bell MT" panose="02020503060305020303" pitchFamily="18" charset="0"/>
              </a:rPr>
              <a:t>Literature survey</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graphicFrame>
        <p:nvGraphicFramePr>
          <p:cNvPr id="12" name="Table 11"/>
          <p:cNvGraphicFramePr/>
          <p:nvPr>
            <p:custDataLst>
              <p:tags r:id="rId2"/>
            </p:custDataLst>
          </p:nvPr>
        </p:nvGraphicFramePr>
        <p:xfrm>
          <a:off x="393065" y="465455"/>
          <a:ext cx="7908290" cy="5992495"/>
        </p:xfrm>
        <a:graphic>
          <a:graphicData uri="http://schemas.openxmlformats.org/drawingml/2006/table">
            <a:tbl>
              <a:tblPr firstRow="1" bandRow="1">
                <a:tableStyleId>{5C22544A-7EE6-4342-B048-85BDC9FD1C3A}</a:tableStyleId>
              </a:tblPr>
              <a:tblGrid>
                <a:gridCol w="661670"/>
                <a:gridCol w="2052320"/>
                <a:gridCol w="1069975"/>
                <a:gridCol w="1167765"/>
                <a:gridCol w="2956560"/>
              </a:tblGrid>
              <a:tr h="419735">
                <a:tc>
                  <a:txBody>
                    <a:bodyPr/>
                    <a:p>
                      <a:pPr>
                        <a:buNone/>
                      </a:pPr>
                      <a:r>
                        <a:rPr lang="en-US"/>
                        <a:t>S.NO</a:t>
                      </a:r>
                      <a:endParaRPr lang="en-US"/>
                    </a:p>
                  </a:txBody>
                  <a:tcPr anchor="ctr" anchorCtr="0"/>
                </a:tc>
                <a:tc>
                  <a:txBody>
                    <a:bodyPr/>
                    <a:p>
                      <a:pPr>
                        <a:buNone/>
                      </a:pPr>
                      <a:r>
                        <a:rPr lang="en-US"/>
                        <a:t>RESEARCH PAPER</a:t>
                      </a:r>
                      <a:endParaRPr lang="en-US"/>
                    </a:p>
                  </a:txBody>
                  <a:tcPr anchor="ctr" anchorCtr="0"/>
                </a:tc>
                <a:tc>
                  <a:txBody>
                    <a:bodyPr/>
                    <a:p>
                      <a:pPr>
                        <a:buNone/>
                      </a:pPr>
                      <a:r>
                        <a:rPr lang="en-US"/>
                        <a:t>Year</a:t>
                      </a:r>
                      <a:endParaRPr lang="en-US"/>
                    </a:p>
                  </a:txBody>
                  <a:tcPr anchor="ctr" anchorCtr="0"/>
                </a:tc>
                <a:tc>
                  <a:txBody>
                    <a:bodyPr/>
                    <a:p>
                      <a:pPr>
                        <a:buNone/>
                      </a:pPr>
                      <a:r>
                        <a:rPr lang="en-US"/>
                        <a:t>AUTHOR</a:t>
                      </a:r>
                      <a:endParaRPr lang="en-US"/>
                    </a:p>
                  </a:txBody>
                  <a:tcPr anchor="ctr" anchorCtr="0"/>
                </a:tc>
                <a:tc>
                  <a:txBody>
                    <a:bodyPr/>
                    <a:p>
                      <a:pPr>
                        <a:buNone/>
                      </a:pPr>
                      <a:r>
                        <a:rPr lang="en-US" sz="1000"/>
                        <a:t>OBSERVATION</a:t>
                      </a:r>
                      <a:endParaRPr lang="en-US" sz="1000"/>
                    </a:p>
                  </a:txBody>
                  <a:tcPr anchor="ctr" anchorCtr="0"/>
                </a:tc>
              </a:tr>
              <a:tr h="1549400">
                <a:tc>
                  <a:txBody>
                    <a:bodyPr/>
                    <a:p>
                      <a:pPr>
                        <a:buNone/>
                      </a:pPr>
                      <a:r>
                        <a:rPr lang="en-US"/>
                        <a:t>1</a:t>
                      </a:r>
                      <a:endParaRPr lang="en-US"/>
                    </a:p>
                  </a:txBody>
                  <a:tcPr anchor="ctr" anchorCtr="0"/>
                </a:tc>
                <a:tc>
                  <a:txBody>
                    <a:bodyPr/>
                    <a:p>
                      <a:pPr>
                        <a:buNone/>
                      </a:pPr>
                      <a:r>
                        <a:rPr lang="en-US" altLang="en-GB"/>
                        <a:t>Automated Unit Test Case Generation: A Systematic Literature Review</a:t>
                      </a:r>
                      <a:endParaRPr lang="en-US" altLang="en-GB"/>
                    </a:p>
                  </a:txBody>
                  <a:tcPr anchor="ctr" anchorCtr="0"/>
                </a:tc>
                <a:tc>
                  <a:txBody>
                    <a:bodyPr/>
                    <a:p>
                      <a:pPr>
                        <a:buNone/>
                      </a:pPr>
                      <a:r>
                        <a:rPr lang="en-US"/>
                        <a:t>2025</a:t>
                      </a:r>
                      <a:endParaRPr lang="en-US"/>
                    </a:p>
                  </a:txBody>
                  <a:tcPr anchor="ctr" anchorCtr="0"/>
                </a:tc>
                <a:tc>
                  <a:txBody>
                    <a:bodyPr/>
                    <a:p>
                      <a:pPr>
                        <a:buNone/>
                      </a:pPr>
                      <a:r>
                        <a:rPr lang="en-US" altLang="en-GB"/>
                        <a:t>Authors: Jason Wang, Basem Suleiman</a:t>
                      </a:r>
                      <a:endParaRPr lang="en-US" altLang="en-GB"/>
                    </a:p>
                  </a:txBody>
                  <a:tcPr anchor="ctr" anchorCtr="0"/>
                </a:tc>
                <a:tc>
                  <a:txBody>
                    <a:bodyPr/>
                    <a:p>
                      <a:pPr>
                        <a:buNone/>
                      </a:pPr>
                      <a:r>
                        <a:rPr lang="en-US" altLang="en-GB" sz="1400"/>
                        <a:t>This paper identifies gaps in evolutionary algorithms like Genetic Algorithms and Particle Swarm Optimization for automated unit testing. It highlights improvements such as hybrid algorithm combinations and integration with mutation testing and neural networks</a:t>
                      </a:r>
                      <a:endParaRPr lang="en-US" altLang="en-GB" sz="1400"/>
                    </a:p>
                  </a:txBody>
                  <a:tcPr anchor="ctr" anchorCtr="0"/>
                </a:tc>
              </a:tr>
              <a:tr h="2011680">
                <a:tc>
                  <a:txBody>
                    <a:bodyPr/>
                    <a:p>
                      <a:pPr>
                        <a:buNone/>
                      </a:pPr>
                      <a:r>
                        <a:rPr lang="en-US"/>
                        <a:t>2</a:t>
                      </a:r>
                      <a:endParaRPr lang="en-US"/>
                    </a:p>
                  </a:txBody>
                  <a:tcPr anchor="ctr" anchorCtr="0"/>
                </a:tc>
                <a:tc>
                  <a:txBody>
                    <a:bodyPr/>
                    <a:p>
                      <a:pPr>
                        <a:buNone/>
                      </a:pPr>
                      <a:r>
                        <a:rPr lang="en-US" altLang="en-GB"/>
                        <a:t>Automatic Unit Test Generation for Machine Learning Libraries: How Far Are We?"</a:t>
                      </a:r>
                      <a:endParaRPr lang="en-US" altLang="en-GB"/>
                    </a:p>
                  </a:txBody>
                  <a:tcPr anchor="ctr" anchorCtr="0"/>
                </a:tc>
                <a:tc>
                  <a:txBody>
                    <a:bodyPr/>
                    <a:p>
                      <a:pPr>
                        <a:buNone/>
                      </a:pPr>
                      <a:r>
                        <a:rPr lang="en-US"/>
                        <a:t>2021</a:t>
                      </a:r>
                      <a:endParaRPr lang="en-US"/>
                    </a:p>
                  </a:txBody>
                  <a:tcPr anchor="ctr" anchorCtr="0"/>
                </a:tc>
                <a:tc>
                  <a:txBody>
                    <a:bodyPr/>
                    <a:p>
                      <a:pPr>
                        <a:buNone/>
                      </a:pPr>
                      <a:r>
                        <a:rPr lang="en-US" altLang="en-GB"/>
                        <a:t>Authors: Song Wang, Nishtha Shrestha, Junjie Wang, </a:t>
                      </a:r>
                      <a:endParaRPr lang="en-US" altLang="en-GB"/>
                    </a:p>
                  </a:txBody>
                  <a:tcPr anchor="ctr" anchorCtr="0"/>
                </a:tc>
                <a:tc>
                  <a:txBody>
                    <a:bodyPr/>
                    <a:p>
                      <a:pPr>
                        <a:buNone/>
                      </a:pPr>
                      <a:r>
                        <a:rPr lang="en-US" altLang="en-GB" sz="1400"/>
                        <a:t>The study finds that existing unit test generation tools improve code coverage but have limitations when applied to machine learning libraries. It suggests common patterns in uncovered code that could enhance future test generation techniques</a:t>
                      </a:r>
                      <a:endParaRPr lang="en-US" altLang="en-GB" sz="1400"/>
                    </a:p>
                  </a:txBody>
                  <a:tcPr anchor="ctr" anchorCtr="0"/>
                </a:tc>
              </a:tr>
              <a:tr h="2011680">
                <a:tc>
                  <a:txBody>
                    <a:bodyPr/>
                    <a:p>
                      <a:pPr>
                        <a:buNone/>
                      </a:pPr>
                      <a:r>
                        <a:rPr lang="en-US"/>
                        <a:t>3</a:t>
                      </a:r>
                      <a:endParaRPr lang="en-US"/>
                    </a:p>
                  </a:txBody>
                  <a:tcPr anchor="ctr" anchorCtr="0"/>
                </a:tc>
                <a:tc>
                  <a:txBody>
                    <a:bodyPr/>
                    <a:p>
                      <a:pPr>
                        <a:buNone/>
                      </a:pPr>
                      <a:r>
                        <a:rPr sz="1800">
                          <a:latin typeface="Times New Roman Regular" panose="02020503050405090304" charset="0"/>
                          <a:cs typeface="Times New Roman Regular" panose="02020503050405090304" charset="0"/>
                          <a:sym typeface="+mn-ea"/>
                        </a:rPr>
                        <a:t>Statistical Twitter Spam Detection Demystified</a:t>
                      </a:r>
                      <a:endParaRPr lang="en-US"/>
                    </a:p>
                  </a:txBody>
                  <a:tcPr anchor="ctr" anchorCtr="0"/>
                </a:tc>
                <a:tc>
                  <a:txBody>
                    <a:bodyPr/>
                    <a:p>
                      <a:pPr>
                        <a:buNone/>
                      </a:pPr>
                      <a:r>
                        <a:rPr lang="en-US"/>
                        <a:t>2021</a:t>
                      </a:r>
                      <a:endParaRPr lang="en-US"/>
                    </a:p>
                  </a:txBody>
                  <a:tcPr anchor="ctr" anchorCtr="0"/>
                </a:tc>
                <a:tc>
                  <a:txBody>
                    <a:bodyPr/>
                    <a:p>
                      <a:pPr>
                        <a:buNone/>
                      </a:pPr>
                      <a:r>
                        <a:rPr lang="en-US" altLang="en-GB"/>
                        <a:t>Authors: Prajwal Wable, Mangesh Kumar</a:t>
                      </a:r>
                      <a:endParaRPr lang="en-US" altLang="en-GB"/>
                    </a:p>
                  </a:txBody>
                  <a:tcPr anchor="ctr" anchorCtr="0"/>
                </a:tc>
                <a:tc>
                  <a:txBody>
                    <a:bodyPr/>
                    <a:p>
                      <a:pPr>
                        <a:buNone/>
                      </a:pPr>
                      <a:r>
                        <a:rPr lang="en-US" altLang="en-GB" sz="1600"/>
                        <a:t>This paper proposes a machine learning-based approach to generate unit test cases by learning from developer-written tests. It aims to improve efficiency and readability compared to traditional synthetic test case generation methods</a:t>
                      </a:r>
                      <a:endParaRPr lang="en-US" altLang="en-GB" sz="1600"/>
                    </a:p>
                  </a:txBody>
                  <a:tcPr anchor="ctr" anchorCtr="0"/>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Problem Statement</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ext Box 3"/>
          <p:cNvSpPr txBox="1"/>
          <p:nvPr/>
        </p:nvSpPr>
        <p:spPr>
          <a:xfrm>
            <a:off x="740410" y="1647825"/>
            <a:ext cx="10074275" cy="4813935"/>
          </a:xfrm>
          <a:prstGeom prst="rect">
            <a:avLst/>
          </a:prstGeom>
          <a:ln>
            <a:noFill/>
          </a:ln>
        </p:spPr>
        <p:txBody>
          <a:bodyPr wrap="square">
            <a:noAutofit/>
          </a:bodyPr>
          <a:p>
            <a:pPr algn="just">
              <a:lnSpc>
                <a:spcPct val="120000"/>
              </a:lnSpc>
              <a:spcBef>
                <a:spcPts val="0"/>
              </a:spcBef>
              <a:spcAft>
                <a:spcPts val="0"/>
              </a:spcAft>
            </a:pPr>
            <a:r>
              <a:rPr lang="en-US" altLang="en-GB" sz="2000">
                <a:solidFill>
                  <a:schemeClr val="tx1"/>
                </a:solidFill>
              </a:rPr>
              <a:t>In many coding environments, especially for beginners or those working on quick prototypes, setting up a local development and testing environment can be time-consuming, complex, and prone to errors.</a:t>
            </a:r>
            <a:endParaRPr lang="en-US" altLang="en-GB" sz="2000">
              <a:solidFill>
                <a:schemeClr val="tx1"/>
              </a:solidFill>
            </a:endParaRPr>
          </a:p>
          <a:p>
            <a:pPr algn="just">
              <a:lnSpc>
                <a:spcPct val="120000"/>
              </a:lnSpc>
              <a:spcBef>
                <a:spcPts val="0"/>
              </a:spcBef>
              <a:spcAft>
                <a:spcPts val="0"/>
              </a:spcAft>
            </a:pP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Developers often face challenges in validating their code quickly due to dependencies, system configurations, or lack of testing tools. </a:t>
            </a:r>
            <a:endParaRPr lang="en-US" altLang="en-GB" sz="2000">
              <a:solidFill>
                <a:schemeClr val="tx1"/>
              </a:solidFill>
            </a:endParaRPr>
          </a:p>
          <a:p>
            <a:pPr algn="just">
              <a:lnSpc>
                <a:spcPct val="120000"/>
              </a:lnSpc>
              <a:spcBef>
                <a:spcPts val="0"/>
              </a:spcBef>
              <a:spcAft>
                <a:spcPts val="0"/>
              </a:spcAft>
            </a:pP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Additionally, educational settings or coding workshops require a simplified way for learners to test and understand their code without the hassle of full software installations.</a:t>
            </a:r>
            <a:endParaRPr sz="20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80838"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Proposed Work – Block Diagram</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pic>
        <p:nvPicPr>
          <p:cNvPr id="40" name="Picture 24"/>
          <p:cNvPicPr>
            <a:picLocks noChangeAspect="1"/>
          </p:cNvPicPr>
          <p:nvPr/>
        </p:nvPicPr>
        <p:blipFill>
          <a:blip r:embed="rId2"/>
          <a:stretch>
            <a:fillRect/>
          </a:stretch>
        </p:blipFill>
        <p:spPr>
          <a:xfrm>
            <a:off x="2526030" y="1140460"/>
            <a:ext cx="6301740" cy="541528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80838"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Output </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pic>
        <p:nvPicPr>
          <p:cNvPr id="36" name="Picture 18"/>
          <p:cNvPicPr>
            <a:picLocks noChangeAspect="1"/>
          </p:cNvPicPr>
          <p:nvPr/>
        </p:nvPicPr>
        <p:blipFill>
          <a:blip r:embed="rId2"/>
          <a:stretch>
            <a:fillRect/>
          </a:stretch>
        </p:blipFill>
        <p:spPr>
          <a:xfrm>
            <a:off x="719455" y="1404620"/>
            <a:ext cx="4718685" cy="2329180"/>
          </a:xfrm>
          <a:prstGeom prst="rect">
            <a:avLst/>
          </a:prstGeom>
          <a:noFill/>
          <a:ln>
            <a:noFill/>
          </a:ln>
        </p:spPr>
      </p:pic>
      <p:pic>
        <p:nvPicPr>
          <p:cNvPr id="34" name="Picture 13"/>
          <p:cNvPicPr>
            <a:picLocks noChangeAspect="1"/>
          </p:cNvPicPr>
          <p:nvPr/>
        </p:nvPicPr>
        <p:blipFill>
          <a:blip r:embed="rId3"/>
          <a:stretch>
            <a:fillRect/>
          </a:stretch>
        </p:blipFill>
        <p:spPr>
          <a:xfrm>
            <a:off x="719455" y="4036060"/>
            <a:ext cx="4718685" cy="2329180"/>
          </a:xfrm>
          <a:prstGeom prst="rect">
            <a:avLst/>
          </a:prstGeom>
          <a:noFill/>
          <a:ln>
            <a:noFill/>
          </a:ln>
        </p:spPr>
      </p:pic>
      <p:pic>
        <p:nvPicPr>
          <p:cNvPr id="37" name="Picture 19"/>
          <p:cNvPicPr>
            <a:picLocks noChangeAspect="1"/>
          </p:cNvPicPr>
          <p:nvPr/>
        </p:nvPicPr>
        <p:blipFill>
          <a:blip r:embed="rId4"/>
          <a:stretch>
            <a:fillRect/>
          </a:stretch>
        </p:blipFill>
        <p:spPr>
          <a:xfrm>
            <a:off x="6226810" y="1405255"/>
            <a:ext cx="4991100" cy="2328545"/>
          </a:xfrm>
          <a:prstGeom prst="rect">
            <a:avLst/>
          </a:prstGeom>
          <a:noFill/>
          <a:ln>
            <a:noFill/>
          </a:ln>
        </p:spPr>
      </p:pic>
      <p:pic>
        <p:nvPicPr>
          <p:cNvPr id="4" name="Picture 19"/>
          <p:cNvPicPr>
            <a:picLocks noChangeAspect="1"/>
          </p:cNvPicPr>
          <p:nvPr/>
        </p:nvPicPr>
        <p:blipFill>
          <a:blip r:embed="rId4"/>
          <a:stretch>
            <a:fillRect/>
          </a:stretch>
        </p:blipFill>
        <p:spPr>
          <a:xfrm>
            <a:off x="6226810" y="3862070"/>
            <a:ext cx="4990465" cy="250698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TABLE_ENDDRAG_ORIGIN_RECT" val="622*442"/>
  <p:tag name="TABLE_ENDDRAG_RECT" val="205*108*622*44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4939</Words>
  <Application>WPS Presentation</Application>
  <PresentationFormat>Widescreen</PresentationFormat>
  <Paragraphs>138</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Bookman Old Style</vt:lpstr>
      <vt:lpstr>Calibri</vt:lpstr>
      <vt:lpstr>Times New Roman</vt:lpstr>
      <vt:lpstr>Bell MT</vt:lpstr>
      <vt:lpstr>Times New Roman Regular</vt:lpstr>
      <vt:lpstr>Times New Roman</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Akshatha janakiraman</cp:lastModifiedBy>
  <cp:revision>24</cp:revision>
  <dcterms:created xsi:type="dcterms:W3CDTF">2025-06-01T10:56:00Z</dcterms:created>
  <dcterms:modified xsi:type="dcterms:W3CDTF">2025-06-01T12:38:11Z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75296AC910A948F18BF86CA4FA503089_12</vt:lpwstr>
  </property>
  <property fmtid="{D5CDD505-2E9C-101B-9397-08002B2CF9AE}" pid="3" name="KSOProductBuildVer">
    <vt:lpwstr>2057-12.2.0.21183</vt:lpwstr>
  </property>
</Properties>
</file>