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71" r:id="rId3"/>
    <p:sldId id="260" r:id="rId4"/>
    <p:sldId id="257" r:id="rId5"/>
    <p:sldId id="258" r:id="rId6"/>
    <p:sldId id="262" r:id="rId7"/>
    <p:sldId id="259" r:id="rId8"/>
    <p:sldId id="261" r:id="rId9"/>
    <p:sldId id="263" r:id="rId10"/>
    <p:sldId id="264" r:id="rId11"/>
    <p:sldId id="273" r:id="rId12"/>
    <p:sldId id="265" r:id="rId13"/>
    <p:sldId id="266" r:id="rId14"/>
    <p:sldId id="267" r:id="rId15"/>
    <p:sldId id="268" r:id="rId16"/>
    <p:sldId id="270" r:id="rId17"/>
    <p:sldId id="269"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63601-C35E-409E-B788-0D5782A7809D}" v="18" dt="2025-03-28T15:53:20.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A99214-35F0-4AED-9B73-EE4E5CB62F7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DF604DA-836B-4BB2-A90E-033BB9CDBADF}" type="slidenum">
              <a:rPr lang="en-IN" smtClean="0"/>
              <a:t>‹#›</a:t>
            </a:fld>
            <a:endParaRPr lang="en-IN"/>
          </a:p>
        </p:txBody>
      </p:sp>
    </p:spTree>
    <p:extLst>
      <p:ext uri="{BB962C8B-B14F-4D97-AF65-F5344CB8AC3E}">
        <p14:creationId xmlns:p14="http://schemas.microsoft.com/office/powerpoint/2010/main" val="21200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99214-35F0-4AED-9B73-EE4E5CB62F7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F604DA-836B-4BB2-A90E-033BB9CDBADF}" type="slidenum">
              <a:rPr lang="en-IN" smtClean="0"/>
              <a:t>‹#›</a:t>
            </a:fld>
            <a:endParaRPr lang="en-IN"/>
          </a:p>
        </p:txBody>
      </p:sp>
    </p:spTree>
    <p:extLst>
      <p:ext uri="{BB962C8B-B14F-4D97-AF65-F5344CB8AC3E}">
        <p14:creationId xmlns:p14="http://schemas.microsoft.com/office/powerpoint/2010/main" val="95019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99214-35F0-4AED-9B73-EE4E5CB62F7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F604DA-836B-4BB2-A90E-033BB9CDBAD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9793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A99214-35F0-4AED-9B73-EE4E5CB62F7B}"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F604DA-836B-4BB2-A90E-033BB9CDBADF}" type="slidenum">
              <a:rPr lang="en-IN" smtClean="0"/>
              <a:t>‹#›</a:t>
            </a:fld>
            <a:endParaRPr lang="en-IN"/>
          </a:p>
        </p:txBody>
      </p:sp>
    </p:spTree>
    <p:extLst>
      <p:ext uri="{BB962C8B-B14F-4D97-AF65-F5344CB8AC3E}">
        <p14:creationId xmlns:p14="http://schemas.microsoft.com/office/powerpoint/2010/main" val="3691292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A99214-35F0-4AED-9B73-EE4E5CB62F7B}"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F604DA-836B-4BB2-A90E-033BB9CDBAD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4177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8A99214-35F0-4AED-9B73-EE4E5CB62F7B}"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F604DA-836B-4BB2-A90E-033BB9CDBADF}" type="slidenum">
              <a:rPr lang="en-IN" smtClean="0"/>
              <a:t>‹#›</a:t>
            </a:fld>
            <a:endParaRPr lang="en-IN"/>
          </a:p>
        </p:txBody>
      </p:sp>
    </p:spTree>
    <p:extLst>
      <p:ext uri="{BB962C8B-B14F-4D97-AF65-F5344CB8AC3E}">
        <p14:creationId xmlns:p14="http://schemas.microsoft.com/office/powerpoint/2010/main" val="582764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99214-35F0-4AED-9B73-EE4E5CB62F7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F604DA-836B-4BB2-A90E-033BB9CDBADF}" type="slidenum">
              <a:rPr lang="en-IN" smtClean="0"/>
              <a:t>‹#›</a:t>
            </a:fld>
            <a:endParaRPr lang="en-IN"/>
          </a:p>
        </p:txBody>
      </p:sp>
    </p:spTree>
    <p:extLst>
      <p:ext uri="{BB962C8B-B14F-4D97-AF65-F5344CB8AC3E}">
        <p14:creationId xmlns:p14="http://schemas.microsoft.com/office/powerpoint/2010/main" val="1209885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99214-35F0-4AED-9B73-EE4E5CB62F7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F604DA-836B-4BB2-A90E-033BB9CDBADF}" type="slidenum">
              <a:rPr lang="en-IN" smtClean="0"/>
              <a:t>‹#›</a:t>
            </a:fld>
            <a:endParaRPr lang="en-IN"/>
          </a:p>
        </p:txBody>
      </p:sp>
    </p:spTree>
    <p:extLst>
      <p:ext uri="{BB962C8B-B14F-4D97-AF65-F5344CB8AC3E}">
        <p14:creationId xmlns:p14="http://schemas.microsoft.com/office/powerpoint/2010/main" val="2650347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99214-35F0-4AED-9B73-EE4E5CB62F7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DF604DA-836B-4BB2-A90E-033BB9CDBADF}" type="slidenum">
              <a:rPr lang="en-IN" smtClean="0"/>
              <a:t>‹#›</a:t>
            </a:fld>
            <a:endParaRPr lang="en-IN"/>
          </a:p>
        </p:txBody>
      </p:sp>
    </p:spTree>
    <p:extLst>
      <p:ext uri="{BB962C8B-B14F-4D97-AF65-F5344CB8AC3E}">
        <p14:creationId xmlns:p14="http://schemas.microsoft.com/office/powerpoint/2010/main" val="1568704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99214-35F0-4AED-9B73-EE4E5CB62F7B}"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DF604DA-836B-4BB2-A90E-033BB9CDBADF}" type="slidenum">
              <a:rPr lang="en-IN" smtClean="0"/>
              <a:t>‹#›</a:t>
            </a:fld>
            <a:endParaRPr lang="en-IN"/>
          </a:p>
        </p:txBody>
      </p:sp>
    </p:spTree>
    <p:extLst>
      <p:ext uri="{BB962C8B-B14F-4D97-AF65-F5344CB8AC3E}">
        <p14:creationId xmlns:p14="http://schemas.microsoft.com/office/powerpoint/2010/main" val="187091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A99214-35F0-4AED-9B73-EE4E5CB62F7B}"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DF604DA-836B-4BB2-A90E-033BB9CDBADF}" type="slidenum">
              <a:rPr lang="en-IN" smtClean="0"/>
              <a:t>‹#›</a:t>
            </a:fld>
            <a:endParaRPr lang="en-IN"/>
          </a:p>
        </p:txBody>
      </p:sp>
    </p:spTree>
    <p:extLst>
      <p:ext uri="{BB962C8B-B14F-4D97-AF65-F5344CB8AC3E}">
        <p14:creationId xmlns:p14="http://schemas.microsoft.com/office/powerpoint/2010/main" val="2865263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A99214-35F0-4AED-9B73-EE4E5CB62F7B}" type="datetimeFigureOut">
              <a:rPr lang="en-IN" smtClean="0"/>
              <a:t>29-03-2025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DF604DA-836B-4BB2-A90E-033BB9CDBADF}" type="slidenum">
              <a:rPr lang="en-IN" smtClean="0"/>
              <a:t>‹#›</a:t>
            </a:fld>
            <a:endParaRPr lang="en-IN"/>
          </a:p>
        </p:txBody>
      </p:sp>
    </p:spTree>
    <p:extLst>
      <p:ext uri="{BB962C8B-B14F-4D97-AF65-F5344CB8AC3E}">
        <p14:creationId xmlns:p14="http://schemas.microsoft.com/office/powerpoint/2010/main" val="203970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A99214-35F0-4AED-9B73-EE4E5CB62F7B}" type="datetimeFigureOut">
              <a:rPr lang="en-IN" smtClean="0"/>
              <a:t>29-03-2025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DF604DA-836B-4BB2-A90E-033BB9CDBADF}" type="slidenum">
              <a:rPr lang="en-IN" smtClean="0"/>
              <a:t>‹#›</a:t>
            </a:fld>
            <a:endParaRPr lang="en-IN"/>
          </a:p>
        </p:txBody>
      </p:sp>
    </p:spTree>
    <p:extLst>
      <p:ext uri="{BB962C8B-B14F-4D97-AF65-F5344CB8AC3E}">
        <p14:creationId xmlns:p14="http://schemas.microsoft.com/office/powerpoint/2010/main" val="95115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99214-35F0-4AED-9B73-EE4E5CB62F7B}" type="datetimeFigureOut">
              <a:rPr lang="en-IN" smtClean="0"/>
              <a:t>29-03-2025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DF604DA-836B-4BB2-A90E-033BB9CDBADF}" type="slidenum">
              <a:rPr lang="en-IN" smtClean="0"/>
              <a:t>‹#›</a:t>
            </a:fld>
            <a:endParaRPr lang="en-IN"/>
          </a:p>
        </p:txBody>
      </p:sp>
    </p:spTree>
    <p:extLst>
      <p:ext uri="{BB962C8B-B14F-4D97-AF65-F5344CB8AC3E}">
        <p14:creationId xmlns:p14="http://schemas.microsoft.com/office/powerpoint/2010/main" val="248714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A99214-35F0-4AED-9B73-EE4E5CB62F7B}"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DF604DA-836B-4BB2-A90E-033BB9CDBADF}" type="slidenum">
              <a:rPr lang="en-IN" smtClean="0"/>
              <a:t>‹#›</a:t>
            </a:fld>
            <a:endParaRPr lang="en-IN"/>
          </a:p>
        </p:txBody>
      </p:sp>
    </p:spTree>
    <p:extLst>
      <p:ext uri="{BB962C8B-B14F-4D97-AF65-F5344CB8AC3E}">
        <p14:creationId xmlns:p14="http://schemas.microsoft.com/office/powerpoint/2010/main" val="4090327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A99214-35F0-4AED-9B73-EE4E5CB62F7B}"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DF604DA-836B-4BB2-A90E-033BB9CDBADF}" type="slidenum">
              <a:rPr lang="en-IN" smtClean="0"/>
              <a:t>‹#›</a:t>
            </a:fld>
            <a:endParaRPr lang="en-IN"/>
          </a:p>
        </p:txBody>
      </p:sp>
    </p:spTree>
    <p:extLst>
      <p:ext uri="{BB962C8B-B14F-4D97-AF65-F5344CB8AC3E}">
        <p14:creationId xmlns:p14="http://schemas.microsoft.com/office/powerpoint/2010/main" val="2350436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8A99214-35F0-4AED-9B73-EE4E5CB62F7B}" type="datetimeFigureOut">
              <a:rPr lang="en-IN" smtClean="0"/>
              <a:t>29-03-2025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DF604DA-836B-4BB2-A90E-033BB9CDBADF}" type="slidenum">
              <a:rPr lang="en-IN" smtClean="0"/>
              <a:t>‹#›</a:t>
            </a:fld>
            <a:endParaRPr lang="en-IN"/>
          </a:p>
        </p:txBody>
      </p:sp>
    </p:spTree>
    <p:extLst>
      <p:ext uri="{BB962C8B-B14F-4D97-AF65-F5344CB8AC3E}">
        <p14:creationId xmlns:p14="http://schemas.microsoft.com/office/powerpoint/2010/main" val="142536052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browser-use/web-ui" TargetMode="External"/><Relationship Id="rId2" Type="http://schemas.openxmlformats.org/officeDocument/2006/relationships/hyperlink" Target="https://github.com/browser-use/browser-us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rowser-use.com/" TargetMode="External"/><Relationship Id="rId2" Type="http://schemas.openxmlformats.org/officeDocument/2006/relationships/hyperlink" Target="https://www.labellerr.com/blog/what-are-ai-agents-a-comprehensive-guide/" TargetMode="External"/><Relationship Id="rId1" Type="http://schemas.openxmlformats.org/officeDocument/2006/relationships/slideLayout" Target="../slideLayouts/slideLayout2.xml"/><Relationship Id="rId5" Type="http://schemas.openxmlformats.org/officeDocument/2006/relationships/hyperlink" Target="https://www.udemy.com/course/generative-ai-in-software-testing/learn/lecture/48713677#overview" TargetMode="External"/><Relationship Id="rId4" Type="http://schemas.openxmlformats.org/officeDocument/2006/relationships/hyperlink" Target="https://zerostep.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E6D3-A434-8FA5-5CAE-3FDCBAB37C95}"/>
              </a:ext>
            </a:extLst>
          </p:cNvPr>
          <p:cNvSpPr>
            <a:spLocks noGrp="1"/>
          </p:cNvSpPr>
          <p:nvPr>
            <p:ph type="ctrTitle"/>
          </p:nvPr>
        </p:nvSpPr>
        <p:spPr>
          <a:xfrm>
            <a:off x="1524001" y="1256071"/>
            <a:ext cx="8915399" cy="2262781"/>
          </a:xfrm>
        </p:spPr>
        <p:txBody>
          <a:bodyPr>
            <a:normAutofit/>
          </a:bodyPr>
          <a:lstStyle/>
          <a:p>
            <a:pPr algn="ctr"/>
            <a:r>
              <a:rPr lang="en-US" sz="4400" b="1" dirty="0">
                <a:solidFill>
                  <a:schemeClr val="tx2">
                    <a:lumMod val="75000"/>
                    <a:lumOff val="25000"/>
                  </a:schemeClr>
                </a:solidFill>
              </a:rPr>
              <a:t>Enhancing Test Automation with AI Agents</a:t>
            </a:r>
            <a:br>
              <a:rPr lang="en-US" sz="4400" b="1" i="0" dirty="0">
                <a:solidFill>
                  <a:schemeClr val="tx2">
                    <a:lumMod val="75000"/>
                    <a:lumOff val="25000"/>
                  </a:schemeClr>
                </a:solidFill>
                <a:effectLst/>
                <a:latin typeface="Montserrat" panose="00000500000000000000" pitchFamily="2" charset="0"/>
              </a:rPr>
            </a:br>
            <a:endParaRPr lang="en-IN" sz="4400" b="1" dirty="0">
              <a:solidFill>
                <a:schemeClr val="tx2">
                  <a:lumMod val="75000"/>
                  <a:lumOff val="25000"/>
                </a:schemeClr>
              </a:solidFill>
            </a:endParaRPr>
          </a:p>
        </p:txBody>
      </p:sp>
      <p:sp>
        <p:nvSpPr>
          <p:cNvPr id="3" name="Subtitle 2">
            <a:extLst>
              <a:ext uri="{FF2B5EF4-FFF2-40B4-BE49-F238E27FC236}">
                <a16:creationId xmlns:a16="http://schemas.microsoft.com/office/drawing/2014/main" id="{B4B7EB5A-B43E-171D-0039-1764C559E65B}"/>
              </a:ext>
            </a:extLst>
          </p:cNvPr>
          <p:cNvSpPr>
            <a:spLocks noGrp="1"/>
          </p:cNvSpPr>
          <p:nvPr>
            <p:ph type="subTitle" idx="1"/>
          </p:nvPr>
        </p:nvSpPr>
        <p:spPr>
          <a:xfrm>
            <a:off x="7905136" y="4011561"/>
            <a:ext cx="2812025" cy="1315065"/>
          </a:xfrm>
        </p:spPr>
        <p:txBody>
          <a:bodyPr>
            <a:noAutofit/>
          </a:bodyPr>
          <a:lstStyle/>
          <a:p>
            <a:pPr algn="ctr"/>
            <a:r>
              <a:rPr lang="en-IN" sz="3200" dirty="0">
                <a:solidFill>
                  <a:schemeClr val="accent6">
                    <a:lumMod val="75000"/>
                  </a:schemeClr>
                </a:solidFill>
                <a:latin typeface="Monotype Corsiva" panose="03010101010201010101" pitchFamily="66" charset="0"/>
              </a:rPr>
              <a:t>Akshatha Dusa</a:t>
            </a:r>
          </a:p>
          <a:p>
            <a:pPr algn="ctr"/>
            <a:r>
              <a:rPr lang="en-IN" sz="3200" dirty="0">
                <a:solidFill>
                  <a:schemeClr val="accent6">
                    <a:lumMod val="75000"/>
                  </a:schemeClr>
                </a:solidFill>
                <a:latin typeface="Monotype Corsiva" panose="03010101010201010101" pitchFamily="66" charset="0"/>
              </a:rPr>
              <a:t>Sr Test Lead</a:t>
            </a:r>
          </a:p>
        </p:txBody>
      </p:sp>
    </p:spTree>
    <p:extLst>
      <p:ext uri="{BB962C8B-B14F-4D97-AF65-F5344CB8AC3E}">
        <p14:creationId xmlns:p14="http://schemas.microsoft.com/office/powerpoint/2010/main" val="3946690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8938-0B94-D139-7527-C57598C69F84}"/>
              </a:ext>
            </a:extLst>
          </p:cNvPr>
          <p:cNvSpPr>
            <a:spLocks noGrp="1"/>
          </p:cNvSpPr>
          <p:nvPr>
            <p:ph type="title"/>
          </p:nvPr>
        </p:nvSpPr>
        <p:spPr>
          <a:xfrm>
            <a:off x="2592925" y="624110"/>
            <a:ext cx="8911687" cy="752406"/>
          </a:xfrm>
        </p:spPr>
        <p:txBody>
          <a:bodyPr/>
          <a:lstStyle/>
          <a:p>
            <a:r>
              <a:rPr lang="en-IN" dirty="0"/>
              <a:t>AI Agent Use cases</a:t>
            </a:r>
          </a:p>
        </p:txBody>
      </p:sp>
      <p:sp>
        <p:nvSpPr>
          <p:cNvPr id="3" name="Content Placeholder 2">
            <a:extLst>
              <a:ext uri="{FF2B5EF4-FFF2-40B4-BE49-F238E27FC236}">
                <a16:creationId xmlns:a16="http://schemas.microsoft.com/office/drawing/2014/main" id="{F2B6E88E-8C1C-96C9-F850-8E97D167565F}"/>
              </a:ext>
            </a:extLst>
          </p:cNvPr>
          <p:cNvSpPr>
            <a:spLocks noGrp="1"/>
          </p:cNvSpPr>
          <p:nvPr>
            <p:ph idx="1"/>
          </p:nvPr>
        </p:nvSpPr>
        <p:spPr>
          <a:xfrm>
            <a:off x="1899138" y="1487156"/>
            <a:ext cx="9605474" cy="4424066"/>
          </a:xfrm>
        </p:spPr>
        <p:txBody>
          <a:bodyPr/>
          <a:lstStyle/>
          <a:p>
            <a:r>
              <a:rPr lang="en-IN" dirty="0"/>
              <a:t>E-Commerce</a:t>
            </a:r>
          </a:p>
          <a:p>
            <a:pPr lvl="1"/>
            <a:r>
              <a:rPr lang="en-IN" sz="1800" dirty="0"/>
              <a:t>Personalized Recommendations</a:t>
            </a:r>
          </a:p>
          <a:p>
            <a:pPr lvl="1"/>
            <a:r>
              <a:rPr lang="en-US" sz="1800" dirty="0"/>
              <a:t>Order Automation and Customer Support</a:t>
            </a:r>
          </a:p>
          <a:p>
            <a:pPr marL="342900" lvl="1" indent="-342900"/>
            <a:r>
              <a:rPr lang="en-IN" sz="1800" dirty="0"/>
              <a:t>Healthcare</a:t>
            </a:r>
          </a:p>
          <a:p>
            <a:pPr lvl="1"/>
            <a:r>
              <a:rPr lang="en-IN" sz="1800" dirty="0"/>
              <a:t>Diagnosis Assistance</a:t>
            </a:r>
          </a:p>
          <a:p>
            <a:pPr lvl="1"/>
            <a:r>
              <a:rPr lang="en-IN" sz="1800" dirty="0"/>
              <a:t>Patient Monitoring</a:t>
            </a:r>
          </a:p>
          <a:p>
            <a:pPr marL="342900" lvl="1" indent="-342900"/>
            <a:r>
              <a:rPr lang="en-IN" sz="1800" dirty="0"/>
              <a:t>Finance</a:t>
            </a:r>
          </a:p>
          <a:p>
            <a:pPr lvl="1"/>
            <a:r>
              <a:rPr lang="en-IN" sz="1800" dirty="0"/>
              <a:t>Fraud Detection</a:t>
            </a:r>
          </a:p>
          <a:p>
            <a:pPr lvl="1"/>
            <a:r>
              <a:rPr lang="en-IN" sz="1800" dirty="0"/>
              <a:t>Algorithmic Trading</a:t>
            </a:r>
          </a:p>
          <a:p>
            <a:pPr lvl="1"/>
            <a:endParaRPr lang="en-IN" b="1" dirty="0">
              <a:solidFill>
                <a:srgbClr val="15171A"/>
              </a:solidFill>
              <a:latin typeface="Georgia" panose="02040502050405020303" pitchFamily="18" charset="0"/>
            </a:endParaRPr>
          </a:p>
        </p:txBody>
      </p:sp>
    </p:spTree>
    <p:extLst>
      <p:ext uri="{BB962C8B-B14F-4D97-AF65-F5344CB8AC3E}">
        <p14:creationId xmlns:p14="http://schemas.microsoft.com/office/powerpoint/2010/main" val="3516134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3314-F96B-8C44-26C1-47BA83706DDE}"/>
              </a:ext>
            </a:extLst>
          </p:cNvPr>
          <p:cNvSpPr>
            <a:spLocks noGrp="1"/>
          </p:cNvSpPr>
          <p:nvPr>
            <p:ph type="title"/>
          </p:nvPr>
        </p:nvSpPr>
        <p:spPr/>
        <p:txBody>
          <a:bodyPr/>
          <a:lstStyle/>
          <a:p>
            <a:r>
              <a:rPr lang="en-US" dirty="0"/>
              <a:t>How does it now relate to testing</a:t>
            </a:r>
            <a:endParaRPr lang="en-IN" dirty="0"/>
          </a:p>
        </p:txBody>
      </p:sp>
      <p:sp>
        <p:nvSpPr>
          <p:cNvPr id="3" name="Content Placeholder 2">
            <a:extLst>
              <a:ext uri="{FF2B5EF4-FFF2-40B4-BE49-F238E27FC236}">
                <a16:creationId xmlns:a16="http://schemas.microsoft.com/office/drawing/2014/main" id="{7314D3D3-8882-0AEB-F6CF-7F657EE83FEB}"/>
              </a:ext>
            </a:extLst>
          </p:cNvPr>
          <p:cNvSpPr>
            <a:spLocks noGrp="1"/>
          </p:cNvSpPr>
          <p:nvPr>
            <p:ph idx="1"/>
          </p:nvPr>
        </p:nvSpPr>
        <p:spPr>
          <a:xfrm>
            <a:off x="2143432" y="1474839"/>
            <a:ext cx="9361180" cy="4436383"/>
          </a:xfrm>
        </p:spPr>
        <p:txBody>
          <a:bodyPr/>
          <a:lstStyle/>
          <a:p>
            <a:pPr marL="0" indent="0">
              <a:buNone/>
            </a:pPr>
            <a:endParaRPr lang="en-US" dirty="0"/>
          </a:p>
          <a:p>
            <a:r>
              <a:rPr lang="en-US" dirty="0"/>
              <a:t>If AI was a QA team member, what skills should it have?”</a:t>
            </a:r>
          </a:p>
          <a:p>
            <a:endParaRPr lang="en-US" dirty="0"/>
          </a:p>
          <a:p>
            <a:r>
              <a:rPr lang="en-US" dirty="0"/>
              <a:t>What’s your biggest challenge in test automation?"</a:t>
            </a:r>
            <a:endParaRPr lang="en-IN" dirty="0"/>
          </a:p>
        </p:txBody>
      </p:sp>
    </p:spTree>
    <p:extLst>
      <p:ext uri="{BB962C8B-B14F-4D97-AF65-F5344CB8AC3E}">
        <p14:creationId xmlns:p14="http://schemas.microsoft.com/office/powerpoint/2010/main" val="830042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9C07-7D49-EA1E-34B3-905F20082E10}"/>
              </a:ext>
            </a:extLst>
          </p:cNvPr>
          <p:cNvSpPr>
            <a:spLocks noGrp="1"/>
          </p:cNvSpPr>
          <p:nvPr>
            <p:ph type="title"/>
          </p:nvPr>
        </p:nvSpPr>
        <p:spPr>
          <a:xfrm>
            <a:off x="2442113" y="555284"/>
            <a:ext cx="8911687" cy="1280890"/>
          </a:xfrm>
        </p:spPr>
        <p:txBody>
          <a:bodyPr>
            <a:noAutofit/>
          </a:bodyPr>
          <a:lstStyle/>
          <a:p>
            <a:r>
              <a:rPr lang="en-IN" sz="4000" dirty="0"/>
              <a:t>How they differ from Traditional test automation</a:t>
            </a:r>
            <a:br>
              <a:rPr lang="en-IN" sz="4000" dirty="0"/>
            </a:br>
            <a:endParaRPr lang="en-IN" sz="4000" dirty="0"/>
          </a:p>
        </p:txBody>
      </p:sp>
      <p:graphicFrame>
        <p:nvGraphicFramePr>
          <p:cNvPr id="6" name="Table 5">
            <a:extLst>
              <a:ext uri="{FF2B5EF4-FFF2-40B4-BE49-F238E27FC236}">
                <a16:creationId xmlns:a16="http://schemas.microsoft.com/office/drawing/2014/main" id="{3A028B1A-9777-17E2-BBC5-F5C070DD888A}"/>
              </a:ext>
            </a:extLst>
          </p:cNvPr>
          <p:cNvGraphicFramePr>
            <a:graphicFrameLocks noGrp="1"/>
          </p:cNvGraphicFramePr>
          <p:nvPr>
            <p:extLst>
              <p:ext uri="{D42A27DB-BD31-4B8C-83A1-F6EECF244321}">
                <p14:modId xmlns:p14="http://schemas.microsoft.com/office/powerpoint/2010/main" val="3852025516"/>
              </p:ext>
            </p:extLst>
          </p:nvPr>
        </p:nvGraphicFramePr>
        <p:xfrm>
          <a:off x="838200" y="2143431"/>
          <a:ext cx="10515600" cy="2998840"/>
        </p:xfrm>
        <a:graphic>
          <a:graphicData uri="http://schemas.openxmlformats.org/drawingml/2006/table">
            <a:tbl>
              <a:tblPr/>
              <a:tblGrid>
                <a:gridCol w="3505200">
                  <a:extLst>
                    <a:ext uri="{9D8B030D-6E8A-4147-A177-3AD203B41FA5}">
                      <a16:colId xmlns:a16="http://schemas.microsoft.com/office/drawing/2014/main" val="1902915895"/>
                    </a:ext>
                  </a:extLst>
                </a:gridCol>
                <a:gridCol w="3505200">
                  <a:extLst>
                    <a:ext uri="{9D8B030D-6E8A-4147-A177-3AD203B41FA5}">
                      <a16:colId xmlns:a16="http://schemas.microsoft.com/office/drawing/2014/main" val="1557442559"/>
                    </a:ext>
                  </a:extLst>
                </a:gridCol>
                <a:gridCol w="3505200">
                  <a:extLst>
                    <a:ext uri="{9D8B030D-6E8A-4147-A177-3AD203B41FA5}">
                      <a16:colId xmlns:a16="http://schemas.microsoft.com/office/drawing/2014/main" val="1354164173"/>
                    </a:ext>
                  </a:extLst>
                </a:gridCol>
              </a:tblGrid>
              <a:tr h="599768">
                <a:tc>
                  <a:txBody>
                    <a:bodyPr/>
                    <a:lstStyle/>
                    <a:p>
                      <a:r>
                        <a:rPr lang="en-IN" i="1"/>
                        <a:t>Feature</a:t>
                      </a:r>
                      <a:endParaRPr lang="en-IN"/>
                    </a:p>
                  </a:txBody>
                  <a:tcPr anchor="ctr">
                    <a:lnL>
                      <a:noFill/>
                    </a:lnL>
                    <a:lnR>
                      <a:noFill/>
                    </a:lnR>
                    <a:lnT>
                      <a:noFill/>
                    </a:lnT>
                    <a:lnB>
                      <a:noFill/>
                    </a:lnB>
                    <a:noFill/>
                  </a:tcPr>
                </a:tc>
                <a:tc>
                  <a:txBody>
                    <a:bodyPr/>
                    <a:lstStyle/>
                    <a:p>
                      <a:r>
                        <a:rPr lang="en-IN" i="1"/>
                        <a:t>Traditional Automation</a:t>
                      </a:r>
                      <a:endParaRPr lang="en-IN"/>
                    </a:p>
                  </a:txBody>
                  <a:tcPr anchor="ctr">
                    <a:lnL>
                      <a:noFill/>
                    </a:lnL>
                    <a:lnR>
                      <a:noFill/>
                    </a:lnR>
                    <a:lnT>
                      <a:noFill/>
                    </a:lnT>
                    <a:lnB>
                      <a:noFill/>
                    </a:lnB>
                    <a:noFill/>
                  </a:tcPr>
                </a:tc>
                <a:tc>
                  <a:txBody>
                    <a:bodyPr/>
                    <a:lstStyle/>
                    <a:p>
                      <a:r>
                        <a:rPr lang="en-IN" i="1"/>
                        <a:t>AI Agents</a:t>
                      </a:r>
                      <a:endParaRPr lang="en-IN"/>
                    </a:p>
                  </a:txBody>
                  <a:tcPr anchor="ctr">
                    <a:lnL>
                      <a:noFill/>
                    </a:lnL>
                    <a:lnR>
                      <a:noFill/>
                    </a:lnR>
                    <a:lnT>
                      <a:noFill/>
                    </a:lnT>
                    <a:lnB>
                      <a:noFill/>
                    </a:lnB>
                    <a:noFill/>
                  </a:tcPr>
                </a:tc>
                <a:extLst>
                  <a:ext uri="{0D108BD9-81ED-4DB2-BD59-A6C34878D82A}">
                    <a16:rowId xmlns:a16="http://schemas.microsoft.com/office/drawing/2014/main" val="947053563"/>
                  </a:ext>
                </a:extLst>
              </a:tr>
              <a:tr h="599768">
                <a:tc>
                  <a:txBody>
                    <a:bodyPr/>
                    <a:lstStyle/>
                    <a:p>
                      <a:r>
                        <a:rPr lang="en-IN" b="1" i="1"/>
                        <a:t>Test Execution</a:t>
                      </a:r>
                      <a:endParaRPr lang="en-IN"/>
                    </a:p>
                  </a:txBody>
                  <a:tcPr anchor="ctr">
                    <a:lnL>
                      <a:noFill/>
                    </a:lnL>
                    <a:lnR>
                      <a:noFill/>
                    </a:lnR>
                    <a:lnT>
                      <a:noFill/>
                    </a:lnT>
                    <a:lnB>
                      <a:noFill/>
                    </a:lnB>
                    <a:noFill/>
                  </a:tcPr>
                </a:tc>
                <a:tc>
                  <a:txBody>
                    <a:bodyPr/>
                    <a:lstStyle/>
                    <a:p>
                      <a:r>
                        <a:rPr lang="en-IN" i="1"/>
                        <a:t>Rule-based scripts</a:t>
                      </a:r>
                      <a:endParaRPr lang="en-IN"/>
                    </a:p>
                  </a:txBody>
                  <a:tcPr anchor="ctr">
                    <a:lnL>
                      <a:noFill/>
                    </a:lnL>
                    <a:lnR>
                      <a:noFill/>
                    </a:lnR>
                    <a:lnT>
                      <a:noFill/>
                    </a:lnT>
                    <a:lnB>
                      <a:noFill/>
                    </a:lnB>
                    <a:noFill/>
                  </a:tcPr>
                </a:tc>
                <a:tc>
                  <a:txBody>
                    <a:bodyPr/>
                    <a:lstStyle/>
                    <a:p>
                      <a:r>
                        <a:rPr lang="en-IN" i="1"/>
                        <a:t>Dynamic decision-making</a:t>
                      </a:r>
                      <a:endParaRPr lang="en-IN"/>
                    </a:p>
                  </a:txBody>
                  <a:tcPr anchor="ctr">
                    <a:lnL>
                      <a:noFill/>
                    </a:lnL>
                    <a:lnR>
                      <a:noFill/>
                    </a:lnR>
                    <a:lnT>
                      <a:noFill/>
                    </a:lnT>
                    <a:lnB>
                      <a:noFill/>
                    </a:lnB>
                    <a:noFill/>
                  </a:tcPr>
                </a:tc>
                <a:extLst>
                  <a:ext uri="{0D108BD9-81ED-4DB2-BD59-A6C34878D82A}">
                    <a16:rowId xmlns:a16="http://schemas.microsoft.com/office/drawing/2014/main" val="772871699"/>
                  </a:ext>
                </a:extLst>
              </a:tr>
              <a:tr h="599768">
                <a:tc>
                  <a:txBody>
                    <a:bodyPr/>
                    <a:lstStyle/>
                    <a:p>
                      <a:r>
                        <a:rPr lang="en-IN" b="1" i="1" dirty="0"/>
                        <a:t>Maintenance</a:t>
                      </a:r>
                      <a:endParaRPr lang="en-IN" dirty="0"/>
                    </a:p>
                  </a:txBody>
                  <a:tcPr anchor="ctr">
                    <a:lnL>
                      <a:noFill/>
                    </a:lnL>
                    <a:lnR>
                      <a:noFill/>
                    </a:lnR>
                    <a:lnT>
                      <a:noFill/>
                    </a:lnT>
                    <a:lnB>
                      <a:noFill/>
                    </a:lnB>
                    <a:noFill/>
                  </a:tcPr>
                </a:tc>
                <a:tc>
                  <a:txBody>
                    <a:bodyPr/>
                    <a:lstStyle/>
                    <a:p>
                      <a:r>
                        <a:rPr lang="en-IN" i="1"/>
                        <a:t>High effort</a:t>
                      </a:r>
                      <a:endParaRPr lang="en-IN"/>
                    </a:p>
                  </a:txBody>
                  <a:tcPr anchor="ctr">
                    <a:lnL>
                      <a:noFill/>
                    </a:lnL>
                    <a:lnR>
                      <a:noFill/>
                    </a:lnR>
                    <a:lnT>
                      <a:noFill/>
                    </a:lnT>
                    <a:lnB>
                      <a:noFill/>
                    </a:lnB>
                    <a:noFill/>
                  </a:tcPr>
                </a:tc>
                <a:tc>
                  <a:txBody>
                    <a:bodyPr/>
                    <a:lstStyle/>
                    <a:p>
                      <a:r>
                        <a:rPr lang="en-IN" i="1"/>
                        <a:t>Self-healing</a:t>
                      </a:r>
                      <a:endParaRPr lang="en-IN"/>
                    </a:p>
                  </a:txBody>
                  <a:tcPr anchor="ctr">
                    <a:lnL>
                      <a:noFill/>
                    </a:lnL>
                    <a:lnR>
                      <a:noFill/>
                    </a:lnR>
                    <a:lnT>
                      <a:noFill/>
                    </a:lnT>
                    <a:lnB>
                      <a:noFill/>
                    </a:lnB>
                    <a:noFill/>
                  </a:tcPr>
                </a:tc>
                <a:extLst>
                  <a:ext uri="{0D108BD9-81ED-4DB2-BD59-A6C34878D82A}">
                    <a16:rowId xmlns:a16="http://schemas.microsoft.com/office/drawing/2014/main" val="2752150799"/>
                  </a:ext>
                </a:extLst>
              </a:tr>
              <a:tr h="599768">
                <a:tc>
                  <a:txBody>
                    <a:bodyPr/>
                    <a:lstStyle/>
                    <a:p>
                      <a:r>
                        <a:rPr lang="en-IN" b="1" i="1"/>
                        <a:t>Adaptability</a:t>
                      </a:r>
                      <a:endParaRPr lang="en-IN"/>
                    </a:p>
                  </a:txBody>
                  <a:tcPr anchor="ctr">
                    <a:lnL>
                      <a:noFill/>
                    </a:lnL>
                    <a:lnR>
                      <a:noFill/>
                    </a:lnR>
                    <a:lnT>
                      <a:noFill/>
                    </a:lnT>
                    <a:lnB>
                      <a:noFill/>
                    </a:lnB>
                    <a:noFill/>
                  </a:tcPr>
                </a:tc>
                <a:tc>
                  <a:txBody>
                    <a:bodyPr/>
                    <a:lstStyle/>
                    <a:p>
                      <a:r>
                        <a:rPr lang="en-IN" i="1"/>
                        <a:t>Hardcoded locators</a:t>
                      </a:r>
                      <a:endParaRPr lang="en-IN"/>
                    </a:p>
                  </a:txBody>
                  <a:tcPr anchor="ctr">
                    <a:lnL>
                      <a:noFill/>
                    </a:lnL>
                    <a:lnR>
                      <a:noFill/>
                    </a:lnR>
                    <a:lnT>
                      <a:noFill/>
                    </a:lnT>
                    <a:lnB>
                      <a:noFill/>
                    </a:lnB>
                    <a:noFill/>
                  </a:tcPr>
                </a:tc>
                <a:tc>
                  <a:txBody>
                    <a:bodyPr/>
                    <a:lstStyle/>
                    <a:p>
                      <a:r>
                        <a:rPr lang="en-IN" i="1"/>
                        <a:t>AI-driven smart locators</a:t>
                      </a:r>
                      <a:endParaRPr lang="en-IN"/>
                    </a:p>
                  </a:txBody>
                  <a:tcPr anchor="ctr">
                    <a:lnL>
                      <a:noFill/>
                    </a:lnL>
                    <a:lnR>
                      <a:noFill/>
                    </a:lnR>
                    <a:lnT>
                      <a:noFill/>
                    </a:lnT>
                    <a:lnB>
                      <a:noFill/>
                    </a:lnB>
                    <a:noFill/>
                  </a:tcPr>
                </a:tc>
                <a:extLst>
                  <a:ext uri="{0D108BD9-81ED-4DB2-BD59-A6C34878D82A}">
                    <a16:rowId xmlns:a16="http://schemas.microsoft.com/office/drawing/2014/main" val="1145950985"/>
                  </a:ext>
                </a:extLst>
              </a:tr>
              <a:tr h="599768">
                <a:tc>
                  <a:txBody>
                    <a:bodyPr/>
                    <a:lstStyle/>
                    <a:p>
                      <a:r>
                        <a:rPr lang="en-IN" b="1" i="1" dirty="0"/>
                        <a:t>Intelligence</a:t>
                      </a:r>
                      <a:endParaRPr lang="en-IN" dirty="0"/>
                    </a:p>
                  </a:txBody>
                  <a:tcPr anchor="ctr">
                    <a:lnL>
                      <a:noFill/>
                    </a:lnL>
                    <a:lnR>
                      <a:noFill/>
                    </a:lnR>
                    <a:lnT>
                      <a:noFill/>
                    </a:lnT>
                    <a:lnB>
                      <a:noFill/>
                    </a:lnB>
                    <a:noFill/>
                  </a:tcPr>
                </a:tc>
                <a:tc>
                  <a:txBody>
                    <a:bodyPr/>
                    <a:lstStyle/>
                    <a:p>
                      <a:r>
                        <a:rPr lang="en-IN" i="1"/>
                        <a:t>No learning ability</a:t>
                      </a:r>
                      <a:endParaRPr lang="en-IN"/>
                    </a:p>
                  </a:txBody>
                  <a:tcPr anchor="ctr">
                    <a:lnL>
                      <a:noFill/>
                    </a:lnL>
                    <a:lnR>
                      <a:noFill/>
                    </a:lnR>
                    <a:lnT>
                      <a:noFill/>
                    </a:lnT>
                    <a:lnB>
                      <a:noFill/>
                    </a:lnB>
                    <a:noFill/>
                  </a:tcPr>
                </a:tc>
                <a:tc>
                  <a:txBody>
                    <a:bodyPr/>
                    <a:lstStyle/>
                    <a:p>
                      <a:r>
                        <a:rPr lang="en-IN" i="1" dirty="0"/>
                        <a:t>Learns &amp; improves</a:t>
                      </a:r>
                      <a:endParaRPr lang="en-IN" dirty="0"/>
                    </a:p>
                  </a:txBody>
                  <a:tcPr anchor="ctr">
                    <a:lnL>
                      <a:noFill/>
                    </a:lnL>
                    <a:lnR>
                      <a:noFill/>
                    </a:lnR>
                    <a:lnT>
                      <a:noFill/>
                    </a:lnT>
                    <a:lnB>
                      <a:noFill/>
                    </a:lnB>
                    <a:noFill/>
                  </a:tcPr>
                </a:tc>
                <a:extLst>
                  <a:ext uri="{0D108BD9-81ED-4DB2-BD59-A6C34878D82A}">
                    <a16:rowId xmlns:a16="http://schemas.microsoft.com/office/drawing/2014/main" val="4145350809"/>
                  </a:ext>
                </a:extLst>
              </a:tr>
            </a:tbl>
          </a:graphicData>
        </a:graphic>
      </p:graphicFrame>
    </p:spTree>
    <p:extLst>
      <p:ext uri="{BB962C8B-B14F-4D97-AF65-F5344CB8AC3E}">
        <p14:creationId xmlns:p14="http://schemas.microsoft.com/office/powerpoint/2010/main" val="2048574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E66E-557A-78B9-3BC3-74BCFCA52F16}"/>
              </a:ext>
            </a:extLst>
          </p:cNvPr>
          <p:cNvSpPr>
            <a:spLocks noGrp="1"/>
          </p:cNvSpPr>
          <p:nvPr>
            <p:ph type="title"/>
          </p:nvPr>
        </p:nvSpPr>
        <p:spPr/>
        <p:txBody>
          <a:bodyPr>
            <a:normAutofit fontScale="90000"/>
          </a:bodyPr>
          <a:lstStyle/>
          <a:p>
            <a:r>
              <a:rPr lang="en-US" sz="4000" dirty="0"/>
              <a:t>Benefits of AI Agents in Testing</a:t>
            </a:r>
            <a:br>
              <a:rPr lang="en-US" sz="4000" b="1" dirty="0"/>
            </a:br>
            <a:endParaRPr lang="en-IN" sz="4000" dirty="0"/>
          </a:p>
        </p:txBody>
      </p:sp>
      <p:sp>
        <p:nvSpPr>
          <p:cNvPr id="3" name="Content Placeholder 2">
            <a:extLst>
              <a:ext uri="{FF2B5EF4-FFF2-40B4-BE49-F238E27FC236}">
                <a16:creationId xmlns:a16="http://schemas.microsoft.com/office/drawing/2014/main" id="{214C3F41-53C2-49F4-101B-76CDB9410CEB}"/>
              </a:ext>
            </a:extLst>
          </p:cNvPr>
          <p:cNvSpPr>
            <a:spLocks noGrp="1"/>
          </p:cNvSpPr>
          <p:nvPr>
            <p:ph idx="1"/>
          </p:nvPr>
        </p:nvSpPr>
        <p:spPr>
          <a:xfrm>
            <a:off x="838200" y="1690688"/>
            <a:ext cx="10515600" cy="3058293"/>
          </a:xfrm>
        </p:spPr>
        <p:txBody>
          <a:bodyPr>
            <a:normAutofit/>
          </a:bodyPr>
          <a:lstStyle/>
          <a:p>
            <a:r>
              <a:rPr lang="en-US" sz="1800" dirty="0"/>
              <a:t>Reduce test maintenance with self-healing automation</a:t>
            </a:r>
          </a:p>
          <a:p>
            <a:endParaRPr lang="en-US" sz="1800" dirty="0"/>
          </a:p>
          <a:p>
            <a:r>
              <a:rPr lang="en-US" sz="1800" dirty="0"/>
              <a:t> Increase test stability by adapting to UI changes</a:t>
            </a:r>
          </a:p>
          <a:p>
            <a:endParaRPr lang="en-US" sz="1800" dirty="0"/>
          </a:p>
          <a:p>
            <a:r>
              <a:rPr lang="en-US" sz="1800" dirty="0"/>
              <a:t>Optimize test execution with AI-driven decisions</a:t>
            </a:r>
          </a:p>
          <a:p>
            <a:endParaRPr lang="en-US" sz="1800" dirty="0"/>
          </a:p>
          <a:p>
            <a:r>
              <a:rPr lang="en-US" sz="1800" dirty="0"/>
              <a:t>Improve coverage &amp; efficiency using AI-based test creation</a:t>
            </a:r>
          </a:p>
          <a:p>
            <a:endParaRPr lang="en-IN" sz="1800" dirty="0"/>
          </a:p>
        </p:txBody>
      </p:sp>
    </p:spTree>
    <p:extLst>
      <p:ext uri="{BB962C8B-B14F-4D97-AF65-F5344CB8AC3E}">
        <p14:creationId xmlns:p14="http://schemas.microsoft.com/office/powerpoint/2010/main" val="359243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B6FA-0FD6-D61A-5286-895EBDF8472B}"/>
              </a:ext>
            </a:extLst>
          </p:cNvPr>
          <p:cNvSpPr>
            <a:spLocks noGrp="1"/>
          </p:cNvSpPr>
          <p:nvPr>
            <p:ph type="title"/>
          </p:nvPr>
        </p:nvSpPr>
        <p:spPr/>
        <p:txBody>
          <a:bodyPr>
            <a:normAutofit/>
          </a:bodyPr>
          <a:lstStyle/>
          <a:p>
            <a:r>
              <a:rPr lang="en-IN" sz="4000" dirty="0"/>
              <a:t>Tools with AI capabilities</a:t>
            </a:r>
          </a:p>
        </p:txBody>
      </p:sp>
      <p:sp>
        <p:nvSpPr>
          <p:cNvPr id="3" name="Content Placeholder 2">
            <a:extLst>
              <a:ext uri="{FF2B5EF4-FFF2-40B4-BE49-F238E27FC236}">
                <a16:creationId xmlns:a16="http://schemas.microsoft.com/office/drawing/2014/main" id="{30BD9665-F065-B825-A9A0-F44E36BD793C}"/>
              </a:ext>
            </a:extLst>
          </p:cNvPr>
          <p:cNvSpPr>
            <a:spLocks noGrp="1"/>
          </p:cNvSpPr>
          <p:nvPr>
            <p:ph idx="1"/>
          </p:nvPr>
        </p:nvSpPr>
        <p:spPr/>
        <p:txBody>
          <a:bodyPr/>
          <a:lstStyle/>
          <a:p>
            <a:r>
              <a:rPr lang="en-IN" dirty="0" err="1"/>
              <a:t>Testrigor</a:t>
            </a:r>
            <a:r>
              <a:rPr lang="en-IN" dirty="0"/>
              <a:t>-Trial Paid</a:t>
            </a:r>
          </a:p>
          <a:p>
            <a:r>
              <a:rPr lang="en-IN" dirty="0"/>
              <a:t>ChatGPT Operator--Paid</a:t>
            </a:r>
          </a:p>
          <a:p>
            <a:r>
              <a:rPr lang="en-IN" dirty="0" err="1"/>
              <a:t>Browserbase</a:t>
            </a:r>
            <a:endParaRPr lang="en-IN" dirty="0"/>
          </a:p>
          <a:p>
            <a:r>
              <a:rPr lang="en-IN" dirty="0" err="1"/>
              <a:t>BrowserUse</a:t>
            </a:r>
            <a:r>
              <a:rPr lang="en-IN" dirty="0"/>
              <a:t> --Opensource</a:t>
            </a:r>
          </a:p>
          <a:p>
            <a:endParaRPr lang="en-IN" dirty="0"/>
          </a:p>
        </p:txBody>
      </p:sp>
    </p:spTree>
    <p:extLst>
      <p:ext uri="{BB962C8B-B14F-4D97-AF65-F5344CB8AC3E}">
        <p14:creationId xmlns:p14="http://schemas.microsoft.com/office/powerpoint/2010/main" val="3339681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0C59-E64C-D3AE-A053-413518B82EA3}"/>
              </a:ext>
            </a:extLst>
          </p:cNvPr>
          <p:cNvSpPr>
            <a:spLocks noGrp="1"/>
          </p:cNvSpPr>
          <p:nvPr>
            <p:ph type="title"/>
          </p:nvPr>
        </p:nvSpPr>
        <p:spPr>
          <a:xfrm>
            <a:off x="2077064" y="571604"/>
            <a:ext cx="10515600" cy="883572"/>
          </a:xfrm>
        </p:spPr>
        <p:txBody>
          <a:bodyPr>
            <a:normAutofit/>
          </a:bodyPr>
          <a:lstStyle/>
          <a:p>
            <a:r>
              <a:rPr lang="en-IN" sz="4000" dirty="0"/>
              <a:t>Browser use Demo</a:t>
            </a:r>
          </a:p>
        </p:txBody>
      </p:sp>
      <p:sp>
        <p:nvSpPr>
          <p:cNvPr id="3" name="Content Placeholder 2">
            <a:extLst>
              <a:ext uri="{FF2B5EF4-FFF2-40B4-BE49-F238E27FC236}">
                <a16:creationId xmlns:a16="http://schemas.microsoft.com/office/drawing/2014/main" id="{3D977096-2E28-AE69-EB2F-8A88315E45D6}"/>
              </a:ext>
            </a:extLst>
          </p:cNvPr>
          <p:cNvSpPr>
            <a:spLocks noGrp="1"/>
          </p:cNvSpPr>
          <p:nvPr>
            <p:ph idx="1"/>
          </p:nvPr>
        </p:nvSpPr>
        <p:spPr>
          <a:xfrm>
            <a:off x="1676400" y="1612489"/>
            <a:ext cx="10515600" cy="4790615"/>
          </a:xfrm>
        </p:spPr>
        <p:txBody>
          <a:bodyPr>
            <a:noAutofit/>
          </a:bodyPr>
          <a:lstStyle/>
          <a:p>
            <a:r>
              <a:rPr lang="en-IN" sz="1800" dirty="0"/>
              <a:t>Design Test automation using AI agent -Playwright</a:t>
            </a:r>
          </a:p>
          <a:p>
            <a:pPr lvl="1"/>
            <a:r>
              <a:rPr lang="en-US" sz="1800" dirty="0"/>
              <a:t>Framework connect your AI agents with the browser.</a:t>
            </a:r>
          </a:p>
          <a:p>
            <a:pPr lvl="1"/>
            <a:r>
              <a:rPr lang="en-IN" sz="1800" dirty="0"/>
              <a:t>Plain English code less</a:t>
            </a:r>
            <a:endParaRPr lang="en-US" sz="1800" dirty="0"/>
          </a:p>
          <a:p>
            <a:pPr lvl="1"/>
            <a:r>
              <a:rPr lang="en-US" sz="1800" dirty="0"/>
              <a:t>Raw automation  we need </a:t>
            </a:r>
            <a:r>
              <a:rPr lang="en-US" sz="1800" dirty="0" err="1"/>
              <a:t>Assertions,validations</a:t>
            </a:r>
            <a:r>
              <a:rPr lang="en-US" sz="1800" dirty="0"/>
              <a:t>, locators</a:t>
            </a:r>
          </a:p>
          <a:p>
            <a:pPr lvl="1"/>
            <a:r>
              <a:rPr lang="en-IN" sz="1800" dirty="0"/>
              <a:t>Wrappers on top of AI agents </a:t>
            </a:r>
          </a:p>
          <a:p>
            <a:pPr lvl="1"/>
            <a:endParaRPr lang="en-IN" sz="1800" dirty="0"/>
          </a:p>
          <a:p>
            <a:pPr lvl="2"/>
            <a:endParaRPr lang="en-IN" sz="1400" dirty="0"/>
          </a:p>
          <a:p>
            <a:pPr lvl="1"/>
            <a:endParaRPr lang="en-IN" sz="1800" dirty="0"/>
          </a:p>
          <a:p>
            <a:pPr lvl="1"/>
            <a:endParaRPr lang="en-IN" sz="1800" dirty="0"/>
          </a:p>
          <a:p>
            <a:pPr lvl="1"/>
            <a:endParaRPr lang="en-IN" sz="1800" dirty="0"/>
          </a:p>
          <a:p>
            <a:pPr lvl="1"/>
            <a:endParaRPr lang="en-IN" sz="1800" dirty="0"/>
          </a:p>
          <a:p>
            <a:pPr lvl="1"/>
            <a:endParaRPr lang="en-IN" sz="1800" dirty="0"/>
          </a:p>
          <a:p>
            <a:pPr lvl="1"/>
            <a:endParaRPr lang="en-IN" sz="1800" dirty="0"/>
          </a:p>
          <a:p>
            <a:pPr lvl="1"/>
            <a:endParaRPr lang="en-IN" sz="1800" dirty="0"/>
          </a:p>
          <a:p>
            <a:pPr lvl="1"/>
            <a:endParaRPr lang="en-IN" sz="1800" dirty="0"/>
          </a:p>
          <a:p>
            <a:pPr lvl="1"/>
            <a:endParaRPr lang="en-IN" sz="1800" dirty="0"/>
          </a:p>
          <a:p>
            <a:pPr lvl="1"/>
            <a:r>
              <a:rPr lang="en-IN" sz="1800" dirty="0">
                <a:hlinkClick r:id="rId2"/>
              </a:rPr>
              <a:t>https://github.com/browser-use/browser-use</a:t>
            </a:r>
            <a:endParaRPr lang="en-IN" sz="1800" dirty="0"/>
          </a:p>
          <a:p>
            <a:pPr lvl="1"/>
            <a:r>
              <a:rPr lang="en-IN" sz="1800" dirty="0">
                <a:hlinkClick r:id="rId3"/>
              </a:rPr>
              <a:t>https://github.com/browser-use/web-ui</a:t>
            </a:r>
            <a:r>
              <a:rPr lang="en-IN" sz="1800" dirty="0"/>
              <a:t>	</a:t>
            </a:r>
          </a:p>
        </p:txBody>
      </p:sp>
    </p:spTree>
    <p:extLst>
      <p:ext uri="{BB962C8B-B14F-4D97-AF65-F5344CB8AC3E}">
        <p14:creationId xmlns:p14="http://schemas.microsoft.com/office/powerpoint/2010/main" val="2187894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195C-8B17-F799-0BBB-277991D8E64C}"/>
              </a:ext>
            </a:extLst>
          </p:cNvPr>
          <p:cNvSpPr>
            <a:spLocks noGrp="1"/>
          </p:cNvSpPr>
          <p:nvPr>
            <p:ph type="title"/>
          </p:nvPr>
        </p:nvSpPr>
        <p:spPr/>
        <p:txBody>
          <a:bodyPr>
            <a:normAutofit/>
          </a:bodyPr>
          <a:lstStyle/>
          <a:p>
            <a:r>
              <a:rPr lang="en-IN" sz="4000" dirty="0"/>
              <a:t>Steps</a:t>
            </a:r>
          </a:p>
        </p:txBody>
      </p:sp>
      <p:sp>
        <p:nvSpPr>
          <p:cNvPr id="3" name="Content Placeholder 2">
            <a:extLst>
              <a:ext uri="{FF2B5EF4-FFF2-40B4-BE49-F238E27FC236}">
                <a16:creationId xmlns:a16="http://schemas.microsoft.com/office/drawing/2014/main" id="{AF56F7D7-802A-4E93-8475-BE8DACB229CA}"/>
              </a:ext>
            </a:extLst>
          </p:cNvPr>
          <p:cNvSpPr>
            <a:spLocks noGrp="1"/>
          </p:cNvSpPr>
          <p:nvPr>
            <p:ph idx="1"/>
          </p:nvPr>
        </p:nvSpPr>
        <p:spPr>
          <a:xfrm>
            <a:off x="2422063" y="1750142"/>
            <a:ext cx="8915400" cy="4483748"/>
          </a:xfrm>
        </p:spPr>
        <p:txBody>
          <a:bodyPr>
            <a:normAutofit/>
          </a:bodyPr>
          <a:lstStyle/>
          <a:p>
            <a:pPr lvl="1"/>
            <a:endParaRPr lang="en-IN" sz="1800" dirty="0"/>
          </a:p>
          <a:p>
            <a:pPr lvl="1"/>
            <a:r>
              <a:rPr lang="en-IN" sz="1800" dirty="0"/>
              <a:t>Install Python latest version</a:t>
            </a:r>
          </a:p>
          <a:p>
            <a:pPr lvl="1"/>
            <a:r>
              <a:rPr lang="en-IN" sz="1800" dirty="0"/>
              <a:t>Install </a:t>
            </a:r>
            <a:r>
              <a:rPr lang="en-IN" sz="1800" dirty="0" err="1"/>
              <a:t>pycharm</a:t>
            </a:r>
            <a:r>
              <a:rPr lang="en-IN" sz="1800" dirty="0"/>
              <a:t> editor community </a:t>
            </a:r>
          </a:p>
          <a:p>
            <a:pPr lvl="1"/>
            <a:r>
              <a:rPr lang="en-IN" sz="1800" dirty="0"/>
              <a:t>Install Playwright </a:t>
            </a:r>
          </a:p>
          <a:p>
            <a:pPr lvl="1"/>
            <a:r>
              <a:rPr lang="en-IN" sz="1800" dirty="0"/>
              <a:t>Create project -&gt;install packages</a:t>
            </a:r>
          </a:p>
          <a:p>
            <a:pPr lvl="2"/>
            <a:r>
              <a:rPr lang="en-IN" sz="1400" dirty="0"/>
              <a:t>browser-use ai----to connect to ai agent</a:t>
            </a:r>
          </a:p>
          <a:p>
            <a:pPr lvl="2"/>
            <a:r>
              <a:rPr lang="en-IN" sz="1400" dirty="0" err="1"/>
              <a:t>pydantic</a:t>
            </a:r>
            <a:r>
              <a:rPr lang="en-IN" sz="1400" dirty="0"/>
              <a:t> –for asserting the result</a:t>
            </a:r>
          </a:p>
          <a:p>
            <a:pPr lvl="2"/>
            <a:r>
              <a:rPr lang="en-IN" sz="1400" dirty="0" err="1"/>
              <a:t>langchain-openai</a:t>
            </a:r>
            <a:endParaRPr lang="en-IN" sz="1400" dirty="0"/>
          </a:p>
          <a:p>
            <a:pPr lvl="2"/>
            <a:r>
              <a:rPr lang="en-IN" sz="1400" dirty="0"/>
              <a:t>google-ai-</a:t>
            </a:r>
            <a:r>
              <a:rPr lang="en-IN" sz="1400" dirty="0" err="1"/>
              <a:t>generativelanguage</a:t>
            </a:r>
            <a:endParaRPr lang="en-IN" sz="1400" dirty="0"/>
          </a:p>
          <a:p>
            <a:pPr lvl="1"/>
            <a:r>
              <a:rPr lang="en-IN" sz="1800" dirty="0"/>
              <a:t>API key using google studio</a:t>
            </a:r>
          </a:p>
          <a:p>
            <a:endParaRPr lang="en-IN" dirty="0"/>
          </a:p>
        </p:txBody>
      </p:sp>
    </p:spTree>
    <p:extLst>
      <p:ext uri="{BB962C8B-B14F-4D97-AF65-F5344CB8AC3E}">
        <p14:creationId xmlns:p14="http://schemas.microsoft.com/office/powerpoint/2010/main" val="3685347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50C7-10C5-AC9C-0A52-573E0E26C106}"/>
              </a:ext>
            </a:extLst>
          </p:cNvPr>
          <p:cNvSpPr>
            <a:spLocks noGrp="1"/>
          </p:cNvSpPr>
          <p:nvPr>
            <p:ph type="title"/>
          </p:nvPr>
        </p:nvSpPr>
        <p:spPr/>
        <p:txBody>
          <a:bodyPr>
            <a:normAutofit fontScale="90000"/>
          </a:bodyPr>
          <a:lstStyle/>
          <a:p>
            <a:r>
              <a:rPr lang="en-IN" sz="4000" dirty="0"/>
              <a:t>Integrating AI capabilities to Playwright</a:t>
            </a:r>
          </a:p>
        </p:txBody>
      </p:sp>
      <p:sp>
        <p:nvSpPr>
          <p:cNvPr id="3" name="Content Placeholder 2">
            <a:extLst>
              <a:ext uri="{FF2B5EF4-FFF2-40B4-BE49-F238E27FC236}">
                <a16:creationId xmlns:a16="http://schemas.microsoft.com/office/drawing/2014/main" id="{C9053FD6-3DA7-1212-9918-56B41C5B8866}"/>
              </a:ext>
            </a:extLst>
          </p:cNvPr>
          <p:cNvSpPr>
            <a:spLocks noGrp="1"/>
          </p:cNvSpPr>
          <p:nvPr>
            <p:ph idx="1"/>
          </p:nvPr>
        </p:nvSpPr>
        <p:spPr/>
        <p:txBody>
          <a:bodyPr/>
          <a:lstStyle/>
          <a:p>
            <a:r>
              <a:rPr lang="en-IN" dirty="0" err="1"/>
              <a:t>Zerostep</a:t>
            </a:r>
            <a:endParaRPr lang="en-IN" dirty="0"/>
          </a:p>
          <a:p>
            <a:r>
              <a:rPr lang="en-US" dirty="0"/>
              <a:t>Install the @zerostep/playwright dependency</a:t>
            </a:r>
          </a:p>
          <a:p>
            <a:r>
              <a:rPr lang="en-US" dirty="0" err="1"/>
              <a:t>npx</a:t>
            </a:r>
            <a:r>
              <a:rPr lang="en-US" dirty="0"/>
              <a:t> playwright test --</a:t>
            </a:r>
            <a:r>
              <a:rPr lang="en-US" dirty="0" err="1"/>
              <a:t>ui</a:t>
            </a:r>
            <a:endParaRPr lang="en-US" dirty="0"/>
          </a:p>
          <a:p>
            <a:endParaRPr lang="en-IN" dirty="0"/>
          </a:p>
        </p:txBody>
      </p:sp>
    </p:spTree>
    <p:extLst>
      <p:ext uri="{BB962C8B-B14F-4D97-AF65-F5344CB8AC3E}">
        <p14:creationId xmlns:p14="http://schemas.microsoft.com/office/powerpoint/2010/main" val="2636484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0984-D7C1-B0CE-A582-793E6716606F}"/>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99343DAC-15DC-0223-3790-31EA1021C389}"/>
              </a:ext>
            </a:extLst>
          </p:cNvPr>
          <p:cNvSpPr>
            <a:spLocks noGrp="1"/>
          </p:cNvSpPr>
          <p:nvPr>
            <p:ph idx="1"/>
          </p:nvPr>
        </p:nvSpPr>
        <p:spPr/>
        <p:txBody>
          <a:bodyPr/>
          <a:lstStyle/>
          <a:p>
            <a:r>
              <a:rPr lang="en-IN" dirty="0">
                <a:hlinkClick r:id="rId2"/>
              </a:rPr>
              <a:t>https://www.labellerr.com/blog/what-are-ai-agents-a-comprehensive-guide/</a:t>
            </a:r>
            <a:endParaRPr lang="en-IN" dirty="0"/>
          </a:p>
          <a:p>
            <a:endParaRPr lang="en-IN" dirty="0"/>
          </a:p>
          <a:p>
            <a:r>
              <a:rPr lang="en-IN" dirty="0">
                <a:hlinkClick r:id="rId3"/>
              </a:rPr>
              <a:t>https://browser-use.com/</a:t>
            </a:r>
            <a:endParaRPr lang="en-IN" dirty="0"/>
          </a:p>
          <a:p>
            <a:endParaRPr lang="en-IN" dirty="0"/>
          </a:p>
          <a:p>
            <a:r>
              <a:rPr lang="en-IN" dirty="0">
                <a:hlinkClick r:id="rId4"/>
              </a:rPr>
              <a:t>https://zerostep.com/</a:t>
            </a:r>
            <a:endParaRPr lang="en-IN" dirty="0"/>
          </a:p>
          <a:p>
            <a:endParaRPr lang="en-IN" dirty="0"/>
          </a:p>
          <a:p>
            <a:r>
              <a:rPr lang="en-IN" dirty="0">
                <a:hlinkClick r:id="rId5"/>
              </a:rPr>
              <a:t>https://www.udemy.com/course/generative-ai-in-software-testing/learn/lecture/48713677#overview</a:t>
            </a:r>
            <a:endParaRPr lang="en-IN" dirty="0"/>
          </a:p>
          <a:p>
            <a:endParaRPr lang="en-IN" dirty="0"/>
          </a:p>
        </p:txBody>
      </p:sp>
    </p:spTree>
    <p:extLst>
      <p:ext uri="{BB962C8B-B14F-4D97-AF65-F5344CB8AC3E}">
        <p14:creationId xmlns:p14="http://schemas.microsoft.com/office/powerpoint/2010/main" val="10543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8B4631-36B1-B587-219F-E66B9C342157}"/>
              </a:ext>
            </a:extLst>
          </p:cNvPr>
          <p:cNvSpPr>
            <a:spLocks noGrp="1"/>
          </p:cNvSpPr>
          <p:nvPr>
            <p:ph idx="1"/>
          </p:nvPr>
        </p:nvSpPr>
        <p:spPr>
          <a:xfrm>
            <a:off x="876693" y="2533476"/>
            <a:ext cx="3346964" cy="3447832"/>
          </a:xfrm>
        </p:spPr>
        <p:txBody>
          <a:bodyPr anchor="t">
            <a:normAutofit/>
          </a:bodyPr>
          <a:lstStyle/>
          <a:p>
            <a:pPr marL="0" indent="0">
              <a:buNone/>
            </a:pPr>
            <a:r>
              <a:rPr lang="en-IN" sz="3600" dirty="0"/>
              <a:t>AI in Daily Life</a:t>
            </a:r>
          </a:p>
          <a:p>
            <a:pPr marL="0" indent="0">
              <a:buNone/>
            </a:pPr>
            <a:endParaRPr lang="en-IN" sz="2000" dirty="0"/>
          </a:p>
        </p:txBody>
      </p:sp>
      <p:pic>
        <p:nvPicPr>
          <p:cNvPr id="1026" name="Picture 2" descr="The Rise of AI: Transforming Daily Life">
            <a:extLst>
              <a:ext uri="{FF2B5EF4-FFF2-40B4-BE49-F238E27FC236}">
                <a16:creationId xmlns:a16="http://schemas.microsoft.com/office/drawing/2014/main" id="{AD908783-10C4-D68A-333A-99ED81089B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52" r="8592"/>
          <a:stretch/>
        </p:blipFill>
        <p:spPr bwMode="auto">
          <a:xfrm>
            <a:off x="5089243" y="877413"/>
            <a:ext cx="6222628" cy="5043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597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77FA-4DAC-1C44-1F65-33850042C64E}"/>
              </a:ext>
            </a:extLst>
          </p:cNvPr>
          <p:cNvSpPr>
            <a:spLocks noGrp="1"/>
          </p:cNvSpPr>
          <p:nvPr>
            <p:ph type="title"/>
          </p:nvPr>
        </p:nvSpPr>
        <p:spPr/>
        <p:txBody>
          <a:bodyPr>
            <a:normAutofit/>
          </a:bodyPr>
          <a:lstStyle/>
          <a:p>
            <a:r>
              <a:rPr lang="en-IN" sz="4000" dirty="0"/>
              <a:t>Agenda</a:t>
            </a:r>
          </a:p>
        </p:txBody>
      </p:sp>
      <p:sp>
        <p:nvSpPr>
          <p:cNvPr id="3" name="Content Placeholder 2">
            <a:extLst>
              <a:ext uri="{FF2B5EF4-FFF2-40B4-BE49-F238E27FC236}">
                <a16:creationId xmlns:a16="http://schemas.microsoft.com/office/drawing/2014/main" id="{092A7C7E-1119-58AD-AAC6-D549548BCD34}"/>
              </a:ext>
            </a:extLst>
          </p:cNvPr>
          <p:cNvSpPr>
            <a:spLocks noGrp="1"/>
          </p:cNvSpPr>
          <p:nvPr>
            <p:ph idx="1"/>
          </p:nvPr>
        </p:nvSpPr>
        <p:spPr/>
        <p:txBody>
          <a:bodyPr/>
          <a:lstStyle/>
          <a:p>
            <a:r>
              <a:rPr lang="en-IN" dirty="0"/>
              <a:t>AI Agents?</a:t>
            </a:r>
          </a:p>
          <a:p>
            <a:r>
              <a:rPr lang="en-IN" dirty="0"/>
              <a:t>Features of AI agents and more about it .</a:t>
            </a:r>
          </a:p>
          <a:p>
            <a:r>
              <a:rPr lang="en-IN" dirty="0"/>
              <a:t>Agentic AI  confused?</a:t>
            </a:r>
          </a:p>
          <a:p>
            <a:r>
              <a:rPr lang="en-IN" dirty="0"/>
              <a:t>How they differ from Traditional test automation</a:t>
            </a:r>
          </a:p>
          <a:p>
            <a:r>
              <a:rPr lang="en-IN" dirty="0"/>
              <a:t>Test Automation Framework + Browser Use +AI Agent +Playwright</a:t>
            </a:r>
          </a:p>
          <a:p>
            <a:r>
              <a:rPr lang="en-IN" dirty="0"/>
              <a:t>Zero Step library + Playwright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01419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AF7B-02A4-25A7-B653-A7D4AC229494}"/>
              </a:ext>
            </a:extLst>
          </p:cNvPr>
          <p:cNvSpPr>
            <a:spLocks noGrp="1"/>
          </p:cNvSpPr>
          <p:nvPr>
            <p:ph type="title"/>
          </p:nvPr>
        </p:nvSpPr>
        <p:spPr>
          <a:xfrm>
            <a:off x="639570" y="1073301"/>
            <a:ext cx="4778636" cy="4600192"/>
          </a:xfrm>
        </p:spPr>
        <p:txBody>
          <a:bodyPr vert="horz" lIns="91440" tIns="45720" rIns="91440" bIns="45720" rtlCol="0" anchor="b">
            <a:normAutofit fontScale="90000"/>
          </a:bodyPr>
          <a:lstStyle/>
          <a:p>
            <a:r>
              <a:rPr lang="en-US" sz="6000" kern="1200" dirty="0">
                <a:solidFill>
                  <a:schemeClr val="tx1"/>
                </a:solidFill>
                <a:latin typeface="+mj-lt"/>
                <a:ea typeface="+mj-ea"/>
                <a:cs typeface="+mj-cs"/>
              </a:rPr>
              <a:t>AI Agents?</a:t>
            </a:r>
            <a:br>
              <a:rPr lang="en-US" sz="6000" kern="1200" dirty="0">
                <a:solidFill>
                  <a:schemeClr val="tx1"/>
                </a:solidFill>
                <a:latin typeface="+mj-lt"/>
                <a:ea typeface="+mj-ea"/>
                <a:cs typeface="+mj-cs"/>
              </a:rPr>
            </a:br>
            <a:br>
              <a:rPr lang="en-US" sz="6000" kern="1200" dirty="0">
                <a:solidFill>
                  <a:schemeClr val="tx1"/>
                </a:solidFill>
                <a:latin typeface="+mj-lt"/>
                <a:ea typeface="+mj-ea"/>
                <a:cs typeface="+mj-cs"/>
              </a:rPr>
            </a:br>
            <a:r>
              <a:rPr lang="en-US" sz="2800" dirty="0"/>
              <a:t>AI agents are </a:t>
            </a:r>
            <a:r>
              <a:rPr lang="en-US" sz="2800" b="1" dirty="0"/>
              <a:t>autonomous systems</a:t>
            </a:r>
            <a:r>
              <a:rPr lang="en-US" sz="2800" dirty="0"/>
              <a:t> that can perceive </a:t>
            </a:r>
            <a:r>
              <a:rPr lang="en-IN" sz="2800" dirty="0"/>
              <a:t>data</a:t>
            </a:r>
            <a:r>
              <a:rPr lang="en-US" sz="2800" dirty="0"/>
              <a:t>, analyze, and </a:t>
            </a:r>
            <a:r>
              <a:rPr lang="en-IN" sz="2800" dirty="0"/>
              <a:t>make decisions </a:t>
            </a:r>
            <a:r>
              <a:rPr lang="en-US" sz="2800" dirty="0"/>
              <a:t>to achieve specific goals.</a:t>
            </a:r>
            <a:br>
              <a:rPr lang="en-US" sz="2800" dirty="0"/>
            </a:br>
            <a:endParaRPr lang="en-US" sz="6000" kern="1200" dirty="0">
              <a:solidFill>
                <a:schemeClr val="tx1"/>
              </a:solidFill>
              <a:latin typeface="+mj-lt"/>
              <a:ea typeface="+mj-ea"/>
              <a:cs typeface="+mj-cs"/>
            </a:endParaRPr>
          </a:p>
        </p:txBody>
      </p:sp>
      <p:pic>
        <p:nvPicPr>
          <p:cNvPr id="2054" name="Picture 6" descr="What Are AI Agents? A Guide to Types, Benefits, and Examples | Otter.ai">
            <a:extLst>
              <a:ext uri="{FF2B5EF4-FFF2-40B4-BE49-F238E27FC236}">
                <a16:creationId xmlns:a16="http://schemas.microsoft.com/office/drawing/2014/main" id="{0BCFFFCE-A92D-26B8-D886-88903ACB38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0572" y="1270401"/>
            <a:ext cx="5608830" cy="4206622"/>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What are AI Agents">
            <a:extLst>
              <a:ext uri="{FF2B5EF4-FFF2-40B4-BE49-F238E27FC236}">
                <a16:creationId xmlns:a16="http://schemas.microsoft.com/office/drawing/2014/main" id="{079C6A35-DF8F-1931-0BA2-EEFCFE5C930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76905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C926-A849-27CE-EA9B-4BAAEF7FFEFD}"/>
              </a:ext>
            </a:extLst>
          </p:cNvPr>
          <p:cNvSpPr>
            <a:spLocks noGrp="1"/>
          </p:cNvSpPr>
          <p:nvPr>
            <p:ph type="title"/>
          </p:nvPr>
        </p:nvSpPr>
        <p:spPr/>
        <p:txBody>
          <a:bodyPr/>
          <a:lstStyle/>
          <a:p>
            <a:r>
              <a:rPr lang="en-IN" dirty="0"/>
              <a:t>Features </a:t>
            </a:r>
          </a:p>
        </p:txBody>
      </p:sp>
      <p:pic>
        <p:nvPicPr>
          <p:cNvPr id="3074" name="Picture 2" descr="Key characteristics of ai agents">
            <a:extLst>
              <a:ext uri="{FF2B5EF4-FFF2-40B4-BE49-F238E27FC236}">
                <a16:creationId xmlns:a16="http://schemas.microsoft.com/office/drawing/2014/main" id="{D500A0B6-87C5-D12E-DB1C-778C01FCA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945" y="1286188"/>
            <a:ext cx="7964487" cy="473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68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Architecture of AI Agent">
            <a:extLst>
              <a:ext uri="{FF2B5EF4-FFF2-40B4-BE49-F238E27FC236}">
                <a16:creationId xmlns:a16="http://schemas.microsoft.com/office/drawing/2014/main" id="{ACD1E965-0731-B25F-470D-F86903151AD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descr="A diagram of a machine learning process&#10;&#10;AI-generated content may be incorrect.">
            <a:extLst>
              <a:ext uri="{FF2B5EF4-FFF2-40B4-BE49-F238E27FC236}">
                <a16:creationId xmlns:a16="http://schemas.microsoft.com/office/drawing/2014/main" id="{19496E98-E588-D859-D194-F22BBB7E2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909" y="0"/>
            <a:ext cx="11104833" cy="6526161"/>
          </a:xfrm>
          <a:prstGeom prst="rect">
            <a:avLst/>
          </a:prstGeom>
        </p:spPr>
      </p:pic>
    </p:spTree>
    <p:extLst>
      <p:ext uri="{BB962C8B-B14F-4D97-AF65-F5344CB8AC3E}">
        <p14:creationId xmlns:p14="http://schemas.microsoft.com/office/powerpoint/2010/main" val="242239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6DB2-6712-BB82-92B1-37AE16D16D75}"/>
              </a:ext>
            </a:extLst>
          </p:cNvPr>
          <p:cNvSpPr>
            <a:spLocks noGrp="1"/>
          </p:cNvSpPr>
          <p:nvPr>
            <p:ph type="title"/>
          </p:nvPr>
        </p:nvSpPr>
        <p:spPr/>
        <p:txBody>
          <a:bodyPr/>
          <a:lstStyle/>
          <a:p>
            <a:r>
              <a:rPr lang="en-IN" dirty="0"/>
              <a:t>Types</a:t>
            </a:r>
          </a:p>
        </p:txBody>
      </p:sp>
      <p:pic>
        <p:nvPicPr>
          <p:cNvPr id="7" name="Picture 6" descr="A diagram of a model of reflex&#10;&#10;AI-generated content may be incorrect.">
            <a:extLst>
              <a:ext uri="{FF2B5EF4-FFF2-40B4-BE49-F238E27FC236}">
                <a16:creationId xmlns:a16="http://schemas.microsoft.com/office/drawing/2014/main" id="{C89601B8-FFB0-DB5E-2C76-AE8C3A5E5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230" y="728554"/>
            <a:ext cx="9171325" cy="5400891"/>
          </a:xfrm>
          <a:prstGeom prst="rect">
            <a:avLst/>
          </a:prstGeom>
        </p:spPr>
      </p:pic>
    </p:spTree>
    <p:extLst>
      <p:ext uri="{BB962C8B-B14F-4D97-AF65-F5344CB8AC3E}">
        <p14:creationId xmlns:p14="http://schemas.microsoft.com/office/powerpoint/2010/main" val="1404593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hat Is an AI Agent? Guide To Using AI Agents for Your Business">
            <a:extLst>
              <a:ext uri="{FF2B5EF4-FFF2-40B4-BE49-F238E27FC236}">
                <a16:creationId xmlns:a16="http://schemas.microsoft.com/office/drawing/2014/main" id="{0258826E-B08F-022E-7B79-3FB6BAA931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5137" y="806137"/>
            <a:ext cx="9997236" cy="5423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51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8A99-3390-8E40-5CDD-854FF8B79061}"/>
              </a:ext>
            </a:extLst>
          </p:cNvPr>
          <p:cNvSpPr>
            <a:spLocks noGrp="1"/>
          </p:cNvSpPr>
          <p:nvPr>
            <p:ph type="title"/>
          </p:nvPr>
        </p:nvSpPr>
        <p:spPr>
          <a:xfrm>
            <a:off x="1687669" y="624110"/>
            <a:ext cx="4137059" cy="1280890"/>
          </a:xfrm>
        </p:spPr>
        <p:txBody>
          <a:bodyPr vert="horz" lIns="91440" tIns="45720" rIns="91440" bIns="45720" rtlCol="0" anchor="t">
            <a:normAutofit/>
          </a:bodyPr>
          <a:lstStyle/>
          <a:p>
            <a:pPr>
              <a:lnSpc>
                <a:spcPct val="90000"/>
              </a:lnSpc>
            </a:pPr>
            <a:r>
              <a:rPr lang="en-US" sz="2700"/>
              <a:t>Agentic AI confused?</a:t>
            </a:r>
            <a:br>
              <a:rPr lang="en-US" sz="2700"/>
            </a:br>
            <a:endParaRPr lang="en-US" sz="2700"/>
          </a:p>
        </p:txBody>
      </p:sp>
      <p:sp>
        <p:nvSpPr>
          <p:cNvPr id="3" name="TextBox 2">
            <a:extLst>
              <a:ext uri="{FF2B5EF4-FFF2-40B4-BE49-F238E27FC236}">
                <a16:creationId xmlns:a16="http://schemas.microsoft.com/office/drawing/2014/main" id="{00F109E8-617D-F5D5-7496-73B2674CC52F}"/>
              </a:ext>
            </a:extLst>
          </p:cNvPr>
          <p:cNvSpPr txBox="1"/>
          <p:nvPr/>
        </p:nvSpPr>
        <p:spPr>
          <a:xfrm>
            <a:off x="1683956" y="2133600"/>
            <a:ext cx="4140772" cy="3777622"/>
          </a:xfrm>
          <a:prstGeom prst="rect">
            <a:avLst/>
          </a:prstGeom>
        </p:spPr>
        <p:txBody>
          <a:bodyPr vert="horz" lIns="91440" tIns="45720" rIns="91440" bIns="45720" rtlCol="0">
            <a:normAutofit/>
          </a:bodyPr>
          <a:lstStyle/>
          <a:p>
            <a:pPr marL="342900" indent="-342900">
              <a:spcBef>
                <a:spcPts val="1000"/>
              </a:spcBef>
              <a:buClr>
                <a:schemeClr val="accent1"/>
              </a:buClr>
              <a:buFont typeface="Wingdings 3" charset="2"/>
              <a:buChar char=""/>
            </a:pPr>
            <a:r>
              <a:rPr lang="en-US" dirty="0">
                <a:solidFill>
                  <a:srgbClr val="000000"/>
                </a:solidFill>
              </a:rPr>
              <a:t>Agentic AI is a type of AI that’s all about autonomy. This means that it can make decisions, take actions, and even learn on its own to achieve specific goals. It’s kind of like having a virtual assistant that can think, reason, and adapt to changing circumstances without needing constant direction.</a:t>
            </a:r>
          </a:p>
        </p:txBody>
      </p:sp>
      <p:pic>
        <p:nvPicPr>
          <p:cNvPr id="2050" name="Picture 2">
            <a:extLst>
              <a:ext uri="{FF2B5EF4-FFF2-40B4-BE49-F238E27FC236}">
                <a16:creationId xmlns:a16="http://schemas.microsoft.com/office/drawing/2014/main" id="{AB3B7FAF-4BC6-5034-19A0-AB1756C497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1367725"/>
            <a:ext cx="5451627" cy="3802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7287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959</TotalTime>
  <Words>441</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Century Gothic</vt:lpstr>
      <vt:lpstr>Georgia</vt:lpstr>
      <vt:lpstr>Monotype Corsiva</vt:lpstr>
      <vt:lpstr>Montserrat</vt:lpstr>
      <vt:lpstr>Wingdings 3</vt:lpstr>
      <vt:lpstr>Wisp</vt:lpstr>
      <vt:lpstr>Enhancing Test Automation with AI Agents </vt:lpstr>
      <vt:lpstr>PowerPoint Presentation</vt:lpstr>
      <vt:lpstr>Agenda</vt:lpstr>
      <vt:lpstr>AI Agents?  AI agents are autonomous systems that can perceive data, analyze, and make decisions to achieve specific goals. </vt:lpstr>
      <vt:lpstr>Features </vt:lpstr>
      <vt:lpstr>PowerPoint Presentation</vt:lpstr>
      <vt:lpstr>Types</vt:lpstr>
      <vt:lpstr>PowerPoint Presentation</vt:lpstr>
      <vt:lpstr>Agentic AI confused? </vt:lpstr>
      <vt:lpstr>AI Agent Use cases</vt:lpstr>
      <vt:lpstr>How does it now relate to testing</vt:lpstr>
      <vt:lpstr>How they differ from Traditional test automation </vt:lpstr>
      <vt:lpstr>Benefits of AI Agents in Testing </vt:lpstr>
      <vt:lpstr>Tools with AI capabilities</vt:lpstr>
      <vt:lpstr>Browser use Demo</vt:lpstr>
      <vt:lpstr>Steps</vt:lpstr>
      <vt:lpstr>Integrating AI capabilities to Playwright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Akshatha Dusa</dc:creator>
  <cp:lastModifiedBy>Akshatha Dusa</cp:lastModifiedBy>
  <cp:revision>4</cp:revision>
  <dcterms:created xsi:type="dcterms:W3CDTF">2025-03-27T09:26:55Z</dcterms:created>
  <dcterms:modified xsi:type="dcterms:W3CDTF">2025-03-29T09:02:27Z</dcterms:modified>
</cp:coreProperties>
</file>