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9"/>
  </p:notesMasterIdLst>
  <p:sldIdLst>
    <p:sldId id="256" r:id="rId2"/>
    <p:sldId id="257" r:id="rId3"/>
    <p:sldId id="278" r:id="rId4"/>
    <p:sldId id="292" r:id="rId5"/>
    <p:sldId id="287" r:id="rId6"/>
    <p:sldId id="293" r:id="rId7"/>
    <p:sldId id="301" r:id="rId8"/>
    <p:sldId id="295" r:id="rId9"/>
    <p:sldId id="296" r:id="rId10"/>
    <p:sldId id="300" r:id="rId11"/>
    <p:sldId id="297" r:id="rId12"/>
    <p:sldId id="299" r:id="rId13"/>
    <p:sldId id="298" r:id="rId14"/>
    <p:sldId id="294" r:id="rId15"/>
    <p:sldId id="305" r:id="rId16"/>
    <p:sldId id="304" r:id="rId17"/>
    <p:sldId id="306" r:id="rId18"/>
    <p:sldId id="302" r:id="rId19"/>
    <p:sldId id="303" r:id="rId20"/>
    <p:sldId id="307" r:id="rId21"/>
    <p:sldId id="310" r:id="rId22"/>
    <p:sldId id="309" r:id="rId23"/>
    <p:sldId id="308" r:id="rId24"/>
    <p:sldId id="265" r:id="rId25"/>
    <p:sldId id="311" r:id="rId26"/>
    <p:sldId id="266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856"/>
  </p:normalViewPr>
  <p:slideViewPr>
    <p:cSldViewPr snapToGrid="0">
      <p:cViewPr>
        <p:scale>
          <a:sx n="124" d="100"/>
          <a:sy n="124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F2FD2-FD2D-7F4A-99C9-A7B9CDC2D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070D9-D487-4D42-B428-4298883E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070D9-D487-4D42-B428-4298883EF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070D9-D487-4D42-B428-4298883EF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070D9-D487-4D42-B428-4298883EF3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070D9-D487-4D42-B428-4298883EF3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45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1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0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65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4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7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4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14EFAB-D4A3-4F63-8C89-2470F29AA39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75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e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momo.github.io/2017/09/12/CRF_Layer_on_the_Top_of_BiLSTM_1/" TargetMode="External"/><Relationship Id="rId4" Type="http://schemas.openxmlformats.org/officeDocument/2006/relationships/hyperlink" Target="https://github.com/EuropeanaNewspapers/ner-corpora" TargetMode="External"/><Relationship Id="rId5" Type="http://schemas.openxmlformats.org/officeDocument/2006/relationships/hyperlink" Target="https://prateekvjoshi.com/2013/02/23/why-do-we-need-conditional-random-fields/" TargetMode="External"/><Relationship Id="rId6" Type="http://schemas.openxmlformats.org/officeDocument/2006/relationships/hyperlink" Target="https://sklearn-crfsuite.readthedocs.io/en/latest/tutori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named-entity-recognition-applications-and-use-cases-acdbf57d595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D5BDF-EFD5-489B-84CD-EE3014BE1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250" y="1232899"/>
            <a:ext cx="8650841" cy="294858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NAMED ENTITY RECOGNITION AND CLASSIFICATION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EE2D94-05CD-48C3-8E58-3A41BB865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883690"/>
            <a:ext cx="8637072" cy="1823221"/>
          </a:xfrm>
        </p:spPr>
        <p:txBody>
          <a:bodyPr>
            <a:noAutofit/>
          </a:bodyPr>
          <a:lstStyle/>
          <a:p>
            <a:pPr algn="ctr"/>
            <a:endParaRPr lang="en-US" sz="2000" dirty="0" smtClean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sz="2000" dirty="0" smtClean="0">
                <a:cs typeface="Calibri" panose="020F0502020204030204" pitchFamily="34" charset="0"/>
              </a:rPr>
              <a:t>											</a:t>
            </a:r>
          </a:p>
          <a:p>
            <a:pPr algn="ctr"/>
            <a:r>
              <a:rPr lang="en-US" dirty="0">
                <a:cs typeface="Calibri" panose="020F0502020204030204" pitchFamily="34" charset="0"/>
              </a:rPr>
              <a:t>	</a:t>
            </a:r>
            <a:r>
              <a:rPr lang="en-US" dirty="0" smtClean="0">
                <a:cs typeface="Calibri" panose="020F0502020204030204" pitchFamily="34" charset="0"/>
              </a:rPr>
              <a:t>		</a:t>
            </a:r>
            <a:r>
              <a:rPr lang="en-US" sz="2000" dirty="0" smtClean="0">
                <a:cs typeface="Calibri" panose="020F0502020204030204" pitchFamily="34" charset="0"/>
              </a:rPr>
              <a:t>Presenter </a:t>
            </a:r>
            <a:r>
              <a:rPr lang="en-US" sz="2000" dirty="0">
                <a:cs typeface="Calibri" panose="020F0502020204030204" pitchFamily="34" charset="0"/>
              </a:rPr>
              <a:t>- Akshat </a:t>
            </a:r>
            <a:r>
              <a:rPr lang="en-US" sz="2000" dirty="0" err="1">
                <a:cs typeface="Calibri" panose="020F0502020204030204" pitchFamily="34" charset="0"/>
              </a:rPr>
              <a:t>kumar</a:t>
            </a:r>
            <a:r>
              <a:rPr lang="en-US" sz="2000" dirty="0"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3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pPr algn="ctr"/>
            <a:r>
              <a:rPr lang="en-US" dirty="0" smtClean="0"/>
              <a:t>HIGH FREQUENCY WORDS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32" y="2111616"/>
            <a:ext cx="3876343" cy="4394890"/>
          </a:xfrm>
        </p:spPr>
      </p:pic>
      <p:sp>
        <p:nvSpPr>
          <p:cNvPr id="7" name="TextBox 6"/>
          <p:cNvSpPr txBox="1"/>
          <p:nvPr/>
        </p:nvSpPr>
        <p:spPr>
          <a:xfrm>
            <a:off x="1058239" y="1525712"/>
            <a:ext cx="963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frequency words are dominated by </a:t>
            </a:r>
            <a:r>
              <a:rPr lang="en-US" dirty="0" smtClean="0"/>
              <a:t>European countries and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SENTENCE LENGTH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5" y="2445250"/>
            <a:ext cx="5172457" cy="3638764"/>
          </a:xfrm>
        </p:spPr>
      </p:pic>
      <p:sp>
        <p:nvSpPr>
          <p:cNvPr id="9" name="TextBox 8"/>
          <p:cNvSpPr txBox="1"/>
          <p:nvPr/>
        </p:nvSpPr>
        <p:spPr>
          <a:xfrm>
            <a:off x="1212350" y="1483916"/>
            <a:ext cx="84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ost sentences </a:t>
            </a:r>
            <a:r>
              <a:rPr lang="en-US" dirty="0"/>
              <a:t>are in the range of 4</a:t>
            </a:r>
            <a:r>
              <a:rPr lang="en-US" dirty="0" smtClean="0"/>
              <a:t>-20 and distribution is close </a:t>
            </a:r>
            <a:r>
              <a:rPr lang="en-US" dirty="0"/>
              <a:t>to normal</a:t>
            </a:r>
          </a:p>
        </p:txBody>
      </p:sp>
    </p:spTree>
    <p:extLst>
      <p:ext uri="{BB962C8B-B14F-4D97-AF65-F5344CB8AC3E}">
        <p14:creationId xmlns:p14="http://schemas.microsoft.com/office/powerpoint/2010/main" val="1371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8315"/>
          </a:xfrm>
        </p:spPr>
        <p:txBody>
          <a:bodyPr/>
          <a:lstStyle/>
          <a:p>
            <a:pPr algn="ctr"/>
            <a:r>
              <a:rPr lang="en-US" dirty="0" smtClean="0"/>
              <a:t>DISCOVERED TOPICS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 txBox="1">
            <a:spLocks/>
          </p:cNvSpPr>
          <p:nvPr/>
        </p:nvSpPr>
        <p:spPr>
          <a:xfrm>
            <a:off x="900841" y="1451033"/>
            <a:ext cx="10536298" cy="103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Extracted topics using topic modeling</a:t>
            </a:r>
            <a:endParaRPr lang="en-US" sz="1800" dirty="0" smtClean="0"/>
          </a:p>
          <a:p>
            <a:r>
              <a:rPr lang="en-US" sz="1800" dirty="0" smtClean="0"/>
              <a:t>Topics extracted concentrated upon Germany, Italy and history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18" y="2449348"/>
            <a:ext cx="6279970" cy="3957744"/>
          </a:xfrm>
        </p:spPr>
      </p:pic>
    </p:spTree>
    <p:extLst>
      <p:ext uri="{BB962C8B-B14F-4D97-AF65-F5344CB8AC3E}">
        <p14:creationId xmlns:p14="http://schemas.microsoft.com/office/powerpoint/2010/main" val="18779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CONTEXTUAL CHANGE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 txBox="1">
            <a:spLocks/>
          </p:cNvSpPr>
          <p:nvPr/>
        </p:nvSpPr>
        <p:spPr>
          <a:xfrm>
            <a:off x="870017" y="1500112"/>
            <a:ext cx="10536298" cy="1230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Lexical Dispersion identifies </a:t>
            </a:r>
            <a:r>
              <a:rPr lang="en-US" sz="1800" dirty="0"/>
              <a:t>contextual change during the course of a </a:t>
            </a:r>
            <a:r>
              <a:rPr lang="en-US" sz="1800" dirty="0" smtClean="0"/>
              <a:t>text</a:t>
            </a:r>
          </a:p>
          <a:p>
            <a:r>
              <a:rPr lang="en-US" sz="1800" dirty="0" smtClean="0"/>
              <a:t>Mostly about Germany at start and middle and ends with </a:t>
            </a:r>
            <a:r>
              <a:rPr lang="en-US" sz="1800" dirty="0"/>
              <a:t>I</a:t>
            </a:r>
            <a:r>
              <a:rPr lang="en-US" sz="1800" dirty="0" smtClean="0"/>
              <a:t>taly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41" y="2900642"/>
            <a:ext cx="5146712" cy="3437203"/>
          </a:xfrm>
        </p:spPr>
      </p:pic>
    </p:spTree>
    <p:extLst>
      <p:ext uri="{BB962C8B-B14F-4D97-AF65-F5344CB8AC3E}">
        <p14:creationId xmlns:p14="http://schemas.microsoft.com/office/powerpoint/2010/main" val="18429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33C170-825C-4436-BCD6-3ABB93AF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09" y="1684963"/>
            <a:ext cx="9945245" cy="4931594"/>
          </a:xfrm>
        </p:spPr>
        <p:txBody>
          <a:bodyPr>
            <a:normAutofit/>
          </a:bodyPr>
          <a:lstStyle/>
          <a:p>
            <a:pPr lvl="1" fontAlgn="base"/>
            <a:r>
              <a:rPr lang="en-US" sz="2200" dirty="0" smtClean="0"/>
              <a:t>Baseline</a:t>
            </a:r>
            <a:r>
              <a:rPr lang="en-US" sz="2200" dirty="0"/>
              <a:t> </a:t>
            </a:r>
            <a:r>
              <a:rPr lang="en-US" sz="2200" dirty="0" smtClean="0"/>
              <a:t>Model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sz="1800" dirty="0" smtClean="0"/>
              <a:t>Decision Trees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sz="1800" dirty="0" smtClean="0"/>
              <a:t>Random Forest</a:t>
            </a:r>
            <a:br>
              <a:rPr lang="en-US" sz="1800" dirty="0" smtClean="0"/>
            </a:br>
            <a:endParaRPr lang="en-US" dirty="0" smtClean="0"/>
          </a:p>
          <a:p>
            <a:pPr lvl="1" fontAlgn="base"/>
            <a:r>
              <a:rPr lang="en-US" sz="2200" dirty="0" smtClean="0"/>
              <a:t>Conditional Random Field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sz="1800" dirty="0" smtClean="0"/>
              <a:t>CRF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sz="1800" dirty="0" err="1" smtClean="0"/>
              <a:t>Hypertuned</a:t>
            </a:r>
            <a:r>
              <a:rPr lang="en-US" sz="1800" dirty="0" smtClean="0"/>
              <a:t> CRF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fontAlgn="base"/>
            <a:r>
              <a:rPr lang="en-US" sz="2200" dirty="0" smtClean="0"/>
              <a:t>Deep Learning</a:t>
            </a:r>
            <a:endParaRPr lang="en-US" sz="2200" dirty="0"/>
          </a:p>
          <a:p>
            <a:pPr marL="1257300" lvl="2" indent="-342900" fontAlgn="base">
              <a:buFont typeface="+mj-lt"/>
              <a:buAutoNum type="arabicPeriod"/>
            </a:pPr>
            <a:r>
              <a:rPr lang="en-US" sz="1800" dirty="0" smtClean="0"/>
              <a:t>LSTM</a:t>
            </a:r>
          </a:p>
          <a:p>
            <a:pPr marL="1257300" lvl="2" indent="-342900" fontAlgn="base">
              <a:buFont typeface="+mj-lt"/>
              <a:buAutoNum type="arabicPeriod"/>
            </a:pPr>
            <a:r>
              <a:rPr lang="en-US" sz="1800" dirty="0" smtClean="0"/>
              <a:t>Bi-Directional LSTM</a:t>
            </a:r>
          </a:p>
          <a:p>
            <a:pPr lvl="1" fontAlgn="base"/>
            <a:endParaRPr lang="en-US" sz="2000" dirty="0"/>
          </a:p>
          <a:p>
            <a:pPr marL="457200" lvl="1" indent="0" fontAlgn="base">
              <a:buNone/>
            </a:pPr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marL="457200" lvl="1" indent="0" fontAlgn="base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404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705510"/>
            <a:ext cx="10328814" cy="4664468"/>
          </a:xfrm>
        </p:spPr>
        <p:txBody>
          <a:bodyPr>
            <a:normAutofit/>
          </a:bodyPr>
          <a:lstStyle/>
          <a:p>
            <a:r>
              <a:rPr lang="en-US" dirty="0" smtClean="0"/>
              <a:t>Skewed or Imbalanced Dataset (83.3 % ‘O’ category)</a:t>
            </a:r>
          </a:p>
          <a:p>
            <a:r>
              <a:rPr lang="en-US" dirty="0"/>
              <a:t>Precision, recall and F1 </a:t>
            </a:r>
            <a:r>
              <a:rPr lang="en-US" dirty="0" smtClean="0"/>
              <a:t>score chosen as evaluation metric</a:t>
            </a:r>
          </a:p>
          <a:p>
            <a:r>
              <a:rPr lang="en-US" dirty="0" smtClean="0"/>
              <a:t>Sensitive to imbalanced dataset</a:t>
            </a:r>
          </a:p>
          <a:p>
            <a:r>
              <a:rPr lang="en-US" dirty="0" smtClean="0"/>
              <a:t>Insight into performance of classes individually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14" y="3728378"/>
            <a:ext cx="5092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BASELINE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705510"/>
            <a:ext cx="10328814" cy="46644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Rule based classifiers</a:t>
            </a:r>
          </a:p>
          <a:p>
            <a:pPr>
              <a:lnSpc>
                <a:spcPct val="110000"/>
              </a:lnSpc>
            </a:pPr>
            <a:r>
              <a:rPr lang="en-US" dirty="0"/>
              <a:t>Decision </a:t>
            </a:r>
            <a:r>
              <a:rPr lang="en-US" dirty="0" smtClean="0"/>
              <a:t>Trees and Random Forest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Title, Upper, Lower, Length, Digit, Alphabet</a:t>
            </a:r>
          </a:p>
          <a:p>
            <a:pPr>
              <a:lnSpc>
                <a:spcPct val="110000"/>
              </a:lnSpc>
            </a:pPr>
            <a:r>
              <a:rPr lang="en-US" dirty="0"/>
              <a:t>P</a:t>
            </a:r>
            <a:r>
              <a:rPr lang="en-US" dirty="0" smtClean="0"/>
              <a:t>recision </a:t>
            </a:r>
            <a:r>
              <a:rPr lang="en-US" dirty="0"/>
              <a:t>and recall values </a:t>
            </a:r>
            <a:r>
              <a:rPr lang="en-US" dirty="0" smtClean="0"/>
              <a:t>0 for most classes</a:t>
            </a:r>
          </a:p>
          <a:p>
            <a:pPr>
              <a:lnSpc>
                <a:spcPct val="110000"/>
              </a:lnSpc>
            </a:pPr>
            <a:r>
              <a:rPr lang="en-US" dirty="0"/>
              <a:t>M</a:t>
            </a:r>
            <a:r>
              <a:rPr lang="en-US" dirty="0" smtClean="0"/>
              <a:t>odel memorizing </a:t>
            </a:r>
            <a:r>
              <a:rPr lang="en-US" dirty="0"/>
              <a:t>words and </a:t>
            </a:r>
            <a:r>
              <a:rPr lang="en-US" dirty="0" smtClean="0"/>
              <a:t>tags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Predicts </a:t>
            </a:r>
            <a:r>
              <a:rPr lang="en-US" dirty="0"/>
              <a:t>label </a:t>
            </a:r>
            <a:r>
              <a:rPr lang="en-US" dirty="0" smtClean="0"/>
              <a:t>for </a:t>
            </a:r>
            <a:r>
              <a:rPr lang="en-US" dirty="0"/>
              <a:t>single sample without considering "neighboring" samples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Need far </a:t>
            </a:r>
            <a:r>
              <a:rPr lang="en-US" dirty="0"/>
              <a:t>more contextual features for classification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1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70" y="2784952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CONDITIONAL RANDOM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37" y="38079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WHY CRF </a:t>
            </a:r>
            <a:r>
              <a:rPr lang="mr-IN" dirty="0"/>
              <a:t>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08" y="1506098"/>
            <a:ext cx="1465661" cy="18376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98" y="1589658"/>
            <a:ext cx="2535384" cy="1670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11" y="1589658"/>
            <a:ext cx="2533529" cy="167055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6" y="1525068"/>
            <a:ext cx="2755237" cy="1779622"/>
          </a:xfrm>
        </p:spPr>
      </p:pic>
      <p:sp>
        <p:nvSpPr>
          <p:cNvPr id="15" name="TextBox 14"/>
          <p:cNvSpPr txBox="1"/>
          <p:nvPr/>
        </p:nvSpPr>
        <p:spPr>
          <a:xfrm>
            <a:off x="760287" y="338651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Rice based dish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6067" y="334252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Chorizo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49854" y="337308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Paella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00176" y="352719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Torrijas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422069" y="403774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0287" y="4037743"/>
            <a:ext cx="2436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CUISINE </a:t>
            </a:r>
            <a:r>
              <a:rPr lang="mr-IN" sz="3000" dirty="0"/>
              <a:t>?</a:t>
            </a:r>
            <a:endParaRPr lang="en-US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8717" y="5313164"/>
            <a:ext cx="5671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SPANISH CUISINE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9305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37" y="38079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WHY CRF </a:t>
            </a:r>
            <a:r>
              <a:rPr lang="mr-IN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6" y="1593389"/>
            <a:ext cx="3598238" cy="2024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174" y="1757872"/>
            <a:ext cx="2514212" cy="1747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6" y="1774628"/>
            <a:ext cx="2880090" cy="1730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12" y="4653747"/>
            <a:ext cx="2792178" cy="16985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50849" y="245169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8215709" y="23600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8129449" y="52607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6404785" y="359041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8199" y="3866677"/>
            <a:ext cx="28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NY Giants Performance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7" y="4568825"/>
            <a:ext cx="2630269" cy="17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21" grpId="0" animBg="1"/>
      <p:bldP spid="13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3491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20" y="1676687"/>
            <a:ext cx="10536298" cy="45700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Locate and classify named entity mentioned in unstructured text into different </a:t>
            </a:r>
            <a:r>
              <a:rPr lang="en-US" dirty="0" smtClean="0"/>
              <a:t>categories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Applications:</a:t>
            </a:r>
            <a:endParaRPr lang="en-US" dirty="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Classifying </a:t>
            </a:r>
            <a:r>
              <a:rPr lang="en-US" dirty="0" smtClean="0"/>
              <a:t>content for news </a:t>
            </a:r>
            <a:r>
              <a:rPr lang="en-US" dirty="0" smtClean="0"/>
              <a:t>providers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Powering </a:t>
            </a:r>
            <a:r>
              <a:rPr lang="en-US" dirty="0"/>
              <a:t>Content </a:t>
            </a:r>
            <a:r>
              <a:rPr lang="en-US" dirty="0" smtClean="0"/>
              <a:t>Recommendations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Efficient </a:t>
            </a:r>
            <a:r>
              <a:rPr lang="en-US" dirty="0"/>
              <a:t>Search </a:t>
            </a:r>
            <a:r>
              <a:rPr lang="en-US" dirty="0" smtClean="0"/>
              <a:t>Algorithms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Customer </a:t>
            </a:r>
            <a:r>
              <a:rPr lang="en-US" dirty="0" smtClean="0"/>
              <a:t>Support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19" y="4844543"/>
            <a:ext cx="4643920" cy="14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40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98" y="1479479"/>
            <a:ext cx="10493200" cy="50446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</a:t>
            </a:r>
            <a:r>
              <a:rPr lang="en-US" dirty="0" smtClean="0"/>
              <a:t>ord </a:t>
            </a:r>
            <a:r>
              <a:rPr lang="en-US" dirty="0"/>
              <a:t>identity, word suffix, word </a:t>
            </a:r>
            <a:r>
              <a:rPr lang="en-US" dirty="0" smtClean="0"/>
              <a:t>shape, POS tag, before </a:t>
            </a:r>
            <a:r>
              <a:rPr lang="en-US" dirty="0"/>
              <a:t>and </a:t>
            </a:r>
            <a:r>
              <a:rPr lang="en-US" dirty="0" smtClean="0"/>
              <a:t>after </a:t>
            </a:r>
            <a:br>
              <a:rPr lang="en-US" dirty="0" smtClean="0"/>
            </a:br>
            <a:r>
              <a:rPr lang="en-US" dirty="0" smtClean="0"/>
              <a:t>neighboring word information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Model </a:t>
            </a:r>
            <a:r>
              <a:rPr lang="en-US" dirty="0"/>
              <a:t>understood </a:t>
            </a:r>
            <a:r>
              <a:rPr lang="en-US" dirty="0" smtClean="0"/>
              <a:t>context </a:t>
            </a:r>
            <a:r>
              <a:rPr lang="en-US" dirty="0"/>
              <a:t>well and not just remembered </a:t>
            </a:r>
            <a:r>
              <a:rPr lang="en-US" dirty="0" smtClean="0"/>
              <a:t>words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Scores improved for all classes after fine tuning CRF</a:t>
            </a:r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78" y="3441843"/>
            <a:ext cx="4105165" cy="29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70" y="2784952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DEEP LEARNING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40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BIDIRECTIONAL LSTM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98" y="1479479"/>
            <a:ext cx="10493200" cy="50446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Learns </a:t>
            </a:r>
            <a:r>
              <a:rPr lang="en-US" dirty="0"/>
              <a:t>high-level features from data in an incremental manner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Two networks that access past </a:t>
            </a:r>
            <a:r>
              <a:rPr lang="en-US" dirty="0"/>
              <a:t>as well as </a:t>
            </a:r>
            <a:r>
              <a:rPr lang="en-US" dirty="0" smtClean="0"/>
              <a:t>future information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Understand context better than a single network</a:t>
            </a:r>
          </a:p>
          <a:p>
            <a:pPr>
              <a:lnSpc>
                <a:spcPct val="110000"/>
              </a:lnSpc>
            </a:pPr>
            <a:r>
              <a:rPr lang="en-US" dirty="0"/>
              <a:t>CRF layer </a:t>
            </a:r>
            <a:r>
              <a:rPr lang="en-US" dirty="0" smtClean="0"/>
              <a:t>adds </a:t>
            </a:r>
            <a:r>
              <a:rPr lang="en-US" dirty="0"/>
              <a:t>some </a:t>
            </a:r>
            <a:r>
              <a:rPr lang="en-US" dirty="0" smtClean="0"/>
              <a:t>constraints </a:t>
            </a:r>
            <a:r>
              <a:rPr lang="en-US" dirty="0"/>
              <a:t>to the </a:t>
            </a:r>
            <a:r>
              <a:rPr lang="en-US" dirty="0" smtClean="0"/>
              <a:t>predicted </a:t>
            </a:r>
            <a:r>
              <a:rPr lang="en-US" dirty="0"/>
              <a:t>labels </a:t>
            </a:r>
            <a:r>
              <a:rPr lang="en-US" dirty="0" smtClean="0"/>
              <a:t>to ensure validity</a:t>
            </a:r>
          </a:p>
          <a:p>
            <a:pPr>
              <a:lnSpc>
                <a:spcPct val="110000"/>
              </a:lnSpc>
            </a:pPr>
            <a:r>
              <a:rPr lang="en-US" dirty="0"/>
              <a:t>Deep Learning out perform other techniques if the data size is </a:t>
            </a:r>
            <a:r>
              <a:rPr lang="en-US" dirty="0" smtClean="0"/>
              <a:t>large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71" y="4157554"/>
            <a:ext cx="2830157" cy="20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40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BIDIRECTIONAL LSTM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27" y="3493214"/>
            <a:ext cx="4012489" cy="26943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 txBox="1">
            <a:spLocks/>
          </p:cNvSpPr>
          <p:nvPr/>
        </p:nvSpPr>
        <p:spPr>
          <a:xfrm>
            <a:off x="1116598" y="1479479"/>
            <a:ext cx="10493200" cy="1520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Person and Organization worst performing classes</a:t>
            </a:r>
          </a:p>
          <a:p>
            <a:r>
              <a:rPr lang="en-US" dirty="0"/>
              <a:t>U</a:t>
            </a:r>
            <a:r>
              <a:rPr lang="en-US" dirty="0" smtClean="0"/>
              <a:t>nrepresentative </a:t>
            </a:r>
            <a:r>
              <a:rPr lang="en-US" dirty="0"/>
              <a:t>data </a:t>
            </a:r>
            <a:r>
              <a:rPr lang="en-US" dirty="0" smtClean="0"/>
              <a:t>sample do </a:t>
            </a:r>
            <a:r>
              <a:rPr lang="en-US" dirty="0"/>
              <a:t>not </a:t>
            </a:r>
            <a:r>
              <a:rPr lang="en-US" dirty="0" smtClean="0"/>
              <a:t>effectively </a:t>
            </a:r>
            <a:r>
              <a:rPr lang="en-US" dirty="0"/>
              <a:t>cover </a:t>
            </a:r>
            <a:r>
              <a:rPr lang="en-US" dirty="0" smtClean="0"/>
              <a:t>cases </a:t>
            </a:r>
            <a:r>
              <a:rPr lang="en-US" dirty="0"/>
              <a:t>observed in </a:t>
            </a:r>
            <a:r>
              <a:rPr lang="en-US" dirty="0" smtClean="0"/>
              <a:t>broader domain</a:t>
            </a:r>
          </a:p>
          <a:p>
            <a:r>
              <a:rPr lang="en-US" dirty="0" smtClean="0"/>
              <a:t>Traditional algorithms generally perform better on small datasets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5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930912-6116-4DD8-A7C1-57C168FC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25" y="6973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FB33A5-CC87-40FE-A710-E0370574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466" y="1974634"/>
            <a:ext cx="10600007" cy="3830264"/>
          </a:xfrm>
        </p:spPr>
        <p:txBody>
          <a:bodyPr>
            <a:normAutofit/>
          </a:bodyPr>
          <a:lstStyle/>
          <a:p>
            <a:r>
              <a:rPr lang="en-US" dirty="0" smtClean="0"/>
              <a:t>Skewed or Imbalanced Dataset, basis for evaluation metric</a:t>
            </a:r>
          </a:p>
          <a:p>
            <a:r>
              <a:rPr lang="en-US" dirty="0" smtClean="0"/>
              <a:t>Articles covered historical European countries and cities</a:t>
            </a:r>
          </a:p>
          <a:p>
            <a:r>
              <a:rPr lang="en-US" dirty="0" smtClean="0"/>
              <a:t>Precision and recall 0 for baseline model</a:t>
            </a:r>
          </a:p>
          <a:p>
            <a:r>
              <a:rPr lang="en-US" dirty="0" smtClean="0"/>
              <a:t>CRF understood the context from neighboring words</a:t>
            </a:r>
          </a:p>
          <a:p>
            <a:r>
              <a:rPr lang="en-US" dirty="0" smtClean="0"/>
              <a:t>CRF’s transition features extracted important rules</a:t>
            </a:r>
          </a:p>
          <a:p>
            <a:r>
              <a:rPr lang="en-US" dirty="0" smtClean="0"/>
              <a:t>False negatives high for each classifier</a:t>
            </a:r>
          </a:p>
          <a:p>
            <a:r>
              <a:rPr lang="en-US" dirty="0" smtClean="0"/>
              <a:t>Deep learning methods underperformed due to data scarcity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8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930912-6116-4DD8-A7C1-57C168FC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25" y="6973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FB33A5-CC87-40FE-A710-E0370574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466" y="1974634"/>
            <a:ext cx="10600007" cy="38302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Very few </a:t>
            </a:r>
            <a:r>
              <a:rPr lang="en-US" dirty="0"/>
              <a:t>sentences for training, need larger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Need better way to extract the sentences</a:t>
            </a:r>
          </a:p>
          <a:p>
            <a:r>
              <a:rPr lang="en-US" dirty="0" smtClean="0"/>
              <a:t>Reduce </a:t>
            </a:r>
            <a:r>
              <a:rPr lang="en-US" dirty="0" smtClean="0"/>
              <a:t>false negatives to improve recall</a:t>
            </a:r>
            <a:endParaRPr lang="en-US" dirty="0"/>
          </a:p>
          <a:p>
            <a:r>
              <a:rPr lang="en-US" dirty="0" smtClean="0"/>
              <a:t>CRF model offers more parameters, tuning for performance enhancement</a:t>
            </a:r>
          </a:p>
          <a:p>
            <a:r>
              <a:rPr lang="en-US" dirty="0" smtClean="0"/>
              <a:t>Closely analyze CRF’s state and transition features</a:t>
            </a:r>
          </a:p>
          <a:p>
            <a:r>
              <a:rPr lang="en-US" dirty="0" smtClean="0"/>
              <a:t>Tuning </a:t>
            </a:r>
            <a:r>
              <a:rPr lang="en-US" dirty="0"/>
              <a:t>deep learning model </a:t>
            </a:r>
            <a:r>
              <a:rPr lang="en-US" dirty="0" smtClean="0"/>
              <a:t>parameters on </a:t>
            </a:r>
            <a:r>
              <a:rPr lang="en-US" dirty="0"/>
              <a:t>a wider search space using </a:t>
            </a:r>
            <a:r>
              <a:rPr lang="en-US" dirty="0" smtClean="0"/>
              <a:t>GPU</a:t>
            </a:r>
          </a:p>
          <a:p>
            <a:r>
              <a:rPr lang="en-US" dirty="0"/>
              <a:t>Using </a:t>
            </a:r>
            <a:r>
              <a:rPr lang="en-US" dirty="0" smtClean="0"/>
              <a:t>pre-trained models and fine tune them for specific </a:t>
            </a:r>
            <a:r>
              <a:rPr lang="en-US" dirty="0" smtClean="0"/>
              <a:t>task</a:t>
            </a:r>
          </a:p>
          <a:p>
            <a:r>
              <a:rPr lang="en-US" dirty="0" smtClean="0"/>
              <a:t>Deploy application using </a:t>
            </a:r>
            <a:r>
              <a:rPr lang="en-US" dirty="0" err="1" smtClean="0"/>
              <a:t>Docker</a:t>
            </a:r>
            <a:r>
              <a:rPr lang="en-US" dirty="0" smtClean="0"/>
              <a:t> and cloud based services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9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D33176-4178-4C4B-8BB4-E0BB4BDF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63" y="615202"/>
            <a:ext cx="9404723" cy="1400530"/>
          </a:xfrm>
        </p:spPr>
        <p:txBody>
          <a:bodyPr/>
          <a:lstStyle/>
          <a:p>
            <a:pPr algn="ctr"/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3FAAB9-3119-4940-9FCC-BE0B141A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17814" cy="345061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towardsdatascience.com/named-entity-recognition-applications-and-use-cases-acdbf57d595e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https://createmomo.github.io/2017/09/12/CRF_Layer_on_the_Top_of_BiLSTM_1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github.com/EuropeanaNewspapers/ner-corpora</a:t>
            </a:r>
            <a:endParaRPr lang="en-US" dirty="0" smtClean="0"/>
          </a:p>
          <a:p>
            <a:pPr algn="just"/>
            <a:r>
              <a:rPr lang="en-US" dirty="0">
                <a:hlinkClick r:id="rId5"/>
              </a:rPr>
              <a:t>https://prateekvjoshi.com/2013/02/23/why-do-we-need-conditional-random-fields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algn="just"/>
            <a:r>
              <a:rPr lang="en-US" dirty="0">
                <a:hlinkClick r:id="rId6"/>
              </a:rPr>
              <a:t>https://sklearn-crfsuite.readthedocs.io/en/latest/tutorial.html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522FE7-5A29-4EF6-B1EF-2CA55748A7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2192E09-EBC7-416C-B887-DFF915D7F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924498D-E084-44BE-A196-CFCE35564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3BBC7667-C352-4842-9AFD-E5C16AD002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F8454B2E-D2DB-42C2-A224-BCEC47B864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8B61146-1CF0-40E1-B66E-C22BD9207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2499C4-94C0-4FAA-9DCE-3C4C02AB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-11430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AE5065C-30A9-480A-9E93-74CC14902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F948680-1810-4961-805C-D0C28E7E93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069" y="60009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36" y="1900120"/>
            <a:ext cx="10536298" cy="446985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</a:t>
            </a:r>
            <a:r>
              <a:rPr lang="en-US" dirty="0" smtClean="0"/>
              <a:t>nformation extraction technique </a:t>
            </a:r>
            <a:r>
              <a:rPr lang="en-US" dirty="0"/>
              <a:t>to identify and segment the named entities </a:t>
            </a:r>
            <a:r>
              <a:rPr lang="en-US" dirty="0" smtClean="0"/>
              <a:t>and categorize </a:t>
            </a:r>
            <a:r>
              <a:rPr lang="en-US" dirty="0"/>
              <a:t>them under </a:t>
            </a:r>
            <a:r>
              <a:rPr lang="en-US" dirty="0" smtClean="0"/>
              <a:t>predefined </a:t>
            </a:r>
            <a:r>
              <a:rPr lang="en-US" dirty="0"/>
              <a:t>classes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project aims to classify the text in the articles in the following categories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Location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Person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Organization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82" y="61520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015734"/>
            <a:ext cx="10536298" cy="39946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Named Entity Recognition data </a:t>
            </a:r>
            <a:r>
              <a:rPr lang="en-US" dirty="0" smtClean="0"/>
              <a:t>from Europe historical newspapers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IOB Tagging system contains tags of the </a:t>
            </a:r>
            <a:r>
              <a:rPr lang="en-US" dirty="0" smtClean="0"/>
              <a:t>form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~84k words in 2 articles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</a:t>
            </a:r>
            <a:r>
              <a:rPr lang="en-US" dirty="0"/>
              <a:t> - </a:t>
            </a:r>
            <a:r>
              <a:rPr lang="en-US" dirty="0" smtClean="0"/>
              <a:t>Beginning of named entity</a:t>
            </a:r>
            <a:br>
              <a:rPr lang="en-US" dirty="0" smtClean="0"/>
            </a:br>
            <a:r>
              <a:rPr lang="en-US" b="1" dirty="0" smtClean="0"/>
              <a:t>I</a:t>
            </a:r>
            <a:r>
              <a:rPr lang="en-US" dirty="0"/>
              <a:t> - </a:t>
            </a:r>
            <a:r>
              <a:rPr lang="en-US" dirty="0" smtClean="0"/>
              <a:t>Inside of named entity</a:t>
            </a:r>
            <a:br>
              <a:rPr lang="en-US" dirty="0" smtClean="0"/>
            </a:br>
            <a:r>
              <a:rPr lang="en-US" b="1" dirty="0" smtClean="0"/>
              <a:t>O</a:t>
            </a:r>
            <a:r>
              <a:rPr lang="en-US" dirty="0"/>
              <a:t> – Outside </a:t>
            </a:r>
            <a:r>
              <a:rPr lang="en-US" dirty="0" smtClean="0"/>
              <a:t>of named entity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68" y="4911045"/>
            <a:ext cx="1397751" cy="13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75" y="2712378"/>
            <a:ext cx="4096947" cy="3710681"/>
          </a:xfrm>
        </p:spPr>
      </p:pic>
      <p:sp>
        <p:nvSpPr>
          <p:cNvPr id="13" name="TextBox 12"/>
          <p:cNvSpPr txBox="1"/>
          <p:nvPr/>
        </p:nvSpPr>
        <p:spPr>
          <a:xfrm>
            <a:off x="1202076" y="1479479"/>
            <a:ext cx="884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 txBox="1">
            <a:spLocks/>
          </p:cNvSpPr>
          <p:nvPr/>
        </p:nvSpPr>
        <p:spPr>
          <a:xfrm>
            <a:off x="1424822" y="1479479"/>
            <a:ext cx="10536298" cy="10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Distribution </a:t>
            </a:r>
            <a:r>
              <a:rPr lang="en-US" dirty="0"/>
              <a:t>dominated by ‘O’ followed by PER, LOC and ORG</a:t>
            </a:r>
          </a:p>
          <a:p>
            <a:r>
              <a:rPr lang="en-US" dirty="0" smtClean="0"/>
              <a:t>Imbalanced </a:t>
            </a:r>
            <a:r>
              <a:rPr lang="en-US" dirty="0"/>
              <a:t>Dataset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8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TEXT 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705510"/>
            <a:ext cx="8913688" cy="466446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Text </a:t>
            </a:r>
            <a:r>
              <a:rPr lang="en-US" b="1" dirty="0" smtClean="0"/>
              <a:t>Cleaning</a:t>
            </a:r>
            <a:endParaRPr lang="en-US" dirty="0"/>
          </a:p>
          <a:p>
            <a:pPr lvl="1" fontAlgn="base"/>
            <a:r>
              <a:rPr lang="en-US" dirty="0"/>
              <a:t>Removal of punctuation, special characters, white </a:t>
            </a:r>
            <a:r>
              <a:rPr lang="en-US" dirty="0" smtClean="0"/>
              <a:t>spaces</a:t>
            </a:r>
          </a:p>
          <a:p>
            <a:pPr lvl="1" fontAlgn="base"/>
            <a:endParaRPr lang="en-US" dirty="0"/>
          </a:p>
          <a:p>
            <a:pPr fontAlgn="base"/>
            <a:r>
              <a:rPr lang="en-US" b="1" dirty="0"/>
              <a:t>Removal of stop </a:t>
            </a:r>
            <a:r>
              <a:rPr lang="en-US" b="1" dirty="0" smtClean="0"/>
              <a:t>words</a:t>
            </a:r>
            <a:endParaRPr lang="en-US" dirty="0"/>
          </a:p>
          <a:p>
            <a:pPr lvl="1" fontAlgn="base"/>
            <a:r>
              <a:rPr lang="en-US" dirty="0"/>
              <a:t>Do not have either a positive/negative impact on our statement</a:t>
            </a:r>
          </a:p>
          <a:p>
            <a:pPr lvl="1" fontAlgn="base"/>
            <a:r>
              <a:rPr lang="en-US" dirty="0" err="1"/>
              <a:t>E.g</a:t>
            </a:r>
            <a:r>
              <a:rPr lang="en-US" dirty="0"/>
              <a:t> words like a, </a:t>
            </a:r>
            <a:r>
              <a:rPr lang="en-US" dirty="0" smtClean="0"/>
              <a:t>it, the</a:t>
            </a: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fontAlgn="base"/>
            <a:r>
              <a:rPr lang="en-US" sz="2100" b="1" dirty="0" smtClean="0"/>
              <a:t>Truncate</a:t>
            </a:r>
            <a:r>
              <a:rPr lang="en-US" b="1" dirty="0" smtClean="0"/>
              <a:t> Sentence Length</a:t>
            </a:r>
            <a:endParaRPr lang="en-US" dirty="0"/>
          </a:p>
          <a:p>
            <a:pPr lvl="1" fontAlgn="base"/>
            <a:r>
              <a:rPr lang="en-US" dirty="0" smtClean="0"/>
              <a:t>Reduce sentence length for </a:t>
            </a:r>
            <a:r>
              <a:rPr lang="en-US" dirty="0" err="1" smtClean="0"/>
              <a:t>vectorization</a:t>
            </a:r>
            <a:endParaRPr lang="en-US" dirty="0"/>
          </a:p>
          <a:p>
            <a:pPr lvl="1" fontAlgn="base"/>
            <a:endParaRPr lang="en-US" dirty="0" smtClean="0"/>
          </a:p>
          <a:p>
            <a:pPr fontAlgn="base"/>
            <a:r>
              <a:rPr lang="en-US" b="1" dirty="0" smtClean="0"/>
              <a:t>Lemmatization</a:t>
            </a:r>
            <a:endParaRPr lang="en-US" b="1" dirty="0"/>
          </a:p>
          <a:p>
            <a:pPr lvl="1" fontAlgn="base"/>
            <a:r>
              <a:rPr lang="en-US" dirty="0"/>
              <a:t>Converting derived words to their </a:t>
            </a:r>
            <a:r>
              <a:rPr lang="en-US" dirty="0" smtClean="0"/>
              <a:t>root </a:t>
            </a:r>
            <a:r>
              <a:rPr lang="en-US" dirty="0"/>
              <a:t>form</a:t>
            </a:r>
          </a:p>
          <a:p>
            <a:pPr lvl="1" fontAlgn="base"/>
            <a:r>
              <a:rPr lang="en-US" dirty="0"/>
              <a:t>E.g. words like “trouble”, “troubling”, “troubled” based on “trouble”</a:t>
            </a:r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3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70" y="2784952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0729"/>
          </a:xfrm>
        </p:spPr>
        <p:txBody>
          <a:bodyPr/>
          <a:lstStyle/>
          <a:p>
            <a:pPr algn="ctr"/>
            <a:r>
              <a:rPr lang="en-US" dirty="0" smtClean="0"/>
              <a:t>TRENDING CITIES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76" y="2879240"/>
            <a:ext cx="7171284" cy="3556569"/>
          </a:xfr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9394336-7D76-4681-9E99-A73E5A2E272C}"/>
              </a:ext>
            </a:extLst>
          </p:cNvPr>
          <p:cNvSpPr txBox="1">
            <a:spLocks/>
          </p:cNvSpPr>
          <p:nvPr/>
        </p:nvSpPr>
        <p:spPr>
          <a:xfrm>
            <a:off x="900841" y="1451033"/>
            <a:ext cx="10536298" cy="1230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/>
              <a:t>Article mostly talks about European countries and locations</a:t>
            </a:r>
          </a:p>
          <a:p>
            <a:r>
              <a:rPr lang="en-US" sz="1800" dirty="0"/>
              <a:t>Deutschland (Germany), historical Italian cities like Bolzano, Trento, Rom and Wien (Austria)</a:t>
            </a:r>
          </a:p>
          <a:p>
            <a:pPr marL="0" indent="0">
              <a:buFont typeface="Wingdings 3" charset="2"/>
              <a:buNone/>
            </a:pPr>
            <a:endParaRPr lang="en-US" sz="1800" dirty="0" smtClean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51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19630</TotalTime>
  <Words>642</Words>
  <Application>Microsoft Macintosh PowerPoint</Application>
  <PresentationFormat>Widescreen</PresentationFormat>
  <Paragraphs>151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Century Gothic</vt:lpstr>
      <vt:lpstr>Mangal</vt:lpstr>
      <vt:lpstr>Wingdings 3</vt:lpstr>
      <vt:lpstr>Arial</vt:lpstr>
      <vt:lpstr>Ion</vt:lpstr>
      <vt:lpstr>NAMED ENTITY RECOGNITION AND CLASSIFICATION</vt:lpstr>
      <vt:lpstr>BACKGROUND</vt:lpstr>
      <vt:lpstr>PROBLEM STATEMENT</vt:lpstr>
      <vt:lpstr>PowerPoint Presentation</vt:lpstr>
      <vt:lpstr>DATA DESCRIPTION</vt:lpstr>
      <vt:lpstr>DATA DESCRIPTION</vt:lpstr>
      <vt:lpstr>TEXT PRE-PROCESSING</vt:lpstr>
      <vt:lpstr>EXPLORATORY DATA ANALYSIS</vt:lpstr>
      <vt:lpstr>TRENDING CITIES</vt:lpstr>
      <vt:lpstr>HIGH FREQUENCY WORDS</vt:lpstr>
      <vt:lpstr>SENTENCE LENGTH </vt:lpstr>
      <vt:lpstr>DISCOVERED TOPICS</vt:lpstr>
      <vt:lpstr>CONTEXTUAL CHANGE</vt:lpstr>
      <vt:lpstr>MODELING ALGORITHMS</vt:lpstr>
      <vt:lpstr>EVALUATION METRICS</vt:lpstr>
      <vt:lpstr>BASELINE MODEL</vt:lpstr>
      <vt:lpstr>CONDITIONAL RANDOM FIELD</vt:lpstr>
      <vt:lpstr>WHY CRF ?</vt:lpstr>
      <vt:lpstr>WHY CRF ?</vt:lpstr>
      <vt:lpstr>CRF</vt:lpstr>
      <vt:lpstr>DEEP LEARNING MODEL</vt:lpstr>
      <vt:lpstr>BIDIRECTIONAL LSTM</vt:lpstr>
      <vt:lpstr>BIDIRECTIONAL LSTM</vt:lpstr>
      <vt:lpstr>CONCLUSIONS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recommendation System</dc:title>
  <dc:creator>Aarti Mankani</dc:creator>
  <cp:lastModifiedBy>Microsoft Office User</cp:lastModifiedBy>
  <cp:revision>252</cp:revision>
  <cp:lastPrinted>2019-08-28T21:25:05Z</cp:lastPrinted>
  <dcterms:created xsi:type="dcterms:W3CDTF">2019-05-03T13:00:01Z</dcterms:created>
  <dcterms:modified xsi:type="dcterms:W3CDTF">2020-04-21T14:54:26Z</dcterms:modified>
</cp:coreProperties>
</file>