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4" r:id="rId8"/>
    <p:sldId id="263" r:id="rId9"/>
    <p:sldId id="265" r:id="rId10"/>
    <p:sldId id="266" r:id="rId11"/>
    <p:sldId id="267" r:id="rId12"/>
    <p:sldId id="268" r:id="rId13"/>
    <p:sldId id="272" r:id="rId14"/>
    <p:sldId id="270" r:id="rId15"/>
    <p:sldId id="273" r:id="rId16"/>
    <p:sldId id="274" r:id="rId17"/>
    <p:sldId id="275"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31E8AC1-E2A3-4570-85DD-B354393BA7EC}" type="datetimeFigureOut">
              <a:rPr lang="en-US" smtClean="0"/>
              <a:pPr/>
              <a:t>17-Apr-21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FAD9AB2-54B6-45E3-A974-839B370BC2A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1E8AC1-E2A3-4570-85DD-B354393BA7EC}" type="datetimeFigureOut">
              <a:rPr lang="en-US" smtClean="0"/>
              <a:pPr/>
              <a:t>17-Apr-21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D9AB2-54B6-45E3-A974-839B370BC2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1E8AC1-E2A3-4570-85DD-B354393BA7EC}" type="datetimeFigureOut">
              <a:rPr lang="en-US" smtClean="0"/>
              <a:pPr/>
              <a:t>17-Apr-21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D9AB2-54B6-45E3-A974-839B370BC2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1E8AC1-E2A3-4570-85DD-B354393BA7EC}" type="datetimeFigureOut">
              <a:rPr lang="en-US" smtClean="0"/>
              <a:pPr/>
              <a:t>17-Apr-21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D9AB2-54B6-45E3-A974-839B370BC2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31E8AC1-E2A3-4570-85DD-B354393BA7EC}" type="datetimeFigureOut">
              <a:rPr lang="en-US" smtClean="0"/>
              <a:pPr/>
              <a:t>17-Apr-21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D9AB2-54B6-45E3-A974-839B370BC2A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1E8AC1-E2A3-4570-85DD-B354393BA7EC}" type="datetimeFigureOut">
              <a:rPr lang="en-US" smtClean="0"/>
              <a:pPr/>
              <a:t>17-Apr-21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D9AB2-54B6-45E3-A974-839B370BC2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31E8AC1-E2A3-4570-85DD-B354393BA7EC}" type="datetimeFigureOut">
              <a:rPr lang="en-US" smtClean="0"/>
              <a:pPr/>
              <a:t>17-Apr-21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AD9AB2-54B6-45E3-A974-839B370BC2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1E8AC1-E2A3-4570-85DD-B354393BA7EC}" type="datetimeFigureOut">
              <a:rPr lang="en-US" smtClean="0"/>
              <a:pPr/>
              <a:t>17-Apr-21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AD9AB2-54B6-45E3-A974-839B370BC2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1E8AC1-E2A3-4570-85DD-B354393BA7EC}" type="datetimeFigureOut">
              <a:rPr lang="en-US" smtClean="0"/>
              <a:pPr/>
              <a:t>17-Apr-21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AD9AB2-54B6-45E3-A974-839B370BC2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1E8AC1-E2A3-4570-85DD-B354393BA7EC}" type="datetimeFigureOut">
              <a:rPr lang="en-US" smtClean="0"/>
              <a:pPr/>
              <a:t>17-Apr-21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D9AB2-54B6-45E3-A974-839B370BC2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1E8AC1-E2A3-4570-85DD-B354393BA7EC}" type="datetimeFigureOut">
              <a:rPr lang="en-US" smtClean="0"/>
              <a:pPr/>
              <a:t>17-Apr-21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FAD9AB2-54B6-45E3-A974-839B370BC2A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31E8AC1-E2A3-4570-85DD-B354393BA7EC}" type="datetimeFigureOut">
              <a:rPr lang="en-US" smtClean="0"/>
              <a:pPr/>
              <a:t>17-Apr-21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FAD9AB2-54B6-45E3-A974-839B370BC2A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595 DATA VISUALIZATION PROJECT</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Topic:</a:t>
            </a:r>
          </a:p>
          <a:p>
            <a:r>
              <a:rPr lang="en-US" dirty="0" smtClean="0"/>
              <a:t>To study the production of major crops in various</a:t>
            </a:r>
          </a:p>
          <a:p>
            <a:r>
              <a:rPr lang="en-US" dirty="0" smtClean="0"/>
              <a:t>  states of India in the last 50 years(from 1966 to 2017) and visualize some pattern</a:t>
            </a:r>
          </a:p>
          <a:p>
            <a:r>
              <a:rPr lang="en-US" dirty="0" smtClean="0"/>
              <a:t>  between them.</a:t>
            </a:r>
            <a:endParaRPr lang="en-US" dirty="0"/>
          </a:p>
        </p:txBody>
      </p:sp>
      <p:sp>
        <p:nvSpPr>
          <p:cNvPr id="5" name="TextBox 4"/>
          <p:cNvSpPr txBox="1"/>
          <p:nvPr/>
        </p:nvSpPr>
        <p:spPr>
          <a:xfrm>
            <a:off x="2286000" y="5029200"/>
            <a:ext cx="5943600" cy="646331"/>
          </a:xfrm>
          <a:prstGeom prst="rect">
            <a:avLst/>
          </a:prstGeom>
          <a:noFill/>
        </p:spPr>
        <p:txBody>
          <a:bodyPr wrap="square" rtlCol="0">
            <a:spAutoFit/>
          </a:bodyPr>
          <a:lstStyle/>
          <a:p>
            <a:r>
              <a:rPr lang="en-US" dirty="0" smtClean="0"/>
              <a:t>By </a:t>
            </a:r>
            <a:r>
              <a:rPr lang="en-US" dirty="0" err="1" smtClean="0"/>
              <a:t>Akshat</a:t>
            </a:r>
            <a:r>
              <a:rPr lang="en-US" dirty="0" smtClean="0"/>
              <a:t> Jain</a:t>
            </a:r>
          </a:p>
          <a:p>
            <a:r>
              <a:rPr lang="en-US" dirty="0" smtClean="0"/>
              <a:t>Roll no. 204161003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plot</a:t>
            </a:r>
            <a:endParaRPr lang="en-US" dirty="0"/>
          </a:p>
        </p:txBody>
      </p:sp>
      <p:pic>
        <p:nvPicPr>
          <p:cNvPr id="4" name="Picture"/>
          <p:cNvPicPr>
            <a:picLocks noGrp="1"/>
          </p:cNvPicPr>
          <p:nvPr>
            <p:ph idx="1"/>
          </p:nvPr>
        </p:nvPicPr>
        <p:blipFill>
          <a:blip r:embed="rId2" cstate="print"/>
          <a:stretch>
            <a:fillRect/>
          </a:stretch>
        </p:blipFill>
        <p:spPr bwMode="auto">
          <a:xfrm>
            <a:off x="2133600" y="1981200"/>
            <a:ext cx="4572638" cy="3658111"/>
          </a:xfrm>
          <a:prstGeom prst="rect">
            <a:avLst/>
          </a:prstGeom>
          <a:noFill/>
          <a:ln w="9525">
            <a:noFill/>
            <a:headEnd/>
            <a:tailEnd/>
          </a:ln>
        </p:spPr>
      </p:pic>
      <p:sp>
        <p:nvSpPr>
          <p:cNvPr id="5" name="TextBox 4"/>
          <p:cNvSpPr txBox="1"/>
          <p:nvPr/>
        </p:nvSpPr>
        <p:spPr>
          <a:xfrm>
            <a:off x="685800" y="5867400"/>
            <a:ext cx="8077200" cy="923330"/>
          </a:xfrm>
          <a:prstGeom prst="rect">
            <a:avLst/>
          </a:prstGeom>
          <a:noFill/>
        </p:spPr>
        <p:txBody>
          <a:bodyPr wrap="square" rtlCol="0">
            <a:spAutoFit/>
          </a:bodyPr>
          <a:lstStyle/>
          <a:p>
            <a:r>
              <a:rPr lang="en-US" dirty="0" smtClean="0"/>
              <a:t>Observation: Total crop production has increased almost 4 times from 1966 to 2017.</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plot</a:t>
            </a:r>
            <a:endParaRPr lang="en-US" dirty="0"/>
          </a:p>
        </p:txBody>
      </p:sp>
      <p:pic>
        <p:nvPicPr>
          <p:cNvPr id="4" name="Picture"/>
          <p:cNvPicPr>
            <a:picLocks noGrp="1"/>
          </p:cNvPicPr>
          <p:nvPr>
            <p:ph idx="1"/>
          </p:nvPr>
        </p:nvPicPr>
        <p:blipFill>
          <a:blip r:embed="rId2" cstate="print"/>
          <a:stretch>
            <a:fillRect/>
          </a:stretch>
        </p:blipFill>
        <p:spPr bwMode="auto">
          <a:xfrm>
            <a:off x="3200400" y="1295400"/>
            <a:ext cx="4572638" cy="3658111"/>
          </a:xfrm>
          <a:prstGeom prst="rect">
            <a:avLst/>
          </a:prstGeom>
          <a:noFill/>
          <a:ln w="9525">
            <a:noFill/>
            <a:headEnd/>
            <a:tailEnd/>
          </a:ln>
        </p:spPr>
      </p:pic>
      <p:sp>
        <p:nvSpPr>
          <p:cNvPr id="5" name="TextBox 4"/>
          <p:cNvSpPr txBox="1"/>
          <p:nvPr/>
        </p:nvSpPr>
        <p:spPr>
          <a:xfrm>
            <a:off x="685800" y="5257800"/>
            <a:ext cx="8077200" cy="923330"/>
          </a:xfrm>
          <a:prstGeom prst="rect">
            <a:avLst/>
          </a:prstGeom>
          <a:noFill/>
        </p:spPr>
        <p:txBody>
          <a:bodyPr wrap="square" rtlCol="0">
            <a:spAutoFit/>
          </a:bodyPr>
          <a:lstStyle/>
          <a:p>
            <a:r>
              <a:rPr lang="en-US" dirty="0" smtClean="0"/>
              <a:t>Observation: The area under production of crops increased gradually from 1966 to 2010 but has been declining rapidly since 2010. Urbanization and industrialization can be one of the reasons for its decline.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Scatterplot</a:t>
            </a:r>
            <a:endParaRPr lang="en-US" dirty="0"/>
          </a:p>
        </p:txBody>
      </p:sp>
      <p:pic>
        <p:nvPicPr>
          <p:cNvPr id="4" name="Picture"/>
          <p:cNvPicPr>
            <a:picLocks noGrp="1"/>
          </p:cNvPicPr>
          <p:nvPr>
            <p:ph idx="1"/>
          </p:nvPr>
        </p:nvPicPr>
        <p:blipFill>
          <a:blip r:embed="rId2" cstate="print"/>
          <a:stretch>
            <a:fillRect/>
          </a:stretch>
        </p:blipFill>
        <p:spPr bwMode="auto">
          <a:xfrm>
            <a:off x="3048000" y="2743200"/>
            <a:ext cx="4572638" cy="3658111"/>
          </a:xfrm>
          <a:prstGeom prst="rect">
            <a:avLst/>
          </a:prstGeom>
          <a:noFill/>
          <a:ln w="9525">
            <a:noFill/>
            <a:headEnd/>
            <a:tailEnd/>
          </a:ln>
        </p:spPr>
      </p:pic>
      <p:sp>
        <p:nvSpPr>
          <p:cNvPr id="5" name="TextBox 4"/>
          <p:cNvSpPr txBox="1"/>
          <p:nvPr/>
        </p:nvSpPr>
        <p:spPr>
          <a:xfrm>
            <a:off x="838200" y="1905000"/>
            <a:ext cx="5867400" cy="646331"/>
          </a:xfrm>
          <a:prstGeom prst="rect">
            <a:avLst/>
          </a:prstGeom>
          <a:noFill/>
        </p:spPr>
        <p:txBody>
          <a:bodyPr wrap="square" rtlCol="0">
            <a:spAutoFit/>
          </a:bodyPr>
          <a:lstStyle/>
          <a:p>
            <a:r>
              <a:rPr lang="en-US" dirty="0" smtClean="0"/>
              <a:t>Comparing the production yield for various states during the year 2017</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observation:</a:t>
            </a:r>
          </a:p>
          <a:p>
            <a:pPr>
              <a:buNone/>
            </a:pPr>
            <a:r>
              <a:rPr lang="en-US" dirty="0" smtClean="0"/>
              <a:t>   Production of crops increases almost linearly with the increase in </a:t>
            </a:r>
            <a:r>
              <a:rPr lang="en-US" dirty="0" err="1" smtClean="0"/>
              <a:t>area.States</a:t>
            </a:r>
            <a:r>
              <a:rPr lang="en-US" dirty="0" smtClean="0"/>
              <a:t> such as Rajasthan, </a:t>
            </a:r>
            <a:r>
              <a:rPr lang="en-US" dirty="0" err="1" smtClean="0"/>
              <a:t>Odisha</a:t>
            </a:r>
            <a:r>
              <a:rPr lang="en-US" dirty="0" smtClean="0"/>
              <a:t> have very low yield output. Punjab has very high yield output because of use of modern techniques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Stacked </a:t>
            </a:r>
            <a:r>
              <a:rPr lang="en-US" dirty="0" err="1" smtClean="0"/>
              <a:t>barplot</a:t>
            </a:r>
            <a:endParaRPr lang="en-US" dirty="0"/>
          </a:p>
        </p:txBody>
      </p:sp>
      <p:pic>
        <p:nvPicPr>
          <p:cNvPr id="4" name="Picture"/>
          <p:cNvPicPr>
            <a:picLocks noGrp="1"/>
          </p:cNvPicPr>
          <p:nvPr>
            <p:ph idx="1"/>
          </p:nvPr>
        </p:nvPicPr>
        <p:blipFill>
          <a:blip r:embed="rId2" cstate="print"/>
          <a:stretch>
            <a:fillRect/>
          </a:stretch>
        </p:blipFill>
        <p:spPr bwMode="auto">
          <a:xfrm>
            <a:off x="1279922" y="1935163"/>
            <a:ext cx="6584155" cy="4389437"/>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9200"/>
            <a:ext cx="8229600" cy="743712"/>
          </a:xfrm>
        </p:spPr>
        <p:txBody>
          <a:bodyPr>
            <a:normAutofit fontScale="90000"/>
          </a:bodyPr>
          <a:lstStyle/>
          <a:p>
            <a:r>
              <a:rPr lang="en-US" dirty="0" smtClean="0"/>
              <a:t>Comparing area under various crop </a:t>
            </a:r>
            <a:r>
              <a:rPr lang="en-US" dirty="0" err="1" smtClean="0"/>
              <a:t>prouction</a:t>
            </a:r>
            <a:r>
              <a:rPr lang="en-US" dirty="0" smtClean="0"/>
              <a:t> from 1966 to 2017</a:t>
            </a:r>
            <a:endParaRPr lang="en-US" dirty="0"/>
          </a:p>
        </p:txBody>
      </p:sp>
      <p:pic>
        <p:nvPicPr>
          <p:cNvPr id="4" name="Picture"/>
          <p:cNvPicPr>
            <a:picLocks noGrp="1"/>
          </p:cNvPicPr>
          <p:nvPr>
            <p:ph idx="1"/>
          </p:nvPr>
        </p:nvPicPr>
        <p:blipFill>
          <a:blip r:embed="rId2" cstate="print"/>
          <a:stretch>
            <a:fillRect/>
          </a:stretch>
        </p:blipFill>
        <p:spPr bwMode="auto">
          <a:xfrm>
            <a:off x="1295400" y="2209800"/>
            <a:ext cx="6584155" cy="4389437"/>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Observation: Area under wheat and rice has remain constant. There is sharp decline in the area under oilseeds in the last decade.</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One pattern is seen among the farmers from the above visualization.</a:t>
            </a:r>
          </a:p>
          <a:p>
            <a:r>
              <a:rPr lang="en-US" dirty="0" smtClean="0"/>
              <a:t> Most of the farmers rely on traditional crops like wheat and rice. </a:t>
            </a:r>
          </a:p>
          <a:p>
            <a:r>
              <a:rPr lang="en-US" dirty="0" smtClean="0"/>
              <a:t>They tend to avoid growing oilseeds mainly because of its low productivity yield and high competition from the international market. </a:t>
            </a:r>
          </a:p>
          <a:p>
            <a:r>
              <a:rPr lang="en-US" dirty="0" smtClean="0"/>
              <a:t>India imports large quantity of edible oil such as </a:t>
            </a:r>
            <a:r>
              <a:rPr lang="en-US" dirty="0" err="1" smtClean="0"/>
              <a:t>soyabean</a:t>
            </a:r>
            <a:r>
              <a:rPr lang="en-US" dirty="0" smtClean="0"/>
              <a:t> oil and Palm oil from </a:t>
            </a:r>
            <a:r>
              <a:rPr lang="en-US" dirty="0" err="1" smtClean="0"/>
              <a:t>neighbouring</a:t>
            </a:r>
            <a:r>
              <a:rPr lang="en-US" dirty="0" smtClean="0"/>
              <a:t> countries. </a:t>
            </a:r>
          </a:p>
          <a:p>
            <a:r>
              <a:rPr lang="en-US" dirty="0" smtClean="0"/>
              <a:t>Government can provide subsidies to the farmer for growing such crops which will help curb imports on such items and also provide farmers new opportunities. </a:t>
            </a:r>
            <a:endParaRPr lang="en-US" smtClean="0"/>
          </a:p>
          <a:p>
            <a:r>
              <a:rPr lang="en-US" smtClean="0"/>
              <a:t>This </a:t>
            </a:r>
            <a:r>
              <a:rPr lang="en-US" dirty="0" smtClean="0"/>
              <a:t>will be a win-win situation for both Indian Economy and the farmers.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Observation: It is seen that there is continuous rise in the production of staple crop like wheat and rice. On the other hand, production of oil seeds and pulses has been declining gradually. Production of sugarcane and cotton has been constant over the years.</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fontScale="92500" lnSpcReduction="10000"/>
          </a:bodyPr>
          <a:lstStyle/>
          <a:p>
            <a:pPr>
              <a:buNone/>
            </a:pPr>
            <a:endParaRPr lang="en-US" dirty="0" smtClean="0"/>
          </a:p>
          <a:p>
            <a:endParaRPr lang="en-US" dirty="0" smtClean="0"/>
          </a:p>
          <a:p>
            <a:r>
              <a:rPr lang="en-US" dirty="0" smtClean="0"/>
              <a:t>Agriculture is the most important sector of Indian Economy. Indian agriculture sector accounts for 18 per cent of India's gross domestic product (GDP) and provides employment to 50% of the countries workforce.</a:t>
            </a:r>
          </a:p>
          <a:p>
            <a:r>
              <a:rPr lang="en-US" dirty="0" smtClean="0"/>
              <a:t>Despite </a:t>
            </a:r>
            <a:r>
              <a:rPr lang="en-US" dirty="0" err="1" smtClean="0"/>
              <a:t>this,it</a:t>
            </a:r>
            <a:r>
              <a:rPr lang="en-US" dirty="0" smtClean="0"/>
              <a:t> is considered highly inefficient, wasteful, and incapable of solving the hunger and malnutrition problems.</a:t>
            </a:r>
          </a:p>
          <a:p>
            <a:r>
              <a:rPr lang="en-US" dirty="0" smtClean="0"/>
              <a:t>The use of modern technology such as automated machines, crop sensors, etc. can significantly improve the agriculture sector.</a:t>
            </a:r>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Dataset Source: http://data.icrisat.org/dld/src/crops.html ICRISAT-District Level Data.csv</a:t>
            </a:r>
          </a:p>
          <a:p>
            <a:r>
              <a:rPr lang="en-US" dirty="0" smtClean="0"/>
              <a:t>Sector: Agriculture</a:t>
            </a:r>
          </a:p>
          <a:p>
            <a:r>
              <a:rPr lang="en-US" dirty="0" smtClean="0"/>
              <a:t>Sub-sector: Crops production</a:t>
            </a:r>
          </a:p>
          <a:p>
            <a:r>
              <a:rPr lang="en-US" dirty="0" smtClean="0"/>
              <a:t>Target states/UTs: 20 major states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Answering the following questions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1. states which contribute to maximum crop production in quantity for year 2017</a:t>
            </a:r>
          </a:p>
          <a:p>
            <a:r>
              <a:rPr lang="en-US" dirty="0" smtClean="0"/>
              <a:t>2. states which have maximum agricultural land for producing crops</a:t>
            </a:r>
          </a:p>
          <a:p>
            <a:r>
              <a:rPr lang="en-US" dirty="0" smtClean="0"/>
              <a:t>3. comparing the production of crops from 1966 to 2017</a:t>
            </a:r>
          </a:p>
          <a:p>
            <a:r>
              <a:rPr lang="en-US" dirty="0" smtClean="0"/>
              <a:t>4. comparing the area under production from 1966 to 2017</a:t>
            </a:r>
          </a:p>
          <a:p>
            <a:r>
              <a:rPr lang="en-US" dirty="0" smtClean="0"/>
              <a:t>5. relation between quantity of production and area of production</a:t>
            </a:r>
          </a:p>
          <a:p>
            <a:r>
              <a:rPr lang="en-US" dirty="0" smtClean="0"/>
              <a:t>6. crops which are produced in maximum quantity</a:t>
            </a:r>
          </a:p>
          <a:p>
            <a:r>
              <a:rPr lang="en-US" dirty="0" smtClean="0"/>
              <a:t>7. crops which are grown in maximum area and </a:t>
            </a:r>
            <a:r>
              <a:rPr lang="en-US" dirty="0" err="1" smtClean="0"/>
              <a:t>analysing</a:t>
            </a:r>
            <a:r>
              <a:rPr lang="en-US" dirty="0" smtClean="0"/>
              <a:t> their </a:t>
            </a:r>
            <a:r>
              <a:rPr lang="en-US" dirty="0" err="1" smtClean="0"/>
              <a:t>trend,discussing</a:t>
            </a:r>
            <a:r>
              <a:rPr lang="en-US" dirty="0" smtClean="0"/>
              <a:t> on ways to improve the agriculture sector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plot</a:t>
            </a:r>
            <a:endParaRPr lang="en-US" dirty="0"/>
          </a:p>
        </p:txBody>
      </p:sp>
      <p:pic>
        <p:nvPicPr>
          <p:cNvPr id="4" name="Picture"/>
          <p:cNvPicPr>
            <a:picLocks noGrp="1"/>
          </p:cNvPicPr>
          <p:nvPr>
            <p:ph idx="1"/>
          </p:nvPr>
        </p:nvPicPr>
        <p:blipFill>
          <a:blip r:embed="rId2" cstate="print"/>
          <a:stretch>
            <a:fillRect/>
          </a:stretch>
        </p:blipFill>
        <p:spPr bwMode="auto">
          <a:xfrm>
            <a:off x="2286000" y="2819400"/>
            <a:ext cx="4572638" cy="3658111"/>
          </a:xfrm>
          <a:prstGeom prst="rect">
            <a:avLst/>
          </a:prstGeom>
          <a:noFill/>
          <a:ln w="9525">
            <a:noFill/>
            <a:headEnd/>
            <a:tailEnd/>
          </a:ln>
        </p:spPr>
      </p:pic>
      <p:sp>
        <p:nvSpPr>
          <p:cNvPr id="5" name="TextBox 4"/>
          <p:cNvSpPr txBox="1"/>
          <p:nvPr/>
        </p:nvSpPr>
        <p:spPr>
          <a:xfrm>
            <a:off x="304800" y="1981200"/>
            <a:ext cx="6629400" cy="646331"/>
          </a:xfrm>
          <a:prstGeom prst="rect">
            <a:avLst/>
          </a:prstGeom>
          <a:noFill/>
        </p:spPr>
        <p:txBody>
          <a:bodyPr wrap="square" rtlCol="0">
            <a:spAutoFit/>
          </a:bodyPr>
          <a:lstStyle/>
          <a:p>
            <a:r>
              <a:rPr lang="en-US" dirty="0" smtClean="0"/>
              <a:t>State which produced maximum amount of crops(in metric tons)</a:t>
            </a:r>
          </a:p>
          <a:p>
            <a:r>
              <a:rPr lang="en-US" dirty="0" smtClean="0"/>
              <a:t>For the year 2017</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 chart</a:t>
            </a:r>
            <a:endParaRPr lang="en-US" dirty="0"/>
          </a:p>
        </p:txBody>
      </p:sp>
      <p:pic>
        <p:nvPicPr>
          <p:cNvPr id="4" name="Picture"/>
          <p:cNvPicPr>
            <a:picLocks noGrp="1"/>
          </p:cNvPicPr>
          <p:nvPr>
            <p:ph idx="1"/>
          </p:nvPr>
        </p:nvPicPr>
        <p:blipFill>
          <a:blip r:embed="rId2" cstate="print"/>
          <a:stretch>
            <a:fillRect/>
          </a:stretch>
        </p:blipFill>
        <p:spPr bwMode="auto">
          <a:xfrm>
            <a:off x="3276600" y="1524000"/>
            <a:ext cx="4571429" cy="3657143"/>
          </a:xfrm>
          <a:prstGeom prst="rect">
            <a:avLst/>
          </a:prstGeom>
          <a:noFill/>
          <a:ln w="9525">
            <a:noFill/>
            <a:headEnd/>
            <a:tailEnd/>
          </a:ln>
        </p:spPr>
      </p:pic>
      <p:sp>
        <p:nvSpPr>
          <p:cNvPr id="5" name="TextBox 4"/>
          <p:cNvSpPr txBox="1"/>
          <p:nvPr/>
        </p:nvSpPr>
        <p:spPr>
          <a:xfrm>
            <a:off x="609600" y="5334000"/>
            <a:ext cx="7543800" cy="646331"/>
          </a:xfrm>
          <a:prstGeom prst="rect">
            <a:avLst/>
          </a:prstGeom>
          <a:noFill/>
        </p:spPr>
        <p:txBody>
          <a:bodyPr wrap="square" rtlCol="0">
            <a:spAutoFit/>
          </a:bodyPr>
          <a:lstStyle/>
          <a:p>
            <a:r>
              <a:rPr lang="en-US" dirty="0" smtClean="0"/>
              <a:t>Observations: Uttar Pradesh contributed the maximum crop production for the year 2017 followed by Madhya Pradesh and Punjab.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Treemap</a:t>
            </a:r>
            <a:endParaRPr lang="en-US" dirty="0"/>
          </a:p>
        </p:txBody>
      </p:sp>
      <p:pic>
        <p:nvPicPr>
          <p:cNvPr id="4" name="Picture"/>
          <p:cNvPicPr>
            <a:picLocks noGrp="1"/>
          </p:cNvPicPr>
          <p:nvPr>
            <p:ph idx="1"/>
          </p:nvPr>
        </p:nvPicPr>
        <p:blipFill>
          <a:blip r:embed="rId2" cstate="print"/>
          <a:stretch>
            <a:fillRect/>
          </a:stretch>
        </p:blipFill>
        <p:spPr bwMode="auto">
          <a:xfrm>
            <a:off x="3810000" y="2590800"/>
            <a:ext cx="4572638" cy="3658111"/>
          </a:xfrm>
          <a:prstGeom prst="rect">
            <a:avLst/>
          </a:prstGeom>
          <a:noFill/>
          <a:ln w="9525">
            <a:noFill/>
            <a:headEnd/>
            <a:tailEnd/>
          </a:ln>
        </p:spPr>
      </p:pic>
      <p:sp>
        <p:nvSpPr>
          <p:cNvPr id="5" name="TextBox 4"/>
          <p:cNvSpPr txBox="1"/>
          <p:nvPr/>
        </p:nvSpPr>
        <p:spPr>
          <a:xfrm>
            <a:off x="609600" y="1905000"/>
            <a:ext cx="6400800" cy="646331"/>
          </a:xfrm>
          <a:prstGeom prst="rect">
            <a:avLst/>
          </a:prstGeom>
          <a:noFill/>
        </p:spPr>
        <p:txBody>
          <a:bodyPr wrap="square" rtlCol="0">
            <a:spAutoFit/>
          </a:bodyPr>
          <a:lstStyle/>
          <a:p>
            <a:r>
              <a:rPr lang="en-US" dirty="0" err="1" smtClean="0"/>
              <a:t>Colour</a:t>
            </a:r>
            <a:r>
              <a:rPr lang="en-US" dirty="0" smtClean="0"/>
              <a:t>  intensity shows total production for year 2017, while square size shows area under  production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plot</a:t>
            </a:r>
            <a:endParaRPr lang="en-US" dirty="0"/>
          </a:p>
        </p:txBody>
      </p:sp>
      <p:pic>
        <p:nvPicPr>
          <p:cNvPr id="4" name="Picture"/>
          <p:cNvPicPr>
            <a:picLocks noGrp="1"/>
          </p:cNvPicPr>
          <p:nvPr>
            <p:ph idx="1"/>
          </p:nvPr>
        </p:nvPicPr>
        <p:blipFill>
          <a:blip r:embed="rId2" cstate="print"/>
          <a:stretch>
            <a:fillRect/>
          </a:stretch>
        </p:blipFill>
        <p:spPr bwMode="auto">
          <a:xfrm>
            <a:off x="2057400" y="2743200"/>
            <a:ext cx="4572638" cy="3658111"/>
          </a:xfrm>
          <a:prstGeom prst="rect">
            <a:avLst/>
          </a:prstGeom>
          <a:noFill/>
          <a:ln w="9525">
            <a:noFill/>
            <a:headEnd/>
            <a:tailEnd/>
          </a:ln>
        </p:spPr>
      </p:pic>
      <p:sp>
        <p:nvSpPr>
          <p:cNvPr id="5" name="TextBox 4"/>
          <p:cNvSpPr txBox="1"/>
          <p:nvPr/>
        </p:nvSpPr>
        <p:spPr>
          <a:xfrm>
            <a:off x="762000" y="1981200"/>
            <a:ext cx="6781800" cy="646331"/>
          </a:xfrm>
          <a:prstGeom prst="rect">
            <a:avLst/>
          </a:prstGeom>
          <a:noFill/>
        </p:spPr>
        <p:txBody>
          <a:bodyPr wrap="square" rtlCol="0">
            <a:spAutoFit/>
          </a:bodyPr>
          <a:lstStyle/>
          <a:p>
            <a:r>
              <a:rPr lang="en-US" dirty="0" smtClean="0"/>
              <a:t>States which have maximum area under </a:t>
            </a:r>
            <a:r>
              <a:rPr lang="en-US" dirty="0" err="1" smtClean="0"/>
              <a:t>prouction</a:t>
            </a:r>
            <a:r>
              <a:rPr lang="en-US" dirty="0" smtClean="0"/>
              <a:t> of crops for the year 2017</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 chart</a:t>
            </a:r>
            <a:endParaRPr lang="en-US" dirty="0"/>
          </a:p>
        </p:txBody>
      </p:sp>
      <p:pic>
        <p:nvPicPr>
          <p:cNvPr id="4" name="Picture"/>
          <p:cNvPicPr>
            <a:picLocks noGrp="1"/>
          </p:cNvPicPr>
          <p:nvPr>
            <p:ph idx="1"/>
          </p:nvPr>
        </p:nvPicPr>
        <p:blipFill>
          <a:blip r:embed="rId2" cstate="print"/>
          <a:stretch>
            <a:fillRect/>
          </a:stretch>
        </p:blipFill>
        <p:spPr bwMode="auto">
          <a:xfrm>
            <a:off x="3429000" y="2438400"/>
            <a:ext cx="4571429" cy="3657143"/>
          </a:xfrm>
          <a:prstGeom prst="rect">
            <a:avLst/>
          </a:prstGeom>
          <a:noFill/>
          <a:ln w="9525">
            <a:noFill/>
            <a:headEnd/>
            <a:tailEnd/>
          </a:ln>
        </p:spPr>
      </p:pic>
      <p:sp>
        <p:nvSpPr>
          <p:cNvPr id="6" name="TextBox 5"/>
          <p:cNvSpPr txBox="1"/>
          <p:nvPr/>
        </p:nvSpPr>
        <p:spPr>
          <a:xfrm>
            <a:off x="1066800" y="1905000"/>
            <a:ext cx="6400800" cy="646331"/>
          </a:xfrm>
          <a:prstGeom prst="rect">
            <a:avLst/>
          </a:prstGeom>
          <a:noFill/>
        </p:spPr>
        <p:txBody>
          <a:bodyPr wrap="square" rtlCol="0">
            <a:spAutoFit/>
          </a:bodyPr>
          <a:lstStyle/>
          <a:p>
            <a:r>
              <a:rPr lang="en-US" dirty="0" smtClean="0"/>
              <a:t>States which have maximum area under production of crops for the year 2017</a:t>
            </a:r>
            <a:endParaRPr lang="en-US" dirty="0"/>
          </a:p>
        </p:txBody>
      </p:sp>
      <p:sp>
        <p:nvSpPr>
          <p:cNvPr id="7" name="TextBox 6"/>
          <p:cNvSpPr txBox="1"/>
          <p:nvPr/>
        </p:nvSpPr>
        <p:spPr>
          <a:xfrm>
            <a:off x="609600" y="5867400"/>
            <a:ext cx="6858000" cy="646331"/>
          </a:xfrm>
          <a:prstGeom prst="rect">
            <a:avLst/>
          </a:prstGeom>
          <a:noFill/>
        </p:spPr>
        <p:txBody>
          <a:bodyPr wrap="square" rtlCol="0">
            <a:spAutoFit/>
          </a:bodyPr>
          <a:lstStyle/>
          <a:p>
            <a:r>
              <a:rPr lang="en-US" dirty="0" smtClean="0"/>
              <a:t>Observation: Rajasthan has maximum area under production of crops followed by Madhya Pradesh and Maharashtra</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TotalTime>
  <Words>633</Words>
  <Application>Microsoft Office PowerPoint</Application>
  <PresentationFormat>On-screen Show (4:3)</PresentationFormat>
  <Paragraphs>56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CS 595 DATA VISUALIZATION PROJECT</vt:lpstr>
      <vt:lpstr>Motivation</vt:lpstr>
      <vt:lpstr>Slide 3</vt:lpstr>
      <vt:lpstr>Answering the following questions</vt:lpstr>
      <vt:lpstr>Bar plot</vt:lpstr>
      <vt:lpstr>Pie chart</vt:lpstr>
      <vt:lpstr>Treemap</vt:lpstr>
      <vt:lpstr>Bar plot</vt:lpstr>
      <vt:lpstr>Pie chart</vt:lpstr>
      <vt:lpstr>Bar plot</vt:lpstr>
      <vt:lpstr>Bar plot</vt:lpstr>
      <vt:lpstr>Scatterplot</vt:lpstr>
      <vt:lpstr>Slide 13</vt:lpstr>
      <vt:lpstr>Stacked barplot</vt:lpstr>
      <vt:lpstr>Comparing area under various crop prouction from 1966 to 2017</vt:lpstr>
      <vt:lpstr>Slide 16</vt:lpstr>
      <vt:lpstr>Conclusion:</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595 DATA VISUALIZATION PROJECT</dc:title>
  <dc:creator>Hcl</dc:creator>
  <cp:lastModifiedBy>Lenovo</cp:lastModifiedBy>
  <cp:revision>9</cp:revision>
  <dcterms:created xsi:type="dcterms:W3CDTF">2021-04-17T03:34:14Z</dcterms:created>
  <dcterms:modified xsi:type="dcterms:W3CDTF">2021-04-17T06:01:35Z</dcterms:modified>
</cp:coreProperties>
</file>