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70" r:id="rId5"/>
    <p:sldId id="271" r:id="rId6"/>
    <p:sldId id="263" r:id="rId7"/>
    <p:sldId id="261" r:id="rId8"/>
    <p:sldId id="264" r:id="rId9"/>
    <p:sldId id="262" r:id="rId10"/>
    <p:sldId id="258" r:id="rId11"/>
    <p:sldId id="259" r:id="rId12"/>
    <p:sldId id="257" r:id="rId13"/>
    <p:sldId id="265" r:id="rId14"/>
    <p:sldId id="269" r:id="rId15"/>
    <p:sldId id="268" r:id="rId16"/>
    <p:sldId id="274" r:id="rId17"/>
    <p:sldId id="275" r:id="rId18"/>
    <p:sldId id="267" r:id="rId19"/>
    <p:sldId id="266" r:id="rId20"/>
    <p:sldId id="260" r:id="rId21"/>
    <p:sldId id="273"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26E05-BAE7-9D10-FFCE-F283A6B68B7B}" v="456" dt="2024-03-16T09:29:50.332"/>
    <p1510:client id="{21E09F16-3D80-B969-68D1-8E2A83EC140F}" v="469" dt="2024-03-16T15:06:32.309"/>
    <p1510:client id="{24CEAD38-E592-400A-463C-4C13C78A1253}" v="26" dt="2024-03-16T08:21:53.849"/>
    <p1510:client id="{34476E5F-BD53-2BC7-DDD5-D138DF33E1D3}" v="532" dt="2024-03-16T17:30:33.657"/>
    <p1510:client id="{37D3E2EE-8045-09DE-C0F7-3E04F431C49C}" v="1170" dt="2024-03-15T20:56:35.473"/>
    <p1510:client id="{3B2EFAEE-3855-570E-C2B6-C116133DE4A4}" v="269" dt="2024-03-16T15:12:50.850"/>
    <p1510:client id="{BDD09EC3-D19F-25F1-8AF9-0A131FB3B4AC}" v="10" dt="2024-03-15T18:16:54.901"/>
    <p1510:client id="{D6AC037D-62BA-0347-E60A-640E2AD50D84}" v="668" dt="2024-03-16T21:02:11.108"/>
    <p1510:client id="{F09E19C2-11B1-8457-3625-1A94DDAA88CB}" v="77" dt="2024-03-16T19:18:50.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662596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4996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411620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3833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703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75117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44196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46CE7D5-CF57-46EF-B807-FDD0502418D4}" type="datetimeFigureOut">
              <a:rPr lang="en-US" smtClean="0"/>
              <a:t>3/17/2024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281920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15046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20474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2384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44694967"/>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77826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961997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6018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0985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93159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624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194352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10848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74602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332395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62466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4047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840799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18989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65740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3400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46CE7D5-CF57-46EF-B807-FDD0502418D4}" type="datetimeFigureOut">
              <a:rPr lang="en-US" smtClean="0"/>
              <a:t>3/17/2024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30EA680-D336-4FF7-8B7A-9848BB0A1C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229935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3/17/2024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1716857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7.jpeg"/><Relationship Id="rId3" Type="http://schemas.openxmlformats.org/officeDocument/2006/relationships/image" Target="../media/image25.png"/><Relationship Id="rId21" Type="http://schemas.openxmlformats.org/officeDocument/2006/relationships/image" Target="../media/image42.jpe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6.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5.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4.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png"/><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ipistrel-usa.com/alpha-electro/#manuals" TargetMode="External"/><Relationship Id="rId2" Type="http://schemas.openxmlformats.org/officeDocument/2006/relationships/hyperlink" Target="https://www.pipistrel-usa.com/alph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picture: engine, propellers, aircraft, close">
            <a:extLst>
              <a:ext uri="{FF2B5EF4-FFF2-40B4-BE49-F238E27FC236}">
                <a16:creationId xmlns:a16="http://schemas.microsoft.com/office/drawing/2014/main" id="{4EB499CA-A07F-FCB4-8C0D-08E0D96241C2}"/>
              </a:ext>
            </a:extLst>
          </p:cNvPr>
          <p:cNvPicPr>
            <a:picLocks noChangeAspect="1"/>
          </p:cNvPicPr>
          <p:nvPr/>
        </p:nvPicPr>
        <p:blipFill rotWithShape="1">
          <a:blip r:embed="rId2"/>
          <a:srcRect t="9091" r="19276" b="-1"/>
          <a:stretch/>
        </p:blipFill>
        <p:spPr>
          <a:xfrm>
            <a:off x="4061370" y="10"/>
            <a:ext cx="8220277"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5126" y="1436127"/>
            <a:ext cx="7530801" cy="559546"/>
          </a:xfrm>
        </p:spPr>
        <p:txBody>
          <a:bodyPr anchor="b">
            <a:normAutofit fontScale="90000"/>
          </a:bodyPr>
          <a:lstStyle/>
          <a:p>
            <a:r>
              <a:rPr lang="en-US" sz="4400" dirty="0">
                <a:solidFill>
                  <a:schemeClr val="bg1"/>
                </a:solidFill>
                <a:latin typeface="Cooper Black"/>
                <a:cs typeface="Calibri Light"/>
              </a:rPr>
              <a:t>Airbus Flight Challenge 2024</a:t>
            </a:r>
            <a:br>
              <a:rPr lang="en-US" sz="4800" dirty="0">
                <a:cs typeface="Calibri Light"/>
              </a:rPr>
            </a:br>
            <a:endParaRPr lang="en-US" sz="4800" dirty="0">
              <a:solidFill>
                <a:schemeClr val="bg1"/>
              </a:solidFill>
              <a:cs typeface="Calibri Light" panose="020F0302020204030204"/>
            </a:endParaRPr>
          </a:p>
        </p:txBody>
      </p:sp>
      <p:sp>
        <p:nvSpPr>
          <p:cNvPr id="3" name="Subtitle 2"/>
          <p:cNvSpPr>
            <a:spLocks noGrp="1"/>
          </p:cNvSpPr>
          <p:nvPr>
            <p:ph type="subTitle" idx="1"/>
          </p:nvPr>
        </p:nvSpPr>
        <p:spPr>
          <a:xfrm>
            <a:off x="835305" y="1587231"/>
            <a:ext cx="4639682" cy="1208141"/>
          </a:xfrm>
        </p:spPr>
        <p:txBody>
          <a:bodyPr vert="horz" lIns="91440" tIns="45720" rIns="91440" bIns="45720" rtlCol="0" anchor="t">
            <a:noAutofit/>
          </a:bodyPr>
          <a:lstStyle/>
          <a:p>
            <a:r>
              <a:rPr lang="en-US" b="1" dirty="0" err="1">
                <a:solidFill>
                  <a:schemeClr val="bg1"/>
                </a:solidFill>
                <a:cs typeface="Calibri"/>
              </a:rPr>
              <a:t>Techkriti</a:t>
            </a:r>
            <a:r>
              <a:rPr lang="en-US" b="1" dirty="0">
                <a:solidFill>
                  <a:schemeClr val="bg1"/>
                </a:solidFill>
                <a:cs typeface="Calibri"/>
              </a:rPr>
              <a:t> 2024</a:t>
            </a:r>
          </a:p>
          <a:p>
            <a:r>
              <a:rPr lang="en-US" b="1" dirty="0">
                <a:solidFill>
                  <a:schemeClr val="bg1"/>
                </a:solidFill>
                <a:cs typeface="Calibri"/>
              </a:rPr>
              <a:t>Indian Institute of Technology</a:t>
            </a:r>
          </a:p>
          <a:p>
            <a:r>
              <a:rPr lang="en-US" b="1" dirty="0">
                <a:solidFill>
                  <a:schemeClr val="bg1"/>
                </a:solidFill>
                <a:cs typeface="Calibri"/>
              </a:rPr>
              <a:t> Kanpur</a:t>
            </a:r>
            <a:endParaRPr lang="en-US" dirty="0">
              <a:solidFill>
                <a:schemeClr val="bg1"/>
              </a:solidFill>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D60C136-2B61-9759-A640-47F88F7867D1}"/>
              </a:ext>
            </a:extLst>
          </p:cNvPr>
          <p:cNvSpPr txBox="1"/>
          <p:nvPr/>
        </p:nvSpPr>
        <p:spPr>
          <a:xfrm>
            <a:off x="1280623" y="3013407"/>
            <a:ext cx="3740523"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u="sng">
                <a:solidFill>
                  <a:schemeClr val="bg1"/>
                </a:solidFill>
                <a:cs typeface="Calibri"/>
              </a:rPr>
              <a:t>Team Name </a:t>
            </a:r>
            <a:endParaRPr lang="en-US" sz="2400">
              <a:solidFill>
                <a:schemeClr val="bg1"/>
              </a:solidFill>
              <a:cs typeface="Calibri"/>
            </a:endParaRPr>
          </a:p>
          <a:p>
            <a:pPr algn="ctr"/>
            <a:r>
              <a:rPr lang="en-US" sz="2400" b="1" err="1">
                <a:solidFill>
                  <a:schemeClr val="bg1"/>
                </a:solidFill>
                <a:cs typeface="Calibri"/>
              </a:rPr>
              <a:t>Chakravyuh</a:t>
            </a:r>
            <a:r>
              <a:rPr lang="en-US" sz="2400" b="1">
                <a:solidFill>
                  <a:schemeClr val="bg1"/>
                </a:solidFill>
                <a:cs typeface="Calibri"/>
              </a:rPr>
              <a:t> Squadron (AIR005)</a:t>
            </a:r>
          </a:p>
          <a:p>
            <a:endParaRPr lang="en-US" sz="2800">
              <a:solidFill>
                <a:schemeClr val="bg1"/>
              </a:solidFill>
              <a:cs typeface="Calibri"/>
            </a:endParaRPr>
          </a:p>
          <a:p>
            <a:pPr algn="ctr"/>
            <a:r>
              <a:rPr lang="en-US" sz="2400" u="sng">
                <a:solidFill>
                  <a:schemeClr val="bg1"/>
                </a:solidFill>
                <a:cs typeface="Calibri"/>
              </a:rPr>
              <a:t>Team Members</a:t>
            </a:r>
          </a:p>
          <a:p>
            <a:pPr marL="342900" indent="-342900" algn="ctr">
              <a:buAutoNum type="arabicPeriod"/>
            </a:pPr>
            <a:r>
              <a:rPr lang="en-US" sz="2800" b="1">
                <a:solidFill>
                  <a:schemeClr val="bg1"/>
                </a:solidFill>
                <a:cs typeface="Calibri"/>
              </a:rPr>
              <a:t>Akshat Hemang Jani</a:t>
            </a:r>
          </a:p>
          <a:p>
            <a:pPr marL="342900" indent="-342900" algn="ctr">
              <a:buAutoNum type="arabicPeriod"/>
            </a:pPr>
            <a:r>
              <a:rPr lang="en-US" sz="2800" b="1">
                <a:solidFill>
                  <a:schemeClr val="bg1"/>
                </a:solidFill>
                <a:cs typeface="Calibri"/>
              </a:rPr>
              <a:t>Vedant </a:t>
            </a:r>
            <a:r>
              <a:rPr lang="en-US" sz="2800" b="1" err="1">
                <a:solidFill>
                  <a:schemeClr val="bg1"/>
                </a:solidFill>
                <a:cs typeface="Calibri"/>
              </a:rPr>
              <a:t>Salphale</a:t>
            </a:r>
            <a:endParaRPr lang="en-US" sz="2800" b="1">
              <a:solidFill>
                <a:schemeClr val="bg1"/>
              </a:solidFill>
              <a:cs typeface="Calibri"/>
            </a:endParaRPr>
          </a:p>
          <a:p>
            <a:pPr marL="342900" indent="-342900" algn="ctr">
              <a:buAutoNum type="arabicPeriod"/>
            </a:pPr>
            <a:r>
              <a:rPr lang="en-US" sz="2800" b="1">
                <a:solidFill>
                  <a:schemeClr val="bg1"/>
                </a:solidFill>
                <a:cs typeface="Calibri"/>
              </a:rPr>
              <a:t>Vanshaj Anand</a:t>
            </a:r>
          </a:p>
          <a:p>
            <a:endParaRPr lang="en-US">
              <a:solidFill>
                <a:schemeClr val="bg1"/>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0ED09-D49E-3FCF-59CC-0B7DA238D13E}"/>
              </a:ext>
            </a:extLst>
          </p:cNvPr>
          <p:cNvSpPr>
            <a:spLocks noGrp="1"/>
          </p:cNvSpPr>
          <p:nvPr>
            <p:ph type="title"/>
          </p:nvPr>
        </p:nvSpPr>
        <p:spPr>
          <a:xfrm>
            <a:off x="247920" y="-128565"/>
            <a:ext cx="6724991" cy="1938076"/>
          </a:xfrm>
        </p:spPr>
        <p:txBody>
          <a:bodyPr>
            <a:normAutofit/>
          </a:bodyPr>
          <a:lstStyle/>
          <a:p>
            <a:r>
              <a:rPr lang="en-US" sz="4000" b="1">
                <a:latin typeface="Times New Roman"/>
                <a:cs typeface="Calibri Light"/>
              </a:rPr>
              <a:t>Morphing Blades : A Novelty</a:t>
            </a:r>
            <a:r>
              <a:rPr lang="en-US" sz="3600" b="1">
                <a:latin typeface="Times New Roman"/>
                <a:cs typeface="Calibri Light"/>
              </a:rPr>
              <a:t> </a:t>
            </a:r>
            <a:endParaRPr lang="en-US" sz="4000" b="1">
              <a:latin typeface="Times New Roman"/>
              <a:cs typeface="Times New Roman"/>
            </a:endParaRPr>
          </a:p>
        </p:txBody>
      </p:sp>
      <p:sp>
        <p:nvSpPr>
          <p:cNvPr id="3" name="Content Placeholder 2">
            <a:extLst>
              <a:ext uri="{FF2B5EF4-FFF2-40B4-BE49-F238E27FC236}">
                <a16:creationId xmlns:a16="http://schemas.microsoft.com/office/drawing/2014/main" id="{F42D7903-9580-77AC-F145-6F430DAE1F51}"/>
              </a:ext>
            </a:extLst>
          </p:cNvPr>
          <p:cNvSpPr>
            <a:spLocks noGrp="1"/>
          </p:cNvSpPr>
          <p:nvPr>
            <p:ph idx="1"/>
          </p:nvPr>
        </p:nvSpPr>
        <p:spPr>
          <a:xfrm>
            <a:off x="526962" y="1579117"/>
            <a:ext cx="5672799" cy="3694373"/>
          </a:xfrm>
        </p:spPr>
        <p:txBody>
          <a:bodyPr vert="horz" lIns="91440" tIns="45720" rIns="91440" bIns="45720" rtlCol="0" anchor="t">
            <a:noAutofit/>
          </a:bodyPr>
          <a:lstStyle/>
          <a:p>
            <a:pPr algn="just">
              <a:lnSpc>
                <a:spcPct val="150000"/>
              </a:lnSpc>
            </a:pPr>
            <a:r>
              <a:rPr lang="en-US" sz="1600" b="1" dirty="0">
                <a:cs typeface="Calibri"/>
              </a:rPr>
              <a:t>Proposal</a:t>
            </a:r>
            <a:r>
              <a:rPr lang="en-US" sz="1600" dirty="0">
                <a:cs typeface="Calibri"/>
              </a:rPr>
              <a:t> is to  design a single propeller that can be modified for propulsive and regenerative phases</a:t>
            </a:r>
          </a:p>
          <a:p>
            <a:pPr algn="just">
              <a:lnSpc>
                <a:spcPct val="150000"/>
              </a:lnSpc>
            </a:pPr>
            <a:r>
              <a:rPr lang="en-US" sz="1600" dirty="0">
                <a:cs typeface="Calibri"/>
              </a:rPr>
              <a:t>Morphing means to undergo transition from one form to another</a:t>
            </a:r>
          </a:p>
          <a:p>
            <a:pPr algn="just">
              <a:lnSpc>
                <a:spcPct val="150000"/>
              </a:lnSpc>
            </a:pPr>
            <a:r>
              <a:rPr lang="en-US" sz="1600" dirty="0">
                <a:cs typeface="Calibri"/>
              </a:rPr>
              <a:t>Challenge is to put such small actuators in blades</a:t>
            </a:r>
          </a:p>
          <a:p>
            <a:pPr algn="just">
              <a:lnSpc>
                <a:spcPct val="150000"/>
              </a:lnSpc>
            </a:pPr>
            <a:r>
              <a:rPr lang="en-US" sz="1600" dirty="0">
                <a:cs typeface="Calibri"/>
              </a:rPr>
              <a:t>Shape Memory Alloys (SMA) such as </a:t>
            </a:r>
            <a:r>
              <a:rPr lang="en-US" sz="1600" dirty="0">
                <a:solidFill>
                  <a:srgbClr val="FF0000"/>
                </a:solidFill>
                <a:cs typeface="Calibri"/>
              </a:rPr>
              <a:t>Nitinol </a:t>
            </a:r>
            <a:r>
              <a:rPr lang="en-US" sz="1600" dirty="0">
                <a:cs typeface="Calibri"/>
              </a:rPr>
              <a:t>is a suitable choice for actuators without increasing weight</a:t>
            </a:r>
            <a:r>
              <a:rPr lang="en-US" sz="1600" baseline="30000" dirty="0">
                <a:cs typeface="Calibri"/>
              </a:rPr>
              <a:t> [2]</a:t>
            </a:r>
          </a:p>
          <a:p>
            <a:pPr algn="just">
              <a:lnSpc>
                <a:spcPct val="150000"/>
              </a:lnSpc>
            </a:pPr>
            <a:r>
              <a:rPr lang="en-US" sz="1600" dirty="0">
                <a:cs typeface="Calibri"/>
              </a:rPr>
              <a:t>Using micro mechanical actuators inside the blade section for changing camber and thickness </a:t>
            </a:r>
          </a:p>
          <a:p>
            <a:pPr algn="just">
              <a:lnSpc>
                <a:spcPct val="150000"/>
              </a:lnSpc>
            </a:pPr>
            <a:r>
              <a:rPr lang="en-US" sz="1600" dirty="0">
                <a:cs typeface="Calibri"/>
              </a:rPr>
              <a:t>A flexible yet strong material for blades that can be morphed is </a:t>
            </a:r>
            <a:r>
              <a:rPr lang="en-US" sz="1600" dirty="0">
                <a:solidFill>
                  <a:srgbClr val="FF0000"/>
                </a:solidFill>
                <a:cs typeface="Calibri"/>
              </a:rPr>
              <a:t>Ti-6Al-4V</a:t>
            </a:r>
            <a:r>
              <a:rPr lang="en-US" sz="1600" dirty="0">
                <a:cs typeface="Calibri"/>
              </a:rPr>
              <a:t> alloy which has a  yield strength of </a:t>
            </a:r>
            <a:r>
              <a:rPr lang="en-US" sz="1600" dirty="0" err="1">
                <a:cs typeface="Calibri"/>
              </a:rPr>
              <a:t>upto</a:t>
            </a:r>
            <a:r>
              <a:rPr lang="en-US" sz="1600" dirty="0">
                <a:cs typeface="Calibri"/>
              </a:rPr>
              <a:t> </a:t>
            </a:r>
            <a:r>
              <a:rPr lang="en-US" sz="1600" dirty="0">
                <a:solidFill>
                  <a:srgbClr val="FF0000"/>
                </a:solidFill>
                <a:cs typeface="Calibri"/>
              </a:rPr>
              <a:t>1000 MPa </a:t>
            </a:r>
            <a:r>
              <a:rPr lang="en-US" sz="1600" dirty="0">
                <a:cs typeface="Calibri"/>
              </a:rPr>
              <a:t>and excellent bending capabilities</a:t>
            </a:r>
          </a:p>
        </p:txBody>
      </p:sp>
      <p:pic>
        <p:nvPicPr>
          <p:cNvPr id="4" name="Picture 3">
            <a:extLst>
              <a:ext uri="{FF2B5EF4-FFF2-40B4-BE49-F238E27FC236}">
                <a16:creationId xmlns:a16="http://schemas.microsoft.com/office/drawing/2014/main" id="{59FF1AF3-F6A1-9179-84D7-C618ECCDD4B2}"/>
              </a:ext>
            </a:extLst>
          </p:cNvPr>
          <p:cNvPicPr>
            <a:picLocks noChangeAspect="1"/>
          </p:cNvPicPr>
          <p:nvPr/>
        </p:nvPicPr>
        <p:blipFill rotWithShape="1">
          <a:blip r:embed="rId2"/>
          <a:srcRect l="2091" r="27712"/>
          <a:stretch/>
        </p:blipFill>
        <p:spPr>
          <a:xfrm>
            <a:off x="6428317" y="-32201"/>
            <a:ext cx="5762766" cy="3694336"/>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5" name="Picture 4">
            <a:extLst>
              <a:ext uri="{FF2B5EF4-FFF2-40B4-BE49-F238E27FC236}">
                <a16:creationId xmlns:a16="http://schemas.microsoft.com/office/drawing/2014/main" id="{A12105C7-E82E-DB17-A7E2-097D612E856C}"/>
              </a:ext>
            </a:extLst>
          </p:cNvPr>
          <p:cNvPicPr>
            <a:picLocks noChangeAspect="1"/>
          </p:cNvPicPr>
          <p:nvPr/>
        </p:nvPicPr>
        <p:blipFill rotWithShape="1">
          <a:blip r:embed="rId3"/>
          <a:srcRect l="3448" t="4792" r="24606" b="4251"/>
          <a:stretch/>
        </p:blipFill>
        <p:spPr>
          <a:xfrm>
            <a:off x="6615630" y="3620510"/>
            <a:ext cx="5579965" cy="3058496"/>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
        <p:nvSpPr>
          <p:cNvPr id="6" name="TextBox 5">
            <a:extLst>
              <a:ext uri="{FF2B5EF4-FFF2-40B4-BE49-F238E27FC236}">
                <a16:creationId xmlns:a16="http://schemas.microsoft.com/office/drawing/2014/main" id="{C74B0025-4E84-49A2-126A-8FA70EDDE54C}"/>
              </a:ext>
            </a:extLst>
          </p:cNvPr>
          <p:cNvSpPr txBox="1"/>
          <p:nvPr/>
        </p:nvSpPr>
        <p:spPr>
          <a:xfrm>
            <a:off x="8702066" y="6619513"/>
            <a:ext cx="382717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Calibri"/>
              </a:rPr>
              <a:t>Fig. 3.1 : Pneumatic morphic wing </a:t>
            </a:r>
            <a:endParaRPr lang="en-US" sz="1200">
              <a:latin typeface="Times New Roman"/>
              <a:cs typeface="Times New Roman"/>
            </a:endParaRPr>
          </a:p>
        </p:txBody>
      </p:sp>
    </p:spTree>
    <p:extLst>
      <p:ext uri="{BB962C8B-B14F-4D97-AF65-F5344CB8AC3E}">
        <p14:creationId xmlns:p14="http://schemas.microsoft.com/office/powerpoint/2010/main" val="136165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plane&#10;&#10;Description automatically generated">
            <a:extLst>
              <a:ext uri="{FF2B5EF4-FFF2-40B4-BE49-F238E27FC236}">
                <a16:creationId xmlns:a16="http://schemas.microsoft.com/office/drawing/2014/main" id="{E6BD8333-614B-B1E1-11DB-0B7541AAA39E}"/>
              </a:ext>
            </a:extLst>
          </p:cNvPr>
          <p:cNvPicPr>
            <a:picLocks noGrp="1" noChangeAspect="1"/>
          </p:cNvPicPr>
          <p:nvPr>
            <p:ph idx="1"/>
          </p:nvPr>
        </p:nvPicPr>
        <p:blipFill rotWithShape="1">
          <a:blip r:embed="rId2"/>
          <a:srcRect l="2063" t="189" r="114"/>
          <a:stretch/>
        </p:blipFill>
        <p:spPr>
          <a:xfrm>
            <a:off x="6150670" y="1713740"/>
            <a:ext cx="6037806" cy="1827449"/>
          </a:xfrm>
        </p:spPr>
      </p:pic>
      <p:pic>
        <p:nvPicPr>
          <p:cNvPr id="5" name="Picture 4" descr="A diagram of a pitch&#10;&#10;Description automatically generated">
            <a:extLst>
              <a:ext uri="{FF2B5EF4-FFF2-40B4-BE49-F238E27FC236}">
                <a16:creationId xmlns:a16="http://schemas.microsoft.com/office/drawing/2014/main" id="{40E3DFAF-B25C-0A44-FF02-685F36080F3B}"/>
              </a:ext>
            </a:extLst>
          </p:cNvPr>
          <p:cNvPicPr>
            <a:picLocks noChangeAspect="1"/>
          </p:cNvPicPr>
          <p:nvPr/>
        </p:nvPicPr>
        <p:blipFill>
          <a:blip r:embed="rId3"/>
          <a:stretch>
            <a:fillRect/>
          </a:stretch>
        </p:blipFill>
        <p:spPr>
          <a:xfrm>
            <a:off x="6094887" y="34636"/>
            <a:ext cx="6038850" cy="1524000"/>
          </a:xfrm>
          <a:prstGeom prst="rect">
            <a:avLst/>
          </a:prstGeom>
        </p:spPr>
      </p:pic>
      <p:sp>
        <p:nvSpPr>
          <p:cNvPr id="3" name="TextBox 2">
            <a:extLst>
              <a:ext uri="{FF2B5EF4-FFF2-40B4-BE49-F238E27FC236}">
                <a16:creationId xmlns:a16="http://schemas.microsoft.com/office/drawing/2014/main" id="{72797AF6-F21F-3501-CFF8-1B79F71AC332}"/>
              </a:ext>
            </a:extLst>
          </p:cNvPr>
          <p:cNvSpPr txBox="1"/>
          <p:nvPr/>
        </p:nvSpPr>
        <p:spPr>
          <a:xfrm>
            <a:off x="233806" y="130776"/>
            <a:ext cx="5147951" cy="44800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a:buChar char="•"/>
            </a:pPr>
            <a:r>
              <a:rPr lang="en-US" sz="1600" dirty="0">
                <a:latin typeface="Times New Roman"/>
                <a:ea typeface="+mn-lt"/>
                <a:cs typeface="+mn-lt"/>
              </a:rPr>
              <a:t>First approach is to mount on </a:t>
            </a:r>
            <a:r>
              <a:rPr lang="en-US" sz="1600" b="1" dirty="0">
                <a:latin typeface="Times New Roman"/>
                <a:ea typeface="+mn-lt"/>
                <a:cs typeface="+mn-lt"/>
              </a:rPr>
              <a:t>SMA strip</a:t>
            </a:r>
            <a:r>
              <a:rPr lang="en-US" sz="1600" dirty="0">
                <a:latin typeface="Times New Roman"/>
                <a:ea typeface="+mn-lt"/>
                <a:cs typeface="+mn-lt"/>
              </a:rPr>
              <a:t> to surface </a:t>
            </a:r>
            <a:endParaRPr lang="en-US" sz="1600" dirty="0">
              <a:latin typeface="Times New Roman"/>
              <a:cs typeface="Calibri" panose="020F0502020204030204"/>
            </a:endParaRPr>
          </a:p>
          <a:p>
            <a:pPr marL="285750" indent="-285750" algn="just">
              <a:lnSpc>
                <a:spcPct val="150000"/>
              </a:lnSpc>
              <a:buFont typeface="Arial"/>
              <a:buChar char="•"/>
            </a:pPr>
            <a:r>
              <a:rPr lang="en-US" sz="1600" dirty="0">
                <a:latin typeface="Times New Roman"/>
                <a:ea typeface="+mn-lt"/>
                <a:cs typeface="+mn-lt"/>
              </a:rPr>
              <a:t>Upon activation the wire would contract and cause an increase in the blade camber</a:t>
            </a:r>
          </a:p>
          <a:p>
            <a:pPr marL="285750" indent="-285750" algn="just">
              <a:lnSpc>
                <a:spcPct val="150000"/>
              </a:lnSpc>
              <a:buFont typeface="Arial"/>
              <a:buChar char="•"/>
            </a:pPr>
            <a:r>
              <a:rPr lang="en-US" sz="1600" dirty="0">
                <a:latin typeface="Times New Roman"/>
                <a:cs typeface="Calibri"/>
              </a:rPr>
              <a:t>Nitinol recovers it's original shape on being heated through it's transformation temperature</a:t>
            </a:r>
          </a:p>
          <a:p>
            <a:pPr marL="285750" indent="-285750" algn="just">
              <a:lnSpc>
                <a:spcPct val="150000"/>
              </a:lnSpc>
              <a:buFont typeface="Arial"/>
              <a:buChar char="•"/>
            </a:pPr>
            <a:r>
              <a:rPr lang="en-US" sz="1600" dirty="0">
                <a:solidFill>
                  <a:srgbClr val="000000"/>
                </a:solidFill>
                <a:latin typeface="Times New Roman"/>
                <a:ea typeface="+mn-lt"/>
                <a:cs typeface="+mn-lt"/>
              </a:rPr>
              <a:t>Overall transformation temperature span are about 40 to </a:t>
            </a:r>
            <a:r>
              <a:rPr lang="en-US" sz="1600" dirty="0">
                <a:solidFill>
                  <a:srgbClr val="FF0000"/>
                </a:solidFill>
                <a:latin typeface="Times New Roman"/>
                <a:ea typeface="+mn-lt"/>
                <a:cs typeface="+mn-lt"/>
              </a:rPr>
              <a:t>70 Deg. C</a:t>
            </a:r>
          </a:p>
          <a:p>
            <a:pPr marL="285750" indent="-285750" algn="just">
              <a:lnSpc>
                <a:spcPct val="150000"/>
              </a:lnSpc>
              <a:buFont typeface="Arial"/>
              <a:buChar char="•"/>
            </a:pPr>
            <a:endParaRPr lang="en-US" sz="1600" dirty="0">
              <a:latin typeface="Times New Roman"/>
              <a:ea typeface="+mn-lt"/>
              <a:cs typeface="+mn-lt"/>
            </a:endParaRPr>
          </a:p>
          <a:p>
            <a:pPr marL="285750" indent="-285750" algn="just">
              <a:lnSpc>
                <a:spcPct val="150000"/>
              </a:lnSpc>
              <a:buFont typeface="Arial"/>
              <a:buChar char="•"/>
            </a:pPr>
            <a:r>
              <a:rPr lang="en-US" sz="1600" b="1" dirty="0">
                <a:latin typeface="Times New Roman"/>
                <a:ea typeface="+mn-lt"/>
                <a:cs typeface="+mn-lt"/>
              </a:rPr>
              <a:t>Pneumatic linear actuators </a:t>
            </a:r>
            <a:r>
              <a:rPr lang="en-US" sz="1600" dirty="0">
                <a:latin typeface="Times New Roman"/>
                <a:ea typeface="+mn-lt"/>
                <a:cs typeface="+mn-lt"/>
              </a:rPr>
              <a:t>are</a:t>
            </a:r>
            <a:r>
              <a:rPr lang="en-US" sz="1600" b="1" dirty="0">
                <a:latin typeface="Times New Roman"/>
                <a:ea typeface="+mn-lt"/>
                <a:cs typeface="+mn-lt"/>
              </a:rPr>
              <a:t> </a:t>
            </a:r>
            <a:r>
              <a:rPr lang="en-US" sz="1600" dirty="0">
                <a:latin typeface="Times New Roman"/>
                <a:ea typeface="+mn-lt"/>
                <a:cs typeface="+mn-lt"/>
              </a:rPr>
              <a:t>also a viable option for increasing the camber of the structure</a:t>
            </a:r>
          </a:p>
          <a:p>
            <a:pPr marL="285750" indent="-285750" algn="just">
              <a:lnSpc>
                <a:spcPct val="150000"/>
              </a:lnSpc>
              <a:buFont typeface="Arial"/>
              <a:buChar char="•"/>
            </a:pPr>
            <a:r>
              <a:rPr lang="en-US" sz="1600" dirty="0">
                <a:latin typeface="Times New Roman"/>
                <a:ea typeface="+mn-lt"/>
                <a:cs typeface="+mn-lt"/>
              </a:rPr>
              <a:t>Actuating the first movable rib segment all the other rib segments would also rotate relative to the segment</a:t>
            </a:r>
            <a:endParaRPr lang="en-US" sz="1600" dirty="0">
              <a:latin typeface="Times New Roman"/>
              <a:cs typeface="Calibri" panose="020F0502020204030204"/>
            </a:endParaRPr>
          </a:p>
        </p:txBody>
      </p:sp>
      <p:pic>
        <p:nvPicPr>
          <p:cNvPr id="6" name="Picture 5" descr="A drawing of a plane&#10;&#10;Description automatically generated">
            <a:extLst>
              <a:ext uri="{FF2B5EF4-FFF2-40B4-BE49-F238E27FC236}">
                <a16:creationId xmlns:a16="http://schemas.microsoft.com/office/drawing/2014/main" id="{1EF0225E-29D3-5A7C-0D38-954524BC42A3}"/>
              </a:ext>
            </a:extLst>
          </p:cNvPr>
          <p:cNvPicPr>
            <a:picLocks noChangeAspect="1"/>
          </p:cNvPicPr>
          <p:nvPr/>
        </p:nvPicPr>
        <p:blipFill>
          <a:blip r:embed="rId4"/>
          <a:stretch>
            <a:fillRect/>
          </a:stretch>
        </p:blipFill>
        <p:spPr>
          <a:xfrm>
            <a:off x="6090371" y="4571443"/>
            <a:ext cx="6087464" cy="1643866"/>
          </a:xfrm>
          <a:prstGeom prst="rect">
            <a:avLst/>
          </a:prstGeom>
        </p:spPr>
      </p:pic>
      <p:pic>
        <p:nvPicPr>
          <p:cNvPr id="7" name="Picture 6" descr="A drawing of a triangular structure&#10;&#10;Description automatically generated">
            <a:extLst>
              <a:ext uri="{FF2B5EF4-FFF2-40B4-BE49-F238E27FC236}">
                <a16:creationId xmlns:a16="http://schemas.microsoft.com/office/drawing/2014/main" id="{0E3554A7-B9F5-B3EB-346D-278C1193C46E}"/>
              </a:ext>
            </a:extLst>
          </p:cNvPr>
          <p:cNvPicPr>
            <a:picLocks noChangeAspect="1"/>
          </p:cNvPicPr>
          <p:nvPr/>
        </p:nvPicPr>
        <p:blipFill>
          <a:blip r:embed="rId5"/>
          <a:stretch>
            <a:fillRect/>
          </a:stretch>
        </p:blipFill>
        <p:spPr>
          <a:xfrm>
            <a:off x="546942" y="4656003"/>
            <a:ext cx="5097731" cy="1923556"/>
          </a:xfrm>
          <a:prstGeom prst="rect">
            <a:avLst/>
          </a:prstGeom>
        </p:spPr>
      </p:pic>
      <p:sp>
        <p:nvSpPr>
          <p:cNvPr id="2" name="TextBox 1">
            <a:extLst>
              <a:ext uri="{FF2B5EF4-FFF2-40B4-BE49-F238E27FC236}">
                <a16:creationId xmlns:a16="http://schemas.microsoft.com/office/drawing/2014/main" id="{0BAACE63-F29B-1EE0-AEAB-2008DD7D97EC}"/>
              </a:ext>
            </a:extLst>
          </p:cNvPr>
          <p:cNvSpPr txBox="1"/>
          <p:nvPr/>
        </p:nvSpPr>
        <p:spPr>
          <a:xfrm>
            <a:off x="7073157" y="3575426"/>
            <a:ext cx="50613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Calibri"/>
              </a:rPr>
              <a:t>Fig. 3.2 : NACA 4415 and NACA 0015 with actuating mechanism schematic</a:t>
            </a:r>
            <a:endParaRPr lang="en-US" sz="1200" b="1">
              <a:latin typeface="Times New Roman"/>
              <a:cs typeface="Calibri" panose="020F0502020204030204"/>
            </a:endParaRPr>
          </a:p>
        </p:txBody>
      </p:sp>
      <p:sp>
        <p:nvSpPr>
          <p:cNvPr id="8" name="TextBox 7">
            <a:extLst>
              <a:ext uri="{FF2B5EF4-FFF2-40B4-BE49-F238E27FC236}">
                <a16:creationId xmlns:a16="http://schemas.microsoft.com/office/drawing/2014/main" id="{9B544FCB-6C8F-6B28-0B1F-68520B29B987}"/>
              </a:ext>
            </a:extLst>
          </p:cNvPr>
          <p:cNvSpPr txBox="1"/>
          <p:nvPr/>
        </p:nvSpPr>
        <p:spPr>
          <a:xfrm>
            <a:off x="1542358" y="657784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ea typeface="+mn-lt"/>
                <a:cs typeface="+mn-lt"/>
              </a:rPr>
              <a:t>Fig. 3.3 : Pin-connected truss elements</a:t>
            </a:r>
            <a:endParaRPr lang="en-US" sz="1200">
              <a:latin typeface="Times New Roman"/>
            </a:endParaRPr>
          </a:p>
        </p:txBody>
      </p:sp>
      <p:sp>
        <p:nvSpPr>
          <p:cNvPr id="9" name="TextBox 8">
            <a:extLst>
              <a:ext uri="{FF2B5EF4-FFF2-40B4-BE49-F238E27FC236}">
                <a16:creationId xmlns:a16="http://schemas.microsoft.com/office/drawing/2014/main" id="{70BBF4B2-F1D4-4F8C-96BE-7851A477A8DF}"/>
              </a:ext>
            </a:extLst>
          </p:cNvPr>
          <p:cNvSpPr txBox="1"/>
          <p:nvPr/>
        </p:nvSpPr>
        <p:spPr>
          <a:xfrm>
            <a:off x="7973693" y="6579192"/>
            <a:ext cx="356959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Calibri"/>
              </a:rPr>
              <a:t>Fig. 3.4 : Movable rib with pneumatic actuator</a:t>
            </a:r>
            <a:endParaRPr lang="en-US" sz="1200">
              <a:latin typeface="Times New Roman"/>
            </a:endParaRPr>
          </a:p>
        </p:txBody>
      </p:sp>
    </p:spTree>
    <p:extLst>
      <p:ext uri="{BB962C8B-B14F-4D97-AF65-F5344CB8AC3E}">
        <p14:creationId xmlns:p14="http://schemas.microsoft.com/office/powerpoint/2010/main" val="427471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7CC26F-2721-F433-F9FB-E728A1C40506}"/>
              </a:ext>
            </a:extLst>
          </p:cNvPr>
          <p:cNvPicPr>
            <a:picLocks noChangeAspect="1"/>
          </p:cNvPicPr>
          <p:nvPr/>
        </p:nvPicPr>
        <p:blipFill rotWithShape="1">
          <a:blip r:embed="rId2"/>
          <a:srcRect r="61654"/>
          <a:stretch/>
        </p:blipFill>
        <p:spPr>
          <a:xfrm>
            <a:off x="6163338" y="2915921"/>
            <a:ext cx="1668925" cy="590119"/>
          </a:xfrm>
          <a:prstGeom prst="rect">
            <a:avLst/>
          </a:prstGeom>
        </p:spPr>
      </p:pic>
      <p:pic>
        <p:nvPicPr>
          <p:cNvPr id="21" name="Picture 20">
            <a:extLst>
              <a:ext uri="{FF2B5EF4-FFF2-40B4-BE49-F238E27FC236}">
                <a16:creationId xmlns:a16="http://schemas.microsoft.com/office/drawing/2014/main" id="{A32FAB94-6B19-26D8-2B37-281BED416592}"/>
              </a:ext>
            </a:extLst>
          </p:cNvPr>
          <p:cNvPicPr>
            <a:picLocks noChangeAspect="1"/>
          </p:cNvPicPr>
          <p:nvPr/>
        </p:nvPicPr>
        <p:blipFill>
          <a:blip r:embed="rId3"/>
          <a:stretch>
            <a:fillRect/>
          </a:stretch>
        </p:blipFill>
        <p:spPr>
          <a:xfrm>
            <a:off x="6117614" y="2114339"/>
            <a:ext cx="1150720" cy="563929"/>
          </a:xfrm>
          <a:prstGeom prst="rect">
            <a:avLst/>
          </a:prstGeom>
        </p:spPr>
      </p:pic>
      <p:pic>
        <p:nvPicPr>
          <p:cNvPr id="31" name="Picture 30">
            <a:extLst>
              <a:ext uri="{FF2B5EF4-FFF2-40B4-BE49-F238E27FC236}">
                <a16:creationId xmlns:a16="http://schemas.microsoft.com/office/drawing/2014/main" id="{3F1512A4-0C52-28EC-3562-5501865CDBB6}"/>
              </a:ext>
            </a:extLst>
          </p:cNvPr>
          <p:cNvPicPr>
            <a:picLocks noChangeAspect="1"/>
          </p:cNvPicPr>
          <p:nvPr/>
        </p:nvPicPr>
        <p:blipFill>
          <a:blip r:embed="rId4"/>
          <a:stretch>
            <a:fillRect/>
          </a:stretch>
        </p:blipFill>
        <p:spPr>
          <a:xfrm>
            <a:off x="3054514" y="1325765"/>
            <a:ext cx="723963" cy="320068"/>
          </a:xfrm>
          <a:prstGeom prst="rect">
            <a:avLst/>
          </a:prstGeom>
        </p:spPr>
      </p:pic>
      <p:pic>
        <p:nvPicPr>
          <p:cNvPr id="33" name="Picture 32">
            <a:extLst>
              <a:ext uri="{FF2B5EF4-FFF2-40B4-BE49-F238E27FC236}">
                <a16:creationId xmlns:a16="http://schemas.microsoft.com/office/drawing/2014/main" id="{7AA5306A-B771-446B-1C05-2714FC4A7AB8}"/>
              </a:ext>
            </a:extLst>
          </p:cNvPr>
          <p:cNvPicPr>
            <a:picLocks noChangeAspect="1"/>
          </p:cNvPicPr>
          <p:nvPr/>
        </p:nvPicPr>
        <p:blipFill>
          <a:blip r:embed="rId5"/>
          <a:stretch>
            <a:fillRect/>
          </a:stretch>
        </p:blipFill>
        <p:spPr>
          <a:xfrm>
            <a:off x="3069831" y="447683"/>
            <a:ext cx="716342" cy="525826"/>
          </a:xfrm>
          <a:prstGeom prst="rect">
            <a:avLst/>
          </a:prstGeom>
        </p:spPr>
      </p:pic>
      <p:pic>
        <p:nvPicPr>
          <p:cNvPr id="35" name="Picture 34">
            <a:extLst>
              <a:ext uri="{FF2B5EF4-FFF2-40B4-BE49-F238E27FC236}">
                <a16:creationId xmlns:a16="http://schemas.microsoft.com/office/drawing/2014/main" id="{66A76088-E82C-2CDF-59D4-FD658C7EC1AE}"/>
              </a:ext>
            </a:extLst>
          </p:cNvPr>
          <p:cNvPicPr>
            <a:picLocks noChangeAspect="1"/>
          </p:cNvPicPr>
          <p:nvPr/>
        </p:nvPicPr>
        <p:blipFill>
          <a:blip r:embed="rId6"/>
          <a:stretch>
            <a:fillRect/>
          </a:stretch>
        </p:blipFill>
        <p:spPr>
          <a:xfrm>
            <a:off x="3054514" y="1525478"/>
            <a:ext cx="1386960" cy="441998"/>
          </a:xfrm>
          <a:prstGeom prst="rect">
            <a:avLst/>
          </a:prstGeom>
        </p:spPr>
      </p:pic>
      <p:pic>
        <p:nvPicPr>
          <p:cNvPr id="39" name="Picture 38">
            <a:extLst>
              <a:ext uri="{FF2B5EF4-FFF2-40B4-BE49-F238E27FC236}">
                <a16:creationId xmlns:a16="http://schemas.microsoft.com/office/drawing/2014/main" id="{825973E7-BA91-EBF6-4714-2CEC9D09DFB4}"/>
              </a:ext>
            </a:extLst>
          </p:cNvPr>
          <p:cNvPicPr>
            <a:picLocks noChangeAspect="1"/>
          </p:cNvPicPr>
          <p:nvPr/>
        </p:nvPicPr>
        <p:blipFill>
          <a:blip r:embed="rId7"/>
          <a:stretch>
            <a:fillRect/>
          </a:stretch>
        </p:blipFill>
        <p:spPr>
          <a:xfrm>
            <a:off x="2936471" y="0"/>
            <a:ext cx="983065" cy="541067"/>
          </a:xfrm>
          <a:prstGeom prst="rect">
            <a:avLst/>
          </a:prstGeom>
        </p:spPr>
      </p:pic>
      <p:pic>
        <p:nvPicPr>
          <p:cNvPr id="41" name="Picture 40">
            <a:extLst>
              <a:ext uri="{FF2B5EF4-FFF2-40B4-BE49-F238E27FC236}">
                <a16:creationId xmlns:a16="http://schemas.microsoft.com/office/drawing/2014/main" id="{18C1AAEE-C22D-5A1A-55F8-EF7A3B68C553}"/>
              </a:ext>
            </a:extLst>
          </p:cNvPr>
          <p:cNvPicPr>
            <a:picLocks noChangeAspect="1"/>
          </p:cNvPicPr>
          <p:nvPr/>
        </p:nvPicPr>
        <p:blipFill>
          <a:blip r:embed="rId8"/>
          <a:stretch>
            <a:fillRect/>
          </a:stretch>
        </p:blipFill>
        <p:spPr>
          <a:xfrm>
            <a:off x="6090942" y="85532"/>
            <a:ext cx="861135" cy="342930"/>
          </a:xfrm>
          <a:prstGeom prst="rect">
            <a:avLst/>
          </a:prstGeom>
        </p:spPr>
      </p:pic>
      <p:pic>
        <p:nvPicPr>
          <p:cNvPr id="43" name="Picture 42">
            <a:extLst>
              <a:ext uri="{FF2B5EF4-FFF2-40B4-BE49-F238E27FC236}">
                <a16:creationId xmlns:a16="http://schemas.microsoft.com/office/drawing/2014/main" id="{F046DBBB-CE80-7DE7-91AF-414FC7A54E6A}"/>
              </a:ext>
            </a:extLst>
          </p:cNvPr>
          <p:cNvPicPr>
            <a:picLocks noChangeAspect="1"/>
          </p:cNvPicPr>
          <p:nvPr/>
        </p:nvPicPr>
        <p:blipFill>
          <a:blip r:embed="rId9"/>
          <a:stretch>
            <a:fillRect/>
          </a:stretch>
        </p:blipFill>
        <p:spPr>
          <a:xfrm>
            <a:off x="6029977" y="392000"/>
            <a:ext cx="815411" cy="472481"/>
          </a:xfrm>
          <a:prstGeom prst="rect">
            <a:avLst/>
          </a:prstGeom>
        </p:spPr>
      </p:pic>
      <p:pic>
        <p:nvPicPr>
          <p:cNvPr id="45" name="Picture 44">
            <a:extLst>
              <a:ext uri="{FF2B5EF4-FFF2-40B4-BE49-F238E27FC236}">
                <a16:creationId xmlns:a16="http://schemas.microsoft.com/office/drawing/2014/main" id="{2A673568-41CF-28F4-0090-0DE9DE3EBBFD}"/>
              </a:ext>
            </a:extLst>
          </p:cNvPr>
          <p:cNvPicPr>
            <a:picLocks noChangeAspect="1"/>
          </p:cNvPicPr>
          <p:nvPr/>
        </p:nvPicPr>
        <p:blipFill>
          <a:blip r:embed="rId10"/>
          <a:stretch>
            <a:fillRect/>
          </a:stretch>
        </p:blipFill>
        <p:spPr>
          <a:xfrm>
            <a:off x="6082891" y="864481"/>
            <a:ext cx="1585097" cy="502964"/>
          </a:xfrm>
          <a:prstGeom prst="rect">
            <a:avLst/>
          </a:prstGeom>
        </p:spPr>
      </p:pic>
      <p:pic>
        <p:nvPicPr>
          <p:cNvPr id="47" name="Picture 46">
            <a:extLst>
              <a:ext uri="{FF2B5EF4-FFF2-40B4-BE49-F238E27FC236}">
                <a16:creationId xmlns:a16="http://schemas.microsoft.com/office/drawing/2014/main" id="{959FBC1E-5817-5580-4CE7-B98038E6AC91}"/>
              </a:ext>
            </a:extLst>
          </p:cNvPr>
          <p:cNvPicPr>
            <a:picLocks noChangeAspect="1"/>
          </p:cNvPicPr>
          <p:nvPr/>
        </p:nvPicPr>
        <p:blipFill>
          <a:blip r:embed="rId11"/>
          <a:stretch>
            <a:fillRect/>
          </a:stretch>
        </p:blipFill>
        <p:spPr>
          <a:xfrm>
            <a:off x="6090942" y="1371927"/>
            <a:ext cx="1204064" cy="495343"/>
          </a:xfrm>
          <a:prstGeom prst="rect">
            <a:avLst/>
          </a:prstGeom>
        </p:spPr>
      </p:pic>
      <p:pic>
        <p:nvPicPr>
          <p:cNvPr id="49" name="Picture 48">
            <a:extLst>
              <a:ext uri="{FF2B5EF4-FFF2-40B4-BE49-F238E27FC236}">
                <a16:creationId xmlns:a16="http://schemas.microsoft.com/office/drawing/2014/main" id="{1D532AA6-6C88-E9DF-D1F2-774307D5F485}"/>
              </a:ext>
            </a:extLst>
          </p:cNvPr>
          <p:cNvPicPr>
            <a:picLocks noChangeAspect="1"/>
          </p:cNvPicPr>
          <p:nvPr/>
        </p:nvPicPr>
        <p:blipFill>
          <a:blip r:embed="rId12"/>
          <a:stretch>
            <a:fillRect/>
          </a:stretch>
        </p:blipFill>
        <p:spPr>
          <a:xfrm>
            <a:off x="6163338" y="1824245"/>
            <a:ext cx="1120237" cy="388654"/>
          </a:xfrm>
          <a:prstGeom prst="rect">
            <a:avLst/>
          </a:prstGeom>
        </p:spPr>
      </p:pic>
      <p:pic>
        <p:nvPicPr>
          <p:cNvPr id="51" name="Picture 50">
            <a:extLst>
              <a:ext uri="{FF2B5EF4-FFF2-40B4-BE49-F238E27FC236}">
                <a16:creationId xmlns:a16="http://schemas.microsoft.com/office/drawing/2014/main" id="{2FE86C4F-F5D8-C752-AFA1-ABEDECE6F156}"/>
              </a:ext>
            </a:extLst>
          </p:cNvPr>
          <p:cNvPicPr>
            <a:picLocks noChangeAspect="1"/>
          </p:cNvPicPr>
          <p:nvPr/>
        </p:nvPicPr>
        <p:blipFill>
          <a:blip r:embed="rId13"/>
          <a:stretch>
            <a:fillRect/>
          </a:stretch>
        </p:blipFill>
        <p:spPr>
          <a:xfrm>
            <a:off x="6163337" y="2568221"/>
            <a:ext cx="1668925" cy="373412"/>
          </a:xfrm>
          <a:prstGeom prst="rect">
            <a:avLst/>
          </a:prstGeom>
        </p:spPr>
      </p:pic>
      <p:pic>
        <p:nvPicPr>
          <p:cNvPr id="53" name="Picture 52">
            <a:extLst>
              <a:ext uri="{FF2B5EF4-FFF2-40B4-BE49-F238E27FC236}">
                <a16:creationId xmlns:a16="http://schemas.microsoft.com/office/drawing/2014/main" id="{403586A8-7885-C74C-FB86-EBFA92A992AC}"/>
              </a:ext>
            </a:extLst>
          </p:cNvPr>
          <p:cNvPicPr>
            <a:picLocks noChangeAspect="1"/>
          </p:cNvPicPr>
          <p:nvPr/>
        </p:nvPicPr>
        <p:blipFill>
          <a:blip r:embed="rId14"/>
          <a:stretch>
            <a:fillRect/>
          </a:stretch>
        </p:blipFill>
        <p:spPr>
          <a:xfrm>
            <a:off x="2970763" y="1895452"/>
            <a:ext cx="3154953" cy="1135478"/>
          </a:xfrm>
          <a:prstGeom prst="rect">
            <a:avLst/>
          </a:prstGeom>
        </p:spPr>
      </p:pic>
      <p:pic>
        <p:nvPicPr>
          <p:cNvPr id="55" name="Picture 54">
            <a:extLst>
              <a:ext uri="{FF2B5EF4-FFF2-40B4-BE49-F238E27FC236}">
                <a16:creationId xmlns:a16="http://schemas.microsoft.com/office/drawing/2014/main" id="{50A5AD32-D97D-2D68-0488-871CFDCECFCB}"/>
              </a:ext>
            </a:extLst>
          </p:cNvPr>
          <p:cNvPicPr>
            <a:picLocks noChangeAspect="1"/>
          </p:cNvPicPr>
          <p:nvPr/>
        </p:nvPicPr>
        <p:blipFill>
          <a:blip r:embed="rId15"/>
          <a:stretch>
            <a:fillRect/>
          </a:stretch>
        </p:blipFill>
        <p:spPr>
          <a:xfrm>
            <a:off x="2970763" y="851588"/>
            <a:ext cx="914479" cy="495343"/>
          </a:xfrm>
          <a:prstGeom prst="rect">
            <a:avLst/>
          </a:prstGeom>
        </p:spPr>
      </p:pic>
      <p:pic>
        <p:nvPicPr>
          <p:cNvPr id="57" name="Picture 56">
            <a:extLst>
              <a:ext uri="{FF2B5EF4-FFF2-40B4-BE49-F238E27FC236}">
                <a16:creationId xmlns:a16="http://schemas.microsoft.com/office/drawing/2014/main" id="{85708C98-1EA0-7C19-83FD-C27388C474C1}"/>
              </a:ext>
            </a:extLst>
          </p:cNvPr>
          <p:cNvPicPr>
            <a:picLocks noChangeAspect="1"/>
          </p:cNvPicPr>
          <p:nvPr/>
        </p:nvPicPr>
        <p:blipFill>
          <a:blip r:embed="rId16"/>
          <a:stretch>
            <a:fillRect/>
          </a:stretch>
        </p:blipFill>
        <p:spPr>
          <a:xfrm>
            <a:off x="3069831" y="2934688"/>
            <a:ext cx="830652" cy="480102"/>
          </a:xfrm>
          <a:prstGeom prst="rect">
            <a:avLst/>
          </a:prstGeom>
        </p:spPr>
      </p:pic>
      <p:pic>
        <p:nvPicPr>
          <p:cNvPr id="59" name="Picture 58">
            <a:extLst>
              <a:ext uri="{FF2B5EF4-FFF2-40B4-BE49-F238E27FC236}">
                <a16:creationId xmlns:a16="http://schemas.microsoft.com/office/drawing/2014/main" id="{8BD33356-10FD-B3F4-9200-5071D689F717}"/>
              </a:ext>
            </a:extLst>
          </p:cNvPr>
          <p:cNvPicPr>
            <a:picLocks noChangeAspect="1"/>
          </p:cNvPicPr>
          <p:nvPr/>
        </p:nvPicPr>
        <p:blipFill>
          <a:blip r:embed="rId17"/>
          <a:stretch>
            <a:fillRect/>
          </a:stretch>
        </p:blipFill>
        <p:spPr>
          <a:xfrm>
            <a:off x="4482640" y="118925"/>
            <a:ext cx="1341236" cy="1531753"/>
          </a:xfrm>
          <a:prstGeom prst="rect">
            <a:avLst/>
          </a:prstGeom>
        </p:spPr>
      </p:pic>
      <p:pic>
        <p:nvPicPr>
          <p:cNvPr id="3" name="Picture 2">
            <a:extLst>
              <a:ext uri="{FF2B5EF4-FFF2-40B4-BE49-F238E27FC236}">
                <a16:creationId xmlns:a16="http://schemas.microsoft.com/office/drawing/2014/main" id="{4055C9BC-D80C-50ED-004B-7D9D75D3E86E}"/>
              </a:ext>
            </a:extLst>
          </p:cNvPr>
          <p:cNvPicPr>
            <a:picLocks noChangeAspect="1"/>
          </p:cNvPicPr>
          <p:nvPr/>
        </p:nvPicPr>
        <p:blipFill>
          <a:blip r:embed="rId18"/>
          <a:stretch>
            <a:fillRect/>
          </a:stretch>
        </p:blipFill>
        <p:spPr>
          <a:xfrm>
            <a:off x="6545974" y="3361888"/>
            <a:ext cx="3053877" cy="677549"/>
          </a:xfrm>
          <a:prstGeom prst="rect">
            <a:avLst/>
          </a:prstGeom>
        </p:spPr>
      </p:pic>
      <p:sp>
        <p:nvSpPr>
          <p:cNvPr id="5" name="Rectangle 4">
            <a:extLst>
              <a:ext uri="{FF2B5EF4-FFF2-40B4-BE49-F238E27FC236}">
                <a16:creationId xmlns:a16="http://schemas.microsoft.com/office/drawing/2014/main" id="{68892174-5624-4E56-CA1F-281D472DC80C}"/>
              </a:ext>
            </a:extLst>
          </p:cNvPr>
          <p:cNvSpPr/>
          <p:nvPr/>
        </p:nvSpPr>
        <p:spPr>
          <a:xfrm>
            <a:off x="2649070" y="85533"/>
            <a:ext cx="6750423" cy="427707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689846-AED3-2C80-1BF4-6A763BDF3F73}"/>
                  </a:ext>
                </a:extLst>
              </p:cNvPr>
              <p:cNvSpPr txBox="1"/>
              <p:nvPr/>
            </p:nvSpPr>
            <p:spPr>
              <a:xfrm>
                <a:off x="474773" y="246386"/>
                <a:ext cx="1664229" cy="14542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050" i="1" smtClean="0">
                          <a:latin typeface="Cambria Math" panose="02040503050406030204" pitchFamily="18" charset="0"/>
                          <a:ea typeface="Cambria Math" panose="02040503050406030204" pitchFamily="18" charset="0"/>
                        </a:rPr>
                        <m:t>∅</m:t>
                      </m:r>
                      <m:r>
                        <a:rPr lang="en-IN" sz="1050" b="0" i="1" smtClean="0">
                          <a:latin typeface="Cambria Math" panose="02040503050406030204" pitchFamily="18" charset="0"/>
                          <a:ea typeface="Cambria Math" panose="02040503050406030204" pitchFamily="18" charset="0"/>
                        </a:rPr>
                        <m:t> </m:t>
                      </m:r>
                      <m:d>
                        <m:dPr>
                          <m:ctrlPr>
                            <a:rPr lang="en-IN" sz="1050" b="0" i="1" smtClean="0">
                              <a:latin typeface="Cambria Math" panose="02040503050406030204" pitchFamily="18" charset="0"/>
                              <a:ea typeface="Cambria Math" panose="02040503050406030204" pitchFamily="18" charset="0"/>
                            </a:rPr>
                          </m:ctrlPr>
                        </m:dPr>
                        <m:e>
                          <m:r>
                            <a:rPr lang="en-IN" sz="1050" b="0" i="1" smtClean="0">
                              <a:latin typeface="Cambria Math" panose="02040503050406030204" pitchFamily="18" charset="0"/>
                              <a:ea typeface="Cambria Math" panose="02040503050406030204" pitchFamily="18" charset="0"/>
                            </a:rPr>
                            <m:t>𝐼𝑛𝑓𝑙𝑜𝑤</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𝐴𝑛𝑔𝑙𝑒</m:t>
                          </m:r>
                        </m:e>
                      </m:d>
                    </m:oMath>
                  </m:oMathPara>
                </a14:m>
                <a:endParaRPr lang="en-IN" sz="1050" b="0" i="1"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050" b="0" i="1" smtClean="0">
                          <a:latin typeface="Cambria Math" panose="02040503050406030204" pitchFamily="18" charset="0"/>
                          <a:ea typeface="Cambria Math" panose="02040503050406030204" pitchFamily="18" charset="0"/>
                        </a:rPr>
                        <m:t>𝛽</m:t>
                      </m:r>
                      <m:r>
                        <a:rPr lang="en-IN" sz="1050" b="0" i="1" smtClean="0">
                          <a:latin typeface="Cambria Math" panose="02040503050406030204" pitchFamily="18" charset="0"/>
                          <a:ea typeface="Cambria Math" panose="02040503050406030204" pitchFamily="18" charset="0"/>
                        </a:rPr>
                        <m:t> </m:t>
                      </m:r>
                      <m:d>
                        <m:dPr>
                          <m:ctrlPr>
                            <a:rPr lang="en-IN" sz="1050" b="0" i="1" smtClean="0">
                              <a:latin typeface="Cambria Math" panose="02040503050406030204" pitchFamily="18" charset="0"/>
                              <a:ea typeface="Cambria Math" panose="02040503050406030204" pitchFamily="18" charset="0"/>
                            </a:rPr>
                          </m:ctrlPr>
                        </m:dPr>
                        <m:e>
                          <m:r>
                            <a:rPr lang="en-IN" sz="1050" b="0" i="1" smtClean="0">
                              <a:latin typeface="Cambria Math" panose="02040503050406030204" pitchFamily="18" charset="0"/>
                              <a:ea typeface="Cambria Math" panose="02040503050406030204" pitchFamily="18" charset="0"/>
                            </a:rPr>
                            <m:t>𝐵𝑙𝑎𝑑𝑒</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𝑎𝑛𝑔𝑙𝑒</m:t>
                          </m:r>
                        </m:e>
                      </m:d>
                    </m:oMath>
                  </m:oMathPara>
                </a14:m>
                <a:endParaRPr lang="en-IN" sz="1050" b="0" i="1"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050" b="0" i="1" smtClean="0">
                          <a:latin typeface="Cambria Math" panose="02040503050406030204" pitchFamily="18" charset="0"/>
                          <a:ea typeface="Cambria Math" panose="02040503050406030204" pitchFamily="18" charset="0"/>
                        </a:rPr>
                        <m:t>𝑉</m:t>
                      </m:r>
                      <m:r>
                        <a:rPr lang="en-IN" sz="1050" b="0" i="1" smtClean="0">
                          <a:latin typeface="Cambria Math" panose="02040503050406030204" pitchFamily="18" charset="0"/>
                          <a:ea typeface="Cambria Math" panose="02040503050406030204" pitchFamily="18" charset="0"/>
                        </a:rPr>
                        <m:t> </m:t>
                      </m:r>
                      <m:d>
                        <m:dPr>
                          <m:ctrlPr>
                            <a:rPr lang="en-IN" sz="1050" b="0" i="1" smtClean="0">
                              <a:latin typeface="Cambria Math" panose="02040503050406030204" pitchFamily="18" charset="0"/>
                              <a:ea typeface="Cambria Math" panose="02040503050406030204" pitchFamily="18" charset="0"/>
                            </a:rPr>
                          </m:ctrlPr>
                        </m:dPr>
                        <m:e>
                          <m:r>
                            <a:rPr lang="en-IN" sz="1050" b="0" i="1" smtClean="0">
                              <a:latin typeface="Cambria Math" panose="02040503050406030204" pitchFamily="18" charset="0"/>
                              <a:ea typeface="Cambria Math" panose="02040503050406030204" pitchFamily="18" charset="0"/>
                            </a:rPr>
                            <m:t>𝐹𝑟𝑒𝑒𝑠𝑡𝑟𝑒𝑎𝑚</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𝑉𝑒𝑙𝑜𝑐𝑖𝑡𝑦</m:t>
                          </m:r>
                        </m:e>
                      </m:d>
                    </m:oMath>
                  </m:oMathPara>
                </a14:m>
                <a:endParaRPr lang="en-IN" sz="1050" b="0" i="1"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1050" b="0" i="1" smtClean="0">
                              <a:latin typeface="Cambria Math" panose="02040503050406030204" pitchFamily="18" charset="0"/>
                              <a:ea typeface="Cambria Math" panose="02040503050406030204" pitchFamily="18" charset="0"/>
                            </a:rPr>
                          </m:ctrlPr>
                        </m:sSubPr>
                        <m:e>
                          <m:r>
                            <a:rPr lang="en-IN" sz="1050" b="0" i="1" smtClean="0">
                              <a:latin typeface="Cambria Math" panose="02040503050406030204" pitchFamily="18" charset="0"/>
                              <a:ea typeface="Cambria Math" panose="02040503050406030204" pitchFamily="18" charset="0"/>
                            </a:rPr>
                            <m:t>𝑥</m:t>
                          </m:r>
                        </m:e>
                        <m:sub>
                          <m:r>
                            <a:rPr lang="en-IN" sz="1050" b="0" i="1" smtClean="0">
                              <a:latin typeface="Cambria Math" panose="02040503050406030204" pitchFamily="18" charset="0"/>
                              <a:ea typeface="Cambria Math" panose="02040503050406030204" pitchFamily="18" charset="0"/>
                            </a:rPr>
                            <m:t>h</m:t>
                          </m:r>
                        </m:sub>
                      </m:sSub>
                      <m:r>
                        <a:rPr lang="en-IN" sz="1050" b="0" i="1" smtClean="0">
                          <a:latin typeface="Cambria Math" panose="02040503050406030204" pitchFamily="18" charset="0"/>
                          <a:ea typeface="Cambria Math" panose="02040503050406030204" pitchFamily="18" charset="0"/>
                        </a:rPr>
                        <m:t> </m:t>
                      </m:r>
                      <m:d>
                        <m:dPr>
                          <m:ctrlPr>
                            <a:rPr lang="en-IN" sz="1050" b="0" i="1" smtClean="0">
                              <a:latin typeface="Cambria Math" panose="02040503050406030204" pitchFamily="18" charset="0"/>
                              <a:ea typeface="Cambria Math" panose="02040503050406030204" pitchFamily="18" charset="0"/>
                            </a:rPr>
                          </m:ctrlPr>
                        </m:dPr>
                        <m:e>
                          <m:r>
                            <a:rPr lang="en-IN" sz="1050" b="0" i="1" smtClean="0">
                              <a:latin typeface="Cambria Math" panose="02040503050406030204" pitchFamily="18" charset="0"/>
                              <a:ea typeface="Cambria Math" panose="02040503050406030204" pitchFamily="18" charset="0"/>
                            </a:rPr>
                            <m:t>𝑁𝑜𝑟𝑚𝑎𝑙𝑖𝑠𝑒𝑑</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𝐻𝑢𝑏</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𝑅𝑎𝑑𝑖𝑢𝑠</m:t>
                          </m:r>
                        </m:e>
                      </m:d>
                    </m:oMath>
                  </m:oMathPara>
                </a14:m>
                <a:endParaRPr lang="en-IN" sz="1050" b="0" i="1"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050" b="0" i="1" smtClean="0">
                          <a:latin typeface="Cambria Math" panose="02040503050406030204" pitchFamily="18" charset="0"/>
                          <a:ea typeface="Cambria Math" panose="02040503050406030204" pitchFamily="18" charset="0"/>
                        </a:rPr>
                        <m:t>𝜌</m:t>
                      </m:r>
                      <m:d>
                        <m:dPr>
                          <m:ctrlPr>
                            <a:rPr lang="en-IN" sz="1050" b="0" i="1" smtClean="0">
                              <a:latin typeface="Cambria Math" panose="02040503050406030204" pitchFamily="18" charset="0"/>
                              <a:ea typeface="Cambria Math" panose="02040503050406030204" pitchFamily="18" charset="0"/>
                            </a:rPr>
                          </m:ctrlPr>
                        </m:dPr>
                        <m:e>
                          <m:r>
                            <a:rPr lang="en-IN" sz="1050" b="0" i="1" smtClean="0">
                              <a:latin typeface="Cambria Math" panose="02040503050406030204" pitchFamily="18" charset="0"/>
                              <a:ea typeface="Cambria Math" panose="02040503050406030204" pitchFamily="18" charset="0"/>
                            </a:rPr>
                            <m:t>𝐴𝑖𝑟𝑓𝑙𝑜𝑤</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𝐷𝑒𝑛𝑠𝑖𝑡𝑦</m:t>
                          </m:r>
                        </m:e>
                      </m:d>
                    </m:oMath>
                  </m:oMathPara>
                </a14:m>
                <a:endParaRPr lang="en-IN" sz="1050" b="0" i="1"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𝑅</m:t>
                      </m:r>
                      <m:r>
                        <a:rPr lang="en-IN" sz="1050" b="0" i="1" smtClean="0">
                          <a:latin typeface="Cambria Math" panose="02040503050406030204" pitchFamily="18" charset="0"/>
                          <a:ea typeface="Cambria Math" panose="02040503050406030204" pitchFamily="18" charset="0"/>
                        </a:rPr>
                        <m:t> </m:t>
                      </m:r>
                      <m:d>
                        <m:dPr>
                          <m:ctrlPr>
                            <a:rPr lang="en-IN" sz="1050" b="0" i="1" smtClean="0">
                              <a:latin typeface="Cambria Math" panose="02040503050406030204" pitchFamily="18" charset="0"/>
                              <a:ea typeface="Cambria Math" panose="02040503050406030204" pitchFamily="18" charset="0"/>
                            </a:rPr>
                          </m:ctrlPr>
                        </m:dPr>
                        <m:e>
                          <m:r>
                            <a:rPr lang="en-IN" sz="1050" b="0" i="1" smtClean="0">
                              <a:latin typeface="Cambria Math" panose="02040503050406030204" pitchFamily="18" charset="0"/>
                              <a:ea typeface="Cambria Math" panose="02040503050406030204" pitchFamily="18" charset="0"/>
                            </a:rPr>
                            <m:t>𝑅𝑎𝑑𝑖𝑢𝑠</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𝑜𝑓</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𝐵𝑙𝑎𝑑𝑒</m:t>
                          </m:r>
                        </m:e>
                      </m:d>
                    </m:oMath>
                  </m:oMathPara>
                </a14:m>
                <a:endParaRPr lang="en-IN" sz="1050" b="0" i="1"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050" b="0" i="1" smtClean="0">
                          <a:latin typeface="Cambria Math" panose="02040503050406030204" pitchFamily="18" charset="0"/>
                          <a:ea typeface="Cambria Math" panose="02040503050406030204" pitchFamily="18" charset="0"/>
                        </a:rPr>
                        <m:t>𝑑</m:t>
                      </m:r>
                      <m:r>
                        <a:rPr lang="en-IN" sz="1050" b="0" i="1" smtClean="0">
                          <a:latin typeface="Cambria Math" panose="02040503050406030204" pitchFamily="18" charset="0"/>
                          <a:ea typeface="Cambria Math" panose="02040503050406030204" pitchFamily="18" charset="0"/>
                        </a:rPr>
                        <m:t> </m:t>
                      </m:r>
                      <m:d>
                        <m:dPr>
                          <m:ctrlPr>
                            <a:rPr lang="en-IN" sz="1050" b="0" i="1" smtClean="0">
                              <a:latin typeface="Cambria Math" panose="02040503050406030204" pitchFamily="18" charset="0"/>
                              <a:ea typeface="Cambria Math" panose="02040503050406030204" pitchFamily="18" charset="0"/>
                            </a:rPr>
                          </m:ctrlPr>
                        </m:dPr>
                        <m:e>
                          <m:r>
                            <a:rPr lang="en-IN" sz="1050" b="0" i="1" smtClean="0">
                              <a:latin typeface="Cambria Math" panose="02040503050406030204" pitchFamily="18" charset="0"/>
                              <a:ea typeface="Cambria Math" panose="02040503050406030204" pitchFamily="18" charset="0"/>
                            </a:rPr>
                            <m:t>𝐹𝑙𝑖𝑔h𝑡</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𝐷𝑖𝑠𝑡𝑎𝑛𝑐𝑒</m:t>
                          </m:r>
                        </m:e>
                      </m:d>
                    </m:oMath>
                  </m:oMathPara>
                </a14:m>
                <a:endParaRPr lang="en-IN" sz="1050" b="0" i="1"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050" b="0" i="1" smtClean="0">
                          <a:latin typeface="Cambria Math" panose="02040503050406030204" pitchFamily="18" charset="0"/>
                          <a:ea typeface="Cambria Math" panose="02040503050406030204" pitchFamily="18" charset="0"/>
                        </a:rPr>
                        <m:t>𝜔</m:t>
                      </m:r>
                      <m:r>
                        <a:rPr lang="en-IN" sz="1050" b="0" i="1" smtClean="0">
                          <a:latin typeface="Cambria Math" panose="02040503050406030204" pitchFamily="18" charset="0"/>
                          <a:ea typeface="Cambria Math" panose="02040503050406030204" pitchFamily="18" charset="0"/>
                        </a:rPr>
                        <m:t> </m:t>
                      </m:r>
                      <m:d>
                        <m:dPr>
                          <m:ctrlPr>
                            <a:rPr lang="en-IN" sz="1050" b="0" i="1" smtClean="0">
                              <a:latin typeface="Cambria Math" panose="02040503050406030204" pitchFamily="18" charset="0"/>
                              <a:ea typeface="Cambria Math" panose="02040503050406030204" pitchFamily="18" charset="0"/>
                            </a:rPr>
                          </m:ctrlPr>
                        </m:dPr>
                        <m:e>
                          <m:r>
                            <a:rPr lang="en-IN" sz="1050" b="0" i="1" smtClean="0">
                              <a:latin typeface="Cambria Math" panose="02040503050406030204" pitchFamily="18" charset="0"/>
                              <a:ea typeface="Cambria Math" panose="02040503050406030204" pitchFamily="18" charset="0"/>
                            </a:rPr>
                            <m:t>𝑅𝑜𝑡𝑎𝑡𝑖𝑜𝑛𝑎𝑙</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𝑆𝑝𝑒𝑒𝑑</m:t>
                          </m:r>
                        </m:e>
                      </m:d>
                    </m:oMath>
                  </m:oMathPara>
                </a14:m>
                <a:endParaRPr lang="en-IN" sz="1050" b="0" i="1"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050" b="0" i="1" smtClean="0">
                          <a:latin typeface="Cambria Math" panose="02040503050406030204" pitchFamily="18" charset="0"/>
                          <a:ea typeface="Cambria Math" panose="02040503050406030204" pitchFamily="18" charset="0"/>
                        </a:rPr>
                        <m:t>𝑟</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𝑅𝑎𝑑𝑖𝑎𝑙</m:t>
                      </m:r>
                      <m:r>
                        <a:rPr lang="en-IN" sz="1050" b="0" i="1" smtClean="0">
                          <a:latin typeface="Cambria Math" panose="02040503050406030204" pitchFamily="18" charset="0"/>
                          <a:ea typeface="Cambria Math" panose="02040503050406030204" pitchFamily="18" charset="0"/>
                        </a:rPr>
                        <m:t> </m:t>
                      </m:r>
                      <m:r>
                        <a:rPr lang="en-IN" sz="1050" b="0" i="1" smtClean="0">
                          <a:latin typeface="Cambria Math" panose="02040503050406030204" pitchFamily="18" charset="0"/>
                          <a:ea typeface="Cambria Math" panose="02040503050406030204" pitchFamily="18" charset="0"/>
                        </a:rPr>
                        <m:t>𝐷𝑖𝑠𝑡𝑎𝑛𝑐𝑒</m:t>
                      </m:r>
                      <m:r>
                        <a:rPr lang="en-IN" sz="1050" b="0" i="1" smtClean="0">
                          <a:latin typeface="Cambria Math" panose="02040503050406030204" pitchFamily="18" charset="0"/>
                          <a:ea typeface="Cambria Math" panose="02040503050406030204" pitchFamily="18" charset="0"/>
                        </a:rPr>
                        <m:t>)</m:t>
                      </m:r>
                    </m:oMath>
                  </m:oMathPara>
                </a14:m>
                <a:endParaRPr lang="en-IN" sz="105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B3689846-AED3-2C80-1BF4-6A763BDF3F73}"/>
                  </a:ext>
                </a:extLst>
              </p:cNvPr>
              <p:cNvSpPr txBox="1">
                <a:spLocks noRot="1" noChangeAspect="1" noMove="1" noResize="1" noEditPoints="1" noAdjustHandles="1" noChangeArrowheads="1" noChangeShapeType="1" noTextEdit="1"/>
              </p:cNvSpPr>
              <p:nvPr/>
            </p:nvSpPr>
            <p:spPr>
              <a:xfrm>
                <a:off x="474773" y="246386"/>
                <a:ext cx="1664229" cy="1454244"/>
              </a:xfrm>
              <a:prstGeom prst="rect">
                <a:avLst/>
              </a:prstGeom>
              <a:blipFill>
                <a:blip r:embed="rId19"/>
                <a:stretch>
                  <a:fillRect l="-2198" r="-2930" b="-3347"/>
                </a:stretch>
              </a:blipFill>
            </p:spPr>
            <p:txBody>
              <a:bodyPr/>
              <a:lstStyle/>
              <a:p>
                <a:r>
                  <a:rPr lang="en-IN">
                    <a:noFill/>
                  </a:rPr>
                  <a:t> </a:t>
                </a:r>
              </a:p>
            </p:txBody>
          </p:sp>
        </mc:Fallback>
      </mc:AlternateContent>
      <p:sp>
        <p:nvSpPr>
          <p:cNvPr id="8" name="Rectangle 7">
            <a:extLst>
              <a:ext uri="{FF2B5EF4-FFF2-40B4-BE49-F238E27FC236}">
                <a16:creationId xmlns:a16="http://schemas.microsoft.com/office/drawing/2014/main" id="{ECFF54CC-CACF-4E83-3FEB-3DEA6972BC73}"/>
              </a:ext>
            </a:extLst>
          </p:cNvPr>
          <p:cNvSpPr/>
          <p:nvPr/>
        </p:nvSpPr>
        <p:spPr>
          <a:xfrm>
            <a:off x="448054" y="195844"/>
            <a:ext cx="1769191" cy="155532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D4A8E32C-10F9-5F67-859A-64B36234EBAF}"/>
              </a:ext>
            </a:extLst>
          </p:cNvPr>
          <p:cNvCxnSpPr>
            <a:stCxn id="8" idx="3"/>
          </p:cNvCxnSpPr>
          <p:nvPr/>
        </p:nvCxnSpPr>
        <p:spPr>
          <a:xfrm flipV="1">
            <a:off x="2217245" y="973508"/>
            <a:ext cx="4062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490D785-E9B2-DEA1-B083-1794E3FC075C}"/>
              </a:ext>
            </a:extLst>
          </p:cNvPr>
          <p:cNvCxnSpPr/>
          <p:nvPr/>
        </p:nvCxnSpPr>
        <p:spPr>
          <a:xfrm>
            <a:off x="9410557" y="860735"/>
            <a:ext cx="407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energy efficiency bar chart 3d illustration isolated on white background  Stock Photo - Alamy">
            <a:extLst>
              <a:ext uri="{FF2B5EF4-FFF2-40B4-BE49-F238E27FC236}">
                <a16:creationId xmlns:a16="http://schemas.microsoft.com/office/drawing/2014/main" id="{278786AE-70EE-5868-30CB-9D400D4993A0}"/>
              </a:ext>
            </a:extLst>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b="9346"/>
          <a:stretch/>
        </p:blipFill>
        <p:spPr bwMode="auto">
          <a:xfrm>
            <a:off x="9831318" y="85532"/>
            <a:ext cx="1905282" cy="1415052"/>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optimization, optimize line icon on white 2204462 Vector Art at Vecteezy">
            <a:extLst>
              <a:ext uri="{FF2B5EF4-FFF2-40B4-BE49-F238E27FC236}">
                <a16:creationId xmlns:a16="http://schemas.microsoft.com/office/drawing/2014/main" id="{A6C1310C-63B6-5A0B-88D2-2CE959C24DA7}"/>
              </a:ext>
            </a:extLst>
          </p:cNvPr>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l="20254" t="24059" r="19032" b="23398"/>
          <a:stretch/>
        </p:blipFill>
        <p:spPr bwMode="auto">
          <a:xfrm>
            <a:off x="45760" y="2092232"/>
            <a:ext cx="1036079" cy="89662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1888E60B-F75C-8474-20AC-A47123ADBA93}"/>
              </a:ext>
            </a:extLst>
          </p:cNvPr>
          <p:cNvCxnSpPr>
            <a:cxnSpLocks/>
            <a:stCxn id="1028" idx="0"/>
            <a:endCxn id="8" idx="2"/>
          </p:cNvCxnSpPr>
          <p:nvPr/>
        </p:nvCxnSpPr>
        <p:spPr>
          <a:xfrm flipV="1">
            <a:off x="563800" y="1751173"/>
            <a:ext cx="768850" cy="341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E03C5A0-31AC-D291-90EB-F81E3E444D63}"/>
              </a:ext>
            </a:extLst>
          </p:cNvPr>
          <p:cNvSpPr txBox="1"/>
          <p:nvPr/>
        </p:nvSpPr>
        <p:spPr>
          <a:xfrm>
            <a:off x="42597" y="2951240"/>
            <a:ext cx="1290053" cy="738664"/>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Optimization Results from [1]</a:t>
            </a:r>
          </a:p>
        </p:txBody>
      </p:sp>
      <p:sp>
        <p:nvSpPr>
          <p:cNvPr id="18" name="Rectangle 17">
            <a:extLst>
              <a:ext uri="{FF2B5EF4-FFF2-40B4-BE49-F238E27FC236}">
                <a16:creationId xmlns:a16="http://schemas.microsoft.com/office/drawing/2014/main" id="{EA43E7A1-ABDD-B040-621B-0323CFB9689B}"/>
              </a:ext>
            </a:extLst>
          </p:cNvPr>
          <p:cNvSpPr/>
          <p:nvPr/>
        </p:nvSpPr>
        <p:spPr>
          <a:xfrm>
            <a:off x="6141033" y="3030929"/>
            <a:ext cx="3236156" cy="1111478"/>
          </a:xfrm>
          <a:prstGeom prst="rect">
            <a:avLst/>
          </a:prstGeom>
          <a:noFill/>
          <a:ln w="127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9" name="TextBox 18">
            <a:extLst>
              <a:ext uri="{FF2B5EF4-FFF2-40B4-BE49-F238E27FC236}">
                <a16:creationId xmlns:a16="http://schemas.microsoft.com/office/drawing/2014/main" id="{620A6323-5AFF-0DBB-FC14-40E0320A7CF2}"/>
              </a:ext>
            </a:extLst>
          </p:cNvPr>
          <p:cNvSpPr txBox="1"/>
          <p:nvPr/>
        </p:nvSpPr>
        <p:spPr>
          <a:xfrm>
            <a:off x="3874772" y="3448089"/>
            <a:ext cx="243449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Optimization Function</a:t>
            </a:r>
          </a:p>
        </p:txBody>
      </p:sp>
      <p:sp>
        <p:nvSpPr>
          <p:cNvPr id="20" name="TextBox 19">
            <a:extLst>
              <a:ext uri="{FF2B5EF4-FFF2-40B4-BE49-F238E27FC236}">
                <a16:creationId xmlns:a16="http://schemas.microsoft.com/office/drawing/2014/main" id="{8111D7B2-9222-35E6-C469-A12D87580BF1}"/>
              </a:ext>
            </a:extLst>
          </p:cNvPr>
          <p:cNvSpPr txBox="1"/>
          <p:nvPr/>
        </p:nvSpPr>
        <p:spPr>
          <a:xfrm>
            <a:off x="9759825" y="1619598"/>
            <a:ext cx="2188737" cy="181588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Assumptions: </a:t>
            </a:r>
          </a:p>
          <a:p>
            <a:pPr marL="342900" indent="-342900">
              <a:buAutoNum type="arabicPeriod"/>
            </a:pPr>
            <a:r>
              <a:rPr lang="en-IN" sz="1600" dirty="0">
                <a:latin typeface="Times New Roman" panose="02020603050405020304" pitchFamily="18" charset="0"/>
                <a:cs typeface="Times New Roman" panose="02020603050405020304" pitchFamily="18" charset="0"/>
              </a:rPr>
              <a:t>Same </a:t>
            </a:r>
            <a:r>
              <a:rPr lang="en-IN" sz="1600" dirty="0" err="1">
                <a:latin typeface="Times New Roman" panose="02020603050405020304" pitchFamily="18" charset="0"/>
                <a:cs typeface="Times New Roman" panose="02020603050405020304" pitchFamily="18" charset="0"/>
              </a:rPr>
              <a:t>airfoil</a:t>
            </a:r>
            <a:r>
              <a:rPr lang="en-IN" sz="1600" dirty="0">
                <a:latin typeface="Times New Roman" panose="02020603050405020304" pitchFamily="18" charset="0"/>
                <a:cs typeface="Times New Roman" panose="02020603050405020304" pitchFamily="18" charset="0"/>
              </a:rPr>
              <a:t> along the blade </a:t>
            </a:r>
          </a:p>
          <a:p>
            <a:pPr marL="342900" indent="-342900">
              <a:buAutoNum type="arabicPeriod"/>
            </a:pPr>
            <a:r>
              <a:rPr lang="en-IN" sz="1600" dirty="0">
                <a:latin typeface="Times New Roman" panose="02020603050405020304" pitchFamily="18" charset="0"/>
                <a:cs typeface="Times New Roman" panose="02020603050405020304" pitchFamily="18" charset="0"/>
              </a:rPr>
              <a:t>V = const. in each flight phase </a:t>
            </a:r>
          </a:p>
          <a:p>
            <a:pPr marL="342900" indent="-342900">
              <a:buAutoNum type="arabicPeriod"/>
            </a:pPr>
            <a:r>
              <a:rPr lang="en-IN" sz="1600" dirty="0" err="1">
                <a:latin typeface="Times New Roman" panose="02020603050405020304" pitchFamily="18" charset="0"/>
                <a:cs typeface="Times New Roman" panose="02020603050405020304" pitchFamily="18" charset="0"/>
              </a:rPr>
              <a:t>xh</a:t>
            </a:r>
            <a:r>
              <a:rPr lang="en-IN" sz="1600" dirty="0">
                <a:latin typeface="Times New Roman" panose="02020603050405020304" pitchFamily="18" charset="0"/>
                <a:cs typeface="Times New Roman" panose="02020603050405020304" pitchFamily="18" charset="0"/>
              </a:rPr>
              <a:t> = 0 (</a:t>
            </a:r>
            <a:r>
              <a:rPr lang="en-IN" sz="1600" dirty="0" err="1">
                <a:latin typeface="Times New Roman" panose="02020603050405020304" pitchFamily="18" charset="0"/>
                <a:cs typeface="Times New Roman" panose="02020603050405020304" pitchFamily="18" charset="0"/>
              </a:rPr>
              <a:t>xh</a:t>
            </a:r>
            <a:r>
              <a:rPr lang="en-IN" sz="1600" dirty="0">
                <a:latin typeface="Times New Roman" panose="02020603050405020304" pitchFamily="18" charset="0"/>
                <a:cs typeface="Times New Roman" panose="02020603050405020304" pitchFamily="18" charset="0"/>
              </a:rPr>
              <a:t> &lt;&lt; R) </a:t>
            </a:r>
          </a:p>
          <a:p>
            <a:pPr marL="342900" indent="-342900">
              <a:buAutoNum type="arabicPeriod"/>
            </a:pPr>
            <a:r>
              <a:rPr lang="en-IN" sz="1600" dirty="0">
                <a:latin typeface="Times New Roman" panose="02020603050405020304" pitchFamily="18" charset="0"/>
                <a:cs typeface="Times New Roman" panose="02020603050405020304" pitchFamily="18" charset="0"/>
              </a:rPr>
              <a:t>Steady, Level Flight</a:t>
            </a:r>
          </a:p>
        </p:txBody>
      </p:sp>
      <p:pic>
        <p:nvPicPr>
          <p:cNvPr id="27" name="Picture 26">
            <a:extLst>
              <a:ext uri="{FF2B5EF4-FFF2-40B4-BE49-F238E27FC236}">
                <a16:creationId xmlns:a16="http://schemas.microsoft.com/office/drawing/2014/main" id="{39FF46BE-50C4-76A0-2818-581F9E0263BA}"/>
              </a:ext>
            </a:extLst>
          </p:cNvPr>
          <p:cNvPicPr>
            <a:picLocks noChangeAspect="1"/>
          </p:cNvPicPr>
          <p:nvPr/>
        </p:nvPicPr>
        <p:blipFill>
          <a:blip r:embed="rId22"/>
          <a:stretch>
            <a:fillRect/>
          </a:stretch>
        </p:blipFill>
        <p:spPr>
          <a:xfrm>
            <a:off x="9759825" y="3429000"/>
            <a:ext cx="2322219" cy="1528399"/>
          </a:xfrm>
          <a:prstGeom prst="rect">
            <a:avLst/>
          </a:prstGeom>
        </p:spPr>
      </p:pic>
      <p:pic>
        <p:nvPicPr>
          <p:cNvPr id="29" name="Picture 28">
            <a:extLst>
              <a:ext uri="{FF2B5EF4-FFF2-40B4-BE49-F238E27FC236}">
                <a16:creationId xmlns:a16="http://schemas.microsoft.com/office/drawing/2014/main" id="{1023A217-A758-E8B4-7F3B-0D770CBC0E66}"/>
              </a:ext>
            </a:extLst>
          </p:cNvPr>
          <p:cNvPicPr>
            <a:picLocks noChangeAspect="1"/>
          </p:cNvPicPr>
          <p:nvPr/>
        </p:nvPicPr>
        <p:blipFill>
          <a:blip r:embed="rId23"/>
          <a:stretch>
            <a:fillRect/>
          </a:stretch>
        </p:blipFill>
        <p:spPr>
          <a:xfrm>
            <a:off x="9698239" y="4919864"/>
            <a:ext cx="2483664" cy="1586873"/>
          </a:xfrm>
          <a:prstGeom prst="rect">
            <a:avLst/>
          </a:prstGeom>
        </p:spPr>
      </p:pic>
      <p:pic>
        <p:nvPicPr>
          <p:cNvPr id="32" name="Picture 31">
            <a:extLst>
              <a:ext uri="{FF2B5EF4-FFF2-40B4-BE49-F238E27FC236}">
                <a16:creationId xmlns:a16="http://schemas.microsoft.com/office/drawing/2014/main" id="{1FF809B2-A8BF-808E-079D-4932BD0C6668}"/>
              </a:ext>
            </a:extLst>
          </p:cNvPr>
          <p:cNvPicPr>
            <a:picLocks noChangeAspect="1"/>
          </p:cNvPicPr>
          <p:nvPr/>
        </p:nvPicPr>
        <p:blipFill>
          <a:blip r:embed="rId24"/>
          <a:stretch>
            <a:fillRect/>
          </a:stretch>
        </p:blipFill>
        <p:spPr>
          <a:xfrm>
            <a:off x="192365" y="4379866"/>
            <a:ext cx="3893274" cy="2263033"/>
          </a:xfrm>
          <a:prstGeom prst="rect">
            <a:avLst/>
          </a:prstGeom>
        </p:spPr>
      </p:pic>
      <p:pic>
        <p:nvPicPr>
          <p:cNvPr id="2" name="Picture 1">
            <a:extLst>
              <a:ext uri="{FF2B5EF4-FFF2-40B4-BE49-F238E27FC236}">
                <a16:creationId xmlns:a16="http://schemas.microsoft.com/office/drawing/2014/main" id="{7D2099CB-1CCD-B4EC-706D-38A73A4F3BB5}"/>
              </a:ext>
            </a:extLst>
          </p:cNvPr>
          <p:cNvPicPr>
            <a:picLocks noChangeAspect="1"/>
          </p:cNvPicPr>
          <p:nvPr/>
        </p:nvPicPr>
        <p:blipFill>
          <a:blip r:embed="rId25"/>
          <a:stretch>
            <a:fillRect/>
          </a:stretch>
        </p:blipFill>
        <p:spPr>
          <a:xfrm>
            <a:off x="3802271" y="4553582"/>
            <a:ext cx="5962710" cy="2089317"/>
          </a:xfrm>
          <a:prstGeom prst="rect">
            <a:avLst/>
          </a:prstGeom>
        </p:spPr>
      </p:pic>
      <p:sp>
        <p:nvSpPr>
          <p:cNvPr id="9" name="TextBox 8">
            <a:extLst>
              <a:ext uri="{FF2B5EF4-FFF2-40B4-BE49-F238E27FC236}">
                <a16:creationId xmlns:a16="http://schemas.microsoft.com/office/drawing/2014/main" id="{1B29AA6A-CB02-51EF-871C-11B4C1A99490}"/>
              </a:ext>
            </a:extLst>
          </p:cNvPr>
          <p:cNvSpPr txBox="1"/>
          <p:nvPr/>
        </p:nvSpPr>
        <p:spPr>
          <a:xfrm>
            <a:off x="767402" y="653281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Fig 4.1 Blade Section Schematic</a:t>
            </a:r>
          </a:p>
        </p:txBody>
      </p:sp>
      <p:sp>
        <p:nvSpPr>
          <p:cNvPr id="11" name="TextBox 10">
            <a:extLst>
              <a:ext uri="{FF2B5EF4-FFF2-40B4-BE49-F238E27FC236}">
                <a16:creationId xmlns:a16="http://schemas.microsoft.com/office/drawing/2014/main" id="{6A33A852-1F96-91E1-87D7-5B56C17C6AA0}"/>
              </a:ext>
            </a:extLst>
          </p:cNvPr>
          <p:cNvSpPr txBox="1"/>
          <p:nvPr/>
        </p:nvSpPr>
        <p:spPr>
          <a:xfrm>
            <a:off x="5153258" y="6530344"/>
            <a:ext cx="304381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Fig 4.2 F.B.D. of Blade at different modes</a:t>
            </a:r>
          </a:p>
        </p:txBody>
      </p:sp>
      <p:sp>
        <p:nvSpPr>
          <p:cNvPr id="13" name="TextBox 12">
            <a:extLst>
              <a:ext uri="{FF2B5EF4-FFF2-40B4-BE49-F238E27FC236}">
                <a16:creationId xmlns:a16="http://schemas.microsoft.com/office/drawing/2014/main" id="{1D7F7876-8618-606E-7DEB-0B601C576219}"/>
              </a:ext>
            </a:extLst>
          </p:cNvPr>
          <p:cNvSpPr txBox="1"/>
          <p:nvPr/>
        </p:nvSpPr>
        <p:spPr>
          <a:xfrm>
            <a:off x="9614504" y="6448263"/>
            <a:ext cx="30438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Fig 4.3 Control Points for chord/blade distributions</a:t>
            </a:r>
          </a:p>
        </p:txBody>
      </p:sp>
      <p:pic>
        <p:nvPicPr>
          <p:cNvPr id="22" name="Picture 4" descr="Database colorful icon symbol premium quality Vector Image">
            <a:extLst>
              <a:ext uri="{FF2B5EF4-FFF2-40B4-BE49-F238E27FC236}">
                <a16:creationId xmlns:a16="http://schemas.microsoft.com/office/drawing/2014/main" id="{3CFA46CA-196F-E7C7-8C65-E457A74668CD}"/>
              </a:ext>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23374" t="21085" r="21960" b="28890"/>
          <a:stretch/>
        </p:blipFill>
        <p:spPr bwMode="auto">
          <a:xfrm>
            <a:off x="1260859" y="2182748"/>
            <a:ext cx="1065728" cy="105330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7BA3DE43-2FCB-8AFA-ACA9-6925F1D6D5F7}"/>
              </a:ext>
            </a:extLst>
          </p:cNvPr>
          <p:cNvCxnSpPr>
            <a:stCxn id="22" idx="0"/>
            <a:endCxn id="8" idx="2"/>
          </p:cNvCxnSpPr>
          <p:nvPr/>
        </p:nvCxnSpPr>
        <p:spPr>
          <a:xfrm flipH="1" flipV="1">
            <a:off x="1332650" y="1751173"/>
            <a:ext cx="461073" cy="43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8B0C69C-94D5-7FC2-C55E-F07BA21A53DB}"/>
              </a:ext>
            </a:extLst>
          </p:cNvPr>
          <p:cNvSpPr txBox="1"/>
          <p:nvPr/>
        </p:nvSpPr>
        <p:spPr>
          <a:xfrm>
            <a:off x="1259158" y="3160042"/>
            <a:ext cx="1364322" cy="523220"/>
          </a:xfrm>
          <a:prstGeom prst="rect">
            <a:avLst/>
          </a:prstGeom>
          <a:noFill/>
        </p:spPr>
        <p:txBody>
          <a:bodyPr wrap="square" rtlCol="0">
            <a:spAutoFit/>
          </a:bodyPr>
          <a:lstStyle/>
          <a:p>
            <a:r>
              <a:rPr lang="en-IN" sz="1400" dirty="0" err="1">
                <a:latin typeface="Times New Roman" panose="02020603050405020304" pitchFamily="18" charset="0"/>
                <a:cs typeface="Times New Roman" panose="02020603050405020304" pitchFamily="18" charset="0"/>
              </a:rPr>
              <a:t>Airfoil</a:t>
            </a:r>
            <a:r>
              <a:rPr lang="en-IN" sz="1400" dirty="0">
                <a:latin typeface="Times New Roman" panose="02020603050405020304" pitchFamily="18" charset="0"/>
                <a:cs typeface="Times New Roman" panose="02020603050405020304" pitchFamily="18" charset="0"/>
              </a:rPr>
              <a:t> Database (xflr5)</a:t>
            </a:r>
          </a:p>
        </p:txBody>
      </p:sp>
    </p:spTree>
    <p:extLst>
      <p:ext uri="{BB962C8B-B14F-4D97-AF65-F5344CB8AC3E}">
        <p14:creationId xmlns:p14="http://schemas.microsoft.com/office/powerpoint/2010/main" val="18931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7C46016B-74B7-426A-0DF2-B18FA4958322}"/>
              </a:ext>
            </a:extLst>
          </p:cNvPr>
          <p:cNvPicPr>
            <a:picLocks noChangeAspect="1"/>
          </p:cNvPicPr>
          <p:nvPr/>
        </p:nvPicPr>
        <p:blipFill rotWithShape="1">
          <a:blip r:embed="rId2">
            <a:extLst>
              <a:ext uri="{28A0092B-C50C-407E-A947-70E740481C1C}">
                <a14:useLocalDpi xmlns:a14="http://schemas.microsoft.com/office/drawing/2010/main" val="0"/>
              </a:ext>
            </a:extLst>
          </a:blip>
          <a:srcRect b="12780"/>
          <a:stretch/>
        </p:blipFill>
        <p:spPr>
          <a:xfrm>
            <a:off x="28282" y="347673"/>
            <a:ext cx="4157221" cy="2878779"/>
          </a:xfrm>
          <a:prstGeom prst="rect">
            <a:avLst/>
          </a:prstGeom>
        </p:spPr>
      </p:pic>
      <p:pic>
        <p:nvPicPr>
          <p:cNvPr id="39" name="Picture 38">
            <a:extLst>
              <a:ext uri="{FF2B5EF4-FFF2-40B4-BE49-F238E27FC236}">
                <a16:creationId xmlns:a16="http://schemas.microsoft.com/office/drawing/2014/main" id="{07A2F520-7285-FC58-6046-6ED86ED6F121}"/>
              </a:ext>
            </a:extLst>
          </p:cNvPr>
          <p:cNvPicPr>
            <a:picLocks noChangeAspect="1"/>
          </p:cNvPicPr>
          <p:nvPr/>
        </p:nvPicPr>
        <p:blipFill rotWithShape="1">
          <a:blip r:embed="rId3">
            <a:extLst>
              <a:ext uri="{28A0092B-C50C-407E-A947-70E740481C1C}">
                <a14:useLocalDpi xmlns:a14="http://schemas.microsoft.com/office/drawing/2010/main" val="0"/>
              </a:ext>
            </a:extLst>
          </a:blip>
          <a:srcRect t="4922" b="12939"/>
          <a:stretch/>
        </p:blipFill>
        <p:spPr>
          <a:xfrm>
            <a:off x="4003709" y="554270"/>
            <a:ext cx="4339013" cy="2631278"/>
          </a:xfrm>
          <a:prstGeom prst="rect">
            <a:avLst/>
          </a:prstGeom>
        </p:spPr>
      </p:pic>
      <p:pic>
        <p:nvPicPr>
          <p:cNvPr id="41" name="Picture 40">
            <a:extLst>
              <a:ext uri="{FF2B5EF4-FFF2-40B4-BE49-F238E27FC236}">
                <a16:creationId xmlns:a16="http://schemas.microsoft.com/office/drawing/2014/main" id="{5216C9C1-D235-2E81-33A2-BA1C0E97977E}"/>
              </a:ext>
            </a:extLst>
          </p:cNvPr>
          <p:cNvPicPr>
            <a:picLocks noChangeAspect="1"/>
          </p:cNvPicPr>
          <p:nvPr/>
        </p:nvPicPr>
        <p:blipFill rotWithShape="1">
          <a:blip r:embed="rId4">
            <a:extLst>
              <a:ext uri="{28A0092B-C50C-407E-A947-70E740481C1C}">
                <a14:useLocalDpi xmlns:a14="http://schemas.microsoft.com/office/drawing/2010/main" val="0"/>
              </a:ext>
            </a:extLst>
          </a:blip>
          <a:srcRect r="5744"/>
          <a:stretch/>
        </p:blipFill>
        <p:spPr>
          <a:xfrm>
            <a:off x="8034781" y="532399"/>
            <a:ext cx="4157219" cy="2631277"/>
          </a:xfrm>
          <a:prstGeom prst="rect">
            <a:avLst/>
          </a:prstGeom>
        </p:spPr>
      </p:pic>
      <p:pic>
        <p:nvPicPr>
          <p:cNvPr id="43" name="Picture 42">
            <a:extLst>
              <a:ext uri="{FF2B5EF4-FFF2-40B4-BE49-F238E27FC236}">
                <a16:creationId xmlns:a16="http://schemas.microsoft.com/office/drawing/2014/main" id="{84C4E375-19D9-A763-4663-98D7E594D0A4}"/>
              </a:ext>
            </a:extLst>
          </p:cNvPr>
          <p:cNvPicPr>
            <a:picLocks noChangeAspect="1"/>
          </p:cNvPicPr>
          <p:nvPr/>
        </p:nvPicPr>
        <p:blipFill rotWithShape="1">
          <a:blip r:embed="rId5">
            <a:extLst>
              <a:ext uri="{28A0092B-C50C-407E-A947-70E740481C1C}">
                <a14:useLocalDpi xmlns:a14="http://schemas.microsoft.com/office/drawing/2010/main" val="0"/>
              </a:ext>
            </a:extLst>
          </a:blip>
          <a:srcRect l="3824" r="10282"/>
          <a:stretch/>
        </p:blipFill>
        <p:spPr>
          <a:xfrm>
            <a:off x="110209" y="3439884"/>
            <a:ext cx="3936802" cy="2742949"/>
          </a:xfrm>
          <a:prstGeom prst="rect">
            <a:avLst/>
          </a:prstGeom>
        </p:spPr>
      </p:pic>
      <p:pic>
        <p:nvPicPr>
          <p:cNvPr id="45" name="Picture 44">
            <a:extLst>
              <a:ext uri="{FF2B5EF4-FFF2-40B4-BE49-F238E27FC236}">
                <a16:creationId xmlns:a16="http://schemas.microsoft.com/office/drawing/2014/main" id="{EFA012FD-FB2F-490C-0102-747491B87571}"/>
              </a:ext>
            </a:extLst>
          </p:cNvPr>
          <p:cNvPicPr>
            <a:picLocks noChangeAspect="1"/>
          </p:cNvPicPr>
          <p:nvPr/>
        </p:nvPicPr>
        <p:blipFill rotWithShape="1">
          <a:blip r:embed="rId6">
            <a:extLst>
              <a:ext uri="{28A0092B-C50C-407E-A947-70E740481C1C}">
                <a14:useLocalDpi xmlns:a14="http://schemas.microsoft.com/office/drawing/2010/main" val="0"/>
              </a:ext>
            </a:extLst>
          </a:blip>
          <a:srcRect b="13152"/>
          <a:stretch/>
        </p:blipFill>
        <p:spPr>
          <a:xfrm>
            <a:off x="4145111" y="3431567"/>
            <a:ext cx="4212914" cy="2751265"/>
          </a:xfrm>
          <a:prstGeom prst="rect">
            <a:avLst/>
          </a:prstGeom>
        </p:spPr>
      </p:pic>
      <p:sp>
        <p:nvSpPr>
          <p:cNvPr id="46" name="TextBox 45">
            <a:extLst>
              <a:ext uri="{FF2B5EF4-FFF2-40B4-BE49-F238E27FC236}">
                <a16:creationId xmlns:a16="http://schemas.microsoft.com/office/drawing/2014/main" id="{9C65A4BB-DC58-4790-E3B8-DA1B976E4003}"/>
              </a:ext>
            </a:extLst>
          </p:cNvPr>
          <p:cNvSpPr txBox="1"/>
          <p:nvPr/>
        </p:nvSpPr>
        <p:spPr>
          <a:xfrm>
            <a:off x="8358025" y="3525625"/>
            <a:ext cx="3529175" cy="2862322"/>
          </a:xfrm>
          <a:prstGeom prst="rect">
            <a:avLst/>
          </a:prstGeom>
          <a:noFill/>
          <a:ln>
            <a:solidFill>
              <a:srgbClr val="C00000"/>
            </a:solidFill>
          </a:ln>
        </p:spPr>
        <p:txBody>
          <a:bodyPr wrap="square" rtlCol="0">
            <a:spAutoFit/>
          </a:bodyPr>
          <a:lstStyle/>
          <a:p>
            <a:r>
              <a:rPr lang="en-IN" dirty="0">
                <a:latin typeface="Times New Roman" panose="02020603050405020304" pitchFamily="18" charset="0"/>
                <a:cs typeface="Times New Roman" panose="02020603050405020304" pitchFamily="18" charset="0"/>
              </a:rPr>
              <a:t>Constraints such as: </a:t>
            </a:r>
          </a:p>
          <a:p>
            <a:pPr marL="342900" indent="-342900">
              <a:buAutoNum type="arabicPeriod"/>
            </a:pPr>
            <a:r>
              <a:rPr lang="en-IN" sz="1800" b="0" i="0" u="none" strike="noStrike" baseline="0" dirty="0">
                <a:latin typeface="Times New Roman" panose="02020603050405020304" pitchFamily="18" charset="0"/>
                <a:cs typeface="Times New Roman" panose="02020603050405020304" pitchFamily="18" charset="0"/>
              </a:rPr>
              <a:t>3</a:t>
            </a:r>
            <a:r>
              <a:rPr lang="en-IN" sz="1800" b="0" i="1" u="none" strike="noStrike" baseline="0" dirty="0">
                <a:latin typeface="Times New Roman" panose="02020603050405020304" pitchFamily="18" charset="0"/>
                <a:cs typeface="Times New Roman" panose="02020603050405020304" pitchFamily="18" charset="0"/>
              </a:rPr>
              <a:t>m</a:t>
            </a:r>
            <a:r>
              <a:rPr lang="en-IN" sz="1800" b="0" i="0" u="none" strike="noStrike" baseline="0" dirty="0">
                <a:latin typeface="Times New Roman" panose="02020603050405020304" pitchFamily="18" charset="0"/>
                <a:cs typeface="Times New Roman" panose="02020603050405020304" pitchFamily="18" charset="0"/>
              </a:rPr>
              <a:t>/</a:t>
            </a:r>
            <a:r>
              <a:rPr lang="en-IN" sz="1800" b="0" i="1" u="none" strike="noStrike" baseline="0" dirty="0">
                <a:latin typeface="Times New Roman" panose="02020603050405020304" pitchFamily="18" charset="0"/>
                <a:cs typeface="Times New Roman" panose="02020603050405020304" pitchFamily="18" charset="0"/>
              </a:rPr>
              <a:t>s </a:t>
            </a:r>
            <a:r>
              <a:rPr lang="en-IN" dirty="0">
                <a:latin typeface="Times New Roman" panose="02020603050405020304" pitchFamily="18" charset="0"/>
                <a:cs typeface="Times New Roman" panose="02020603050405020304" pitchFamily="18" charset="0"/>
              </a:rPr>
              <a:t>&lt;=</a:t>
            </a:r>
            <a:r>
              <a:rPr lang="en-IN" sz="1800" b="0" i="0" u="none" strike="noStrike" baseline="0" dirty="0">
                <a:latin typeface="Times New Roman" panose="02020603050405020304" pitchFamily="18" charset="0"/>
                <a:cs typeface="Times New Roman" panose="02020603050405020304" pitchFamily="18" charset="0"/>
              </a:rPr>
              <a:t> </a:t>
            </a:r>
            <a:r>
              <a:rPr lang="en-IN" sz="1800" b="0" i="1" u="none" strike="noStrike" baseline="0" dirty="0" err="1">
                <a:latin typeface="Times New Roman" panose="02020603050405020304" pitchFamily="18" charset="0"/>
                <a:cs typeface="Times New Roman" panose="02020603050405020304" pitchFamily="18" charset="0"/>
              </a:rPr>
              <a:t>RDr</a:t>
            </a:r>
            <a:r>
              <a:rPr lang="en-IN" sz="1800" b="0" i="1" u="none" strike="noStrike" baseline="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&lt;=</a:t>
            </a:r>
            <a:r>
              <a:rPr lang="en-IN" sz="1800" b="0" i="0" u="none" strike="noStrike" baseline="0" dirty="0">
                <a:latin typeface="Times New Roman" panose="02020603050405020304" pitchFamily="18" charset="0"/>
                <a:cs typeface="Times New Roman" panose="02020603050405020304" pitchFamily="18" charset="0"/>
              </a:rPr>
              <a:t> 5</a:t>
            </a:r>
            <a:r>
              <a:rPr lang="en-IN" sz="1800" b="0" i="1" u="none" strike="noStrike" baseline="0" dirty="0">
                <a:latin typeface="Times New Roman" panose="02020603050405020304" pitchFamily="18" charset="0"/>
                <a:cs typeface="Times New Roman" panose="02020603050405020304" pitchFamily="18" charset="0"/>
              </a:rPr>
              <a:t>m</a:t>
            </a:r>
            <a:r>
              <a:rPr lang="en-IN" sz="1800" b="0" i="0" u="none" strike="noStrike" baseline="0" dirty="0">
                <a:latin typeface="Times New Roman" panose="02020603050405020304" pitchFamily="18" charset="0"/>
                <a:cs typeface="Times New Roman" panose="02020603050405020304" pitchFamily="18" charset="0"/>
              </a:rPr>
              <a:t>/</a:t>
            </a:r>
            <a:r>
              <a:rPr lang="en-IN" sz="1800" b="0" i="1" u="none" strike="noStrike" baseline="0" dirty="0">
                <a:latin typeface="Times New Roman" panose="02020603050405020304" pitchFamily="18" charset="0"/>
                <a:cs typeface="Times New Roman" panose="02020603050405020304" pitchFamily="18" charset="0"/>
              </a:rPr>
              <a:t>s </a:t>
            </a:r>
          </a:p>
          <a:p>
            <a:pPr algn="l"/>
            <a:r>
              <a:rPr lang="en-IN" i="1" dirty="0">
                <a:latin typeface="Times New Roman" panose="02020603050405020304" pitchFamily="18" charset="0"/>
                <a:cs typeface="Times New Roman" panose="02020603050405020304" pitchFamily="18" charset="0"/>
              </a:rPr>
              <a:t>2. </a:t>
            </a:r>
            <a:r>
              <a:rPr lang="en-IN" i="1" dirty="0" err="1">
                <a:latin typeface="Times New Roman" panose="02020603050405020304" pitchFamily="18" charset="0"/>
                <a:cs typeface="Times New Roman" panose="02020603050405020304" pitchFamily="18" charset="0"/>
              </a:rPr>
              <a:t>Mdd</a:t>
            </a:r>
            <a:r>
              <a:rPr lang="en-IN" i="1" dirty="0">
                <a:latin typeface="Times New Roman" panose="02020603050405020304" pitchFamily="18" charset="0"/>
                <a:cs typeface="Times New Roman" panose="02020603050405020304" pitchFamily="18" charset="0"/>
              </a:rPr>
              <a:t> &gt;= U0/A </a:t>
            </a:r>
          </a:p>
          <a:p>
            <a:pPr algn="l"/>
            <a:r>
              <a:rPr lang="en-IN" sz="1800" b="0" i="1" u="none" strike="noStrike" baseline="0" dirty="0">
                <a:latin typeface="Times New Roman" panose="02020603050405020304" pitchFamily="18" charset="0"/>
                <a:cs typeface="Times New Roman" panose="02020603050405020304" pitchFamily="18" charset="0"/>
              </a:rPr>
              <a:t>3. </a:t>
            </a:r>
          </a:p>
          <a:p>
            <a:pPr algn="l"/>
            <a:endParaRPr lang="en-IN" i="1"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IN" sz="1800" b="0" i="1" u="none" strike="noStrike" baseline="0" dirty="0">
                <a:latin typeface="Times New Roman" panose="02020603050405020304" pitchFamily="18" charset="0"/>
                <a:cs typeface="Times New Roman" panose="02020603050405020304" pitchFamily="18" charset="0"/>
              </a:rPr>
              <a:t>4. </a:t>
            </a:r>
          </a:p>
          <a:p>
            <a:pPr algn="l"/>
            <a:endParaRPr lang="en-IN" i="1" dirty="0">
              <a:latin typeface="Times New Roman" panose="02020603050405020304" pitchFamily="18" charset="0"/>
              <a:cs typeface="Times New Roman" panose="02020603050405020304" pitchFamily="18" charset="0"/>
            </a:endParaRPr>
          </a:p>
          <a:p>
            <a:pPr algn="l"/>
            <a:r>
              <a:rPr lang="en-IN" sz="1800" b="0" i="1" u="none" strike="noStrike" baseline="0" dirty="0">
                <a:latin typeface="Times New Roman" panose="02020603050405020304" pitchFamily="18" charset="0"/>
                <a:cs typeface="Times New Roman" panose="02020603050405020304" pitchFamily="18" charset="0"/>
              </a:rPr>
              <a:t>5.</a:t>
            </a:r>
          </a:p>
          <a:p>
            <a:pPr algn="l"/>
            <a:r>
              <a:rPr lang="en-IN" i="1" dirty="0">
                <a:latin typeface="Times New Roman" panose="02020603050405020304" pitchFamily="18" charset="0"/>
                <a:cs typeface="Times New Roman" panose="02020603050405020304" pitchFamily="18" charset="0"/>
              </a:rPr>
              <a:t>Etc…</a:t>
            </a:r>
            <a:r>
              <a:rPr lang="en-IN" sz="1800" b="0" i="1" u="none" strike="noStrike" baseline="0" dirty="0">
                <a:latin typeface="Times New Roman" panose="02020603050405020304" pitchFamily="18" charset="0"/>
                <a:cs typeface="Times New Roman" panose="02020603050405020304" pitchFamily="18" charset="0"/>
              </a:rPr>
              <a:t> </a:t>
            </a:r>
          </a:p>
        </p:txBody>
      </p:sp>
      <p:pic>
        <p:nvPicPr>
          <p:cNvPr id="48" name="Picture 47">
            <a:extLst>
              <a:ext uri="{FF2B5EF4-FFF2-40B4-BE49-F238E27FC236}">
                <a16:creationId xmlns:a16="http://schemas.microsoft.com/office/drawing/2014/main" id="{9871C314-2BAA-F5FC-9FC9-A186FC12AD51}"/>
              </a:ext>
            </a:extLst>
          </p:cNvPr>
          <p:cNvPicPr>
            <a:picLocks noChangeAspect="1"/>
          </p:cNvPicPr>
          <p:nvPr/>
        </p:nvPicPr>
        <p:blipFill>
          <a:blip r:embed="rId7"/>
          <a:stretch>
            <a:fillRect/>
          </a:stretch>
        </p:blipFill>
        <p:spPr>
          <a:xfrm>
            <a:off x="8583369" y="4387769"/>
            <a:ext cx="1152686" cy="676369"/>
          </a:xfrm>
          <a:prstGeom prst="rect">
            <a:avLst/>
          </a:prstGeom>
        </p:spPr>
      </p:pic>
      <p:pic>
        <p:nvPicPr>
          <p:cNvPr id="50" name="Picture 49">
            <a:extLst>
              <a:ext uri="{FF2B5EF4-FFF2-40B4-BE49-F238E27FC236}">
                <a16:creationId xmlns:a16="http://schemas.microsoft.com/office/drawing/2014/main" id="{4428C58F-2A68-2429-B4EE-D6AED08CE693}"/>
              </a:ext>
            </a:extLst>
          </p:cNvPr>
          <p:cNvPicPr>
            <a:picLocks noChangeAspect="1"/>
          </p:cNvPicPr>
          <p:nvPr/>
        </p:nvPicPr>
        <p:blipFill>
          <a:blip r:embed="rId8"/>
          <a:stretch>
            <a:fillRect/>
          </a:stretch>
        </p:blipFill>
        <p:spPr>
          <a:xfrm>
            <a:off x="8621474" y="5050776"/>
            <a:ext cx="1114581" cy="752580"/>
          </a:xfrm>
          <a:prstGeom prst="rect">
            <a:avLst/>
          </a:prstGeom>
        </p:spPr>
      </p:pic>
      <p:pic>
        <p:nvPicPr>
          <p:cNvPr id="52" name="Picture 51">
            <a:extLst>
              <a:ext uri="{FF2B5EF4-FFF2-40B4-BE49-F238E27FC236}">
                <a16:creationId xmlns:a16="http://schemas.microsoft.com/office/drawing/2014/main" id="{0244A6C7-28E2-07C6-6AB4-13B3129397FC}"/>
              </a:ext>
            </a:extLst>
          </p:cNvPr>
          <p:cNvPicPr>
            <a:picLocks noChangeAspect="1"/>
          </p:cNvPicPr>
          <p:nvPr/>
        </p:nvPicPr>
        <p:blipFill>
          <a:blip r:embed="rId9"/>
          <a:stretch>
            <a:fillRect/>
          </a:stretch>
        </p:blipFill>
        <p:spPr>
          <a:xfrm>
            <a:off x="8676254" y="5702377"/>
            <a:ext cx="1514686" cy="419158"/>
          </a:xfrm>
          <a:prstGeom prst="rect">
            <a:avLst/>
          </a:prstGeom>
        </p:spPr>
      </p:pic>
      <p:sp>
        <p:nvSpPr>
          <p:cNvPr id="53" name="TextBox 52">
            <a:extLst>
              <a:ext uri="{FF2B5EF4-FFF2-40B4-BE49-F238E27FC236}">
                <a16:creationId xmlns:a16="http://schemas.microsoft.com/office/drawing/2014/main" id="{6550C44F-271C-E080-E73A-DD26C82BD5BF}"/>
              </a:ext>
            </a:extLst>
          </p:cNvPr>
          <p:cNvSpPr txBox="1"/>
          <p:nvPr/>
        </p:nvSpPr>
        <p:spPr>
          <a:xfrm>
            <a:off x="3451984" y="3100109"/>
            <a:ext cx="458279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Fig 4.4 Blade Angle distributions for Climb, Cruise &amp; Descent Phases</a:t>
            </a:r>
          </a:p>
        </p:txBody>
      </p:sp>
      <p:sp>
        <p:nvSpPr>
          <p:cNvPr id="54" name="TextBox 53">
            <a:extLst>
              <a:ext uri="{FF2B5EF4-FFF2-40B4-BE49-F238E27FC236}">
                <a16:creationId xmlns:a16="http://schemas.microsoft.com/office/drawing/2014/main" id="{D257EC69-41E8-B8C6-DA91-7961928BB092}"/>
              </a:ext>
            </a:extLst>
          </p:cNvPr>
          <p:cNvSpPr txBox="1"/>
          <p:nvPr/>
        </p:nvSpPr>
        <p:spPr>
          <a:xfrm>
            <a:off x="2944509" y="6094883"/>
            <a:ext cx="458279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Fig 4.5 Inflow &amp; Chord Distributions</a:t>
            </a:r>
          </a:p>
        </p:txBody>
      </p:sp>
      <p:sp>
        <p:nvSpPr>
          <p:cNvPr id="55" name="TextBox 54">
            <a:extLst>
              <a:ext uri="{FF2B5EF4-FFF2-40B4-BE49-F238E27FC236}">
                <a16:creationId xmlns:a16="http://schemas.microsoft.com/office/drawing/2014/main" id="{07EB8D38-C578-8CED-D38C-41C1A105AFD1}"/>
              </a:ext>
            </a:extLst>
          </p:cNvPr>
          <p:cNvSpPr txBox="1"/>
          <p:nvPr/>
        </p:nvSpPr>
        <p:spPr>
          <a:xfrm>
            <a:off x="0" y="18353"/>
            <a:ext cx="543926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Optimization Results (from [1]) for VPVR Propellor</a:t>
            </a:r>
          </a:p>
        </p:txBody>
      </p:sp>
    </p:spTree>
    <p:extLst>
      <p:ext uri="{BB962C8B-B14F-4D97-AF65-F5344CB8AC3E}">
        <p14:creationId xmlns:p14="http://schemas.microsoft.com/office/powerpoint/2010/main" val="907827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16FAD1-0152-874B-578C-B6B30B8FCA90}"/>
              </a:ext>
            </a:extLst>
          </p:cNvPr>
          <p:cNvPicPr>
            <a:picLocks noChangeAspect="1"/>
          </p:cNvPicPr>
          <p:nvPr/>
        </p:nvPicPr>
        <p:blipFill>
          <a:blip r:embed="rId2"/>
          <a:stretch>
            <a:fillRect/>
          </a:stretch>
        </p:blipFill>
        <p:spPr>
          <a:xfrm>
            <a:off x="461914" y="0"/>
            <a:ext cx="5323974" cy="6858000"/>
          </a:xfrm>
          <a:prstGeom prst="rect">
            <a:avLst/>
          </a:prstGeom>
        </p:spPr>
      </p:pic>
      <p:pic>
        <p:nvPicPr>
          <p:cNvPr id="7" name="Picture 6">
            <a:extLst>
              <a:ext uri="{FF2B5EF4-FFF2-40B4-BE49-F238E27FC236}">
                <a16:creationId xmlns:a16="http://schemas.microsoft.com/office/drawing/2014/main" id="{57A7E11D-1B83-99B5-0468-3A33C92F242C}"/>
              </a:ext>
            </a:extLst>
          </p:cNvPr>
          <p:cNvPicPr>
            <a:picLocks noChangeAspect="1"/>
          </p:cNvPicPr>
          <p:nvPr/>
        </p:nvPicPr>
        <p:blipFill>
          <a:blip r:embed="rId3"/>
          <a:stretch>
            <a:fillRect/>
          </a:stretch>
        </p:blipFill>
        <p:spPr>
          <a:xfrm>
            <a:off x="5861790" y="0"/>
            <a:ext cx="5294944" cy="6858000"/>
          </a:xfrm>
          <a:prstGeom prst="rect">
            <a:avLst/>
          </a:prstGeom>
        </p:spPr>
      </p:pic>
    </p:spTree>
    <p:extLst>
      <p:ext uri="{BB962C8B-B14F-4D97-AF65-F5344CB8AC3E}">
        <p14:creationId xmlns:p14="http://schemas.microsoft.com/office/powerpoint/2010/main" val="393718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C99A0-A642-A60D-3D03-315FC1C50955}"/>
              </a:ext>
            </a:extLst>
          </p:cNvPr>
          <p:cNvPicPr>
            <a:picLocks noChangeAspect="1"/>
          </p:cNvPicPr>
          <p:nvPr/>
        </p:nvPicPr>
        <p:blipFill>
          <a:blip r:embed="rId2"/>
          <a:stretch>
            <a:fillRect/>
          </a:stretch>
        </p:blipFill>
        <p:spPr>
          <a:xfrm>
            <a:off x="676196" y="0"/>
            <a:ext cx="5296648" cy="6858000"/>
          </a:xfrm>
          <a:prstGeom prst="rect">
            <a:avLst/>
          </a:prstGeom>
        </p:spPr>
      </p:pic>
      <p:pic>
        <p:nvPicPr>
          <p:cNvPr id="7" name="Picture 6">
            <a:extLst>
              <a:ext uri="{FF2B5EF4-FFF2-40B4-BE49-F238E27FC236}">
                <a16:creationId xmlns:a16="http://schemas.microsoft.com/office/drawing/2014/main" id="{2BD095ED-95E3-56C5-C9C2-A308CB8AA625}"/>
              </a:ext>
            </a:extLst>
          </p:cNvPr>
          <p:cNvPicPr>
            <a:picLocks noChangeAspect="1"/>
          </p:cNvPicPr>
          <p:nvPr/>
        </p:nvPicPr>
        <p:blipFill>
          <a:blip r:embed="rId3"/>
          <a:stretch>
            <a:fillRect/>
          </a:stretch>
        </p:blipFill>
        <p:spPr>
          <a:xfrm>
            <a:off x="5972844" y="0"/>
            <a:ext cx="5308212" cy="6858000"/>
          </a:xfrm>
          <a:prstGeom prst="rect">
            <a:avLst/>
          </a:prstGeom>
        </p:spPr>
      </p:pic>
    </p:spTree>
    <p:extLst>
      <p:ext uri="{BB962C8B-B14F-4D97-AF65-F5344CB8AC3E}">
        <p14:creationId xmlns:p14="http://schemas.microsoft.com/office/powerpoint/2010/main" val="132220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4B39DF-F5B6-942A-A67A-0593FFBB4D69}"/>
              </a:ext>
            </a:extLst>
          </p:cNvPr>
          <p:cNvPicPr>
            <a:picLocks noChangeAspect="1"/>
          </p:cNvPicPr>
          <p:nvPr/>
        </p:nvPicPr>
        <p:blipFill>
          <a:blip r:embed="rId2"/>
          <a:stretch>
            <a:fillRect/>
          </a:stretch>
        </p:blipFill>
        <p:spPr>
          <a:xfrm>
            <a:off x="0" y="387230"/>
            <a:ext cx="5782850" cy="3418287"/>
          </a:xfrm>
          <a:prstGeom prst="rect">
            <a:avLst/>
          </a:prstGeom>
        </p:spPr>
      </p:pic>
      <p:sp>
        <p:nvSpPr>
          <p:cNvPr id="3" name="TextBox 2">
            <a:extLst>
              <a:ext uri="{FF2B5EF4-FFF2-40B4-BE49-F238E27FC236}">
                <a16:creationId xmlns:a16="http://schemas.microsoft.com/office/drawing/2014/main" id="{E0E93CCD-BC41-AF59-A87B-0F0B314D0BF9}"/>
              </a:ext>
            </a:extLst>
          </p:cNvPr>
          <p:cNvSpPr txBox="1"/>
          <p:nvPr/>
        </p:nvSpPr>
        <p:spPr>
          <a:xfrm>
            <a:off x="2569178" y="1134211"/>
            <a:ext cx="849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-0.25%</a:t>
            </a:r>
            <a:endParaRPr lang="en-US" dirty="0"/>
          </a:p>
        </p:txBody>
      </p:sp>
      <p:sp>
        <p:nvSpPr>
          <p:cNvPr id="4" name="TextBox 3">
            <a:extLst>
              <a:ext uri="{FF2B5EF4-FFF2-40B4-BE49-F238E27FC236}">
                <a16:creationId xmlns:a16="http://schemas.microsoft.com/office/drawing/2014/main" id="{89CEAE29-8593-8994-AC35-B32CE03B47FE}"/>
              </a:ext>
            </a:extLst>
          </p:cNvPr>
          <p:cNvSpPr txBox="1"/>
          <p:nvPr/>
        </p:nvSpPr>
        <p:spPr>
          <a:xfrm>
            <a:off x="3958707" y="1134211"/>
            <a:ext cx="849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-2%</a:t>
            </a:r>
            <a:endParaRPr lang="en-US" dirty="0"/>
          </a:p>
        </p:txBody>
      </p:sp>
      <p:pic>
        <p:nvPicPr>
          <p:cNvPr id="8" name="Picture 7">
            <a:extLst>
              <a:ext uri="{FF2B5EF4-FFF2-40B4-BE49-F238E27FC236}">
                <a16:creationId xmlns:a16="http://schemas.microsoft.com/office/drawing/2014/main" id="{7240AFDA-6163-6038-4027-EEDADD41515D}"/>
              </a:ext>
            </a:extLst>
          </p:cNvPr>
          <p:cNvPicPr>
            <a:picLocks noChangeAspect="1"/>
          </p:cNvPicPr>
          <p:nvPr/>
        </p:nvPicPr>
        <p:blipFill rotWithShape="1">
          <a:blip r:embed="rId3"/>
          <a:srcRect l="9926" t="5323" r="7904" b="7224"/>
          <a:stretch/>
        </p:blipFill>
        <p:spPr>
          <a:xfrm>
            <a:off x="5827060" y="382429"/>
            <a:ext cx="6364947" cy="3523651"/>
          </a:xfrm>
          <a:prstGeom prst="rect">
            <a:avLst/>
          </a:prstGeom>
        </p:spPr>
      </p:pic>
      <p:sp>
        <p:nvSpPr>
          <p:cNvPr id="6" name="TextBox 5">
            <a:extLst>
              <a:ext uri="{FF2B5EF4-FFF2-40B4-BE49-F238E27FC236}">
                <a16:creationId xmlns:a16="http://schemas.microsoft.com/office/drawing/2014/main" id="{20F70C14-5DFA-EA77-804D-1B561555931B}"/>
              </a:ext>
            </a:extLst>
          </p:cNvPr>
          <p:cNvSpPr txBox="1"/>
          <p:nvPr/>
        </p:nvSpPr>
        <p:spPr>
          <a:xfrm>
            <a:off x="8665486" y="1089388"/>
            <a:ext cx="849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-4.68%</a:t>
            </a:r>
            <a:endParaRPr lang="en-US"/>
          </a:p>
        </p:txBody>
      </p:sp>
      <p:sp>
        <p:nvSpPr>
          <p:cNvPr id="7" name="TextBox 6">
            <a:extLst>
              <a:ext uri="{FF2B5EF4-FFF2-40B4-BE49-F238E27FC236}">
                <a16:creationId xmlns:a16="http://schemas.microsoft.com/office/drawing/2014/main" id="{1BC84DF3-465B-8727-1B64-5908B4904D70}"/>
              </a:ext>
            </a:extLst>
          </p:cNvPr>
          <p:cNvSpPr txBox="1"/>
          <p:nvPr/>
        </p:nvSpPr>
        <p:spPr>
          <a:xfrm>
            <a:off x="9996225" y="1088159"/>
            <a:ext cx="849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-7.43%</a:t>
            </a:r>
            <a:endParaRPr lang="en-US"/>
          </a:p>
        </p:txBody>
      </p:sp>
      <p:sp>
        <p:nvSpPr>
          <p:cNvPr id="9" name="Oval 8">
            <a:extLst>
              <a:ext uri="{FF2B5EF4-FFF2-40B4-BE49-F238E27FC236}">
                <a16:creationId xmlns:a16="http://schemas.microsoft.com/office/drawing/2014/main" id="{10D6B251-882C-18F2-0D52-EBEBA214BEA7}"/>
              </a:ext>
            </a:extLst>
          </p:cNvPr>
          <p:cNvSpPr/>
          <p:nvPr/>
        </p:nvSpPr>
        <p:spPr>
          <a:xfrm>
            <a:off x="2445684" y="2886197"/>
            <a:ext cx="1109382" cy="974910"/>
          </a:xfrm>
          <a:prstGeom prst="ellipse">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60425FE-7AAD-CBB1-A8D1-8C7C051D3814}"/>
              </a:ext>
            </a:extLst>
          </p:cNvPr>
          <p:cNvCxnSpPr/>
          <p:nvPr/>
        </p:nvCxnSpPr>
        <p:spPr>
          <a:xfrm flipH="1">
            <a:off x="1790700" y="3240741"/>
            <a:ext cx="744071" cy="7911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EF1CA69-06B9-CF6A-8E44-D48B8361F578}"/>
              </a:ext>
            </a:extLst>
          </p:cNvPr>
          <p:cNvPicPr>
            <a:picLocks noChangeAspect="1"/>
          </p:cNvPicPr>
          <p:nvPr/>
        </p:nvPicPr>
        <p:blipFill>
          <a:blip r:embed="rId4"/>
          <a:stretch>
            <a:fillRect/>
          </a:stretch>
        </p:blipFill>
        <p:spPr>
          <a:xfrm>
            <a:off x="0" y="4074120"/>
            <a:ext cx="2700617" cy="950936"/>
          </a:xfrm>
          <a:prstGeom prst="rect">
            <a:avLst/>
          </a:prstGeom>
          <a:ln w="12700">
            <a:solidFill>
              <a:srgbClr val="C00000"/>
            </a:solidFill>
          </a:ln>
        </p:spPr>
      </p:pic>
      <p:graphicFrame>
        <p:nvGraphicFramePr>
          <p:cNvPr id="5" name="Table 4">
            <a:extLst>
              <a:ext uri="{FF2B5EF4-FFF2-40B4-BE49-F238E27FC236}">
                <a16:creationId xmlns:a16="http://schemas.microsoft.com/office/drawing/2014/main" id="{03711632-0CDB-EDE1-0BCF-205DCB2FE5E7}"/>
              </a:ext>
            </a:extLst>
          </p:cNvPr>
          <p:cNvGraphicFramePr>
            <a:graphicFrameLocks noGrp="1"/>
          </p:cNvGraphicFramePr>
          <p:nvPr>
            <p:extLst>
              <p:ext uri="{D42A27DB-BD31-4B8C-83A1-F6EECF244321}">
                <p14:modId xmlns:p14="http://schemas.microsoft.com/office/powerpoint/2010/main" val="2977937126"/>
              </p:ext>
            </p:extLst>
          </p:nvPr>
        </p:nvGraphicFramePr>
        <p:xfrm>
          <a:off x="3154495" y="4085675"/>
          <a:ext cx="3736499" cy="2468880"/>
        </p:xfrm>
        <a:graphic>
          <a:graphicData uri="http://schemas.openxmlformats.org/drawingml/2006/table">
            <a:tbl>
              <a:tblPr firstRow="1" bandRow="1">
                <a:tableStyleId>{E8B1032C-EA38-4F05-BA0D-38AFFFC7BED3}</a:tableStyleId>
              </a:tblPr>
              <a:tblGrid>
                <a:gridCol w="772037">
                  <a:extLst>
                    <a:ext uri="{9D8B030D-6E8A-4147-A177-3AD203B41FA5}">
                      <a16:colId xmlns:a16="http://schemas.microsoft.com/office/drawing/2014/main" val="4182964913"/>
                    </a:ext>
                  </a:extLst>
                </a:gridCol>
                <a:gridCol w="1250670">
                  <a:extLst>
                    <a:ext uri="{9D8B030D-6E8A-4147-A177-3AD203B41FA5}">
                      <a16:colId xmlns:a16="http://schemas.microsoft.com/office/drawing/2014/main" val="1902568846"/>
                    </a:ext>
                  </a:extLst>
                </a:gridCol>
                <a:gridCol w="824140">
                  <a:extLst>
                    <a:ext uri="{9D8B030D-6E8A-4147-A177-3AD203B41FA5}">
                      <a16:colId xmlns:a16="http://schemas.microsoft.com/office/drawing/2014/main" val="2631102982"/>
                    </a:ext>
                  </a:extLst>
                </a:gridCol>
                <a:gridCol w="889652">
                  <a:extLst>
                    <a:ext uri="{9D8B030D-6E8A-4147-A177-3AD203B41FA5}">
                      <a16:colId xmlns:a16="http://schemas.microsoft.com/office/drawing/2014/main" val="2983178911"/>
                    </a:ext>
                  </a:extLst>
                </a:gridCol>
              </a:tblGrid>
              <a:tr h="422646">
                <a:tc>
                  <a:txBody>
                    <a:bodyPr/>
                    <a:lstStyle/>
                    <a:p>
                      <a:pPr algn="ctr"/>
                      <a:r>
                        <a:rPr lang="en-US" sz="1200" dirty="0">
                          <a:latin typeface="Times New Roman"/>
                        </a:rPr>
                        <a:t>Blade Section</a:t>
                      </a:r>
                    </a:p>
                  </a:txBody>
                  <a:tcPr/>
                </a:tc>
                <a:tc>
                  <a:txBody>
                    <a:bodyPr/>
                    <a:lstStyle/>
                    <a:p>
                      <a:pPr algn="ctr"/>
                      <a:r>
                        <a:rPr lang="en-US" sz="1200" dirty="0">
                          <a:latin typeface="Times New Roman"/>
                        </a:rPr>
                        <a:t>Conventional (with Regen.)</a:t>
                      </a:r>
                    </a:p>
                  </a:txBody>
                  <a:tcPr/>
                </a:tc>
                <a:tc>
                  <a:txBody>
                    <a:bodyPr/>
                    <a:lstStyle/>
                    <a:p>
                      <a:pPr algn="ctr"/>
                      <a:r>
                        <a:rPr lang="en-US" sz="1200" dirty="0">
                          <a:latin typeface="Times New Roman"/>
                        </a:rPr>
                        <a:t>Morphing</a:t>
                      </a:r>
                    </a:p>
                  </a:txBody>
                  <a:tcPr/>
                </a:tc>
                <a:tc>
                  <a:txBody>
                    <a:bodyPr/>
                    <a:lstStyle/>
                    <a:p>
                      <a:pPr lvl="0" algn="ctr">
                        <a:buNone/>
                      </a:pPr>
                      <a:r>
                        <a:rPr lang="en-US" sz="1200" dirty="0">
                          <a:latin typeface="Times New Roman"/>
                        </a:rPr>
                        <a:t>Daily Savings (2 Legs)</a:t>
                      </a:r>
                    </a:p>
                  </a:txBody>
                  <a:tcPr/>
                </a:tc>
                <a:extLst>
                  <a:ext uri="{0D108BD9-81ED-4DB2-BD59-A6C34878D82A}">
                    <a16:rowId xmlns:a16="http://schemas.microsoft.com/office/drawing/2014/main" val="600176685"/>
                  </a:ext>
                </a:extLst>
              </a:tr>
              <a:tr h="296594">
                <a:tc>
                  <a:txBody>
                    <a:bodyPr/>
                    <a:lstStyle/>
                    <a:p>
                      <a:pPr algn="ctr"/>
                      <a:r>
                        <a:rPr lang="en-US" sz="1200" dirty="0">
                          <a:latin typeface="Times New Roman"/>
                        </a:rPr>
                        <a:t>Tip (VPVR)</a:t>
                      </a:r>
                    </a:p>
                  </a:txBody>
                  <a:tcPr/>
                </a:tc>
                <a:tc>
                  <a:txBody>
                    <a:bodyPr/>
                    <a:lstStyle/>
                    <a:p>
                      <a:pPr lvl="0" algn="ctr">
                        <a:buNone/>
                      </a:pPr>
                      <a:r>
                        <a:rPr lang="en-US" sz="1200" b="0" i="0" u="none" strike="noStrike" noProof="0" dirty="0">
                          <a:latin typeface="Times New Roman"/>
                        </a:rPr>
                        <a:t>-4.7 %</a:t>
                      </a:r>
                    </a:p>
                  </a:txBody>
                  <a:tcPr/>
                </a:tc>
                <a:tc>
                  <a:txBody>
                    <a:bodyPr/>
                    <a:lstStyle/>
                    <a:p>
                      <a:pPr lvl="0" algn="ctr">
                        <a:buNone/>
                      </a:pPr>
                      <a:r>
                        <a:rPr lang="en-US" sz="1200" b="0" i="0" u="none" strike="noStrike" noProof="0" dirty="0">
                          <a:solidFill>
                            <a:srgbClr val="000000"/>
                          </a:solidFill>
                          <a:latin typeface="Times New Roman"/>
                        </a:rPr>
                        <a:t>-7.4%</a:t>
                      </a:r>
                      <a:endParaRPr lang="en-US" sz="1200" dirty="0">
                        <a:latin typeface="Times New Roman"/>
                      </a:endParaRPr>
                    </a:p>
                  </a:txBody>
                  <a:tcPr/>
                </a:tc>
                <a:tc>
                  <a:txBody>
                    <a:bodyPr/>
                    <a:lstStyle/>
                    <a:p>
                      <a:pPr lvl="0" algn="ctr">
                        <a:buNone/>
                      </a:pPr>
                      <a:r>
                        <a:rPr lang="en-US" sz="1200" b="0" i="0" u="none" strike="noStrike" noProof="0" dirty="0">
                          <a:solidFill>
                            <a:srgbClr val="000000"/>
                          </a:solidFill>
                          <a:latin typeface="Times New Roman"/>
                        </a:rPr>
                        <a:t>-9%, -14%</a:t>
                      </a:r>
                    </a:p>
                  </a:txBody>
                  <a:tcPr/>
                </a:tc>
                <a:extLst>
                  <a:ext uri="{0D108BD9-81ED-4DB2-BD59-A6C34878D82A}">
                    <a16:rowId xmlns:a16="http://schemas.microsoft.com/office/drawing/2014/main" val="3676924368"/>
                  </a:ext>
                </a:extLst>
              </a:tr>
              <a:tr h="296594">
                <a:tc>
                  <a:txBody>
                    <a:bodyPr/>
                    <a:lstStyle/>
                    <a:p>
                      <a:pPr algn="ctr"/>
                      <a:r>
                        <a:rPr lang="en-US" sz="1200" dirty="0">
                          <a:latin typeface="Times New Roman"/>
                        </a:rPr>
                        <a:t>Tip (CPVR)</a:t>
                      </a:r>
                    </a:p>
                  </a:txBody>
                  <a:tcPr/>
                </a:tc>
                <a:tc>
                  <a:txBody>
                    <a:bodyPr/>
                    <a:lstStyle/>
                    <a:p>
                      <a:pPr lvl="0" algn="ctr">
                        <a:buNone/>
                      </a:pPr>
                      <a:r>
                        <a:rPr lang="en-US" sz="1200" b="0" i="0" u="none" strike="noStrike" noProof="0" dirty="0">
                          <a:latin typeface="Times New Roman"/>
                        </a:rPr>
                        <a:t>-0.2 % </a:t>
                      </a:r>
                      <a:endParaRPr lang="en-US" sz="1200" dirty="0">
                        <a:latin typeface="Times New Roman"/>
                      </a:endParaRPr>
                    </a:p>
                  </a:txBody>
                  <a:tcPr/>
                </a:tc>
                <a:tc>
                  <a:txBody>
                    <a:bodyPr/>
                    <a:lstStyle/>
                    <a:p>
                      <a:pPr algn="ctr"/>
                      <a:r>
                        <a:rPr lang="en-US" sz="1200" dirty="0">
                          <a:latin typeface="Times New Roman"/>
                        </a:rPr>
                        <a:t>-1.7%</a:t>
                      </a:r>
                    </a:p>
                  </a:txBody>
                  <a:tcPr/>
                </a:tc>
                <a:tc>
                  <a:txBody>
                    <a:bodyPr/>
                    <a:lstStyle/>
                    <a:p>
                      <a:pPr lvl="0" algn="ctr">
                        <a:buNone/>
                      </a:pPr>
                      <a:r>
                        <a:rPr lang="en-US" sz="1200" dirty="0">
                          <a:latin typeface="Times New Roman"/>
                        </a:rPr>
                        <a:t>-0.4%, -3.4%</a:t>
                      </a:r>
                    </a:p>
                  </a:txBody>
                  <a:tcPr/>
                </a:tc>
                <a:extLst>
                  <a:ext uri="{0D108BD9-81ED-4DB2-BD59-A6C34878D82A}">
                    <a16:rowId xmlns:a16="http://schemas.microsoft.com/office/drawing/2014/main" val="964384173"/>
                  </a:ext>
                </a:extLst>
              </a:tr>
              <a:tr h="296594">
                <a:tc>
                  <a:txBody>
                    <a:bodyPr/>
                    <a:lstStyle/>
                    <a:p>
                      <a:pPr algn="ctr"/>
                      <a:r>
                        <a:rPr lang="en-US" sz="1200" dirty="0">
                          <a:latin typeface="Times New Roman"/>
                        </a:rPr>
                        <a:t>0.7R (VPVR)</a:t>
                      </a:r>
                    </a:p>
                  </a:txBody>
                  <a:tcPr/>
                </a:tc>
                <a:tc>
                  <a:txBody>
                    <a:bodyPr/>
                    <a:lstStyle/>
                    <a:p>
                      <a:pPr algn="ctr"/>
                      <a:r>
                        <a:rPr lang="en-US" sz="1200" dirty="0">
                          <a:latin typeface="Times New Roman"/>
                        </a:rPr>
                        <a:t>-0.22%</a:t>
                      </a:r>
                    </a:p>
                  </a:txBody>
                  <a:tcPr/>
                </a:tc>
                <a:tc>
                  <a:txBody>
                    <a:bodyPr/>
                    <a:lstStyle/>
                    <a:p>
                      <a:pPr algn="ctr"/>
                      <a:r>
                        <a:rPr lang="en-US" sz="1200" dirty="0">
                          <a:latin typeface="Times New Roman"/>
                        </a:rPr>
                        <a:t>-1.56%</a:t>
                      </a:r>
                    </a:p>
                  </a:txBody>
                  <a:tcPr/>
                </a:tc>
                <a:tc>
                  <a:txBody>
                    <a:bodyPr/>
                    <a:lstStyle/>
                    <a:p>
                      <a:pPr lvl="0" algn="ctr">
                        <a:buNone/>
                      </a:pPr>
                      <a:r>
                        <a:rPr lang="en-US" sz="1200" dirty="0">
                          <a:latin typeface="Times New Roman"/>
                        </a:rPr>
                        <a:t>-0.44%, -3.12%</a:t>
                      </a:r>
                    </a:p>
                  </a:txBody>
                  <a:tcPr/>
                </a:tc>
                <a:extLst>
                  <a:ext uri="{0D108BD9-81ED-4DB2-BD59-A6C34878D82A}">
                    <a16:rowId xmlns:a16="http://schemas.microsoft.com/office/drawing/2014/main" val="2708354078"/>
                  </a:ext>
                </a:extLst>
              </a:tr>
              <a:tr h="296594">
                <a:tc>
                  <a:txBody>
                    <a:bodyPr/>
                    <a:lstStyle/>
                    <a:p>
                      <a:pPr algn="ctr"/>
                      <a:r>
                        <a:rPr lang="en-US" sz="1200" dirty="0">
                          <a:latin typeface="Times New Roman"/>
                        </a:rPr>
                        <a:t>0.7R (CPVR)</a:t>
                      </a:r>
                    </a:p>
                  </a:txBody>
                  <a:tcPr/>
                </a:tc>
                <a:tc>
                  <a:txBody>
                    <a:bodyPr/>
                    <a:lstStyle/>
                    <a:p>
                      <a:pPr algn="ctr"/>
                      <a:r>
                        <a:rPr lang="en-US" sz="1200" dirty="0">
                          <a:latin typeface="Times New Roman"/>
                        </a:rPr>
                        <a:t>-0.24%</a:t>
                      </a:r>
                    </a:p>
                  </a:txBody>
                  <a:tcPr/>
                </a:tc>
                <a:tc>
                  <a:txBody>
                    <a:bodyPr/>
                    <a:lstStyle/>
                    <a:p>
                      <a:pPr algn="ctr"/>
                      <a:r>
                        <a:rPr lang="en-US" sz="1200" dirty="0">
                          <a:latin typeface="Times New Roman"/>
                        </a:rPr>
                        <a:t>-1.7%</a:t>
                      </a:r>
                    </a:p>
                  </a:txBody>
                  <a:tcPr/>
                </a:tc>
                <a:tc>
                  <a:txBody>
                    <a:bodyPr/>
                    <a:lstStyle/>
                    <a:p>
                      <a:pPr lvl="0" algn="ctr">
                        <a:buNone/>
                      </a:pPr>
                      <a:r>
                        <a:rPr lang="en-US" sz="1200" dirty="0">
                          <a:latin typeface="Times New Roman"/>
                        </a:rPr>
                        <a:t>-0.48%, -3.4%</a:t>
                      </a:r>
                    </a:p>
                  </a:txBody>
                  <a:tcPr/>
                </a:tc>
                <a:extLst>
                  <a:ext uri="{0D108BD9-81ED-4DB2-BD59-A6C34878D82A}">
                    <a16:rowId xmlns:a16="http://schemas.microsoft.com/office/drawing/2014/main" val="3163058690"/>
                  </a:ext>
                </a:extLst>
              </a:tr>
            </a:tbl>
          </a:graphicData>
        </a:graphic>
      </p:graphicFrame>
      <p:pic>
        <p:nvPicPr>
          <p:cNvPr id="12" name="Picture 11">
            <a:extLst>
              <a:ext uri="{FF2B5EF4-FFF2-40B4-BE49-F238E27FC236}">
                <a16:creationId xmlns:a16="http://schemas.microsoft.com/office/drawing/2014/main" id="{F7445C7C-4CD6-921F-CCCC-72811E0DEAB9}"/>
              </a:ext>
            </a:extLst>
          </p:cNvPr>
          <p:cNvPicPr>
            <a:picLocks noChangeAspect="1"/>
          </p:cNvPicPr>
          <p:nvPr/>
        </p:nvPicPr>
        <p:blipFill>
          <a:blip r:embed="rId5"/>
          <a:stretch>
            <a:fillRect/>
          </a:stretch>
        </p:blipFill>
        <p:spPr>
          <a:xfrm>
            <a:off x="7923796" y="4220296"/>
            <a:ext cx="3181911" cy="2418229"/>
          </a:xfrm>
          <a:prstGeom prst="rect">
            <a:avLst/>
          </a:prstGeom>
        </p:spPr>
      </p:pic>
      <p:sp>
        <p:nvSpPr>
          <p:cNvPr id="13" name="TextBox 12">
            <a:extLst>
              <a:ext uri="{FF2B5EF4-FFF2-40B4-BE49-F238E27FC236}">
                <a16:creationId xmlns:a16="http://schemas.microsoft.com/office/drawing/2014/main" id="{DD2FA66B-53D4-B72A-EA7F-A8413010926A}"/>
              </a:ext>
            </a:extLst>
          </p:cNvPr>
          <p:cNvSpPr txBox="1"/>
          <p:nvPr/>
        </p:nvSpPr>
        <p:spPr>
          <a:xfrm>
            <a:off x="-44210" y="3763702"/>
            <a:ext cx="458279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Fig 4.6 Power Consumption for CPVR propellor at r = 0.7R location</a:t>
            </a:r>
          </a:p>
        </p:txBody>
      </p:sp>
      <p:sp>
        <p:nvSpPr>
          <p:cNvPr id="14" name="TextBox 13">
            <a:extLst>
              <a:ext uri="{FF2B5EF4-FFF2-40B4-BE49-F238E27FC236}">
                <a16:creationId xmlns:a16="http://schemas.microsoft.com/office/drawing/2014/main" id="{8DBEF823-6A2F-D018-0449-E2BF3487BEF5}"/>
              </a:ext>
            </a:extLst>
          </p:cNvPr>
          <p:cNvSpPr txBox="1"/>
          <p:nvPr/>
        </p:nvSpPr>
        <p:spPr>
          <a:xfrm>
            <a:off x="6096000" y="3808676"/>
            <a:ext cx="458279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Fig 4.6 Power Consumption for VPVR propellor at r = R (tip) location</a:t>
            </a:r>
          </a:p>
        </p:txBody>
      </p:sp>
      <p:sp>
        <p:nvSpPr>
          <p:cNvPr id="15" name="TextBox 14">
            <a:extLst>
              <a:ext uri="{FF2B5EF4-FFF2-40B4-BE49-F238E27FC236}">
                <a16:creationId xmlns:a16="http://schemas.microsoft.com/office/drawing/2014/main" id="{8B623617-67C6-62D8-82E7-224C327A2788}"/>
              </a:ext>
            </a:extLst>
          </p:cNvPr>
          <p:cNvSpPr txBox="1"/>
          <p:nvPr/>
        </p:nvSpPr>
        <p:spPr>
          <a:xfrm>
            <a:off x="3804601" y="6534134"/>
            <a:ext cx="458279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Fig 4.7 %Savings in various cases</a:t>
            </a:r>
          </a:p>
        </p:txBody>
      </p:sp>
      <p:sp>
        <p:nvSpPr>
          <p:cNvPr id="16" name="TextBox 15">
            <a:extLst>
              <a:ext uri="{FF2B5EF4-FFF2-40B4-BE49-F238E27FC236}">
                <a16:creationId xmlns:a16="http://schemas.microsoft.com/office/drawing/2014/main" id="{9CB7500C-8AE1-50AE-536F-8B8A65F0E117}"/>
              </a:ext>
            </a:extLst>
          </p:cNvPr>
          <p:cNvSpPr txBox="1"/>
          <p:nvPr/>
        </p:nvSpPr>
        <p:spPr>
          <a:xfrm>
            <a:off x="8129459" y="6586330"/>
            <a:ext cx="458279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Fig 4.8 Schematic for radial distance r</a:t>
            </a:r>
          </a:p>
        </p:txBody>
      </p:sp>
      <p:sp>
        <p:nvSpPr>
          <p:cNvPr id="17" name="TextBox 16">
            <a:extLst>
              <a:ext uri="{FF2B5EF4-FFF2-40B4-BE49-F238E27FC236}">
                <a16:creationId xmlns:a16="http://schemas.microsoft.com/office/drawing/2014/main" id="{8F865FB7-E1B3-57C6-9D29-FD93E3D9C285}"/>
              </a:ext>
            </a:extLst>
          </p:cNvPr>
          <p:cNvSpPr txBox="1"/>
          <p:nvPr/>
        </p:nvSpPr>
        <p:spPr>
          <a:xfrm>
            <a:off x="0" y="18353"/>
            <a:ext cx="60960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Overall Power Consumption for CPVR &amp; VPVR Propellors </a:t>
            </a:r>
          </a:p>
        </p:txBody>
      </p:sp>
    </p:spTree>
    <p:extLst>
      <p:ext uri="{BB962C8B-B14F-4D97-AF65-F5344CB8AC3E}">
        <p14:creationId xmlns:p14="http://schemas.microsoft.com/office/powerpoint/2010/main" val="266622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9861-9A77-A2B8-994D-27C91243165E}"/>
              </a:ext>
            </a:extLst>
          </p:cNvPr>
          <p:cNvSpPr>
            <a:spLocks noGrp="1"/>
          </p:cNvSpPr>
          <p:nvPr>
            <p:ph type="title"/>
          </p:nvPr>
        </p:nvSpPr>
        <p:spPr>
          <a:xfrm>
            <a:off x="659091" y="270856"/>
            <a:ext cx="10515600" cy="1325563"/>
          </a:xfrm>
          <a:solidFill>
            <a:schemeClr val="accent4">
              <a:lumMod val="40000"/>
              <a:lumOff val="60000"/>
            </a:schemeClr>
          </a:solidFill>
          <a:ln>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4000" b="1" dirty="0">
                <a:latin typeface="Times New Roman"/>
                <a:cs typeface="Calibri Light"/>
              </a:rPr>
              <a:t>Conclusions</a:t>
            </a:r>
            <a:endParaRPr lang="en-US" sz="4000" b="1" dirty="0">
              <a:latin typeface="Times New Roman"/>
              <a:cs typeface="Times New Roman"/>
            </a:endParaRPr>
          </a:p>
        </p:txBody>
      </p:sp>
      <p:sp>
        <p:nvSpPr>
          <p:cNvPr id="3" name="Content Placeholder 2">
            <a:extLst>
              <a:ext uri="{FF2B5EF4-FFF2-40B4-BE49-F238E27FC236}">
                <a16:creationId xmlns:a16="http://schemas.microsoft.com/office/drawing/2014/main" id="{BE0E32C6-743E-91AD-99DA-26ABE53DC54C}"/>
              </a:ext>
            </a:extLst>
          </p:cNvPr>
          <p:cNvSpPr>
            <a:spLocks noGrp="1"/>
          </p:cNvSpPr>
          <p:nvPr>
            <p:ph idx="1"/>
          </p:nvPr>
        </p:nvSpPr>
        <p:spPr>
          <a:xfrm>
            <a:off x="838200" y="1747249"/>
            <a:ext cx="10515600" cy="4351338"/>
          </a:xfrm>
        </p:spPr>
        <p:txBody>
          <a:bodyPr vert="horz" lIns="91440" tIns="45720" rIns="91440" bIns="45720" rtlCol="0" anchor="t">
            <a:normAutofit/>
          </a:bodyPr>
          <a:lstStyle/>
          <a:p>
            <a:pPr algn="just">
              <a:lnSpc>
                <a:spcPct val="150000"/>
              </a:lnSpc>
            </a:pPr>
            <a:r>
              <a:rPr lang="en-US" sz="2000" dirty="0">
                <a:latin typeface="Times New Roman"/>
                <a:cs typeface="Calibri"/>
              </a:rPr>
              <a:t>Proposal has been made to use the propeller in the descent phase in a windmilling mode to extract energy from the wind and store it in the battery</a:t>
            </a:r>
            <a:endParaRPr lang="en-US" sz="2400" dirty="0">
              <a:cs typeface="Calibri" panose="020F0502020204030204"/>
            </a:endParaRPr>
          </a:p>
          <a:p>
            <a:pPr algn="just">
              <a:lnSpc>
                <a:spcPct val="150000"/>
              </a:lnSpc>
            </a:pPr>
            <a:r>
              <a:rPr lang="en-US" sz="2000" dirty="0">
                <a:latin typeface="Times New Roman"/>
                <a:cs typeface="Calibri"/>
              </a:rPr>
              <a:t>An airfoil section is chosen after careful literature review and optimization algorithm</a:t>
            </a:r>
          </a:p>
          <a:p>
            <a:pPr algn="just">
              <a:lnSpc>
                <a:spcPct val="150000"/>
              </a:lnSpc>
            </a:pPr>
            <a:r>
              <a:rPr lang="en-US" sz="2000" dirty="0">
                <a:latin typeface="Times New Roman"/>
                <a:cs typeface="Calibri"/>
              </a:rPr>
              <a:t>A novel idea of morphing the propeller geometry to change the cross-section i.e. the camber of the airfoil is proposed along with a suitable blade material</a:t>
            </a:r>
          </a:p>
          <a:p>
            <a:pPr algn="just">
              <a:lnSpc>
                <a:spcPct val="150000"/>
              </a:lnSpc>
            </a:pPr>
            <a:r>
              <a:rPr lang="en-US" sz="2000" dirty="0">
                <a:latin typeface="Times New Roman"/>
                <a:cs typeface="Calibri"/>
              </a:rPr>
              <a:t> A Power Consumption study has been performed which predicts considerable power savings in the long term for regenerative propellers (conventional and morphing) compared to ones without energy recuperation capability.  </a:t>
            </a:r>
          </a:p>
        </p:txBody>
      </p:sp>
    </p:spTree>
    <p:extLst>
      <p:ext uri="{BB962C8B-B14F-4D97-AF65-F5344CB8AC3E}">
        <p14:creationId xmlns:p14="http://schemas.microsoft.com/office/powerpoint/2010/main" val="184293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CC0A-E150-8215-D9F6-573CA68A7E99}"/>
              </a:ext>
            </a:extLst>
          </p:cNvPr>
          <p:cNvSpPr>
            <a:spLocks noGrp="1"/>
          </p:cNvSpPr>
          <p:nvPr>
            <p:ph type="title"/>
          </p:nvPr>
        </p:nvSpPr>
        <p:spPr>
          <a:xfrm>
            <a:off x="838200" y="0"/>
            <a:ext cx="10515600" cy="1325563"/>
          </a:xfrm>
        </p:spPr>
        <p:txBody>
          <a:bodyPr/>
          <a:lstStyle/>
          <a:p>
            <a:pPr algn="ctr"/>
            <a:r>
              <a:rPr lang="en-US" u="sng" dirty="0">
                <a:latin typeface="Times New Roman"/>
                <a:cs typeface="Calibri Light"/>
              </a:rPr>
              <a:t>References</a:t>
            </a:r>
            <a:endParaRPr lang="en-US" u="sng" dirty="0">
              <a:latin typeface="Times New Roman"/>
              <a:cs typeface="Times New Roman"/>
            </a:endParaRPr>
          </a:p>
        </p:txBody>
      </p:sp>
      <p:sp>
        <p:nvSpPr>
          <p:cNvPr id="3" name="Content Placeholder 2">
            <a:extLst>
              <a:ext uri="{FF2B5EF4-FFF2-40B4-BE49-F238E27FC236}">
                <a16:creationId xmlns:a16="http://schemas.microsoft.com/office/drawing/2014/main" id="{CA3E7EA2-6081-5D5B-01D1-D5BA49B01348}"/>
              </a:ext>
            </a:extLst>
          </p:cNvPr>
          <p:cNvSpPr>
            <a:spLocks noGrp="1"/>
          </p:cNvSpPr>
          <p:nvPr>
            <p:ph idx="1"/>
          </p:nvPr>
        </p:nvSpPr>
        <p:spPr>
          <a:xfrm>
            <a:off x="838200" y="1325563"/>
            <a:ext cx="10515600" cy="4351338"/>
          </a:xfrm>
        </p:spPr>
        <p:txBody>
          <a:bodyPr vert="horz" lIns="91440" tIns="45720" rIns="91440" bIns="45720" rtlCol="0" anchor="t">
            <a:normAutofit/>
          </a:bodyPr>
          <a:lstStyle/>
          <a:p>
            <a:pPr marL="342900" indent="-342900" algn="just">
              <a:buFont typeface="+mj-lt"/>
              <a:buAutoNum type="arabicPeriod"/>
            </a:pPr>
            <a:r>
              <a:rPr lang="en-US" sz="1800" dirty="0">
                <a:latin typeface="Times New Roman" panose="02020603050405020304" pitchFamily="18" charset="0"/>
                <a:ea typeface="+mn-lt"/>
                <a:cs typeface="Times New Roman" panose="02020603050405020304" pitchFamily="18" charset="0"/>
              </a:rPr>
              <a:t>J.M.F. van </a:t>
            </a:r>
            <a:r>
              <a:rPr lang="en-US" sz="1800" dirty="0" err="1">
                <a:latin typeface="Times New Roman" panose="02020603050405020304" pitchFamily="18" charset="0"/>
                <a:ea typeface="+mn-lt"/>
                <a:cs typeface="Times New Roman" panose="02020603050405020304" pitchFamily="18" charset="0"/>
              </a:rPr>
              <a:t>Neerven</a:t>
            </a:r>
            <a:r>
              <a:rPr lang="en-US" sz="1800" dirty="0">
                <a:latin typeface="Times New Roman" panose="02020603050405020304" pitchFamily="18" charset="0"/>
                <a:ea typeface="+mn-lt"/>
                <a:cs typeface="Times New Roman" panose="02020603050405020304" pitchFamily="18" charset="0"/>
              </a:rPr>
              <a:t>, Design of a Variable Pitch, Energy-Harvesting Propeller for In-Flight Power Recuperation on Electric Aircraft, </a:t>
            </a:r>
            <a:r>
              <a:rPr lang="en-US" sz="1800" dirty="0" err="1">
                <a:latin typeface="Times New Roman" panose="02020603050405020304" pitchFamily="18" charset="0"/>
                <a:ea typeface="+mn-lt"/>
                <a:cs typeface="Times New Roman" panose="02020603050405020304" pitchFamily="18" charset="0"/>
              </a:rPr>
              <a:t>Technische</a:t>
            </a:r>
            <a:r>
              <a:rPr lang="en-US" sz="1800" dirty="0">
                <a:latin typeface="Times New Roman" panose="02020603050405020304" pitchFamily="18" charset="0"/>
                <a:ea typeface="+mn-lt"/>
                <a:cs typeface="Times New Roman" panose="02020603050405020304" pitchFamily="18" charset="0"/>
              </a:rPr>
              <a:t> Universiteit Delft , 2020</a:t>
            </a:r>
          </a:p>
          <a:p>
            <a:pPr marL="342900" indent="-342900" algn="just">
              <a:buFont typeface="+mj-lt"/>
              <a:buAutoNum type="arabicPeriod"/>
            </a:pPr>
            <a:r>
              <a:rPr lang="en-US" sz="1800" dirty="0">
                <a:latin typeface="Times New Roman" panose="02020603050405020304" pitchFamily="18" charset="0"/>
                <a:ea typeface="+mn-lt"/>
                <a:cs typeface="Times New Roman" panose="02020603050405020304" pitchFamily="18" charset="0"/>
              </a:rPr>
              <a:t>Johann </a:t>
            </a:r>
            <a:r>
              <a:rPr lang="en-US" sz="1800" dirty="0" err="1">
                <a:latin typeface="Times New Roman" panose="02020603050405020304" pitchFamily="18" charset="0"/>
                <a:ea typeface="+mn-lt"/>
                <a:cs typeface="Times New Roman" panose="02020603050405020304" pitchFamily="18" charset="0"/>
              </a:rPr>
              <a:t>Dorfling</a:t>
            </a:r>
            <a:r>
              <a:rPr lang="en-US" sz="1800" dirty="0">
                <a:latin typeface="Times New Roman" panose="02020603050405020304" pitchFamily="18" charset="0"/>
                <a:ea typeface="+mn-lt"/>
                <a:cs typeface="Times New Roman" panose="02020603050405020304" pitchFamily="18" charset="0"/>
              </a:rPr>
              <a:t>, Feasibility of morphing aircraft propeller blades, Wichita State University, 2014</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Pipistrel, Aircraft information pipistrel alpha electro, </a:t>
            </a:r>
            <a:r>
              <a:rPr lang="en-IN" sz="1800" dirty="0">
                <a:solidFill>
                  <a:srgbClr val="0563C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https://www.pipistrel-usa.com/</a:t>
            </a:r>
            <a:r>
              <a:rPr lang="en-IN" sz="1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alpha-</a:t>
            </a:r>
            <a:r>
              <a:rPr lang="en-IN" sz="1800" dirty="0">
                <a:latin typeface="Times New Roman" panose="02020603050405020304" pitchFamily="18" charset="0"/>
                <a:cs typeface="Times New Roman" panose="02020603050405020304" pitchFamily="18" charset="0"/>
              </a:rPr>
              <a:t>  electro/#manuals (2018).</a:t>
            </a:r>
          </a:p>
          <a:p>
            <a:pPr marL="342900" indent="-342900">
              <a:buFont typeface="+mj-lt"/>
              <a:buAutoNum type="arabicPeriod"/>
            </a:pPr>
            <a:r>
              <a:rPr lang="en-IN" sz="1800" dirty="0">
                <a:latin typeface="Times New Roman" panose="02020603050405020304" pitchFamily="18" charset="0"/>
                <a:ea typeface="+mn-lt"/>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Pipistrel, Pilot’s operating handbook, </a:t>
            </a:r>
            <a:r>
              <a:rPr lang="en-US" sz="18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https://www.pipistrel-usa.com/alpha-electro/#manuals</a:t>
            </a: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(2018).</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5. </a:t>
            </a:r>
            <a:r>
              <a:rPr lang="en-US" sz="1800" b="0" i="0" u="none" strike="noStrike" baseline="0" dirty="0">
                <a:latin typeface="Times New Roman" panose="02020603050405020304" pitchFamily="18" charset="0"/>
                <a:cs typeface="Times New Roman" panose="02020603050405020304" pitchFamily="18" charset="0"/>
              </a:rPr>
              <a:t>O. Gur and A. Rosen, </a:t>
            </a:r>
            <a:r>
              <a:rPr lang="en-US" sz="1800" b="0" i="1" u="none" strike="noStrike" baseline="0" dirty="0">
                <a:latin typeface="Times New Roman" panose="02020603050405020304" pitchFamily="18" charset="0"/>
                <a:cs typeface="Times New Roman" panose="02020603050405020304" pitchFamily="18" charset="0"/>
              </a:rPr>
              <a:t>Optimization of propeller based propulsion system, </a:t>
            </a:r>
            <a:r>
              <a:rPr lang="en-US" sz="1800" b="0" i="0" u="none" strike="noStrike" baseline="0" dirty="0">
                <a:latin typeface="Times New Roman" panose="02020603050405020304" pitchFamily="18" charset="0"/>
                <a:cs typeface="Times New Roman" panose="02020603050405020304" pitchFamily="18" charset="0"/>
              </a:rPr>
              <a:t>Journal of Aircraft </a:t>
            </a:r>
            <a:r>
              <a:rPr lang="en-US" sz="1800" b="1" i="0" u="none" strike="noStrike" baseline="0" dirty="0">
                <a:latin typeface="Times New Roman" panose="02020603050405020304" pitchFamily="18" charset="0"/>
                <a:cs typeface="Times New Roman" panose="02020603050405020304" pitchFamily="18" charset="0"/>
              </a:rPr>
              <a:t>46</a:t>
            </a:r>
            <a:r>
              <a:rPr lang="en-US" sz="1800" b="0" i="0" u="none" strike="noStrike" baseline="0" dirty="0">
                <a:latin typeface="Times New Roman" panose="02020603050405020304" pitchFamily="18" charset="0"/>
                <a:cs typeface="Times New Roman" panose="02020603050405020304" pitchFamily="18" charset="0"/>
              </a:rPr>
              <a:t>, 95 (2009).</a:t>
            </a:r>
            <a:r>
              <a:rPr lang="en-IN" sz="1800" b="0" i="0" u="none" strike="noStrike" baseline="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6. </a:t>
            </a:r>
            <a:r>
              <a:rPr lang="en-US" sz="1800" b="0" i="0" u="none" strike="noStrike" baseline="0" dirty="0">
                <a:latin typeface="Times New Roman" panose="02020603050405020304" pitchFamily="18" charset="0"/>
                <a:cs typeface="Times New Roman" panose="02020603050405020304" pitchFamily="18" charset="0"/>
              </a:rPr>
              <a:t>J. P. Barnes, </a:t>
            </a:r>
            <a:r>
              <a:rPr lang="en-US" sz="1800" b="0" i="1" u="none" strike="noStrike" baseline="0" dirty="0">
                <a:latin typeface="Times New Roman" panose="02020603050405020304" pitchFamily="18" charset="0"/>
                <a:cs typeface="Times New Roman" panose="02020603050405020304" pitchFamily="18" charset="0"/>
              </a:rPr>
              <a:t>Regenerative electric flight synergy and integration of dual role machines, </a:t>
            </a:r>
            <a:r>
              <a:rPr lang="en-US" sz="1800" b="0" i="0" u="none" strike="noStrike" baseline="0" dirty="0">
                <a:latin typeface="Times New Roman" panose="02020603050405020304" pitchFamily="18" charset="0"/>
                <a:cs typeface="Times New Roman" panose="02020603050405020304" pitchFamily="18" charset="0"/>
              </a:rPr>
              <a:t>in </a:t>
            </a:r>
            <a:r>
              <a:rPr lang="en-US" sz="1800" b="0" i="1" u="none" strike="noStrike" baseline="0" dirty="0">
                <a:latin typeface="Times New Roman" panose="02020603050405020304" pitchFamily="18" charset="0"/>
                <a:cs typeface="Times New Roman" panose="02020603050405020304" pitchFamily="18" charset="0"/>
              </a:rPr>
              <a:t>53rd </a:t>
            </a:r>
            <a:r>
              <a:rPr lang="en-US" sz="1800" b="0" i="1" u="none" strike="noStrike" baseline="0" dirty="0" err="1">
                <a:latin typeface="Times New Roman" panose="02020603050405020304" pitchFamily="18" charset="0"/>
                <a:cs typeface="Times New Roman" panose="02020603050405020304" pitchFamily="18" charset="0"/>
              </a:rPr>
              <a:t>AIAAAerospace</a:t>
            </a:r>
            <a:r>
              <a:rPr lang="en-US" sz="1800" b="0" i="1" u="none" strike="noStrike" baseline="0" dirty="0">
                <a:latin typeface="Times New Roman" panose="02020603050405020304" pitchFamily="18" charset="0"/>
                <a:cs typeface="Times New Roman" panose="02020603050405020304" pitchFamily="18" charset="0"/>
              </a:rPr>
              <a:t> </a:t>
            </a:r>
            <a:r>
              <a:rPr lang="en-US" sz="1800" b="0" i="1" u="none" strike="noStrike" baseline="0" dirty="0" err="1">
                <a:latin typeface="Times New Roman" panose="02020603050405020304" pitchFamily="18" charset="0"/>
                <a:cs typeface="Times New Roman" panose="02020603050405020304" pitchFamily="18" charset="0"/>
              </a:rPr>
              <a:t>SciencesMeeting</a:t>
            </a:r>
            <a:r>
              <a:rPr lang="en-US" sz="1800" b="0" i="1"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(2015) p. 1302.</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7. </a:t>
            </a:r>
            <a:r>
              <a:rPr lang="en-US" sz="1800" b="0" i="0" u="none" strike="noStrike" baseline="0" dirty="0">
                <a:latin typeface="Times New Roman" panose="02020603050405020304" pitchFamily="18" charset="0"/>
                <a:cs typeface="Times New Roman" panose="02020603050405020304" pitchFamily="18" charset="0"/>
              </a:rPr>
              <a:t>Q. </a:t>
            </a:r>
            <a:r>
              <a:rPr lang="en-US" sz="1800" b="0" i="0" u="none" strike="noStrike" baseline="0" dirty="0" err="1">
                <a:latin typeface="Times New Roman" panose="02020603050405020304" pitchFamily="18" charset="0"/>
                <a:cs typeface="Times New Roman" panose="02020603050405020304" pitchFamily="18" charset="0"/>
              </a:rPr>
              <a:t>R.Wald</a:t>
            </a:r>
            <a:r>
              <a:rPr lang="en-US" sz="1800" b="0" i="0" u="none" strike="noStrike" baseline="0" dirty="0">
                <a:latin typeface="Times New Roman" panose="02020603050405020304" pitchFamily="18" charset="0"/>
                <a:cs typeface="Times New Roman" panose="02020603050405020304" pitchFamily="18" charset="0"/>
              </a:rPr>
              <a:t>, </a:t>
            </a:r>
            <a:r>
              <a:rPr lang="en-US" sz="1800" b="0" i="1" u="none" strike="noStrike" baseline="0" dirty="0">
                <a:latin typeface="Times New Roman" panose="02020603050405020304" pitchFamily="18" charset="0"/>
                <a:cs typeface="Times New Roman" panose="02020603050405020304" pitchFamily="18" charset="0"/>
              </a:rPr>
              <a:t>The aerodynamics of propellers, </a:t>
            </a:r>
            <a:r>
              <a:rPr lang="en-US" sz="1800" b="0" i="0" u="none" strike="noStrike" baseline="0" dirty="0">
                <a:latin typeface="Times New Roman" panose="02020603050405020304" pitchFamily="18" charset="0"/>
                <a:cs typeface="Times New Roman" panose="02020603050405020304" pitchFamily="18" charset="0"/>
              </a:rPr>
              <a:t>Progress in Aerospace Sciences </a:t>
            </a:r>
            <a:r>
              <a:rPr lang="en-US" sz="1800" b="1" i="0" u="none" strike="noStrike" baseline="0" dirty="0">
                <a:latin typeface="Times New Roman" panose="02020603050405020304" pitchFamily="18" charset="0"/>
                <a:cs typeface="Times New Roman" panose="02020603050405020304" pitchFamily="18" charset="0"/>
              </a:rPr>
              <a:t>42</a:t>
            </a:r>
            <a:r>
              <a:rPr lang="en-US" sz="1800" b="0" i="0" u="none" strike="noStrike" baseline="0" dirty="0">
                <a:latin typeface="Times New Roman" panose="02020603050405020304" pitchFamily="18" charset="0"/>
                <a:cs typeface="Times New Roman" panose="02020603050405020304" pitchFamily="18" charset="0"/>
              </a:rPr>
              <a:t>, 85 (2006).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8. </a:t>
            </a:r>
            <a:r>
              <a:rPr lang="en-US" sz="1800" b="0" i="0" u="none" strike="noStrike" baseline="0" dirty="0">
                <a:latin typeface="Times New Roman" panose="02020603050405020304" pitchFamily="18" charset="0"/>
                <a:cs typeface="Times New Roman" panose="02020603050405020304" pitchFamily="18" charset="0"/>
              </a:rPr>
              <a:t>C. Epstein, </a:t>
            </a:r>
            <a:r>
              <a:rPr lang="en-US" sz="1800" b="0" i="1" u="none" strike="noStrike" baseline="0" dirty="0">
                <a:latin typeface="Times New Roman" panose="02020603050405020304" pitchFamily="18" charset="0"/>
                <a:cs typeface="Times New Roman" panose="02020603050405020304" pitchFamily="18" charset="0"/>
              </a:rPr>
              <a:t>Pipistrel Shows Electric Aircraft Options at Oshkosh, </a:t>
            </a:r>
            <a:r>
              <a:rPr lang="en-US" sz="1800" b="0" i="0" u="none" strike="noStrike" baseline="0" dirty="0">
                <a:latin typeface="Times New Roman" panose="02020603050405020304" pitchFamily="18" charset="0"/>
                <a:cs typeface="Times New Roman" panose="02020603050405020304" pitchFamily="18" charset="0"/>
              </a:rPr>
              <a:t>https:</a:t>
            </a:r>
            <a:r>
              <a:rPr lang="en-IN" sz="1800" b="0" i="0" u="none" strike="noStrike" baseline="0" dirty="0">
                <a:latin typeface="Times New Roman" panose="02020603050405020304" pitchFamily="18" charset="0"/>
                <a:cs typeface="Times New Roman" panose="02020603050405020304" pitchFamily="18" charset="0"/>
              </a:rPr>
              <a:t>//www.ainonline.com/aviation-news/general-aviation/2018-07-23/pipistrel-shows-electric-aircraft-options-oshkosh (2018).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146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D7BC-AA73-702E-1B0E-3596667A4B26}"/>
              </a:ext>
            </a:extLst>
          </p:cNvPr>
          <p:cNvSpPr>
            <a:spLocks noGrp="1"/>
          </p:cNvSpPr>
          <p:nvPr>
            <p:ph type="title"/>
          </p:nvPr>
        </p:nvSpPr>
        <p:spPr>
          <a:xfrm>
            <a:off x="838200" y="-134496"/>
            <a:ext cx="10515600" cy="1325563"/>
          </a:xfrm>
        </p:spPr>
        <p:txBody>
          <a:bodyPr/>
          <a:lstStyle/>
          <a:p>
            <a:r>
              <a:rPr lang="en-US" b="1" u="sng" dirty="0"/>
              <a:t>Abbreviations</a:t>
            </a:r>
            <a:endParaRPr lang="en-IN" b="1" u="sng" dirty="0"/>
          </a:p>
        </p:txBody>
      </p:sp>
      <p:pic>
        <p:nvPicPr>
          <p:cNvPr id="5" name="Picture 4">
            <a:extLst>
              <a:ext uri="{FF2B5EF4-FFF2-40B4-BE49-F238E27FC236}">
                <a16:creationId xmlns:a16="http://schemas.microsoft.com/office/drawing/2014/main" id="{14EC1393-0F75-D137-090E-693C18EDCFB8}"/>
              </a:ext>
            </a:extLst>
          </p:cNvPr>
          <p:cNvPicPr>
            <a:picLocks noChangeAspect="1"/>
          </p:cNvPicPr>
          <p:nvPr/>
        </p:nvPicPr>
        <p:blipFill>
          <a:blip r:embed="rId2"/>
          <a:stretch>
            <a:fillRect/>
          </a:stretch>
        </p:blipFill>
        <p:spPr>
          <a:xfrm>
            <a:off x="0" y="848870"/>
            <a:ext cx="4829849" cy="3972479"/>
          </a:xfrm>
          <a:prstGeom prst="rect">
            <a:avLst/>
          </a:prstGeom>
        </p:spPr>
      </p:pic>
      <p:pic>
        <p:nvPicPr>
          <p:cNvPr id="7" name="Picture 6">
            <a:extLst>
              <a:ext uri="{FF2B5EF4-FFF2-40B4-BE49-F238E27FC236}">
                <a16:creationId xmlns:a16="http://schemas.microsoft.com/office/drawing/2014/main" id="{C329A11C-D357-51E5-6B13-4769CD8EBE72}"/>
              </a:ext>
            </a:extLst>
          </p:cNvPr>
          <p:cNvPicPr>
            <a:picLocks noChangeAspect="1"/>
          </p:cNvPicPr>
          <p:nvPr/>
        </p:nvPicPr>
        <p:blipFill>
          <a:blip r:embed="rId3"/>
          <a:stretch>
            <a:fillRect/>
          </a:stretch>
        </p:blipFill>
        <p:spPr>
          <a:xfrm>
            <a:off x="4448162" y="0"/>
            <a:ext cx="4643051" cy="6858000"/>
          </a:xfrm>
          <a:prstGeom prst="rect">
            <a:avLst/>
          </a:prstGeom>
        </p:spPr>
      </p:pic>
      <p:pic>
        <p:nvPicPr>
          <p:cNvPr id="9" name="Picture 8">
            <a:extLst>
              <a:ext uri="{FF2B5EF4-FFF2-40B4-BE49-F238E27FC236}">
                <a16:creationId xmlns:a16="http://schemas.microsoft.com/office/drawing/2014/main" id="{02218D9A-2EA4-6B39-77AA-F10907B91D69}"/>
              </a:ext>
            </a:extLst>
          </p:cNvPr>
          <p:cNvPicPr>
            <a:picLocks noChangeAspect="1"/>
          </p:cNvPicPr>
          <p:nvPr/>
        </p:nvPicPr>
        <p:blipFill>
          <a:blip r:embed="rId4"/>
          <a:stretch>
            <a:fillRect/>
          </a:stretch>
        </p:blipFill>
        <p:spPr>
          <a:xfrm>
            <a:off x="8657732" y="0"/>
            <a:ext cx="3534268" cy="5287113"/>
          </a:xfrm>
          <a:prstGeom prst="rect">
            <a:avLst/>
          </a:prstGeom>
        </p:spPr>
      </p:pic>
      <p:pic>
        <p:nvPicPr>
          <p:cNvPr id="13" name="Picture 12">
            <a:extLst>
              <a:ext uri="{FF2B5EF4-FFF2-40B4-BE49-F238E27FC236}">
                <a16:creationId xmlns:a16="http://schemas.microsoft.com/office/drawing/2014/main" id="{A1BB15AD-1002-702C-C552-AFFFF8200473}"/>
              </a:ext>
            </a:extLst>
          </p:cNvPr>
          <p:cNvPicPr>
            <a:picLocks noChangeAspect="1"/>
          </p:cNvPicPr>
          <p:nvPr/>
        </p:nvPicPr>
        <p:blipFill>
          <a:blip r:embed="rId5"/>
          <a:stretch>
            <a:fillRect/>
          </a:stretch>
        </p:blipFill>
        <p:spPr>
          <a:xfrm>
            <a:off x="123742" y="4698533"/>
            <a:ext cx="2219635" cy="1943371"/>
          </a:xfrm>
          <a:prstGeom prst="rect">
            <a:avLst/>
          </a:prstGeom>
        </p:spPr>
      </p:pic>
      <p:pic>
        <p:nvPicPr>
          <p:cNvPr id="15" name="Picture 14">
            <a:extLst>
              <a:ext uri="{FF2B5EF4-FFF2-40B4-BE49-F238E27FC236}">
                <a16:creationId xmlns:a16="http://schemas.microsoft.com/office/drawing/2014/main" id="{E2ECE779-08EB-7C13-B12B-3F6D0186698B}"/>
              </a:ext>
            </a:extLst>
          </p:cNvPr>
          <p:cNvPicPr>
            <a:picLocks noChangeAspect="1"/>
          </p:cNvPicPr>
          <p:nvPr/>
        </p:nvPicPr>
        <p:blipFill>
          <a:blip r:embed="rId6"/>
          <a:stretch>
            <a:fillRect/>
          </a:stretch>
        </p:blipFill>
        <p:spPr>
          <a:xfrm>
            <a:off x="9091213" y="5222481"/>
            <a:ext cx="2476846" cy="1419423"/>
          </a:xfrm>
          <a:prstGeom prst="rect">
            <a:avLst/>
          </a:prstGeom>
        </p:spPr>
      </p:pic>
    </p:spTree>
    <p:extLst>
      <p:ext uri="{BB962C8B-B14F-4D97-AF65-F5344CB8AC3E}">
        <p14:creationId xmlns:p14="http://schemas.microsoft.com/office/powerpoint/2010/main" val="346467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B67CC2-59FE-F860-72E6-DBE5E366C065}"/>
              </a:ext>
            </a:extLst>
          </p:cNvPr>
          <p:cNvSpPr txBox="1"/>
          <p:nvPr/>
        </p:nvSpPr>
        <p:spPr>
          <a:xfrm>
            <a:off x="716437" y="763571"/>
            <a:ext cx="6372520" cy="769441"/>
          </a:xfrm>
          <a:prstGeom prst="rect">
            <a:avLst/>
          </a:prstGeom>
          <a:noFill/>
        </p:spPr>
        <p:txBody>
          <a:bodyPr wrap="square" rtlCol="0">
            <a:spAutoFit/>
          </a:bodyPr>
          <a:lstStyle/>
          <a:p>
            <a:r>
              <a:rPr lang="en-IN" sz="4400" dirty="0">
                <a:solidFill>
                  <a:schemeClr val="bg1"/>
                </a:solidFill>
                <a:latin typeface="Times New Roman" panose="02020603050405020304" pitchFamily="18" charset="0"/>
                <a:cs typeface="Times New Roman" panose="02020603050405020304" pitchFamily="18" charset="0"/>
              </a:rPr>
              <a:t>Abstract</a:t>
            </a:r>
          </a:p>
        </p:txBody>
      </p:sp>
      <p:sp>
        <p:nvSpPr>
          <p:cNvPr id="6" name="TextBox 5">
            <a:extLst>
              <a:ext uri="{FF2B5EF4-FFF2-40B4-BE49-F238E27FC236}">
                <a16:creationId xmlns:a16="http://schemas.microsoft.com/office/drawing/2014/main" id="{30FC7538-F2D2-D1C9-EED4-22FAB2C82BF0}"/>
              </a:ext>
            </a:extLst>
          </p:cNvPr>
          <p:cNvSpPr txBox="1"/>
          <p:nvPr/>
        </p:nvSpPr>
        <p:spPr>
          <a:xfrm>
            <a:off x="383356" y="2034308"/>
            <a:ext cx="11425287" cy="3416320"/>
          </a:xfrm>
          <a:prstGeom prst="rect">
            <a:avLst/>
          </a:prstGeom>
          <a:noFill/>
        </p:spPr>
        <p:txBody>
          <a:bodyPr wrap="square">
            <a:spAutoFit/>
          </a:bodyPr>
          <a:lstStyle/>
          <a:p>
            <a:pPr algn="just"/>
            <a:r>
              <a:rPr lang="en-US" sz="1800" b="0" i="0" u="none" strike="noStrike" dirty="0">
                <a:solidFill>
                  <a:srgbClr val="595959"/>
                </a:solidFill>
                <a:effectLst/>
                <a:latin typeface="Times New Roman" panose="02020603050405020304" pitchFamily="18" charset="0"/>
                <a:cs typeface="Times New Roman" panose="02020603050405020304" pitchFamily="18" charset="0"/>
              </a:rPr>
              <a:t>This study investigates strategies to improve the efficiency of propeller systems through a combination of design optimization and performance analysis by researching and analyzing a variety of blade shapes and their performance for corresponding flight phases. The research aims to address the increasing demand for more energy-efficient propulsion solutions in aerospace by emphasizing more on increasing the propeller efficiency and lowering the power consumption. Key factors influencing propeller efficiency, such as airfoil selection, blade geometry, blade orientation, etc. are examined using various optimization techniques and previous studies for the given set of operational constraints. The proposed methodology describes the optimal propeller designs based on performance metrics suitable for given operating requirements, optimization of thrust and power consumption. The study also brings up the idea of energy harvesting capability where the propeller would act as a wind turbine during the phases of flight where the engine power is idled ex. descent, thus, generating and storing power which can boost up the endurance of the flight. The findings offer valuable insights for the development of next-generation propeller systems </a:t>
            </a:r>
            <a:r>
              <a:rPr lang="en-US" dirty="0">
                <a:solidFill>
                  <a:srgbClr val="595959"/>
                </a:solidFill>
                <a:latin typeface="Times New Roman" panose="02020603050405020304" pitchFamily="18" charset="0"/>
                <a:cs typeface="Times New Roman" panose="02020603050405020304" pitchFamily="18" charset="0"/>
              </a:rPr>
              <a:t>such as morphing propellers </a:t>
            </a:r>
            <a:r>
              <a:rPr lang="en-US" sz="1800" b="0" i="0" u="none" strike="noStrike" dirty="0">
                <a:solidFill>
                  <a:srgbClr val="595959"/>
                </a:solidFill>
                <a:effectLst/>
                <a:latin typeface="Times New Roman" panose="02020603050405020304" pitchFamily="18" charset="0"/>
                <a:cs typeface="Times New Roman" panose="02020603050405020304" pitchFamily="18" charset="0"/>
              </a:rPr>
              <a:t>tailored to specific applications, leading to significant improvements in energy efficiency and environmental sustainability.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03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0CB2-4168-78E1-1016-D11779F04F33}"/>
              </a:ext>
            </a:extLst>
          </p:cNvPr>
          <p:cNvSpPr>
            <a:spLocks noGrp="1"/>
          </p:cNvSpPr>
          <p:nvPr>
            <p:ph type="title"/>
          </p:nvPr>
        </p:nvSpPr>
        <p:spPr>
          <a:xfrm>
            <a:off x="2696459" y="2476108"/>
            <a:ext cx="6799081" cy="1456267"/>
          </a:xfrm>
        </p:spPr>
        <p:txBody>
          <a:bodyPr>
            <a:noAutofit/>
          </a:bodyPr>
          <a:lstStyle/>
          <a:p>
            <a:r>
              <a:rPr lang="en-IN" sz="9600" dirty="0"/>
              <a:t>Thank you!</a:t>
            </a:r>
          </a:p>
        </p:txBody>
      </p:sp>
    </p:spTree>
    <p:extLst>
      <p:ext uri="{BB962C8B-B14F-4D97-AF65-F5344CB8AC3E}">
        <p14:creationId xmlns:p14="http://schemas.microsoft.com/office/powerpoint/2010/main" val="100280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428A-648E-D858-9841-FBB0EB879876}"/>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DA2520E-F2ED-BDD9-F301-B5AEFC51C416}"/>
              </a:ext>
            </a:extLst>
          </p:cNvPr>
          <p:cNvSpPr>
            <a:spLocks noGrp="1"/>
          </p:cNvSpPr>
          <p:nvPr>
            <p:ph idx="1"/>
          </p:nvPr>
        </p:nvSpPr>
        <p:spPr>
          <a:xfrm>
            <a:off x="458644" y="1793998"/>
            <a:ext cx="11029615" cy="1495958"/>
          </a:xfrm>
        </p:spPr>
        <p:txBody>
          <a:bodyPr/>
          <a:lstStyle/>
          <a:p>
            <a:pPr>
              <a:buFont typeface="Courier New" panose="02070309020205020404" pitchFamily="49" charset="0"/>
              <a:buChar char="o"/>
            </a:pPr>
            <a:r>
              <a:rPr lang="en-IN" dirty="0"/>
              <a:t>Mission Profile &amp; Introduction to Energy Recuperation </a:t>
            </a:r>
          </a:p>
          <a:p>
            <a:pPr>
              <a:buFont typeface="Courier New" panose="02070309020205020404" pitchFamily="49" charset="0"/>
              <a:buChar char="o"/>
            </a:pPr>
            <a:r>
              <a:rPr lang="en-IN" dirty="0"/>
              <a:t>Blade </a:t>
            </a:r>
            <a:r>
              <a:rPr lang="en-IN" dirty="0" err="1"/>
              <a:t>Airfoil</a:t>
            </a:r>
            <a:r>
              <a:rPr lang="en-IN" dirty="0"/>
              <a:t> Selection &amp; Morphing Blades </a:t>
            </a:r>
          </a:p>
          <a:p>
            <a:pPr>
              <a:buFont typeface="Courier New" panose="02070309020205020404" pitchFamily="49" charset="0"/>
              <a:buChar char="o"/>
            </a:pPr>
            <a:r>
              <a:rPr lang="en-IN" dirty="0"/>
              <a:t>Optimization of Power Consumption for various modes of propeller operations. </a:t>
            </a:r>
          </a:p>
        </p:txBody>
      </p:sp>
    </p:spTree>
    <p:extLst>
      <p:ext uri="{BB962C8B-B14F-4D97-AF65-F5344CB8AC3E}">
        <p14:creationId xmlns:p14="http://schemas.microsoft.com/office/powerpoint/2010/main" val="64558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triangle&#10;&#10;Description automatically generated">
            <a:extLst>
              <a:ext uri="{FF2B5EF4-FFF2-40B4-BE49-F238E27FC236}">
                <a16:creationId xmlns:a16="http://schemas.microsoft.com/office/drawing/2014/main" id="{FA28F4C8-89CC-B388-6B56-B25463D22D75}"/>
              </a:ext>
            </a:extLst>
          </p:cNvPr>
          <p:cNvPicPr>
            <a:picLocks noChangeAspect="1"/>
          </p:cNvPicPr>
          <p:nvPr/>
        </p:nvPicPr>
        <p:blipFill rotWithShape="1">
          <a:blip r:embed="rId2"/>
          <a:srcRect t="31724" b="28418"/>
          <a:stretch/>
        </p:blipFill>
        <p:spPr>
          <a:xfrm>
            <a:off x="3762612" y="395926"/>
            <a:ext cx="5700607" cy="2733773"/>
          </a:xfrm>
          <a:prstGeom prst="rect">
            <a:avLst/>
          </a:prstGeom>
          <a:ln>
            <a:solidFill>
              <a:srgbClr val="C00000"/>
            </a:solidFill>
          </a:ln>
        </p:spPr>
      </p:pic>
      <p:pic>
        <p:nvPicPr>
          <p:cNvPr id="1028" name="Picture 4">
            <a:extLst>
              <a:ext uri="{FF2B5EF4-FFF2-40B4-BE49-F238E27FC236}">
                <a16:creationId xmlns:a16="http://schemas.microsoft.com/office/drawing/2014/main" id="{AF8DE2EC-3B7A-0043-162E-DA2F7CC2C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215807">
            <a:off x="95810" y="-2028677"/>
            <a:ext cx="4486275" cy="51018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8D8C4A7-B9CD-BE9D-04B0-151CF23B7C7A}"/>
              </a:ext>
            </a:extLst>
          </p:cNvPr>
          <p:cNvPicPr>
            <a:picLocks noChangeAspect="1"/>
          </p:cNvPicPr>
          <p:nvPr/>
        </p:nvPicPr>
        <p:blipFill>
          <a:blip r:embed="rId4"/>
          <a:stretch>
            <a:fillRect/>
          </a:stretch>
        </p:blipFill>
        <p:spPr>
          <a:xfrm>
            <a:off x="2145533" y="4619313"/>
            <a:ext cx="9069066" cy="2238687"/>
          </a:xfrm>
          <a:prstGeom prst="rect">
            <a:avLst/>
          </a:prstGeom>
        </p:spPr>
      </p:pic>
      <p:cxnSp>
        <p:nvCxnSpPr>
          <p:cNvPr id="9" name="Straight Arrow Connector 8">
            <a:extLst>
              <a:ext uri="{FF2B5EF4-FFF2-40B4-BE49-F238E27FC236}">
                <a16:creationId xmlns:a16="http://schemas.microsoft.com/office/drawing/2014/main" id="{92F36A1F-536A-9512-1FFD-21B12758FE45}"/>
              </a:ext>
            </a:extLst>
          </p:cNvPr>
          <p:cNvCxnSpPr/>
          <p:nvPr/>
        </p:nvCxnSpPr>
        <p:spPr>
          <a:xfrm>
            <a:off x="2145533" y="4770142"/>
            <a:ext cx="9096866" cy="0"/>
          </a:xfrm>
          <a:prstGeom prst="straightConnector1">
            <a:avLst/>
          </a:prstGeom>
          <a:ln w="127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B878C422-A7D4-D2A4-8EC0-C7D18B2EF208}"/>
              </a:ext>
            </a:extLst>
          </p:cNvPr>
          <p:cNvSpPr/>
          <p:nvPr/>
        </p:nvSpPr>
        <p:spPr>
          <a:xfrm>
            <a:off x="5826245" y="5166069"/>
            <a:ext cx="1347553" cy="1583698"/>
          </a:xfrm>
          <a:prstGeom prst="ellipse">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220001A9-8E93-FD2B-C1DD-FAC7F5827422}"/>
              </a:ext>
            </a:extLst>
          </p:cNvPr>
          <p:cNvCxnSpPr>
            <a:endCxn id="10" idx="6"/>
          </p:cNvCxnSpPr>
          <p:nvPr/>
        </p:nvCxnSpPr>
        <p:spPr>
          <a:xfrm>
            <a:off x="6485641" y="5882504"/>
            <a:ext cx="69758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7FB0FB-CC1A-9A94-7B86-B231DD954E00}"/>
              </a:ext>
            </a:extLst>
          </p:cNvPr>
          <p:cNvSpPr txBox="1"/>
          <p:nvPr/>
        </p:nvSpPr>
        <p:spPr>
          <a:xfrm>
            <a:off x="6176445" y="4421351"/>
            <a:ext cx="818243"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10.5m</a:t>
            </a:r>
          </a:p>
        </p:txBody>
      </p:sp>
      <p:sp>
        <p:nvSpPr>
          <p:cNvPr id="15" name="TextBox 14">
            <a:extLst>
              <a:ext uri="{FF2B5EF4-FFF2-40B4-BE49-F238E27FC236}">
                <a16:creationId xmlns:a16="http://schemas.microsoft.com/office/drawing/2014/main" id="{71EA2BE4-CD4E-AD52-6ED6-C562866E64CF}"/>
              </a:ext>
            </a:extLst>
          </p:cNvPr>
          <p:cNvSpPr txBox="1"/>
          <p:nvPr/>
        </p:nvSpPr>
        <p:spPr>
          <a:xfrm>
            <a:off x="6834432" y="5806917"/>
            <a:ext cx="1127052"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R=0.82m</a:t>
            </a:r>
          </a:p>
        </p:txBody>
      </p:sp>
      <p:sp>
        <p:nvSpPr>
          <p:cNvPr id="17" name="TextBox 16">
            <a:extLst>
              <a:ext uri="{FF2B5EF4-FFF2-40B4-BE49-F238E27FC236}">
                <a16:creationId xmlns:a16="http://schemas.microsoft.com/office/drawing/2014/main" id="{B2F2368F-5F55-A659-DE94-BF47399D3AF8}"/>
              </a:ext>
            </a:extLst>
          </p:cNvPr>
          <p:cNvSpPr txBox="1"/>
          <p:nvPr/>
        </p:nvSpPr>
        <p:spPr>
          <a:xfrm>
            <a:off x="3704735" y="-4184"/>
            <a:ext cx="278090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Flight Profile</a:t>
            </a:r>
          </a:p>
        </p:txBody>
      </p:sp>
      <p:sp>
        <p:nvSpPr>
          <p:cNvPr id="18" name="TextBox 17">
            <a:extLst>
              <a:ext uri="{FF2B5EF4-FFF2-40B4-BE49-F238E27FC236}">
                <a16:creationId xmlns:a16="http://schemas.microsoft.com/office/drawing/2014/main" id="{FF9B36E2-E337-DD4B-0DEF-AD85408510EE}"/>
              </a:ext>
            </a:extLst>
          </p:cNvPr>
          <p:cNvSpPr txBox="1"/>
          <p:nvPr/>
        </p:nvSpPr>
        <p:spPr>
          <a:xfrm>
            <a:off x="2145533" y="3271102"/>
            <a:ext cx="9298607"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Ref Aircraft: </a:t>
            </a:r>
            <a:r>
              <a:rPr lang="en-IN" dirty="0">
                <a:latin typeface="Times New Roman" panose="02020603050405020304" pitchFamily="18" charset="0"/>
                <a:cs typeface="Times New Roman" panose="02020603050405020304" pitchFamily="18" charset="0"/>
              </a:rPr>
              <a:t>Pipistrel Alpha Electro </a:t>
            </a:r>
          </a:p>
          <a:p>
            <a:r>
              <a:rPr lang="en-IN" dirty="0">
                <a:latin typeface="Times New Roman" panose="02020603050405020304" pitchFamily="18" charset="0"/>
                <a:cs typeface="Times New Roman" panose="02020603050405020304" pitchFamily="18" charset="0"/>
              </a:rPr>
              <a:t>Max Power : 60 kW             Powerplant: Electric        Max RPM: 2240 (cruise)</a:t>
            </a:r>
          </a:p>
          <a:p>
            <a:r>
              <a:rPr lang="en-IN" dirty="0">
                <a:latin typeface="Times New Roman" panose="02020603050405020304" pitchFamily="18" charset="0"/>
                <a:cs typeface="Times New Roman" panose="02020603050405020304" pitchFamily="18" charset="0"/>
              </a:rPr>
              <a:t>Weight : 5395.5N                No. of Blades : 3</a:t>
            </a:r>
          </a:p>
          <a:p>
            <a:r>
              <a:rPr lang="en-IN" dirty="0">
                <a:latin typeface="Times New Roman" panose="02020603050405020304" pitchFamily="18" charset="0"/>
                <a:cs typeface="Times New Roman" panose="02020603050405020304" pitchFamily="18" charset="0"/>
              </a:rPr>
              <a:t>Cruise Range Distance: 108nm (200km)</a:t>
            </a:r>
          </a:p>
        </p:txBody>
      </p:sp>
      <p:sp>
        <p:nvSpPr>
          <p:cNvPr id="19" name="TextBox 18">
            <a:extLst>
              <a:ext uri="{FF2B5EF4-FFF2-40B4-BE49-F238E27FC236}">
                <a16:creationId xmlns:a16="http://schemas.microsoft.com/office/drawing/2014/main" id="{148300C0-7EC4-2D06-A909-AC481BC5682C}"/>
              </a:ext>
            </a:extLst>
          </p:cNvPr>
          <p:cNvSpPr txBox="1"/>
          <p:nvPr/>
        </p:nvSpPr>
        <p:spPr>
          <a:xfrm>
            <a:off x="5540454" y="3086976"/>
            <a:ext cx="2013557"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Fig 1.1 Estimated Mission Profile</a:t>
            </a:r>
          </a:p>
        </p:txBody>
      </p:sp>
      <p:sp>
        <p:nvSpPr>
          <p:cNvPr id="20" name="TextBox 19">
            <a:extLst>
              <a:ext uri="{FF2B5EF4-FFF2-40B4-BE49-F238E27FC236}">
                <a16:creationId xmlns:a16="http://schemas.microsoft.com/office/drawing/2014/main" id="{D23EAF1F-78C0-3CE8-E62B-D981273D383A}"/>
              </a:ext>
            </a:extLst>
          </p:cNvPr>
          <p:cNvSpPr txBox="1"/>
          <p:nvPr/>
        </p:nvSpPr>
        <p:spPr>
          <a:xfrm>
            <a:off x="7397958" y="6556172"/>
            <a:ext cx="2462479"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Fig 1.2 Aircraft Geometry – Front View</a:t>
            </a:r>
          </a:p>
        </p:txBody>
      </p:sp>
      <p:sp>
        <p:nvSpPr>
          <p:cNvPr id="24" name="TextBox 23">
            <a:extLst>
              <a:ext uri="{FF2B5EF4-FFF2-40B4-BE49-F238E27FC236}">
                <a16:creationId xmlns:a16="http://schemas.microsoft.com/office/drawing/2014/main" id="{EF28DAE6-5292-A2C3-C50E-03C4C1FF916A}"/>
              </a:ext>
            </a:extLst>
          </p:cNvPr>
          <p:cNvSpPr txBox="1"/>
          <p:nvPr/>
        </p:nvSpPr>
        <p:spPr>
          <a:xfrm>
            <a:off x="10415976" y="5697838"/>
            <a:ext cx="1127052"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2.05m</a:t>
            </a:r>
          </a:p>
        </p:txBody>
      </p:sp>
      <p:cxnSp>
        <p:nvCxnSpPr>
          <p:cNvPr id="26" name="Straight Arrow Connector 25">
            <a:extLst>
              <a:ext uri="{FF2B5EF4-FFF2-40B4-BE49-F238E27FC236}">
                <a16:creationId xmlns:a16="http://schemas.microsoft.com/office/drawing/2014/main" id="{99F4D271-50F7-3C7C-FB86-8EC18E472C4E}"/>
              </a:ext>
            </a:extLst>
          </p:cNvPr>
          <p:cNvCxnSpPr/>
          <p:nvPr/>
        </p:nvCxnSpPr>
        <p:spPr>
          <a:xfrm>
            <a:off x="11242399" y="4790683"/>
            <a:ext cx="88620" cy="195908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31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F537B-2D5A-70B2-71B9-1A4562ABAA76}"/>
              </a:ext>
            </a:extLst>
          </p:cNvPr>
          <p:cNvSpPr>
            <a:spLocks noGrp="1"/>
          </p:cNvSpPr>
          <p:nvPr>
            <p:ph type="title"/>
          </p:nvPr>
        </p:nvSpPr>
        <p:spPr>
          <a:xfrm>
            <a:off x="761800" y="762001"/>
            <a:ext cx="5334197" cy="1708242"/>
          </a:xfrm>
        </p:spPr>
        <p:txBody>
          <a:bodyPr anchor="ctr">
            <a:normAutofit/>
          </a:bodyPr>
          <a:lstStyle/>
          <a:p>
            <a:r>
              <a:rPr lang="en-US" sz="4000" b="1">
                <a:latin typeface="Times New Roman"/>
                <a:cs typeface="Calibri Light"/>
              </a:rPr>
              <a:t>What is regenerative Flight ?</a:t>
            </a:r>
            <a:endParaRPr lang="en-US" sz="4000" b="1">
              <a:latin typeface="Times New Roman"/>
            </a:endParaRPr>
          </a:p>
        </p:txBody>
      </p:sp>
      <p:sp>
        <p:nvSpPr>
          <p:cNvPr id="3" name="Content Placeholder 2">
            <a:extLst>
              <a:ext uri="{FF2B5EF4-FFF2-40B4-BE49-F238E27FC236}">
                <a16:creationId xmlns:a16="http://schemas.microsoft.com/office/drawing/2014/main" id="{6728E561-9FA5-6D2A-A9DF-FB508E664295}"/>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endParaRPr lang="en-US" sz="2000">
              <a:latin typeface="Times New Roman"/>
              <a:cs typeface="Calibri"/>
            </a:endParaRPr>
          </a:p>
          <a:p>
            <a:r>
              <a:rPr lang="en-US" sz="2000">
                <a:latin typeface="Times New Roman"/>
                <a:ea typeface="+mn-lt"/>
                <a:cs typeface="+mn-lt"/>
              </a:rPr>
              <a:t>The flight time can be increased if necessary, or storage of energy for the subsequent flight becomes possible.</a:t>
            </a:r>
          </a:p>
          <a:p>
            <a:r>
              <a:rPr lang="en-US" sz="2000">
                <a:latin typeface="Times New Roman"/>
                <a:ea typeface="+mn-lt"/>
                <a:cs typeface="+mn-lt"/>
              </a:rPr>
              <a:t>It is claimed that the technology enables a reduction in energy consumption as well as an extension of the options and flexibility the pilot obtains with the ’extra energy’ that would not be there without in-flight energy recuperation</a:t>
            </a:r>
          </a:p>
        </p:txBody>
      </p:sp>
      <p:pic>
        <p:nvPicPr>
          <p:cNvPr id="16" name="Picture 15" descr="Close up of a control panel of an aeroplane flying at night">
            <a:extLst>
              <a:ext uri="{FF2B5EF4-FFF2-40B4-BE49-F238E27FC236}">
                <a16:creationId xmlns:a16="http://schemas.microsoft.com/office/drawing/2014/main" id="{A00C0393-D353-A1A4-E561-507E1DA9F8A4}"/>
              </a:ext>
            </a:extLst>
          </p:cNvPr>
          <p:cNvPicPr>
            <a:picLocks noChangeAspect="1"/>
          </p:cNvPicPr>
          <p:nvPr/>
        </p:nvPicPr>
        <p:blipFill rotWithShape="1">
          <a:blip r:embed="rId2"/>
          <a:srcRect l="15273" r="32894" b="4"/>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72747060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E6786-CEE8-AF2E-997A-01AA0324144C}"/>
              </a:ext>
            </a:extLst>
          </p:cNvPr>
          <p:cNvSpPr>
            <a:spLocks noGrp="1"/>
          </p:cNvSpPr>
          <p:nvPr>
            <p:ph type="title"/>
          </p:nvPr>
        </p:nvSpPr>
        <p:spPr>
          <a:xfrm>
            <a:off x="6115317" y="405685"/>
            <a:ext cx="5464968" cy="1559301"/>
          </a:xfrm>
        </p:spPr>
        <p:txBody>
          <a:bodyPr vert="horz" lIns="91440" tIns="45720" rIns="91440" bIns="45720" rtlCol="0" anchor="ctr">
            <a:normAutofit fontScale="90000"/>
          </a:bodyPr>
          <a:lstStyle/>
          <a:p>
            <a:r>
              <a:rPr lang="en-US" sz="3700" b="1">
                <a:latin typeface="Times New Roman"/>
                <a:cs typeface="Times New Roman"/>
              </a:rPr>
              <a:t>Is regenerative Flight Practical? (Spoiler Alert YES!)</a:t>
            </a:r>
          </a:p>
        </p:txBody>
      </p:sp>
      <p:sp>
        <p:nvSpPr>
          <p:cNvPr id="4" name="TextBox 3">
            <a:extLst>
              <a:ext uri="{FF2B5EF4-FFF2-40B4-BE49-F238E27FC236}">
                <a16:creationId xmlns:a16="http://schemas.microsoft.com/office/drawing/2014/main" id="{2E2DBDC8-D2FB-E853-62B3-E5476AE77BFC}"/>
              </a:ext>
            </a:extLst>
          </p:cNvPr>
          <p:cNvSpPr txBox="1"/>
          <p:nvPr/>
        </p:nvSpPr>
        <p:spPr>
          <a:xfrm>
            <a:off x="6093853" y="2743200"/>
            <a:ext cx="5268804" cy="40120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50000"/>
              </a:lnSpc>
              <a:spcAft>
                <a:spcPts val="600"/>
              </a:spcAft>
            </a:pPr>
            <a:r>
              <a:rPr lang="en-US">
                <a:latin typeface="Times New Roman"/>
                <a:cs typeface="Times New Roman"/>
              </a:rPr>
              <a:t>The main mechanism driving regenerative flight technology is an innovative propeller design that can accomplish a dual function of delivering sufficient power in the most energy-demanding climbing flight phase, while simultaneously regenerating as much energy as possible by windmilling during the descent flight phase.</a:t>
            </a:r>
          </a:p>
          <a:p>
            <a:pPr marL="285750" indent="-228600">
              <a:lnSpc>
                <a:spcPct val="90000"/>
              </a:lnSpc>
              <a:spcAft>
                <a:spcPts val="600"/>
              </a:spcAft>
              <a:buFont typeface="Arial" panose="020B0604020202020204" pitchFamily="34" charset="0"/>
              <a:buChar char="•"/>
            </a:pPr>
            <a:endParaRPr lang="en-US" sz="2000">
              <a:latin typeface="Times New Roman"/>
              <a:cs typeface="Times New Roman"/>
            </a:endParaRPr>
          </a:p>
        </p:txBody>
      </p:sp>
      <p:pic>
        <p:nvPicPr>
          <p:cNvPr id="5122" name="Picture 2" descr="GE Aviation fires up engine made from 35 percent printed parts">
            <a:extLst>
              <a:ext uri="{FF2B5EF4-FFF2-40B4-BE49-F238E27FC236}">
                <a16:creationId xmlns:a16="http://schemas.microsoft.com/office/drawing/2014/main" id="{CA4E0C28-DFA1-A9B4-631B-1265ACA41B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499"/>
          <a:stretch/>
        </p:blipFill>
        <p:spPr bwMode="auto">
          <a:xfrm>
            <a:off x="0" y="-1"/>
            <a:ext cx="5773014"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5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ectangle 8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971569AF-89E6-0E65-71CA-F9F7E017B442}"/>
              </a:ext>
            </a:extLst>
          </p:cNvPr>
          <p:cNvSpPr txBox="1"/>
          <p:nvPr/>
        </p:nvSpPr>
        <p:spPr>
          <a:xfrm>
            <a:off x="1051560" y="4329321"/>
            <a:ext cx="3657600"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ct val="0"/>
              </a:spcBef>
              <a:spcAft>
                <a:spcPts val="600"/>
              </a:spcAft>
            </a:pPr>
            <a:r>
              <a:rPr lang="en-US" sz="3000" b="1" dirty="0">
                <a:latin typeface="Times New Roman"/>
                <a:ea typeface="+mj-ea"/>
                <a:cs typeface="Times New Roman"/>
              </a:rPr>
              <a:t>ENERGY HARVESTING POWERTRAIN ARCHITECTURE</a:t>
            </a:r>
          </a:p>
        </p:txBody>
      </p:sp>
      <p:pic>
        <p:nvPicPr>
          <p:cNvPr id="2" name="Picture 1" descr="A diagram of a vehicle&#10;&#10;Description automatically generated">
            <a:extLst>
              <a:ext uri="{FF2B5EF4-FFF2-40B4-BE49-F238E27FC236}">
                <a16:creationId xmlns:a16="http://schemas.microsoft.com/office/drawing/2014/main" id="{23D21872-52EB-17F1-6756-9F8890541F8C}"/>
              </a:ext>
            </a:extLst>
          </p:cNvPr>
          <p:cNvPicPr>
            <a:picLocks noChangeAspect="1"/>
          </p:cNvPicPr>
          <p:nvPr/>
        </p:nvPicPr>
        <p:blipFill>
          <a:blip r:embed="rId2"/>
          <a:stretch>
            <a:fillRect/>
          </a:stretch>
        </p:blipFill>
        <p:spPr>
          <a:xfrm>
            <a:off x="355886" y="335995"/>
            <a:ext cx="5844604" cy="3099335"/>
          </a:xfrm>
          <a:prstGeom prst="rect">
            <a:avLst/>
          </a:prstGeom>
        </p:spPr>
      </p:pic>
      <p:pic>
        <p:nvPicPr>
          <p:cNvPr id="4" name="Picture 3" descr="Diagram of a wind propellor&#10;&#10;Description automatically generated">
            <a:extLst>
              <a:ext uri="{FF2B5EF4-FFF2-40B4-BE49-F238E27FC236}">
                <a16:creationId xmlns:a16="http://schemas.microsoft.com/office/drawing/2014/main" id="{CF9C8677-5535-FEEA-E252-3BC18FAB7805}"/>
              </a:ext>
            </a:extLst>
          </p:cNvPr>
          <p:cNvPicPr>
            <a:picLocks noChangeAspect="1"/>
          </p:cNvPicPr>
          <p:nvPr/>
        </p:nvPicPr>
        <p:blipFill>
          <a:blip r:embed="rId3"/>
          <a:stretch>
            <a:fillRect/>
          </a:stretch>
        </p:blipFill>
        <p:spPr>
          <a:xfrm>
            <a:off x="6198887" y="332512"/>
            <a:ext cx="5522976" cy="3092184"/>
          </a:xfrm>
          <a:prstGeom prst="rect">
            <a:avLst/>
          </a:prstGeom>
        </p:spPr>
      </p:pic>
      <p:sp>
        <p:nvSpPr>
          <p:cNvPr id="90" name="Rectangle 8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1" name="Rectangle 9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827FED2D-9A46-B064-84A8-A032EA71FAC1}"/>
              </a:ext>
            </a:extLst>
          </p:cNvPr>
          <p:cNvSpPr txBox="1"/>
          <p:nvPr/>
        </p:nvSpPr>
        <p:spPr>
          <a:xfrm>
            <a:off x="5250106" y="4329321"/>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342900" indent="-228600">
              <a:lnSpc>
                <a:spcPct val="90000"/>
              </a:lnSpc>
              <a:spcAft>
                <a:spcPts val="600"/>
              </a:spcAft>
              <a:buFont typeface="Arial" panose="020B0604020202020204" pitchFamily="34" charset="0"/>
              <a:buChar char="•"/>
            </a:pPr>
            <a:r>
              <a:rPr lang="en-US" sz="1500">
                <a:latin typeface="Times New Roman"/>
                <a:cs typeface="Times New Roman"/>
              </a:rPr>
              <a:t>Energy is exchanged between the ESU(Electrical Storage Unit) and the electrical-power conditioner (EPC)</a:t>
            </a:r>
          </a:p>
          <a:p>
            <a:pPr marL="342900" indent="-228600">
              <a:lnSpc>
                <a:spcPct val="90000"/>
              </a:lnSpc>
              <a:spcAft>
                <a:spcPts val="600"/>
              </a:spcAft>
              <a:buFont typeface="Arial" panose="020B0604020202020204" pitchFamily="34" charset="0"/>
              <a:buChar char="•"/>
            </a:pPr>
            <a:r>
              <a:rPr lang="en-US" sz="1500">
                <a:latin typeface="Times New Roman"/>
                <a:cs typeface="Times New Roman"/>
              </a:rPr>
              <a:t>EPC is used to control the Speed of the Electric Motor Generator(EMG)</a:t>
            </a:r>
          </a:p>
          <a:p>
            <a:pPr marL="342900" indent="-228600">
              <a:lnSpc>
                <a:spcPct val="90000"/>
              </a:lnSpc>
              <a:spcAft>
                <a:spcPts val="600"/>
              </a:spcAft>
              <a:buFont typeface="Arial" panose="020B0604020202020204" pitchFamily="34" charset="0"/>
              <a:buChar char="•"/>
            </a:pPr>
            <a:r>
              <a:rPr lang="en-US" sz="1500">
                <a:latin typeface="Times New Roman"/>
                <a:cs typeface="Times New Roman"/>
              </a:rPr>
              <a:t>Shaft power generated is transmitter to propeller via Speed Torque Controller(STM)</a:t>
            </a:r>
          </a:p>
          <a:p>
            <a:pPr marL="342900" indent="-228600">
              <a:lnSpc>
                <a:spcPct val="90000"/>
              </a:lnSpc>
              <a:spcAft>
                <a:spcPts val="600"/>
              </a:spcAft>
              <a:buFont typeface="Arial" panose="020B0604020202020204" pitchFamily="34" charset="0"/>
              <a:buChar char="•"/>
            </a:pPr>
            <a:r>
              <a:rPr lang="en-US" sz="1500">
                <a:latin typeface="Times New Roman"/>
                <a:cs typeface="Times New Roman"/>
              </a:rPr>
              <a:t>It has two modes : energy consuming (propelling) or energy extraction (windmilling) mode</a:t>
            </a:r>
          </a:p>
        </p:txBody>
      </p:sp>
      <p:sp>
        <p:nvSpPr>
          <p:cNvPr id="3" name="TextBox 2">
            <a:extLst>
              <a:ext uri="{FF2B5EF4-FFF2-40B4-BE49-F238E27FC236}">
                <a16:creationId xmlns:a16="http://schemas.microsoft.com/office/drawing/2014/main" id="{ED80602A-D599-A4A2-E408-5D091764CF72}"/>
              </a:ext>
            </a:extLst>
          </p:cNvPr>
          <p:cNvSpPr txBox="1"/>
          <p:nvPr/>
        </p:nvSpPr>
        <p:spPr>
          <a:xfrm>
            <a:off x="7338176" y="3438120"/>
            <a:ext cx="371361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Times New Roman" panose="02020603050405020304" pitchFamily="18" charset="0"/>
                <a:ea typeface="+mn-lt"/>
                <a:cs typeface="Times New Roman" panose="02020603050405020304" pitchFamily="18" charset="0"/>
              </a:rPr>
              <a:t>Figure 1.4 : Main components of a regenerative powertrain </a:t>
            </a:r>
            <a:endParaRPr lang="en-US"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8ECD2B-13F6-A793-A37E-27B9E375CF7F}"/>
              </a:ext>
            </a:extLst>
          </p:cNvPr>
          <p:cNvSpPr txBox="1"/>
          <p:nvPr/>
        </p:nvSpPr>
        <p:spPr>
          <a:xfrm>
            <a:off x="1796001" y="3452926"/>
            <a:ext cx="37461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Times New Roman" panose="02020603050405020304" pitchFamily="18" charset="0"/>
                <a:ea typeface="+mn-lt"/>
                <a:cs typeface="Times New Roman" panose="02020603050405020304" pitchFamily="18" charset="0"/>
              </a:rPr>
              <a:t>Figure 1.3: Powertrain Architecture</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34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002F0-0FEA-2516-69EE-63A3E63E9613}"/>
              </a:ext>
            </a:extLst>
          </p:cNvPr>
          <p:cNvSpPr>
            <a:spLocks noGrp="1"/>
          </p:cNvSpPr>
          <p:nvPr>
            <p:ph type="title"/>
          </p:nvPr>
        </p:nvSpPr>
        <p:spPr>
          <a:xfrm>
            <a:off x="135530" y="1309760"/>
            <a:ext cx="6228592" cy="773479"/>
          </a:xfrm>
        </p:spPr>
        <p:txBody>
          <a:bodyPr anchor="b">
            <a:normAutofit/>
          </a:bodyPr>
          <a:lstStyle/>
          <a:p>
            <a:r>
              <a:rPr lang="en-US" b="1" dirty="0">
                <a:latin typeface="Times New Roman"/>
                <a:cs typeface="Calibri Light"/>
              </a:rPr>
              <a:t>Blade Airfoil Selection</a:t>
            </a:r>
          </a:p>
        </p:txBody>
      </p:sp>
      <p:sp>
        <p:nvSpPr>
          <p:cNvPr id="18"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398137-20D3-1B11-9230-138433C8BE33}"/>
              </a:ext>
            </a:extLst>
          </p:cNvPr>
          <p:cNvSpPr>
            <a:spLocks noGrp="1"/>
          </p:cNvSpPr>
          <p:nvPr>
            <p:ph idx="1"/>
          </p:nvPr>
        </p:nvSpPr>
        <p:spPr>
          <a:xfrm>
            <a:off x="135530" y="2547749"/>
            <a:ext cx="5508417" cy="4073976"/>
          </a:xfrm>
        </p:spPr>
        <p:txBody>
          <a:bodyPr vert="horz" lIns="91440" tIns="45720" rIns="91440" bIns="45720" rtlCol="0" anchor="t">
            <a:normAutofit/>
          </a:bodyPr>
          <a:lstStyle/>
          <a:p>
            <a:pPr marL="342900" indent="-342900" algn="just">
              <a:lnSpc>
                <a:spcPct val="150000"/>
              </a:lnSpc>
            </a:pPr>
            <a:r>
              <a:rPr lang="en-US" sz="1600" dirty="0">
                <a:latin typeface="Times New Roman"/>
                <a:cs typeface="Calibri"/>
              </a:rPr>
              <a:t>Blade cross section is made up of airfoil and plays a crucial role in performance</a:t>
            </a:r>
            <a:endParaRPr lang="en-US" sz="1600" dirty="0">
              <a:latin typeface="Times New Roman"/>
              <a:cs typeface="Times New Roman"/>
            </a:endParaRPr>
          </a:p>
          <a:p>
            <a:pPr marL="342900" indent="-342900" algn="just">
              <a:lnSpc>
                <a:spcPct val="150000"/>
              </a:lnSpc>
            </a:pPr>
            <a:r>
              <a:rPr lang="en-US" sz="1600" dirty="0">
                <a:latin typeface="Times New Roman"/>
                <a:ea typeface="+mn-lt"/>
                <a:cs typeface="+mn-lt"/>
              </a:rPr>
              <a:t>Single airfoil over the entire blade span</a:t>
            </a:r>
            <a:endParaRPr lang="en-US" sz="1600" dirty="0">
              <a:latin typeface="Times New Roman"/>
              <a:cs typeface="Calibri"/>
            </a:endParaRPr>
          </a:p>
          <a:p>
            <a:pPr marL="342900" indent="-342900" algn="just">
              <a:lnSpc>
                <a:spcPct val="150000"/>
              </a:lnSpc>
            </a:pPr>
            <a:r>
              <a:rPr lang="en-US" sz="1600" dirty="0">
                <a:latin typeface="Times New Roman"/>
                <a:cs typeface="Calibri"/>
              </a:rPr>
              <a:t>Higher efficiency requires high Lift-to-drag ratio</a:t>
            </a:r>
          </a:p>
          <a:p>
            <a:pPr marL="342900" indent="-342900" algn="just">
              <a:lnSpc>
                <a:spcPct val="150000"/>
              </a:lnSpc>
            </a:pPr>
            <a:r>
              <a:rPr lang="en-US" sz="1600" dirty="0">
                <a:latin typeface="Times New Roman"/>
                <a:cs typeface="Calibri"/>
              </a:rPr>
              <a:t>Each regime has different characteristics and hence the requirements of the camber</a:t>
            </a:r>
          </a:p>
          <a:p>
            <a:pPr marL="342900" indent="-342900" algn="just">
              <a:lnSpc>
                <a:spcPct val="150000"/>
              </a:lnSpc>
            </a:pPr>
            <a:r>
              <a:rPr lang="en-US" sz="1600" dirty="0">
                <a:latin typeface="Times New Roman"/>
                <a:cs typeface="Calibri"/>
              </a:rPr>
              <a:t>3 airfoils were chosen after careful literature review </a:t>
            </a:r>
          </a:p>
          <a:p>
            <a:pPr marL="342900" indent="-342900" algn="just">
              <a:lnSpc>
                <a:spcPct val="150000"/>
              </a:lnSpc>
            </a:pPr>
            <a:r>
              <a:rPr lang="en-US" sz="1600" dirty="0">
                <a:latin typeface="Times New Roman"/>
                <a:cs typeface="Calibri"/>
              </a:rPr>
              <a:t>L/D plots for Propulsive and Regenerative regimes are plotted in Fig.2.1</a:t>
            </a:r>
          </a:p>
          <a:p>
            <a:pPr marL="342900" indent="-342900" algn="just"/>
            <a:endParaRPr lang="en-US" sz="2200" dirty="0">
              <a:cs typeface="Calibri"/>
            </a:endParaRPr>
          </a:p>
          <a:p>
            <a:pPr marL="342900" indent="-342900" algn="just"/>
            <a:endParaRPr lang="en-US" sz="2200" dirty="0">
              <a:cs typeface="Calibri"/>
            </a:endParaRPr>
          </a:p>
          <a:p>
            <a:pPr marL="342900" indent="-342900" algn="just"/>
            <a:endParaRPr lang="en-US" sz="2200" dirty="0">
              <a:cs typeface="Calibri"/>
            </a:endParaRPr>
          </a:p>
        </p:txBody>
      </p:sp>
      <p:pic>
        <p:nvPicPr>
          <p:cNvPr id="6" name="Picture 5">
            <a:extLst>
              <a:ext uri="{FF2B5EF4-FFF2-40B4-BE49-F238E27FC236}">
                <a16:creationId xmlns:a16="http://schemas.microsoft.com/office/drawing/2014/main" id="{D46DB606-F443-83EB-48FA-A2A477CAE1F5}"/>
              </a:ext>
            </a:extLst>
          </p:cNvPr>
          <p:cNvPicPr>
            <a:picLocks noChangeAspect="1"/>
          </p:cNvPicPr>
          <p:nvPr/>
        </p:nvPicPr>
        <p:blipFill>
          <a:blip r:embed="rId2"/>
          <a:stretch>
            <a:fillRect/>
          </a:stretch>
        </p:blipFill>
        <p:spPr>
          <a:xfrm>
            <a:off x="5835032" y="614"/>
            <a:ext cx="6289324" cy="2405916"/>
          </a:xfrm>
          <a:prstGeom prst="rect">
            <a:avLst/>
          </a:prstGeom>
        </p:spPr>
      </p:pic>
      <p:sp>
        <p:nvSpPr>
          <p:cNvPr id="7" name="TextBox 6">
            <a:extLst>
              <a:ext uri="{FF2B5EF4-FFF2-40B4-BE49-F238E27FC236}">
                <a16:creationId xmlns:a16="http://schemas.microsoft.com/office/drawing/2014/main" id="{AB0B59CA-8E0B-7041-9075-CEB2B9D01EA1}"/>
              </a:ext>
            </a:extLst>
          </p:cNvPr>
          <p:cNvSpPr txBox="1"/>
          <p:nvPr/>
        </p:nvSpPr>
        <p:spPr>
          <a:xfrm>
            <a:off x="6684714" y="6489377"/>
            <a:ext cx="627415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Fig. 2.1 : Lift to Drag ratio for different A.O.A. for propulsive mode</a:t>
            </a:r>
            <a:r>
              <a:rPr lang="en-US" sz="1200" baseline="30000" dirty="0">
                <a:cs typeface="Calibri"/>
              </a:rPr>
              <a:t>[1]</a:t>
            </a:r>
            <a:endParaRPr lang="en-US" sz="1200" baseline="30000" dirty="0"/>
          </a:p>
        </p:txBody>
      </p:sp>
      <p:pic>
        <p:nvPicPr>
          <p:cNvPr id="4" name="Picture 3">
            <a:extLst>
              <a:ext uri="{FF2B5EF4-FFF2-40B4-BE49-F238E27FC236}">
                <a16:creationId xmlns:a16="http://schemas.microsoft.com/office/drawing/2014/main" id="{51296E01-64CB-2911-562D-7CABE3A8F8C8}"/>
              </a:ext>
            </a:extLst>
          </p:cNvPr>
          <p:cNvPicPr>
            <a:picLocks noChangeAspect="1"/>
          </p:cNvPicPr>
          <p:nvPr/>
        </p:nvPicPr>
        <p:blipFill>
          <a:blip r:embed="rId3"/>
          <a:stretch>
            <a:fillRect/>
          </a:stretch>
        </p:blipFill>
        <p:spPr>
          <a:xfrm>
            <a:off x="5834727" y="2123110"/>
            <a:ext cx="6291050" cy="2281804"/>
          </a:xfrm>
          <a:prstGeom prst="rect">
            <a:avLst/>
          </a:prstGeom>
        </p:spPr>
      </p:pic>
      <p:pic>
        <p:nvPicPr>
          <p:cNvPr id="5" name="Picture 4">
            <a:extLst>
              <a:ext uri="{FF2B5EF4-FFF2-40B4-BE49-F238E27FC236}">
                <a16:creationId xmlns:a16="http://schemas.microsoft.com/office/drawing/2014/main" id="{18C1B429-249A-68D2-3EBF-14DC7EB2689F}"/>
              </a:ext>
            </a:extLst>
          </p:cNvPr>
          <p:cNvPicPr>
            <a:picLocks noChangeAspect="1"/>
          </p:cNvPicPr>
          <p:nvPr/>
        </p:nvPicPr>
        <p:blipFill>
          <a:blip r:embed="rId4"/>
          <a:stretch>
            <a:fillRect/>
          </a:stretch>
        </p:blipFill>
        <p:spPr>
          <a:xfrm>
            <a:off x="5835034" y="4151588"/>
            <a:ext cx="6289323" cy="2338917"/>
          </a:xfrm>
          <a:prstGeom prst="rect">
            <a:avLst/>
          </a:prstGeom>
        </p:spPr>
      </p:pic>
    </p:spTree>
    <p:extLst>
      <p:ext uri="{BB962C8B-B14F-4D97-AF65-F5344CB8AC3E}">
        <p14:creationId xmlns:p14="http://schemas.microsoft.com/office/powerpoint/2010/main" val="118343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F7C2B7-5DA8-8EC6-D6D2-EE6BCE739682}"/>
              </a:ext>
            </a:extLst>
          </p:cNvPr>
          <p:cNvPicPr>
            <a:picLocks noGrp="1" noChangeAspect="1"/>
          </p:cNvPicPr>
          <p:nvPr>
            <p:ph idx="1"/>
          </p:nvPr>
        </p:nvPicPr>
        <p:blipFill>
          <a:blip r:embed="rId2"/>
          <a:stretch>
            <a:fillRect/>
          </a:stretch>
        </p:blipFill>
        <p:spPr>
          <a:xfrm>
            <a:off x="-10732" y="1375"/>
            <a:ext cx="6557492" cy="2054090"/>
          </a:xfrm>
        </p:spPr>
      </p:pic>
      <p:pic>
        <p:nvPicPr>
          <p:cNvPr id="5" name="Picture 4">
            <a:extLst>
              <a:ext uri="{FF2B5EF4-FFF2-40B4-BE49-F238E27FC236}">
                <a16:creationId xmlns:a16="http://schemas.microsoft.com/office/drawing/2014/main" id="{987BD854-AC52-E20F-217A-7CC1E771EB89}"/>
              </a:ext>
            </a:extLst>
          </p:cNvPr>
          <p:cNvPicPr>
            <a:picLocks noChangeAspect="1"/>
          </p:cNvPicPr>
          <p:nvPr/>
        </p:nvPicPr>
        <p:blipFill>
          <a:blip r:embed="rId3"/>
          <a:stretch>
            <a:fillRect/>
          </a:stretch>
        </p:blipFill>
        <p:spPr>
          <a:xfrm>
            <a:off x="-2682" y="2112973"/>
            <a:ext cx="6557492" cy="2041930"/>
          </a:xfrm>
          <a:prstGeom prst="rect">
            <a:avLst/>
          </a:prstGeom>
        </p:spPr>
      </p:pic>
      <p:pic>
        <p:nvPicPr>
          <p:cNvPr id="6" name="Picture 5" descr="A graph of a line and a line graph&#10;&#10;Description automatically generated">
            <a:extLst>
              <a:ext uri="{FF2B5EF4-FFF2-40B4-BE49-F238E27FC236}">
                <a16:creationId xmlns:a16="http://schemas.microsoft.com/office/drawing/2014/main" id="{A87CBE67-B7C4-F898-3212-808A03F3679D}"/>
              </a:ext>
            </a:extLst>
          </p:cNvPr>
          <p:cNvPicPr>
            <a:picLocks noChangeAspect="1"/>
          </p:cNvPicPr>
          <p:nvPr/>
        </p:nvPicPr>
        <p:blipFill>
          <a:blip r:embed="rId4"/>
          <a:stretch>
            <a:fillRect/>
          </a:stretch>
        </p:blipFill>
        <p:spPr>
          <a:xfrm>
            <a:off x="-5367" y="4288966"/>
            <a:ext cx="6557492" cy="2175214"/>
          </a:xfrm>
          <a:prstGeom prst="rect">
            <a:avLst/>
          </a:prstGeom>
        </p:spPr>
      </p:pic>
      <p:sp>
        <p:nvSpPr>
          <p:cNvPr id="7" name="TextBox 6">
            <a:extLst>
              <a:ext uri="{FF2B5EF4-FFF2-40B4-BE49-F238E27FC236}">
                <a16:creationId xmlns:a16="http://schemas.microsoft.com/office/drawing/2014/main" id="{1F2DD87C-155A-3FFB-FF4D-010D96EDA591}"/>
              </a:ext>
            </a:extLst>
          </p:cNvPr>
          <p:cNvSpPr txBox="1"/>
          <p:nvPr/>
        </p:nvSpPr>
        <p:spPr>
          <a:xfrm>
            <a:off x="272108" y="6577888"/>
            <a:ext cx="655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cs typeface="Calibri"/>
              </a:rPr>
              <a:t>Fig. 2.2 : Lift to Drag ratio at different A.O.A. in regenerative mode</a:t>
            </a:r>
            <a:r>
              <a:rPr lang="en-US" sz="1200" baseline="30000">
                <a:cs typeface="Calibri"/>
              </a:rPr>
              <a:t>[1]</a:t>
            </a:r>
          </a:p>
        </p:txBody>
      </p:sp>
      <p:sp>
        <p:nvSpPr>
          <p:cNvPr id="8" name="TextBox 7">
            <a:extLst>
              <a:ext uri="{FF2B5EF4-FFF2-40B4-BE49-F238E27FC236}">
                <a16:creationId xmlns:a16="http://schemas.microsoft.com/office/drawing/2014/main" id="{E4201FD5-BCBA-E7BF-DB77-CC858E7C2694}"/>
              </a:ext>
            </a:extLst>
          </p:cNvPr>
          <p:cNvSpPr txBox="1"/>
          <p:nvPr/>
        </p:nvSpPr>
        <p:spPr>
          <a:xfrm>
            <a:off x="6557273" y="86155"/>
            <a:ext cx="5479957" cy="32549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Times New Roman"/>
                <a:ea typeface="+mn-lt"/>
                <a:cs typeface="+mn-lt"/>
              </a:rPr>
              <a:t>Some important airfoil criteria </a:t>
            </a:r>
            <a:endParaRPr lang="en-US" sz="2000">
              <a:latin typeface="Times New Roman"/>
              <a:ea typeface="+mn-lt"/>
              <a:cs typeface="+mn-lt"/>
            </a:endParaRPr>
          </a:p>
          <a:p>
            <a:pPr algn="ctr"/>
            <a:endParaRPr lang="en-US" sz="2000" b="1">
              <a:ea typeface="+mn-lt"/>
              <a:cs typeface="+mn-lt"/>
            </a:endParaRPr>
          </a:p>
          <a:p>
            <a:pPr marL="285750" indent="-285750" algn="just">
              <a:lnSpc>
                <a:spcPct val="150000"/>
              </a:lnSpc>
              <a:buFont typeface="Arial"/>
              <a:buChar char="•"/>
            </a:pPr>
            <a:r>
              <a:rPr lang="en-US" sz="1600">
                <a:latin typeface="Times New Roman"/>
                <a:ea typeface="+mn-lt"/>
                <a:cs typeface="+mn-lt"/>
              </a:rPr>
              <a:t>High positive L/D ratio over a wide range of A.O.A. in propulsive mode </a:t>
            </a:r>
            <a:endParaRPr lang="en-US" sz="1600">
              <a:latin typeface="Times New Roman"/>
              <a:cs typeface="Calibri"/>
            </a:endParaRPr>
          </a:p>
          <a:p>
            <a:pPr marL="285750" indent="-285750" algn="just">
              <a:lnSpc>
                <a:spcPct val="150000"/>
              </a:lnSpc>
              <a:buFont typeface="Arial"/>
              <a:buChar char="•"/>
            </a:pPr>
            <a:r>
              <a:rPr lang="en-US" sz="1600">
                <a:latin typeface="Times New Roman"/>
                <a:ea typeface="+mn-lt"/>
                <a:cs typeface="+mn-lt"/>
              </a:rPr>
              <a:t>Low negative L/D ratio over a wide range of A.O.A. in regenerative mode  </a:t>
            </a:r>
          </a:p>
          <a:p>
            <a:pPr marL="285750" indent="-285750" algn="just">
              <a:lnSpc>
                <a:spcPct val="150000"/>
              </a:lnSpc>
              <a:buFont typeface="Arial"/>
              <a:buChar char="•"/>
            </a:pPr>
            <a:r>
              <a:rPr lang="en-US" sz="1600">
                <a:latin typeface="Times New Roman"/>
                <a:ea typeface="+mn-lt"/>
                <a:cs typeface="+mn-lt"/>
              </a:rPr>
              <a:t>Thickness-to-chord ratio between 10% and 20%</a:t>
            </a:r>
          </a:p>
          <a:p>
            <a:pPr marL="285750" indent="-285750" algn="just">
              <a:lnSpc>
                <a:spcPct val="150000"/>
              </a:lnSpc>
              <a:buFont typeface="Arial"/>
              <a:buChar char="•"/>
            </a:pPr>
            <a:r>
              <a:rPr lang="en-US" sz="1600">
                <a:latin typeface="Times New Roman"/>
                <a:ea typeface="+mn-lt"/>
                <a:cs typeface="+mn-lt"/>
              </a:rPr>
              <a:t>Good low and high speed performance </a:t>
            </a:r>
            <a:endParaRPr lang="en-US" sz="1600">
              <a:latin typeface="Times New Roman"/>
              <a:cs typeface="Calibri" panose="020F0502020204030204"/>
            </a:endParaRPr>
          </a:p>
          <a:p>
            <a:pPr marL="285750" indent="-285750" algn="just">
              <a:lnSpc>
                <a:spcPct val="150000"/>
              </a:lnSpc>
              <a:buFont typeface="Arial"/>
              <a:buChar char="•"/>
            </a:pPr>
            <a:r>
              <a:rPr lang="en-US" sz="1600">
                <a:latin typeface="Times New Roman"/>
                <a:ea typeface="+mn-lt"/>
                <a:cs typeface="+mn-lt"/>
              </a:rPr>
              <a:t>Benign stall characteristics</a:t>
            </a:r>
            <a:endParaRPr lang="en-US" sz="1600">
              <a:latin typeface="Times New Roman"/>
              <a:cs typeface="Calibri"/>
            </a:endParaRPr>
          </a:p>
        </p:txBody>
      </p:sp>
      <p:sp>
        <p:nvSpPr>
          <p:cNvPr id="9" name="TextBox 8">
            <a:extLst>
              <a:ext uri="{FF2B5EF4-FFF2-40B4-BE49-F238E27FC236}">
                <a16:creationId xmlns:a16="http://schemas.microsoft.com/office/drawing/2014/main" id="{6507370D-D725-D3D6-484E-1BC44D52CE4D}"/>
              </a:ext>
            </a:extLst>
          </p:cNvPr>
          <p:cNvSpPr txBox="1"/>
          <p:nvPr/>
        </p:nvSpPr>
        <p:spPr>
          <a:xfrm>
            <a:off x="6900369" y="4013217"/>
            <a:ext cx="479308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a:buChar char="Ø"/>
            </a:pPr>
            <a:r>
              <a:rPr lang="en-US" sz="1600">
                <a:latin typeface="Times New Roman"/>
                <a:ea typeface="+mn-lt"/>
                <a:cs typeface="+mn-lt"/>
              </a:rPr>
              <a:t>It is hard to determine the exact range of Mach and Reynolds numbers on the propeller span</a:t>
            </a:r>
            <a:endParaRPr lang="en-US" sz="1600">
              <a:latin typeface="Times New Roman"/>
              <a:cs typeface="Calibri" panose="020F0502020204030204"/>
            </a:endParaRPr>
          </a:p>
          <a:p>
            <a:pPr marL="285750" indent="-285750" algn="just">
              <a:lnSpc>
                <a:spcPct val="150000"/>
              </a:lnSpc>
              <a:buFont typeface="Wingdings"/>
              <a:buChar char="Ø"/>
            </a:pPr>
            <a:r>
              <a:rPr lang="en-US" sz="1600">
                <a:latin typeface="Times New Roman"/>
                <a:cs typeface="Calibri" panose="020F0502020204030204"/>
              </a:rPr>
              <a:t>Thin airfoil at tip : Higher critical </a:t>
            </a:r>
            <a:r>
              <a:rPr lang="en-US" sz="1600" err="1">
                <a:latin typeface="Times New Roman"/>
                <a:cs typeface="Calibri" panose="020F0502020204030204"/>
              </a:rPr>
              <a:t>mach</a:t>
            </a:r>
            <a:r>
              <a:rPr lang="en-US" sz="1600">
                <a:latin typeface="Times New Roman"/>
                <a:cs typeface="Calibri" panose="020F0502020204030204"/>
              </a:rPr>
              <a:t> number</a:t>
            </a:r>
          </a:p>
          <a:p>
            <a:pPr marL="285750" indent="-285750" algn="just">
              <a:lnSpc>
                <a:spcPct val="150000"/>
              </a:lnSpc>
              <a:buFont typeface="Wingdings"/>
              <a:buChar char="Ø"/>
            </a:pPr>
            <a:r>
              <a:rPr lang="en-US" sz="1600">
                <a:latin typeface="Times New Roman"/>
                <a:ea typeface="+mn-lt"/>
                <a:cs typeface="+mn-lt"/>
              </a:rPr>
              <a:t>Reduced compressibility drag because of higher velocities seen at the blade tip</a:t>
            </a:r>
            <a:endParaRPr lang="en-US" sz="1600">
              <a:latin typeface="Times New Roman"/>
              <a:cs typeface="Calibri" panose="020F0502020204030204"/>
            </a:endParaRPr>
          </a:p>
          <a:p>
            <a:pPr marL="285750" indent="-285750" algn="just">
              <a:lnSpc>
                <a:spcPct val="150000"/>
              </a:lnSpc>
              <a:buFont typeface="Wingdings"/>
              <a:buChar char="Ø"/>
            </a:pPr>
            <a:r>
              <a:rPr lang="en-US" sz="1600">
                <a:latin typeface="Times New Roman"/>
                <a:cs typeface="Calibri" panose="020F0502020204030204"/>
              </a:rPr>
              <a:t>A compromise as it complies very well with the above listed criteria</a:t>
            </a:r>
          </a:p>
          <a:p>
            <a:pPr marL="285750" indent="-285750">
              <a:buFont typeface="Wingdings"/>
              <a:buChar char="Ø"/>
            </a:pPr>
            <a:endParaRPr lang="en-US">
              <a:cs typeface="Calibri" panose="020F0502020204030204"/>
            </a:endParaRPr>
          </a:p>
        </p:txBody>
      </p:sp>
      <p:sp>
        <p:nvSpPr>
          <p:cNvPr id="10" name="TextBox 9">
            <a:extLst>
              <a:ext uri="{FF2B5EF4-FFF2-40B4-BE49-F238E27FC236}">
                <a16:creationId xmlns:a16="http://schemas.microsoft.com/office/drawing/2014/main" id="{3A4F1070-DE33-918A-959B-86F53ED35154}"/>
              </a:ext>
            </a:extLst>
          </p:cNvPr>
          <p:cNvSpPr txBox="1"/>
          <p:nvPr/>
        </p:nvSpPr>
        <p:spPr>
          <a:xfrm>
            <a:off x="7921674" y="35487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cs typeface="Calibri"/>
              </a:rPr>
              <a:t>Why NACA 4-Series ?</a:t>
            </a:r>
            <a:endParaRPr lang="en-US">
              <a:latin typeface="Times New Roman"/>
              <a:cs typeface="Calibri" panose="020F0502020204030204"/>
            </a:endParaRPr>
          </a:p>
        </p:txBody>
      </p:sp>
    </p:spTree>
    <p:extLst>
      <p:ext uri="{BB962C8B-B14F-4D97-AF65-F5344CB8AC3E}">
        <p14:creationId xmlns:p14="http://schemas.microsoft.com/office/powerpoint/2010/main" val="1703739648"/>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73</TotalTime>
  <Words>1561</Words>
  <Application>Microsoft Office PowerPoint</Application>
  <PresentationFormat>Widescreen</PresentationFormat>
  <Paragraphs>158</Paragraphs>
  <Slides>20</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20</vt:i4>
      </vt:variant>
    </vt:vector>
  </HeadingPairs>
  <TitlesOfParts>
    <vt:vector size="33" baseType="lpstr">
      <vt:lpstr>Arial</vt:lpstr>
      <vt:lpstr>Calibri</vt:lpstr>
      <vt:lpstr>Calibri Light</vt:lpstr>
      <vt:lpstr>Cambria Math</vt:lpstr>
      <vt:lpstr>Cooper Black</vt:lpstr>
      <vt:lpstr>Courier New</vt:lpstr>
      <vt:lpstr>Gill Sans MT</vt:lpstr>
      <vt:lpstr>Times New Roman</vt:lpstr>
      <vt:lpstr>Wingdings</vt:lpstr>
      <vt:lpstr>Wingdings 2</vt:lpstr>
      <vt:lpstr>office theme</vt:lpstr>
      <vt:lpstr>Dividend</vt:lpstr>
      <vt:lpstr>Celestial</vt:lpstr>
      <vt:lpstr>Airbus Flight Challenge 2024 </vt:lpstr>
      <vt:lpstr>PowerPoint Presentation</vt:lpstr>
      <vt:lpstr>Contents</vt:lpstr>
      <vt:lpstr>PowerPoint Presentation</vt:lpstr>
      <vt:lpstr>What is regenerative Flight ?</vt:lpstr>
      <vt:lpstr>Is regenerative Flight Practical? (Spoiler Alert YES!)</vt:lpstr>
      <vt:lpstr>PowerPoint Presentation</vt:lpstr>
      <vt:lpstr>Blade Airfoil Selection</vt:lpstr>
      <vt:lpstr>PowerPoint Presentation</vt:lpstr>
      <vt:lpstr>Morphing Blades : A Novelty </vt:lpstr>
      <vt:lpstr>PowerPoint Presentation</vt:lpstr>
      <vt:lpstr>PowerPoint Presentation</vt:lpstr>
      <vt:lpstr>PowerPoint Presentation</vt:lpstr>
      <vt:lpstr>PowerPoint Presentation</vt:lpstr>
      <vt:lpstr>PowerPoint Presentation</vt:lpstr>
      <vt:lpstr>PowerPoint Presentation</vt:lpstr>
      <vt:lpstr>Conclusions</vt:lpstr>
      <vt:lpstr>References</vt:lpstr>
      <vt:lpstr>Abbreviations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Akshat Jani</cp:lastModifiedBy>
  <cp:revision>136</cp:revision>
  <dcterms:created xsi:type="dcterms:W3CDTF">2024-03-14T13:58:03Z</dcterms:created>
  <dcterms:modified xsi:type="dcterms:W3CDTF">2024-03-17T04:57:15Z</dcterms:modified>
</cp:coreProperties>
</file>