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7" r:id="rId4"/>
    <p:sldId id="261" r:id="rId5"/>
    <p:sldId id="262" r:id="rId6"/>
    <p:sldId id="263" r:id="rId7"/>
    <p:sldId id="265" r:id="rId8"/>
    <p:sldId id="264" r:id="rId9"/>
    <p:sldId id="266"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02" autoAdjust="0"/>
    <p:restoredTop sz="94674"/>
  </p:normalViewPr>
  <p:slideViewPr>
    <p:cSldViewPr snapToGrid="0">
      <p:cViewPr>
        <p:scale>
          <a:sx n="100" d="100"/>
          <a:sy n="100" d="100"/>
        </p:scale>
        <p:origin x="968"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425D191-DD3D-4020-AFE7-978543648B24}" type="datetimeFigureOut">
              <a:rPr lang="en-US" smtClean="0"/>
              <a:t>4/20/18</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34040FB7-5511-4BC1-9332-D0C0926555B1}"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3194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5D191-DD3D-4020-AFE7-978543648B24}" type="datetimeFigureOut">
              <a:rPr lang="en-US" smtClean="0"/>
              <a:t>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40FB7-5511-4BC1-9332-D0C0926555B1}" type="slidenum">
              <a:rPr lang="en-US" smtClean="0"/>
              <a:t>‹#›</a:t>
            </a:fld>
            <a:endParaRPr lang="en-US"/>
          </a:p>
        </p:txBody>
      </p:sp>
    </p:spTree>
    <p:extLst>
      <p:ext uri="{BB962C8B-B14F-4D97-AF65-F5344CB8AC3E}">
        <p14:creationId xmlns:p14="http://schemas.microsoft.com/office/powerpoint/2010/main" val="872899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5D191-DD3D-4020-AFE7-978543648B24}" type="datetimeFigureOut">
              <a:rPr lang="en-US" smtClean="0"/>
              <a:t>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40FB7-5511-4BC1-9332-D0C0926555B1}" type="slidenum">
              <a:rPr lang="en-US" smtClean="0"/>
              <a:t>‹#›</a:t>
            </a:fld>
            <a:endParaRPr lang="en-US"/>
          </a:p>
        </p:txBody>
      </p:sp>
    </p:spTree>
    <p:extLst>
      <p:ext uri="{BB962C8B-B14F-4D97-AF65-F5344CB8AC3E}">
        <p14:creationId xmlns:p14="http://schemas.microsoft.com/office/powerpoint/2010/main" val="3171050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5D191-DD3D-4020-AFE7-978543648B24}" type="datetimeFigureOut">
              <a:rPr lang="en-US" smtClean="0"/>
              <a:t>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40FB7-5511-4BC1-9332-D0C0926555B1}" type="slidenum">
              <a:rPr lang="en-US" smtClean="0"/>
              <a:t>‹#›</a:t>
            </a:fld>
            <a:endParaRPr lang="en-US"/>
          </a:p>
        </p:txBody>
      </p:sp>
    </p:spTree>
    <p:extLst>
      <p:ext uri="{BB962C8B-B14F-4D97-AF65-F5344CB8AC3E}">
        <p14:creationId xmlns:p14="http://schemas.microsoft.com/office/powerpoint/2010/main" val="3941533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3425D191-DD3D-4020-AFE7-978543648B24}" type="datetimeFigureOut">
              <a:rPr lang="en-US" smtClean="0"/>
              <a:t>4/20/18</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34040FB7-5511-4BC1-9332-D0C0926555B1}"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4774681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25D191-DD3D-4020-AFE7-978543648B24}" type="datetimeFigureOut">
              <a:rPr lang="en-US" smtClean="0"/>
              <a:t>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040FB7-5511-4BC1-9332-D0C0926555B1}" type="slidenum">
              <a:rPr lang="en-US" smtClean="0"/>
              <a:t>‹#›</a:t>
            </a:fld>
            <a:endParaRPr lang="en-US"/>
          </a:p>
        </p:txBody>
      </p:sp>
    </p:spTree>
    <p:extLst>
      <p:ext uri="{BB962C8B-B14F-4D97-AF65-F5344CB8AC3E}">
        <p14:creationId xmlns:p14="http://schemas.microsoft.com/office/powerpoint/2010/main" val="9527414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25D191-DD3D-4020-AFE7-978543648B24}" type="datetimeFigureOut">
              <a:rPr lang="en-US" smtClean="0"/>
              <a:t>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040FB7-5511-4BC1-9332-D0C0926555B1}" type="slidenum">
              <a:rPr lang="en-US" smtClean="0"/>
              <a:t>‹#›</a:t>
            </a:fld>
            <a:endParaRPr lang="en-US"/>
          </a:p>
        </p:txBody>
      </p:sp>
    </p:spTree>
    <p:extLst>
      <p:ext uri="{BB962C8B-B14F-4D97-AF65-F5344CB8AC3E}">
        <p14:creationId xmlns:p14="http://schemas.microsoft.com/office/powerpoint/2010/main" val="32816650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25D191-DD3D-4020-AFE7-978543648B24}" type="datetimeFigureOut">
              <a:rPr lang="en-US" smtClean="0"/>
              <a:t>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040FB7-5511-4BC1-9332-D0C0926555B1}" type="slidenum">
              <a:rPr lang="en-US" smtClean="0"/>
              <a:t>‹#›</a:t>
            </a:fld>
            <a:endParaRPr lang="en-US"/>
          </a:p>
        </p:txBody>
      </p:sp>
    </p:spTree>
    <p:extLst>
      <p:ext uri="{BB962C8B-B14F-4D97-AF65-F5344CB8AC3E}">
        <p14:creationId xmlns:p14="http://schemas.microsoft.com/office/powerpoint/2010/main" val="88267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5D191-DD3D-4020-AFE7-978543648B24}" type="datetimeFigureOut">
              <a:rPr lang="en-US" smtClean="0"/>
              <a:t>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040FB7-5511-4BC1-9332-D0C0926555B1}" type="slidenum">
              <a:rPr lang="en-US" smtClean="0"/>
              <a:t>‹#›</a:t>
            </a:fld>
            <a:endParaRPr lang="en-US"/>
          </a:p>
        </p:txBody>
      </p:sp>
    </p:spTree>
    <p:extLst>
      <p:ext uri="{BB962C8B-B14F-4D97-AF65-F5344CB8AC3E}">
        <p14:creationId xmlns:p14="http://schemas.microsoft.com/office/powerpoint/2010/main" val="614600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3425D191-DD3D-4020-AFE7-978543648B24}" type="datetimeFigureOut">
              <a:rPr lang="en-US" smtClean="0"/>
              <a:t>4/20/18</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34040FB7-5511-4BC1-9332-D0C0926555B1}"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1778564"/>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3425D191-DD3D-4020-AFE7-978543648B24}" type="datetimeFigureOut">
              <a:rPr lang="en-US" smtClean="0"/>
              <a:t>4/20/18</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34040FB7-5511-4BC1-9332-D0C0926555B1}" type="slidenum">
              <a:rPr lang="en-US" smtClean="0"/>
              <a:t>‹#›</a:t>
            </a:fld>
            <a:endParaRPr lang="en-US"/>
          </a:p>
        </p:txBody>
      </p:sp>
    </p:spTree>
    <p:extLst>
      <p:ext uri="{BB962C8B-B14F-4D97-AF65-F5344CB8AC3E}">
        <p14:creationId xmlns:p14="http://schemas.microsoft.com/office/powerpoint/2010/main" val="2126732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3425D191-DD3D-4020-AFE7-978543648B24}" type="datetimeFigureOut">
              <a:rPr lang="en-US" smtClean="0"/>
              <a:t>4/20/18</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4040FB7-5511-4BC1-9332-D0C0926555B1}"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76093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81B4D-9B4F-4844-804A-C1591AFB3C39}"/>
              </a:ext>
            </a:extLst>
          </p:cNvPr>
          <p:cNvSpPr>
            <a:spLocks noGrp="1"/>
          </p:cNvSpPr>
          <p:nvPr>
            <p:ph type="ctrTitle"/>
          </p:nvPr>
        </p:nvSpPr>
        <p:spPr>
          <a:xfrm>
            <a:off x="1710744" y="2017065"/>
            <a:ext cx="9144000" cy="1850474"/>
          </a:xfrm>
        </p:spPr>
        <p:txBody>
          <a:bodyPr>
            <a:normAutofit/>
          </a:bodyPr>
          <a:lstStyle/>
          <a:p>
            <a:r>
              <a:rPr lang="en-US" sz="4000" dirty="0"/>
              <a:t>Predictive analysis FOR </a:t>
            </a:r>
            <a:br>
              <a:rPr lang="en-US" sz="4000" dirty="0"/>
            </a:br>
            <a:r>
              <a:rPr lang="en-US" sz="4000" dirty="0"/>
              <a:t>in-hospital mortality OF </a:t>
            </a:r>
            <a:r>
              <a:rPr lang="en-US" sz="4000" dirty="0" err="1"/>
              <a:t>icu</a:t>
            </a:r>
            <a:r>
              <a:rPr lang="en-US" sz="4000" dirty="0"/>
              <a:t> </a:t>
            </a:r>
            <a:r>
              <a:rPr lang="en-US" sz="4000" dirty="0" err="1"/>
              <a:t>patient’S</a:t>
            </a:r>
            <a:endParaRPr lang="en-US" sz="4000" dirty="0"/>
          </a:p>
        </p:txBody>
      </p:sp>
      <p:sp>
        <p:nvSpPr>
          <p:cNvPr id="3" name="Subtitle 2">
            <a:extLst>
              <a:ext uri="{FF2B5EF4-FFF2-40B4-BE49-F238E27FC236}">
                <a16:creationId xmlns:a16="http://schemas.microsoft.com/office/drawing/2014/main" id="{12A54534-7471-4C24-92DA-1B6E9CF2B822}"/>
              </a:ext>
            </a:extLst>
          </p:cNvPr>
          <p:cNvSpPr>
            <a:spLocks noGrp="1"/>
          </p:cNvSpPr>
          <p:nvPr>
            <p:ph type="subTitle" idx="1"/>
          </p:nvPr>
        </p:nvSpPr>
        <p:spPr>
          <a:xfrm>
            <a:off x="1234751" y="2211777"/>
            <a:ext cx="9144000" cy="1655762"/>
          </a:xfrm>
        </p:spPr>
        <p:txBody>
          <a:bodyPr>
            <a:normAutofit/>
          </a:bodyPr>
          <a:lstStyle/>
          <a:p>
            <a:endParaRPr lang="en-US" sz="3100" b="1" dirty="0"/>
          </a:p>
          <a:p>
            <a:endParaRPr lang="en-US" sz="3100" b="1" dirty="0"/>
          </a:p>
        </p:txBody>
      </p:sp>
      <p:sp>
        <p:nvSpPr>
          <p:cNvPr id="13" name="Rectangle 12">
            <a:extLst>
              <a:ext uri="{FF2B5EF4-FFF2-40B4-BE49-F238E27FC236}">
                <a16:creationId xmlns:a16="http://schemas.microsoft.com/office/drawing/2014/main" id="{6DBBE63B-6048-4D8E-B385-579D927CF294}"/>
              </a:ext>
            </a:extLst>
          </p:cNvPr>
          <p:cNvSpPr/>
          <p:nvPr/>
        </p:nvSpPr>
        <p:spPr>
          <a:xfrm>
            <a:off x="1804050" y="3773657"/>
            <a:ext cx="8957388" cy="2554545"/>
          </a:xfrm>
          <a:prstGeom prst="rect">
            <a:avLst/>
          </a:prstGeom>
        </p:spPr>
        <p:txBody>
          <a:bodyPr wrap="square">
            <a:spAutoFit/>
          </a:bodyPr>
          <a:lstStyle/>
          <a:p>
            <a:pPr algn="ctr"/>
            <a:r>
              <a:rPr lang="en-US" sz="2000" b="1" dirty="0"/>
              <a:t>Manish </a:t>
            </a:r>
            <a:r>
              <a:rPr lang="en-US" sz="2000" b="1" dirty="0" err="1"/>
              <a:t>Lomada</a:t>
            </a:r>
            <a:endParaRPr lang="en-US" sz="2000" b="1" dirty="0"/>
          </a:p>
          <a:p>
            <a:pPr algn="ctr"/>
            <a:r>
              <a:rPr lang="en-US" sz="2000" b="1" dirty="0"/>
              <a:t>Akshat </a:t>
            </a:r>
            <a:r>
              <a:rPr lang="en-US" sz="2000" b="1" dirty="0" err="1"/>
              <a:t>Karambe</a:t>
            </a:r>
            <a:endParaRPr lang="en-US" sz="2000" b="1" dirty="0"/>
          </a:p>
          <a:p>
            <a:pPr algn="ctr"/>
            <a:r>
              <a:rPr lang="en-US" sz="2000" b="1" dirty="0" err="1"/>
              <a:t>Sumedh</a:t>
            </a:r>
            <a:r>
              <a:rPr lang="en-US" sz="2000" b="1" dirty="0"/>
              <a:t> Kulkarni  </a:t>
            </a:r>
          </a:p>
          <a:p>
            <a:pPr algn="ctr"/>
            <a:r>
              <a:rPr lang="en-US" sz="2000" b="1" dirty="0"/>
              <a:t>Prajwal </a:t>
            </a:r>
            <a:r>
              <a:rPr lang="en-US" sz="2000" b="1" dirty="0" err="1"/>
              <a:t>Parlawar</a:t>
            </a:r>
            <a:r>
              <a:rPr lang="en-US" sz="2000" b="1" dirty="0"/>
              <a:t>      </a:t>
            </a:r>
          </a:p>
          <a:p>
            <a:endParaRPr lang="en-US" sz="2000" b="1" dirty="0"/>
          </a:p>
          <a:p>
            <a:r>
              <a:rPr lang="en-US" b="1" dirty="0"/>
              <a:t>                                  </a:t>
            </a:r>
          </a:p>
          <a:p>
            <a:endParaRPr lang="en-US" b="1" dirty="0"/>
          </a:p>
          <a:p>
            <a:r>
              <a:rPr lang="en-US" sz="2400" b="1" dirty="0"/>
              <a:t>                 </a:t>
            </a:r>
            <a:endParaRPr lang="en-US" dirty="0"/>
          </a:p>
        </p:txBody>
      </p:sp>
    </p:spTree>
    <p:extLst>
      <p:ext uri="{BB962C8B-B14F-4D97-AF65-F5344CB8AC3E}">
        <p14:creationId xmlns:p14="http://schemas.microsoft.com/office/powerpoint/2010/main" val="185028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78A21C2-FEDD-4925-B30F-E8AEC3FBBF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7482" y="942827"/>
            <a:ext cx="10528161" cy="5511947"/>
          </a:xfrm>
        </p:spPr>
      </p:pic>
    </p:spTree>
    <p:extLst>
      <p:ext uri="{BB962C8B-B14F-4D97-AF65-F5344CB8AC3E}">
        <p14:creationId xmlns:p14="http://schemas.microsoft.com/office/powerpoint/2010/main" val="2537768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08467BB-734A-40F5-8C23-02EF72380BD6}"/>
              </a:ext>
            </a:extLst>
          </p:cNvPr>
          <p:cNvSpPr>
            <a:spLocks noGrp="1"/>
          </p:cNvSpPr>
          <p:nvPr>
            <p:ph idx="1"/>
          </p:nvPr>
        </p:nvSpPr>
        <p:spPr/>
        <p:txBody>
          <a:bodyPr>
            <a:normAutofit/>
          </a:bodyPr>
          <a:lstStyle/>
          <a:p>
            <a:r>
              <a:rPr lang="en-US" dirty="0"/>
              <a:t>Acuity scores, such as APACHE, SAPS, MPM, and SOFA, are widely used to account for population differences in studies aiming to compare how medications, care guidelines, surgery, and other interventions impact mortality in Intensive Care Unit (ICU) patients.</a:t>
            </a:r>
          </a:p>
          <a:p>
            <a:r>
              <a:rPr lang="en-US" dirty="0"/>
              <a:t>Data consisted of 4000 patients which had 36 time series parameters (measurements of vital signs and laboratory results) from the first 48hrs of the first available ICU stay and 6 generic parameters which were recorded during the admission of the patient.</a:t>
            </a:r>
          </a:p>
          <a:p>
            <a:r>
              <a:rPr lang="en-US" dirty="0"/>
              <a:t>The generic parameters were Gender, Age, Height and time series parameters measured were HR, BP, Albumin and etc.</a:t>
            </a:r>
          </a:p>
          <a:p>
            <a:pPr marL="0" indent="0">
              <a:buNone/>
            </a:pPr>
            <a:endParaRPr lang="en-US" dirty="0"/>
          </a:p>
        </p:txBody>
      </p:sp>
      <p:pic>
        <p:nvPicPr>
          <p:cNvPr id="9" name="Picture 8">
            <a:extLst>
              <a:ext uri="{FF2B5EF4-FFF2-40B4-BE49-F238E27FC236}">
                <a16:creationId xmlns:a16="http://schemas.microsoft.com/office/drawing/2014/main" id="{3FDC480C-927C-4F44-8708-C460E2D7F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413" y="211775"/>
            <a:ext cx="7620000" cy="1558212"/>
          </a:xfrm>
          <a:prstGeom prst="rect">
            <a:avLst/>
          </a:prstGeom>
        </p:spPr>
      </p:pic>
    </p:spTree>
    <p:extLst>
      <p:ext uri="{BB962C8B-B14F-4D97-AF65-F5344CB8AC3E}">
        <p14:creationId xmlns:p14="http://schemas.microsoft.com/office/powerpoint/2010/main" val="1280034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F2B872-E4C5-414C-ACBD-3F7BECB46AA2}"/>
              </a:ext>
            </a:extLst>
          </p:cNvPr>
          <p:cNvSpPr>
            <a:spLocks noGrp="1"/>
          </p:cNvSpPr>
          <p:nvPr>
            <p:ph idx="1"/>
          </p:nvPr>
        </p:nvSpPr>
        <p:spPr>
          <a:xfrm>
            <a:off x="838199" y="1240971"/>
            <a:ext cx="10545147" cy="4935992"/>
          </a:xfrm>
        </p:spPr>
        <p:txBody>
          <a:bodyPr>
            <a:normAutofit/>
          </a:bodyPr>
          <a:lstStyle/>
          <a:p>
            <a:endParaRPr lang="en-US" sz="2400" dirty="0"/>
          </a:p>
          <a:p>
            <a:endParaRPr lang="en-US" sz="2400" dirty="0"/>
          </a:p>
          <a:p>
            <a:endParaRPr lang="en-US" sz="2400" dirty="0"/>
          </a:p>
          <a:p>
            <a:endParaRPr lang="en-US" sz="2400" dirty="0"/>
          </a:p>
        </p:txBody>
      </p:sp>
      <p:sp>
        <p:nvSpPr>
          <p:cNvPr id="8" name="TextBox 7">
            <a:extLst>
              <a:ext uri="{FF2B5EF4-FFF2-40B4-BE49-F238E27FC236}">
                <a16:creationId xmlns:a16="http://schemas.microsoft.com/office/drawing/2014/main" id="{37DBA058-9E07-49B1-9A46-B3F6B481820F}"/>
              </a:ext>
            </a:extLst>
          </p:cNvPr>
          <p:cNvSpPr txBox="1"/>
          <p:nvPr/>
        </p:nvSpPr>
        <p:spPr>
          <a:xfrm>
            <a:off x="1416676" y="3326946"/>
            <a:ext cx="9182637"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 main objectives of our project are</a:t>
            </a:r>
          </a:p>
          <a:p>
            <a:endParaRPr lang="en-US" dirty="0"/>
          </a:p>
          <a:p>
            <a:pPr marL="742950" lvl="1" indent="-285750">
              <a:buFont typeface="Arial" panose="020B0604020202020204" pitchFamily="34" charset="0"/>
              <a:buChar char="•"/>
            </a:pPr>
            <a:r>
              <a:rPr lang="en-US" dirty="0"/>
              <a:t>To find the parameters which majorly contribute towards the outcome of patient’s mortality and decrease the dimensionality of the data</a:t>
            </a:r>
          </a:p>
          <a:p>
            <a:pPr lvl="1"/>
            <a:endParaRPr lang="en-US" dirty="0"/>
          </a:p>
          <a:p>
            <a:pPr marL="742950" lvl="1" indent="-285750">
              <a:buFont typeface="Arial" panose="020B0604020202020204" pitchFamily="34" charset="0"/>
              <a:buChar char="•"/>
            </a:pPr>
            <a:r>
              <a:rPr lang="en-US" dirty="0"/>
              <a:t>To find the best possible model in the classification of data</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Interpret the results and estimate the accuracy and sensitivity of the most optimal model determined </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C474FADD-7E51-4340-81CD-AB66AB1927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8501" y="236477"/>
            <a:ext cx="6858001" cy="2904565"/>
          </a:xfrm>
          <a:prstGeom prst="rect">
            <a:avLst/>
          </a:prstGeom>
        </p:spPr>
      </p:pic>
    </p:spTree>
    <p:extLst>
      <p:ext uri="{BB962C8B-B14F-4D97-AF65-F5344CB8AC3E}">
        <p14:creationId xmlns:p14="http://schemas.microsoft.com/office/powerpoint/2010/main" val="3769070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9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0A52B-1FD8-4BB5-A2A8-54FB3903EFA9}"/>
              </a:ext>
            </a:extLst>
          </p:cNvPr>
          <p:cNvSpPr>
            <a:spLocks noGrp="1"/>
          </p:cNvSpPr>
          <p:nvPr>
            <p:ph type="title"/>
          </p:nvPr>
        </p:nvSpPr>
        <p:spPr>
          <a:xfrm>
            <a:off x="2864564" y="140808"/>
            <a:ext cx="8958943" cy="1732397"/>
          </a:xfrm>
        </p:spPr>
        <p:txBody>
          <a:bodyPr>
            <a:normAutofit fontScale="90000"/>
          </a:bodyPr>
          <a:lstStyle/>
          <a:p>
            <a:br>
              <a:rPr lang="en-US" dirty="0"/>
            </a:br>
            <a:br>
              <a:rPr lang="en-US" dirty="0"/>
            </a:br>
            <a:br>
              <a:rPr lang="en-US" dirty="0"/>
            </a:br>
            <a:br>
              <a:rPr lang="en-US" dirty="0"/>
            </a:br>
            <a:br>
              <a:rPr lang="en-US" dirty="0"/>
            </a:br>
            <a:br>
              <a:rPr lang="en-US" dirty="0"/>
            </a:br>
            <a:endParaRPr lang="en-US" dirty="0"/>
          </a:p>
        </p:txBody>
      </p:sp>
      <p:sp>
        <p:nvSpPr>
          <p:cNvPr id="6" name="Content Placeholder 5">
            <a:extLst>
              <a:ext uri="{FF2B5EF4-FFF2-40B4-BE49-F238E27FC236}">
                <a16:creationId xmlns:a16="http://schemas.microsoft.com/office/drawing/2014/main" id="{0EDEF0EA-892B-410F-A173-C93448F70EAD}"/>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Had 4000 files of Patients in text format as our data</a:t>
            </a:r>
          </a:p>
          <a:p>
            <a:r>
              <a:rPr lang="en-US" dirty="0"/>
              <a:t>Determined mean for all the repeating parameters in the 48hrs span during the ICU Stay</a:t>
            </a:r>
          </a:p>
          <a:p>
            <a:pPr marL="0" indent="0">
              <a:buNone/>
            </a:pPr>
            <a:endParaRPr lang="en-US" dirty="0"/>
          </a:p>
          <a:p>
            <a:endParaRPr lang="en-US" dirty="0"/>
          </a:p>
        </p:txBody>
      </p:sp>
      <p:pic>
        <p:nvPicPr>
          <p:cNvPr id="5" name="Picture 4">
            <a:extLst>
              <a:ext uri="{FF2B5EF4-FFF2-40B4-BE49-F238E27FC236}">
                <a16:creationId xmlns:a16="http://schemas.microsoft.com/office/drawing/2014/main" id="{273B2EB2-2D68-4FBA-8556-CC62DED52633}"/>
              </a:ext>
            </a:extLst>
          </p:cNvPr>
          <p:cNvPicPr/>
          <p:nvPr/>
        </p:nvPicPr>
        <p:blipFill>
          <a:blip r:embed="rId2">
            <a:extLst>
              <a:ext uri="{28A0092B-C50C-407E-A947-70E740481C1C}">
                <a14:useLocalDpi xmlns:a14="http://schemas.microsoft.com/office/drawing/2010/main" val="0"/>
              </a:ext>
            </a:extLst>
          </a:blip>
          <a:stretch>
            <a:fillRect/>
          </a:stretch>
        </p:blipFill>
        <p:spPr>
          <a:xfrm>
            <a:off x="1308116" y="1099599"/>
            <a:ext cx="6997684" cy="3381810"/>
          </a:xfrm>
          <a:prstGeom prst="rect">
            <a:avLst/>
          </a:prstGeom>
        </p:spPr>
      </p:pic>
      <p:sp>
        <p:nvSpPr>
          <p:cNvPr id="3" name="TextBox 2">
            <a:extLst>
              <a:ext uri="{FF2B5EF4-FFF2-40B4-BE49-F238E27FC236}">
                <a16:creationId xmlns:a16="http://schemas.microsoft.com/office/drawing/2014/main" id="{1C57C766-E303-4361-9E5E-1A7FAB55DEE9}"/>
              </a:ext>
            </a:extLst>
          </p:cNvPr>
          <p:cNvSpPr txBox="1"/>
          <p:nvPr/>
        </p:nvSpPr>
        <p:spPr>
          <a:xfrm>
            <a:off x="4112772" y="317471"/>
            <a:ext cx="4691594" cy="369332"/>
          </a:xfrm>
          <a:prstGeom prst="rect">
            <a:avLst/>
          </a:prstGeom>
          <a:noFill/>
        </p:spPr>
        <p:txBody>
          <a:bodyPr wrap="square" rtlCol="0">
            <a:spAutoFit/>
          </a:bodyPr>
          <a:lstStyle/>
          <a:p>
            <a:pPr algn="ctr"/>
            <a:r>
              <a:rPr lang="en-US" b="1" dirty="0"/>
              <a:t>Data Extraction &amp; Data Cleaning : Part 1</a:t>
            </a:r>
          </a:p>
        </p:txBody>
      </p:sp>
      <p:pic>
        <p:nvPicPr>
          <p:cNvPr id="8" name="Picture 7">
            <a:extLst>
              <a:ext uri="{FF2B5EF4-FFF2-40B4-BE49-F238E27FC236}">
                <a16:creationId xmlns:a16="http://schemas.microsoft.com/office/drawing/2014/main" id="{BC951916-E9E5-4814-AF27-EC626A93BDC3}"/>
              </a:ext>
            </a:extLst>
          </p:cNvPr>
          <p:cNvPicPr>
            <a:picLocks noChangeAspect="1"/>
          </p:cNvPicPr>
          <p:nvPr/>
        </p:nvPicPr>
        <p:blipFill>
          <a:blip r:embed="rId3"/>
          <a:stretch>
            <a:fillRect/>
          </a:stretch>
        </p:blipFill>
        <p:spPr>
          <a:xfrm>
            <a:off x="8332345" y="1099599"/>
            <a:ext cx="3059805" cy="3381810"/>
          </a:xfrm>
          <a:prstGeom prst="rect">
            <a:avLst/>
          </a:prstGeom>
        </p:spPr>
      </p:pic>
    </p:spTree>
    <p:extLst>
      <p:ext uri="{BB962C8B-B14F-4D97-AF65-F5344CB8AC3E}">
        <p14:creationId xmlns:p14="http://schemas.microsoft.com/office/powerpoint/2010/main" val="2978430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47A1DF-A017-42DE-BBE0-36AF219C88BF}"/>
              </a:ext>
            </a:extLst>
          </p:cNvPr>
          <p:cNvSpPr>
            <a:spLocks noGrp="1"/>
          </p:cNvSpPr>
          <p:nvPr>
            <p:ph idx="1"/>
          </p:nvPr>
        </p:nvSpPr>
        <p:spPr>
          <a:xfrm>
            <a:off x="1361148" y="3065173"/>
            <a:ext cx="10178322" cy="3593591"/>
          </a:xfrm>
        </p:spPr>
        <p:txBody>
          <a:bodyPr/>
          <a:lstStyle/>
          <a:p>
            <a:endParaRPr lang="en-US" dirty="0"/>
          </a:p>
          <a:p>
            <a:endParaRPr lang="en-US" dirty="0"/>
          </a:p>
          <a:p>
            <a:endParaRPr lang="en-US" dirty="0"/>
          </a:p>
          <a:p>
            <a:r>
              <a:rPr lang="en-US" dirty="0"/>
              <a:t>This is the result after applying the previous step to all the data</a:t>
            </a:r>
          </a:p>
          <a:p>
            <a:r>
              <a:rPr lang="en-US" dirty="0"/>
              <a:t>Proceeded to remove most of the generic parameters which don’t contribute towards the outcome of patient’s mortality rate</a:t>
            </a:r>
          </a:p>
          <a:p>
            <a:r>
              <a:rPr lang="en-US" dirty="0"/>
              <a:t>Removed those columns which had more than 60% of missing values</a:t>
            </a:r>
          </a:p>
          <a:p>
            <a:r>
              <a:rPr lang="en-US" dirty="0"/>
              <a:t>Eliminated rows having more than 68% of missing values </a:t>
            </a:r>
          </a:p>
          <a:p>
            <a:pPr marL="0" indent="0">
              <a:buNone/>
            </a:pPr>
            <a:endParaRPr lang="en-US" dirty="0"/>
          </a:p>
        </p:txBody>
      </p:sp>
      <p:pic>
        <p:nvPicPr>
          <p:cNvPr id="6" name="Picture 5">
            <a:extLst>
              <a:ext uri="{FF2B5EF4-FFF2-40B4-BE49-F238E27FC236}">
                <a16:creationId xmlns:a16="http://schemas.microsoft.com/office/drawing/2014/main" id="{362B5AA7-471A-4135-BDA4-345F85FB8349}"/>
              </a:ext>
            </a:extLst>
          </p:cNvPr>
          <p:cNvPicPr>
            <a:picLocks noChangeAspect="1"/>
          </p:cNvPicPr>
          <p:nvPr/>
        </p:nvPicPr>
        <p:blipFill>
          <a:blip r:embed="rId2"/>
          <a:stretch>
            <a:fillRect/>
          </a:stretch>
        </p:blipFill>
        <p:spPr>
          <a:xfrm>
            <a:off x="1361148" y="1017388"/>
            <a:ext cx="6614452" cy="3237112"/>
          </a:xfrm>
          <a:prstGeom prst="rect">
            <a:avLst/>
          </a:prstGeom>
        </p:spPr>
      </p:pic>
      <p:sp>
        <p:nvSpPr>
          <p:cNvPr id="9" name="TextBox 8">
            <a:extLst>
              <a:ext uri="{FF2B5EF4-FFF2-40B4-BE49-F238E27FC236}">
                <a16:creationId xmlns:a16="http://schemas.microsoft.com/office/drawing/2014/main" id="{AF2E444E-C1AB-464F-B9BE-051AFB4825FE}"/>
              </a:ext>
            </a:extLst>
          </p:cNvPr>
          <p:cNvSpPr txBox="1"/>
          <p:nvPr/>
        </p:nvSpPr>
        <p:spPr>
          <a:xfrm>
            <a:off x="4679825" y="371057"/>
            <a:ext cx="4568678" cy="646331"/>
          </a:xfrm>
          <a:prstGeom prst="rect">
            <a:avLst/>
          </a:prstGeom>
          <a:noFill/>
        </p:spPr>
        <p:txBody>
          <a:bodyPr wrap="square" rtlCol="0">
            <a:spAutoFit/>
          </a:bodyPr>
          <a:lstStyle/>
          <a:p>
            <a:pPr algn="ctr"/>
            <a:r>
              <a:rPr lang="en-US" b="1" dirty="0"/>
              <a:t>Data Extraction &amp; Data Cleaning : Part 2</a:t>
            </a:r>
          </a:p>
          <a:p>
            <a:endParaRPr lang="en-US" dirty="0"/>
          </a:p>
        </p:txBody>
      </p:sp>
      <p:pic>
        <p:nvPicPr>
          <p:cNvPr id="11" name="Picture 10">
            <a:extLst>
              <a:ext uri="{FF2B5EF4-FFF2-40B4-BE49-F238E27FC236}">
                <a16:creationId xmlns:a16="http://schemas.microsoft.com/office/drawing/2014/main" id="{86762359-ACC9-4F28-BC12-B538CE6ABB2C}"/>
              </a:ext>
            </a:extLst>
          </p:cNvPr>
          <p:cNvPicPr>
            <a:picLocks noChangeAspect="1"/>
          </p:cNvPicPr>
          <p:nvPr/>
        </p:nvPicPr>
        <p:blipFill>
          <a:blip r:embed="rId3"/>
          <a:stretch>
            <a:fillRect/>
          </a:stretch>
        </p:blipFill>
        <p:spPr>
          <a:xfrm>
            <a:off x="8046434" y="1017388"/>
            <a:ext cx="3319171" cy="3237112"/>
          </a:xfrm>
          <a:prstGeom prst="rect">
            <a:avLst/>
          </a:prstGeom>
        </p:spPr>
      </p:pic>
    </p:spTree>
    <p:extLst>
      <p:ext uri="{BB962C8B-B14F-4D97-AF65-F5344CB8AC3E}">
        <p14:creationId xmlns:p14="http://schemas.microsoft.com/office/powerpoint/2010/main" val="2434297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91514B-22BE-49C6-A0E2-98C61193A8A2}"/>
              </a:ext>
            </a:extLst>
          </p:cNvPr>
          <p:cNvPicPr/>
          <p:nvPr/>
        </p:nvPicPr>
        <p:blipFill rotWithShape="1">
          <a:blip r:embed="rId2" cstate="print">
            <a:extLst>
              <a:ext uri="{28A0092B-C50C-407E-A947-70E740481C1C}">
                <a14:useLocalDpi xmlns:a14="http://schemas.microsoft.com/office/drawing/2010/main" val="0"/>
              </a:ext>
            </a:extLst>
          </a:blip>
          <a:srcRect b="51900"/>
          <a:stretch/>
        </p:blipFill>
        <p:spPr bwMode="auto">
          <a:xfrm>
            <a:off x="2255130" y="4089400"/>
            <a:ext cx="7841370" cy="2768600"/>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53D2FA61-7D84-41C3-9798-C8BBA4D13806}"/>
              </a:ext>
            </a:extLst>
          </p:cNvPr>
          <p:cNvSpPr txBox="1"/>
          <p:nvPr/>
        </p:nvSpPr>
        <p:spPr>
          <a:xfrm>
            <a:off x="1487510" y="663262"/>
            <a:ext cx="9845898" cy="3693319"/>
          </a:xfrm>
          <a:prstGeom prst="rect">
            <a:avLst/>
          </a:prstGeom>
          <a:noFill/>
        </p:spPr>
        <p:txBody>
          <a:bodyPr wrap="square" rtlCol="0">
            <a:spAutoFit/>
          </a:bodyPr>
          <a:lstStyle/>
          <a:p>
            <a:pPr marL="285750" indent="-285750">
              <a:buFont typeface="Arial" panose="020B0604020202020204" pitchFamily="34" charset="0"/>
              <a:buChar char="•"/>
            </a:pPr>
            <a:r>
              <a:rPr lang="en-US" dirty="0"/>
              <a:t>Replaced the missing values with the mean of the parameters for all the patients per column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Observed that conditions of patients who are alive vary from parameters of patients who are deceased after the 48 hour stay in ICU</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 divided the data based on the patient’s condition into two parts</a:t>
            </a:r>
          </a:p>
          <a:p>
            <a:r>
              <a:rPr lang="en-US" dirty="0"/>
              <a:t> </a:t>
            </a:r>
          </a:p>
          <a:p>
            <a:pPr marL="285750" indent="-285750">
              <a:buFont typeface="Arial" panose="020B0604020202020204" pitchFamily="34" charset="0"/>
              <a:buChar char="•"/>
            </a:pPr>
            <a:r>
              <a:rPr lang="en-US" dirty="0"/>
              <a:t>First list of patients who were alive after their stay in ICU and second list of patients who were deceased after their stay in ICU</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Found the mean value of parameters and replaced the missing values with it based on the patients being alive or dead</a:t>
            </a:r>
          </a:p>
          <a:p>
            <a:endParaRPr lang="en-US" dirty="0"/>
          </a:p>
        </p:txBody>
      </p:sp>
      <p:sp>
        <p:nvSpPr>
          <p:cNvPr id="5" name="TextBox 4">
            <a:extLst>
              <a:ext uri="{FF2B5EF4-FFF2-40B4-BE49-F238E27FC236}">
                <a16:creationId xmlns:a16="http://schemas.microsoft.com/office/drawing/2014/main" id="{7E02CB60-02B9-4110-A6A8-902A8006A7FB}"/>
              </a:ext>
            </a:extLst>
          </p:cNvPr>
          <p:cNvSpPr txBox="1"/>
          <p:nvPr/>
        </p:nvSpPr>
        <p:spPr>
          <a:xfrm>
            <a:off x="3504371" y="196920"/>
            <a:ext cx="5111605" cy="646331"/>
          </a:xfrm>
          <a:prstGeom prst="rect">
            <a:avLst/>
          </a:prstGeom>
          <a:noFill/>
        </p:spPr>
        <p:txBody>
          <a:bodyPr wrap="square" rtlCol="0">
            <a:spAutoFit/>
          </a:bodyPr>
          <a:lstStyle/>
          <a:p>
            <a:pPr algn="ctr"/>
            <a:r>
              <a:rPr lang="en-US" b="1" dirty="0"/>
              <a:t>Data Extraction &amp; Data Cleaning : Part 3</a:t>
            </a:r>
          </a:p>
          <a:p>
            <a:endParaRPr lang="en-US" dirty="0"/>
          </a:p>
        </p:txBody>
      </p:sp>
    </p:spTree>
    <p:extLst>
      <p:ext uri="{BB962C8B-B14F-4D97-AF65-F5344CB8AC3E}">
        <p14:creationId xmlns:p14="http://schemas.microsoft.com/office/powerpoint/2010/main" val="2348007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4CE644-D4C3-4772-8CA3-338D97C0A1C6}"/>
              </a:ext>
            </a:extLst>
          </p:cNvPr>
          <p:cNvSpPr txBox="1"/>
          <p:nvPr/>
        </p:nvSpPr>
        <p:spPr>
          <a:xfrm>
            <a:off x="5602835" y="188934"/>
            <a:ext cx="1864613" cy="369332"/>
          </a:xfrm>
          <a:prstGeom prst="rect">
            <a:avLst/>
          </a:prstGeom>
          <a:noFill/>
        </p:spPr>
        <p:txBody>
          <a:bodyPr wrap="none" rtlCol="0">
            <a:spAutoFit/>
          </a:bodyPr>
          <a:lstStyle/>
          <a:p>
            <a:r>
              <a:rPr lang="en-US" b="1" dirty="0"/>
              <a:t>Data Reduction</a:t>
            </a:r>
          </a:p>
        </p:txBody>
      </p:sp>
      <p:pic>
        <p:nvPicPr>
          <p:cNvPr id="4" name="Picture 3">
            <a:extLst>
              <a:ext uri="{FF2B5EF4-FFF2-40B4-BE49-F238E27FC236}">
                <a16:creationId xmlns:a16="http://schemas.microsoft.com/office/drawing/2014/main" id="{EB12CE05-72CE-404B-BC25-D74A582B2EA3}"/>
              </a:ext>
            </a:extLst>
          </p:cNvPr>
          <p:cNvPicPr/>
          <p:nvPr/>
        </p:nvPicPr>
        <p:blipFill rotWithShape="1">
          <a:blip r:embed="rId2">
            <a:extLst>
              <a:ext uri="{28A0092B-C50C-407E-A947-70E740481C1C}">
                <a14:useLocalDpi xmlns:a14="http://schemas.microsoft.com/office/drawing/2010/main" val="0"/>
              </a:ext>
            </a:extLst>
          </a:blip>
          <a:srcRect t="17144" b="17048"/>
          <a:stretch/>
        </p:blipFill>
        <p:spPr bwMode="auto">
          <a:xfrm>
            <a:off x="1766149" y="807214"/>
            <a:ext cx="4254723" cy="4164298"/>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385CF548-CF2F-49CB-9B45-37E172EAE35E}"/>
              </a:ext>
            </a:extLst>
          </p:cNvPr>
          <p:cNvSpPr txBox="1"/>
          <p:nvPr/>
        </p:nvSpPr>
        <p:spPr>
          <a:xfrm>
            <a:off x="1815922" y="4926169"/>
            <a:ext cx="8362610" cy="1477328"/>
          </a:xfrm>
          <a:prstGeom prst="rect">
            <a:avLst/>
          </a:prstGeom>
          <a:noFill/>
        </p:spPr>
        <p:txBody>
          <a:bodyPr wrap="none" rtlCol="0">
            <a:spAutoFit/>
          </a:bodyPr>
          <a:lstStyle/>
          <a:p>
            <a:pPr marL="285750" indent="-285750">
              <a:buFont typeface="Arial" panose="020B0604020202020204" pitchFamily="34" charset="0"/>
              <a:buChar char="•"/>
            </a:pPr>
            <a:r>
              <a:rPr lang="en-US" dirty="0"/>
              <a:t>After scaling the data, found out the correlation between the parameters</a:t>
            </a:r>
          </a:p>
          <a:p>
            <a:endParaRPr lang="en-US" dirty="0"/>
          </a:p>
          <a:p>
            <a:pPr marL="285750" indent="-285750">
              <a:buFont typeface="Arial" panose="020B0604020202020204" pitchFamily="34" charset="0"/>
              <a:buChar char="•"/>
            </a:pPr>
            <a:r>
              <a:rPr lang="en-US" dirty="0"/>
              <a:t>Got rid of the parameters which had high correlation rate (&gt;60%)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 33 parameters reduced down to 28 parameters after applying correlation analysis.</a:t>
            </a:r>
          </a:p>
        </p:txBody>
      </p:sp>
      <p:pic>
        <p:nvPicPr>
          <p:cNvPr id="7" name="Picture 6">
            <a:extLst>
              <a:ext uri="{FF2B5EF4-FFF2-40B4-BE49-F238E27FC236}">
                <a16:creationId xmlns:a16="http://schemas.microsoft.com/office/drawing/2014/main" id="{23CDF7B1-EFB1-4D0D-9381-9D5CC7381078}"/>
              </a:ext>
            </a:extLst>
          </p:cNvPr>
          <p:cNvPicPr/>
          <p:nvPr/>
        </p:nvPicPr>
        <p:blipFill rotWithShape="1">
          <a:blip r:embed="rId3">
            <a:extLst>
              <a:ext uri="{28A0092B-C50C-407E-A947-70E740481C1C}">
                <a14:useLocalDpi xmlns:a14="http://schemas.microsoft.com/office/drawing/2010/main" val="0"/>
              </a:ext>
            </a:extLst>
          </a:blip>
          <a:srcRect t="17194" b="16481"/>
          <a:stretch/>
        </p:blipFill>
        <p:spPr bwMode="auto">
          <a:xfrm>
            <a:off x="6510271" y="807214"/>
            <a:ext cx="4610790" cy="41644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14126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5A57F3-5842-4B4C-9868-F4BE29F7EC12}"/>
              </a:ext>
            </a:extLst>
          </p:cNvPr>
          <p:cNvSpPr txBox="1"/>
          <p:nvPr/>
        </p:nvSpPr>
        <p:spPr>
          <a:xfrm>
            <a:off x="4527134" y="510391"/>
            <a:ext cx="3834961" cy="369332"/>
          </a:xfrm>
          <a:prstGeom prst="rect">
            <a:avLst/>
          </a:prstGeom>
          <a:noFill/>
        </p:spPr>
        <p:txBody>
          <a:bodyPr wrap="none" rtlCol="0">
            <a:spAutoFit/>
          </a:bodyPr>
          <a:lstStyle/>
          <a:p>
            <a:r>
              <a:rPr lang="en-US" b="1" dirty="0"/>
              <a:t>Balancing Data &amp; Cross Validation</a:t>
            </a:r>
          </a:p>
        </p:txBody>
      </p:sp>
      <p:sp>
        <p:nvSpPr>
          <p:cNvPr id="3" name="TextBox 2">
            <a:extLst>
              <a:ext uri="{FF2B5EF4-FFF2-40B4-BE49-F238E27FC236}">
                <a16:creationId xmlns:a16="http://schemas.microsoft.com/office/drawing/2014/main" id="{41CAAC32-DCB7-41DB-BF9C-594FD96F0C70}"/>
              </a:ext>
            </a:extLst>
          </p:cNvPr>
          <p:cNvSpPr txBox="1"/>
          <p:nvPr/>
        </p:nvSpPr>
        <p:spPr>
          <a:xfrm>
            <a:off x="1294327" y="1728987"/>
            <a:ext cx="10300577" cy="4247317"/>
          </a:xfrm>
          <a:prstGeom prst="rect">
            <a:avLst/>
          </a:prstGeom>
          <a:noFill/>
        </p:spPr>
        <p:txBody>
          <a:bodyPr wrap="none" rtlCol="0">
            <a:spAutoFit/>
          </a:bodyPr>
          <a:lstStyle/>
          <a:p>
            <a:pPr marL="285750" indent="-285750">
              <a:buFont typeface="Arial" panose="020B0604020202020204" pitchFamily="34" charset="0"/>
              <a:buChar char="•"/>
            </a:pPr>
            <a:r>
              <a:rPr lang="en-US" dirty="0"/>
              <a:t>The data had highly imbalanced classes with 86.1% of the survived class and only 13.9% of the death class</a:t>
            </a:r>
          </a:p>
          <a:p>
            <a:endParaRPr lang="en-US" dirty="0"/>
          </a:p>
          <a:p>
            <a:endParaRPr lang="en-US" dirty="0"/>
          </a:p>
          <a:p>
            <a:endParaRPr lang="en-US" dirty="0"/>
          </a:p>
          <a:p>
            <a:pPr marL="285750" indent="-285750">
              <a:buFont typeface="Arial" panose="020B0604020202020204" pitchFamily="34" charset="0"/>
              <a:buChar char="•"/>
            </a:pPr>
            <a:r>
              <a:rPr lang="en-US" dirty="0"/>
              <a:t>We used library ROSE (Random Over-Sampling Examples) to overcome this issue</a:t>
            </a:r>
          </a:p>
          <a:p>
            <a:endParaRPr lang="en-US" dirty="0"/>
          </a:p>
          <a:p>
            <a:pPr marL="285750" indent="-285750">
              <a:buFont typeface="Arial" panose="020B0604020202020204" pitchFamily="34" charset="0"/>
              <a:buChar char="•"/>
            </a:pPr>
            <a:r>
              <a:rPr lang="en-US" dirty="0"/>
              <a:t>We use combination of over and under – sampling which balanced the samples by random over-sampling </a:t>
            </a:r>
          </a:p>
          <a:p>
            <a:r>
              <a:rPr lang="en-US" dirty="0"/>
              <a:t>     minority samples and under-sampling the majority samples</a:t>
            </a:r>
          </a:p>
          <a:p>
            <a:endParaRPr lang="en-US" dirty="0"/>
          </a:p>
          <a:p>
            <a:endParaRPr lang="en-US" dirty="0"/>
          </a:p>
          <a:p>
            <a:endParaRPr lang="en-US" dirty="0"/>
          </a:p>
          <a:p>
            <a:pPr marL="285750" indent="-285750">
              <a:buFont typeface="Arial" panose="020B0604020202020204" pitchFamily="34" charset="0"/>
              <a:buChar char="•"/>
            </a:pPr>
            <a:r>
              <a:rPr lang="en-US" dirty="0"/>
              <a:t>After balancing the data we ran 5 fold cross validation.</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B65CBB2B-7180-4E5E-9C98-EB26D28FF64E}"/>
              </a:ext>
            </a:extLst>
          </p:cNvPr>
          <p:cNvPicPr>
            <a:picLocks noChangeAspect="1"/>
          </p:cNvPicPr>
          <p:nvPr/>
        </p:nvPicPr>
        <p:blipFill>
          <a:blip r:embed="rId2"/>
          <a:stretch>
            <a:fillRect/>
          </a:stretch>
        </p:blipFill>
        <p:spPr>
          <a:xfrm>
            <a:off x="5095432" y="2203495"/>
            <a:ext cx="2409825" cy="428625"/>
          </a:xfrm>
          <a:prstGeom prst="rect">
            <a:avLst/>
          </a:prstGeom>
        </p:spPr>
      </p:pic>
      <p:pic>
        <p:nvPicPr>
          <p:cNvPr id="5" name="Picture 4">
            <a:extLst>
              <a:ext uri="{FF2B5EF4-FFF2-40B4-BE49-F238E27FC236}">
                <a16:creationId xmlns:a16="http://schemas.microsoft.com/office/drawing/2014/main" id="{3C8F9A98-46ED-4225-A7A3-CBD93B937CF4}"/>
              </a:ext>
            </a:extLst>
          </p:cNvPr>
          <p:cNvPicPr>
            <a:picLocks noChangeAspect="1"/>
          </p:cNvPicPr>
          <p:nvPr/>
        </p:nvPicPr>
        <p:blipFill>
          <a:blip r:embed="rId3"/>
          <a:stretch>
            <a:fillRect/>
          </a:stretch>
        </p:blipFill>
        <p:spPr>
          <a:xfrm>
            <a:off x="5147819" y="4140558"/>
            <a:ext cx="2305050" cy="457200"/>
          </a:xfrm>
          <a:prstGeom prst="rect">
            <a:avLst/>
          </a:prstGeom>
        </p:spPr>
      </p:pic>
    </p:spTree>
    <p:extLst>
      <p:ext uri="{BB962C8B-B14F-4D97-AF65-F5344CB8AC3E}">
        <p14:creationId xmlns:p14="http://schemas.microsoft.com/office/powerpoint/2010/main" val="423465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BF3032-B73A-4C59-9F57-ED326052881D}"/>
              </a:ext>
            </a:extLst>
          </p:cNvPr>
          <p:cNvSpPr txBox="1"/>
          <p:nvPr/>
        </p:nvSpPr>
        <p:spPr>
          <a:xfrm>
            <a:off x="5415566" y="392806"/>
            <a:ext cx="1234633" cy="369332"/>
          </a:xfrm>
          <a:prstGeom prst="rect">
            <a:avLst/>
          </a:prstGeom>
          <a:noFill/>
        </p:spPr>
        <p:txBody>
          <a:bodyPr wrap="none" rtlCol="0">
            <a:spAutoFit/>
          </a:bodyPr>
          <a:lstStyle/>
          <a:p>
            <a:r>
              <a:rPr lang="en-US" b="1" dirty="0"/>
              <a:t>Modelling</a:t>
            </a:r>
          </a:p>
        </p:txBody>
      </p:sp>
      <p:sp>
        <p:nvSpPr>
          <p:cNvPr id="3" name="TextBox 2">
            <a:extLst>
              <a:ext uri="{FF2B5EF4-FFF2-40B4-BE49-F238E27FC236}">
                <a16:creationId xmlns:a16="http://schemas.microsoft.com/office/drawing/2014/main" id="{AC31A57D-1441-435B-B671-FB42B95A2DB5}"/>
              </a:ext>
            </a:extLst>
          </p:cNvPr>
          <p:cNvSpPr txBox="1"/>
          <p:nvPr/>
        </p:nvSpPr>
        <p:spPr>
          <a:xfrm>
            <a:off x="989354" y="908353"/>
            <a:ext cx="10661701" cy="2585323"/>
          </a:xfrm>
          <a:prstGeom prst="rect">
            <a:avLst/>
          </a:prstGeom>
          <a:noFill/>
        </p:spPr>
        <p:txBody>
          <a:bodyPr wrap="none" rtlCol="0">
            <a:spAutoFit/>
          </a:bodyPr>
          <a:lstStyle/>
          <a:p>
            <a:r>
              <a:rPr lang="en-US" dirty="0"/>
              <a:t>We used 3 classification models viz Logistic Regression, Linear Discriminant  Analysis &amp; Support Vector Machine </a:t>
            </a:r>
          </a:p>
          <a:p>
            <a:endParaRPr lang="en-US" dirty="0"/>
          </a:p>
          <a:p>
            <a:endParaRPr lang="en-US" u="sng" dirty="0"/>
          </a:p>
          <a:p>
            <a:endParaRPr lang="en-US" u="sng" dirty="0"/>
          </a:p>
          <a:p>
            <a:endParaRPr lang="en-US" u="sng"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5089DC47-DC97-486F-B9B9-327455615616}"/>
              </a:ext>
            </a:extLst>
          </p:cNvPr>
          <p:cNvPicPr>
            <a:picLocks noChangeAspect="1"/>
          </p:cNvPicPr>
          <p:nvPr/>
        </p:nvPicPr>
        <p:blipFill>
          <a:blip r:embed="rId2"/>
          <a:stretch>
            <a:fillRect/>
          </a:stretch>
        </p:blipFill>
        <p:spPr>
          <a:xfrm>
            <a:off x="4601202" y="1807464"/>
            <a:ext cx="3253367" cy="2346122"/>
          </a:xfrm>
          <a:prstGeom prst="rect">
            <a:avLst/>
          </a:prstGeom>
        </p:spPr>
      </p:pic>
      <p:sp>
        <p:nvSpPr>
          <p:cNvPr id="6" name="Rectangle 5">
            <a:extLst>
              <a:ext uri="{FF2B5EF4-FFF2-40B4-BE49-F238E27FC236}">
                <a16:creationId xmlns:a16="http://schemas.microsoft.com/office/drawing/2014/main" id="{CC291927-9865-43F6-B8DB-CC1E7F6F971C}"/>
              </a:ext>
            </a:extLst>
          </p:cNvPr>
          <p:cNvSpPr/>
          <p:nvPr/>
        </p:nvSpPr>
        <p:spPr>
          <a:xfrm>
            <a:off x="2131250" y="1392478"/>
            <a:ext cx="664028" cy="369332"/>
          </a:xfrm>
          <a:prstGeom prst="rect">
            <a:avLst/>
          </a:prstGeom>
        </p:spPr>
        <p:txBody>
          <a:bodyPr wrap="square">
            <a:spAutoFit/>
          </a:bodyPr>
          <a:lstStyle/>
          <a:p>
            <a:r>
              <a:rPr lang="en-US" u="sng" dirty="0"/>
              <a:t>LDA</a:t>
            </a:r>
          </a:p>
        </p:txBody>
      </p:sp>
      <p:pic>
        <p:nvPicPr>
          <p:cNvPr id="7" name="Picture 6">
            <a:extLst>
              <a:ext uri="{FF2B5EF4-FFF2-40B4-BE49-F238E27FC236}">
                <a16:creationId xmlns:a16="http://schemas.microsoft.com/office/drawing/2014/main" id="{4A8CE7B4-D2D0-4CAF-B084-9DF7AA02F7D2}"/>
              </a:ext>
            </a:extLst>
          </p:cNvPr>
          <p:cNvPicPr>
            <a:picLocks noChangeAspect="1"/>
          </p:cNvPicPr>
          <p:nvPr/>
        </p:nvPicPr>
        <p:blipFill>
          <a:blip r:embed="rId3"/>
          <a:stretch>
            <a:fillRect/>
          </a:stretch>
        </p:blipFill>
        <p:spPr>
          <a:xfrm>
            <a:off x="1099779" y="1821973"/>
            <a:ext cx="3390999" cy="2345788"/>
          </a:xfrm>
          <a:prstGeom prst="rect">
            <a:avLst/>
          </a:prstGeom>
        </p:spPr>
      </p:pic>
      <p:sp>
        <p:nvSpPr>
          <p:cNvPr id="8" name="Rectangle 7">
            <a:extLst>
              <a:ext uri="{FF2B5EF4-FFF2-40B4-BE49-F238E27FC236}">
                <a16:creationId xmlns:a16="http://schemas.microsoft.com/office/drawing/2014/main" id="{0FC60166-D131-403E-BA5A-84EBEB52F381}"/>
              </a:ext>
            </a:extLst>
          </p:cNvPr>
          <p:cNvSpPr/>
          <p:nvPr/>
        </p:nvSpPr>
        <p:spPr>
          <a:xfrm>
            <a:off x="9524624" y="1369160"/>
            <a:ext cx="609462" cy="369332"/>
          </a:xfrm>
          <a:prstGeom prst="rect">
            <a:avLst/>
          </a:prstGeom>
        </p:spPr>
        <p:txBody>
          <a:bodyPr wrap="none">
            <a:spAutoFit/>
          </a:bodyPr>
          <a:lstStyle/>
          <a:p>
            <a:r>
              <a:rPr lang="en-US" u="sng" dirty="0"/>
              <a:t>SVM</a:t>
            </a:r>
          </a:p>
        </p:txBody>
      </p:sp>
      <p:pic>
        <p:nvPicPr>
          <p:cNvPr id="9" name="Picture 8">
            <a:extLst>
              <a:ext uri="{FF2B5EF4-FFF2-40B4-BE49-F238E27FC236}">
                <a16:creationId xmlns:a16="http://schemas.microsoft.com/office/drawing/2014/main" id="{9B87BEF6-0C4D-4FF4-AB08-4E29D7ED437D}"/>
              </a:ext>
            </a:extLst>
          </p:cNvPr>
          <p:cNvPicPr>
            <a:picLocks noChangeAspect="1"/>
          </p:cNvPicPr>
          <p:nvPr/>
        </p:nvPicPr>
        <p:blipFill>
          <a:blip r:embed="rId4"/>
          <a:stretch>
            <a:fillRect/>
          </a:stretch>
        </p:blipFill>
        <p:spPr>
          <a:xfrm>
            <a:off x="8161495" y="1807297"/>
            <a:ext cx="3335721" cy="2349099"/>
          </a:xfrm>
          <a:prstGeom prst="rect">
            <a:avLst/>
          </a:prstGeom>
        </p:spPr>
      </p:pic>
      <p:pic>
        <p:nvPicPr>
          <p:cNvPr id="10" name="Picture 9">
            <a:extLst>
              <a:ext uri="{FF2B5EF4-FFF2-40B4-BE49-F238E27FC236}">
                <a16:creationId xmlns:a16="http://schemas.microsoft.com/office/drawing/2014/main" id="{799DFC13-AE24-4F6C-A7F2-010371943A32}"/>
              </a:ext>
            </a:extLst>
          </p:cNvPr>
          <p:cNvPicPr/>
          <p:nvPr/>
        </p:nvPicPr>
        <p:blipFill rotWithShape="1">
          <a:blip r:embed="rId5">
            <a:extLst>
              <a:ext uri="{28A0092B-C50C-407E-A947-70E740481C1C}">
                <a14:useLocalDpi xmlns:a14="http://schemas.microsoft.com/office/drawing/2010/main" val="0"/>
              </a:ext>
            </a:extLst>
          </a:blip>
          <a:srcRect t="32326"/>
          <a:stretch/>
        </p:blipFill>
        <p:spPr>
          <a:xfrm>
            <a:off x="2047013" y="4392619"/>
            <a:ext cx="8610255" cy="2252879"/>
          </a:xfrm>
          <a:prstGeom prst="rect">
            <a:avLst/>
          </a:prstGeom>
        </p:spPr>
      </p:pic>
      <p:sp>
        <p:nvSpPr>
          <p:cNvPr id="13" name="TextBox 12">
            <a:extLst>
              <a:ext uri="{FF2B5EF4-FFF2-40B4-BE49-F238E27FC236}">
                <a16:creationId xmlns:a16="http://schemas.microsoft.com/office/drawing/2014/main" id="{970D4DBF-9FD7-4141-9993-511202CA9278}"/>
              </a:ext>
            </a:extLst>
          </p:cNvPr>
          <p:cNvSpPr txBox="1"/>
          <p:nvPr/>
        </p:nvSpPr>
        <p:spPr>
          <a:xfrm>
            <a:off x="5415566" y="1383765"/>
            <a:ext cx="1345843" cy="369332"/>
          </a:xfrm>
          <a:prstGeom prst="rect">
            <a:avLst/>
          </a:prstGeom>
          <a:noFill/>
        </p:spPr>
        <p:txBody>
          <a:bodyPr wrap="square" rtlCol="0">
            <a:spAutoFit/>
          </a:bodyPr>
          <a:lstStyle/>
          <a:p>
            <a:r>
              <a:rPr lang="en-US" u="sng" dirty="0"/>
              <a:t>LOG REG</a:t>
            </a:r>
          </a:p>
        </p:txBody>
      </p:sp>
    </p:spTree>
    <p:extLst>
      <p:ext uri="{BB962C8B-B14F-4D97-AF65-F5344CB8AC3E}">
        <p14:creationId xmlns:p14="http://schemas.microsoft.com/office/powerpoint/2010/main" val="366876774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513</TotalTime>
  <Words>520</Words>
  <Application>Microsoft Macintosh PowerPoint</Application>
  <PresentationFormat>Widescreen</PresentationFormat>
  <Paragraphs>84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Impact</vt:lpstr>
      <vt:lpstr>Badge</vt:lpstr>
      <vt:lpstr>Predictive analysis FOR  in-hospital mortality OF icu patient’S</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Project Spring 2018</dc:title>
  <dc:creator>Sumedh Kulkarni</dc:creator>
  <cp:lastModifiedBy>Prajwal Ramesh Parlawar</cp:lastModifiedBy>
  <cp:revision>73</cp:revision>
  <dcterms:created xsi:type="dcterms:W3CDTF">2018-04-18T21:56:38Z</dcterms:created>
  <dcterms:modified xsi:type="dcterms:W3CDTF">2018-04-20T18:59:50Z</dcterms:modified>
</cp:coreProperties>
</file>