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sldIdLst>
    <p:sldId id="1438" r:id="rId2"/>
    <p:sldId id="1433" r:id="rId3"/>
    <p:sldId id="1439" r:id="rId4"/>
    <p:sldId id="1468" r:id="rId5"/>
    <p:sldId id="1445" r:id="rId6"/>
    <p:sldId id="1441" r:id="rId7"/>
    <p:sldId id="1443" r:id="rId8"/>
    <p:sldId id="1462" r:id="rId9"/>
    <p:sldId id="1459" r:id="rId10"/>
    <p:sldId id="1463" r:id="rId11"/>
    <p:sldId id="1460" r:id="rId12"/>
    <p:sldId id="1461" r:id="rId13"/>
    <p:sldId id="1469" r:id="rId14"/>
    <p:sldId id="1448" r:id="rId15"/>
    <p:sldId id="1452" r:id="rId16"/>
    <p:sldId id="1453" r:id="rId17"/>
    <p:sldId id="1454" r:id="rId18"/>
    <p:sldId id="1455" r:id="rId19"/>
    <p:sldId id="1457" r:id="rId20"/>
    <p:sldId id="1458" r:id="rId21"/>
    <p:sldId id="1456" r:id="rId22"/>
    <p:sldId id="1470" r:id="rId23"/>
    <p:sldId id="1471" r:id="rId24"/>
    <p:sldId id="1447" r:id="rId25"/>
    <p:sldId id="14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CC48F2-BD50-44DC-AE94-9F93A81A9AFE}">
          <p14:sldIdLst>
            <p14:sldId id="1438"/>
            <p14:sldId id="1433"/>
            <p14:sldId id="1439"/>
            <p14:sldId id="1468"/>
            <p14:sldId id="1445"/>
            <p14:sldId id="1441"/>
            <p14:sldId id="1443"/>
            <p14:sldId id="1462"/>
            <p14:sldId id="1459"/>
            <p14:sldId id="1463"/>
            <p14:sldId id="1460"/>
            <p14:sldId id="1461"/>
            <p14:sldId id="1469"/>
            <p14:sldId id="1448"/>
            <p14:sldId id="1452"/>
            <p14:sldId id="1453"/>
            <p14:sldId id="1454"/>
            <p14:sldId id="1455"/>
            <p14:sldId id="1457"/>
            <p14:sldId id="1458"/>
            <p14:sldId id="1456"/>
            <p14:sldId id="1470"/>
            <p14:sldId id="1471"/>
            <p14:sldId id="1447"/>
            <p14:sldId id="1473"/>
          </p14:sldIdLst>
        </p14:section>
        <p14:section name="Appendix" id="{91540511-8F19-4C94-A69F-7C6EECC45103}">
          <p14:sldIdLst/>
        </p14:section>
      </p14:sectionLst>
    </p:ex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F90D52A-C98C-7D95-CDF3-A7A2DE93FA75}" name="Ludovica Castiglia" initials="LC" userId="eebca1b0ea36641b" providerId="Windows Live"/>
  <p188:author id="{C5BB50C4-0F49-6E47-226C-6BBD23EE916E}" name="Castiglia, Ludovica" initials="LC" userId="S::LCastiglia@iese.edu::93dda975-2fc6-45db-8671-f18297d73e4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5" autoAdjust="0"/>
    <p:restoredTop sz="84330" autoAdjust="0"/>
  </p:normalViewPr>
  <p:slideViewPr>
    <p:cSldViewPr snapToGrid="0">
      <p:cViewPr varScale="1">
        <p:scale>
          <a:sx n="53" d="100"/>
          <a:sy n="53" d="100"/>
        </p:scale>
        <p:origin x="1168" y="64"/>
      </p:cViewPr>
      <p:guideLst>
        <p:guide orient="horz" pos="2160"/>
        <p:guide pos="3816"/>
      </p:guideLst>
    </p:cSldViewPr>
  </p:slideViewPr>
  <p:notesTextViewPr>
    <p:cViewPr>
      <p:scale>
        <a:sx n="1" d="1"/>
        <a:sy n="1" d="1"/>
      </p:scale>
      <p:origin x="0" y="0"/>
    </p:cViewPr>
  </p:notesTextViewPr>
  <p:sorterViewPr>
    <p:cViewPr>
      <p:scale>
        <a:sx n="151" d="100"/>
        <a:sy n="15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B74DB-6A40-4026-81E9-DA0386BE1A9C}" type="datetimeFigureOut">
              <a:rPr lang="en-US" smtClean="0"/>
              <a:t>05-Apr-25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D00BB-94E3-45D2-8037-CC5ADE6C0C65}" type="slidenum">
              <a:rPr lang="en-US" smtClean="0"/>
              <a:t>‹#›</a:t>
            </a:fld>
            <a:endParaRPr lang="en-US"/>
          </a:p>
        </p:txBody>
      </p:sp>
    </p:spTree>
    <p:extLst>
      <p:ext uri="{BB962C8B-B14F-4D97-AF65-F5344CB8AC3E}">
        <p14:creationId xmlns:p14="http://schemas.microsoft.com/office/powerpoint/2010/main" val="141087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mailto:acs-support@wharton.upenn.e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Segoe UI" panose="020B0502040204020203" pitchFamily="34" charset="0"/>
              </a:rPr>
              <a:t>This practically results in a variety of strategies across ESG funds, with funds prioritizing distinct aspects of ESG in different ways, demonstrating a plurality of perspectives within the investment framework.</a:t>
            </a:r>
            <a:endParaRPr lang="en-GB" sz="1800" dirty="0">
              <a:effectLst/>
              <a:latin typeface="Arial" panose="020B0604020202020204" pitchFamily="34" charset="0"/>
            </a:endParaRPr>
          </a:p>
          <a:p>
            <a:endParaRPr lang="en-GB" dirty="0"/>
          </a:p>
          <a:p>
            <a:r>
              <a:rPr lang="en-GB" dirty="0"/>
              <a:t>There may be varied interpretations and applications of ESG criteria across different funds. Each fund may weigh environmental, social, or governance factors differently, reflecting diverse priorities and strategies within the broader ESG movement. This diversity in how funds implement ESG principles highlights the multivocal nature of the field, where different frameworks coexist, and investors may align with those that best reflect their values or investment goals.</a:t>
            </a:r>
            <a:endParaRPr lang="en-US" dirty="0"/>
          </a:p>
        </p:txBody>
      </p:sp>
      <p:sp>
        <p:nvSpPr>
          <p:cNvPr id="4" name="Slide Number Placeholder 3"/>
          <p:cNvSpPr>
            <a:spLocks noGrp="1"/>
          </p:cNvSpPr>
          <p:nvPr>
            <p:ph type="sldNum" sz="quarter" idx="5"/>
          </p:nvPr>
        </p:nvSpPr>
        <p:spPr/>
        <p:txBody>
          <a:bodyPr/>
          <a:lstStyle/>
          <a:p>
            <a:fld id="{30AD00BB-94E3-45D2-8037-CC5ADE6C0C65}" type="slidenum">
              <a:rPr lang="en-US" smtClean="0"/>
              <a:t>2</a:t>
            </a:fld>
            <a:endParaRPr lang="en-US"/>
          </a:p>
        </p:txBody>
      </p:sp>
    </p:spTree>
    <p:extLst>
      <p:ext uri="{BB962C8B-B14F-4D97-AF65-F5344CB8AC3E}">
        <p14:creationId xmlns:p14="http://schemas.microsoft.com/office/powerpoint/2010/main" val="4091169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4255-250F-709E-B5DE-4760F50B1C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6DA402-6DE9-C6D6-38EB-463F89C04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A03E61-7A7E-9C2E-6DF5-F015503B07BF}"/>
              </a:ext>
            </a:extLst>
          </p:cNvPr>
          <p:cNvSpPr>
            <a:spLocks noGrp="1"/>
          </p:cNvSpPr>
          <p:nvPr>
            <p:ph type="body" idx="1"/>
          </p:nvPr>
        </p:nvSpPr>
        <p:spPr/>
        <p:txBody>
          <a:bodyPr/>
          <a:lstStyle/>
          <a:p>
            <a:r>
              <a:rPr lang="en-US" sz="1800" b="0" i="0" u="none" strike="noStrike" baseline="0" dirty="0">
                <a:solidFill>
                  <a:srgbClr val="000000"/>
                </a:solidFill>
              </a:rPr>
              <a:t> Sustainable-Investing Approaches (Jon Hale)</a:t>
            </a:r>
          </a:p>
          <a:p>
            <a:r>
              <a:rPr lang="en-US" sz="1800" b="0" i="0" u="none" strike="noStrike" baseline="0" dirty="0">
                <a:solidFill>
                  <a:srgbClr val="000000"/>
                </a:solidFill>
              </a:rPr>
              <a:t>Strategies</a:t>
            </a:r>
          </a:p>
          <a:p>
            <a:r>
              <a:rPr lang="en-US" sz="1800" b="0" i="0" u="none" strike="noStrike" baseline="0" dirty="0">
                <a:solidFill>
                  <a:srgbClr val="000000"/>
                </a:solidFill>
              </a:rPr>
              <a:t>Styles</a:t>
            </a:r>
            <a:endParaRPr lang="en-US" dirty="0"/>
          </a:p>
        </p:txBody>
      </p:sp>
      <p:sp>
        <p:nvSpPr>
          <p:cNvPr id="4" name="Slide Number Placeholder 3">
            <a:extLst>
              <a:ext uri="{FF2B5EF4-FFF2-40B4-BE49-F238E27FC236}">
                <a16:creationId xmlns:a16="http://schemas.microsoft.com/office/drawing/2014/main" id="{35601087-8387-931B-F298-C403C2DA41FA}"/>
              </a:ext>
            </a:extLst>
          </p:cNvPr>
          <p:cNvSpPr>
            <a:spLocks noGrp="1"/>
          </p:cNvSpPr>
          <p:nvPr>
            <p:ph type="sldNum" sz="quarter" idx="5"/>
          </p:nvPr>
        </p:nvSpPr>
        <p:spPr/>
        <p:txBody>
          <a:bodyPr/>
          <a:lstStyle/>
          <a:p>
            <a:fld id="{30AD00BB-94E3-45D2-8037-CC5ADE6C0C65}" type="slidenum">
              <a:rPr lang="en-US" smtClean="0"/>
              <a:t>14</a:t>
            </a:fld>
            <a:endParaRPr lang="en-US"/>
          </a:p>
        </p:txBody>
      </p:sp>
    </p:spTree>
    <p:extLst>
      <p:ext uri="{BB962C8B-B14F-4D97-AF65-F5344CB8AC3E}">
        <p14:creationId xmlns:p14="http://schemas.microsoft.com/office/powerpoint/2010/main" val="1839543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086B-7979-7FF4-CCB0-842005232B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5128C-0986-60A3-0F60-E8BBF03403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D4096-F9FC-A56F-5406-522BF6FA36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89F86-C639-2421-6B24-83C9DC2B4AA1}"/>
              </a:ext>
            </a:extLst>
          </p:cNvPr>
          <p:cNvSpPr>
            <a:spLocks noGrp="1"/>
          </p:cNvSpPr>
          <p:nvPr>
            <p:ph type="sldNum" sz="quarter" idx="5"/>
          </p:nvPr>
        </p:nvSpPr>
        <p:spPr/>
        <p:txBody>
          <a:bodyPr/>
          <a:lstStyle/>
          <a:p>
            <a:fld id="{30AD00BB-94E3-45D2-8037-CC5ADE6C0C65}" type="slidenum">
              <a:rPr lang="en-US" smtClean="0"/>
              <a:t>15</a:t>
            </a:fld>
            <a:endParaRPr lang="en-US"/>
          </a:p>
        </p:txBody>
      </p:sp>
    </p:spTree>
    <p:extLst>
      <p:ext uri="{BB962C8B-B14F-4D97-AF65-F5344CB8AC3E}">
        <p14:creationId xmlns:p14="http://schemas.microsoft.com/office/powerpoint/2010/main" val="4211551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E0266-DBFD-DF4F-3897-230CA3DDCF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0EC832-28CD-2D50-F28E-19E821DF95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44BCA-3A54-CE43-F1E9-FE00DE9C9A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6727C8-E8E7-A629-0799-E531DCF4AA2A}"/>
              </a:ext>
            </a:extLst>
          </p:cNvPr>
          <p:cNvSpPr>
            <a:spLocks noGrp="1"/>
          </p:cNvSpPr>
          <p:nvPr>
            <p:ph type="sldNum" sz="quarter" idx="5"/>
          </p:nvPr>
        </p:nvSpPr>
        <p:spPr/>
        <p:txBody>
          <a:bodyPr/>
          <a:lstStyle/>
          <a:p>
            <a:fld id="{30AD00BB-94E3-45D2-8037-CC5ADE6C0C65}" type="slidenum">
              <a:rPr lang="en-US" smtClean="0"/>
              <a:t>16</a:t>
            </a:fld>
            <a:endParaRPr lang="en-US"/>
          </a:p>
        </p:txBody>
      </p:sp>
    </p:spTree>
    <p:extLst>
      <p:ext uri="{BB962C8B-B14F-4D97-AF65-F5344CB8AC3E}">
        <p14:creationId xmlns:p14="http://schemas.microsoft.com/office/powerpoint/2010/main" val="152138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2F16-244F-2C0A-5287-CFC7BED2C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534283-44B4-18C2-BBAB-2AD14E755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A0060-59FB-BDD4-B4BC-B2651EED94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8D633C-5860-6E98-7A6D-1361604B0348}"/>
              </a:ext>
            </a:extLst>
          </p:cNvPr>
          <p:cNvSpPr>
            <a:spLocks noGrp="1"/>
          </p:cNvSpPr>
          <p:nvPr>
            <p:ph type="sldNum" sz="quarter" idx="5"/>
          </p:nvPr>
        </p:nvSpPr>
        <p:spPr/>
        <p:txBody>
          <a:bodyPr/>
          <a:lstStyle/>
          <a:p>
            <a:fld id="{30AD00BB-94E3-45D2-8037-CC5ADE6C0C65}" type="slidenum">
              <a:rPr lang="en-US" smtClean="0"/>
              <a:t>17</a:t>
            </a:fld>
            <a:endParaRPr lang="en-US"/>
          </a:p>
        </p:txBody>
      </p:sp>
    </p:spTree>
    <p:extLst>
      <p:ext uri="{BB962C8B-B14F-4D97-AF65-F5344CB8AC3E}">
        <p14:creationId xmlns:p14="http://schemas.microsoft.com/office/powerpoint/2010/main" val="4128124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98FB8-8B4C-5A23-10D7-662E88CC9C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BDC5C-4985-CDC2-ACCB-E498433B68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B7897-AD7A-FE93-021C-BE649AA280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458E36-02EF-ABFE-C8A4-A7D9338F2674}"/>
              </a:ext>
            </a:extLst>
          </p:cNvPr>
          <p:cNvSpPr>
            <a:spLocks noGrp="1"/>
          </p:cNvSpPr>
          <p:nvPr>
            <p:ph type="sldNum" sz="quarter" idx="5"/>
          </p:nvPr>
        </p:nvSpPr>
        <p:spPr/>
        <p:txBody>
          <a:bodyPr/>
          <a:lstStyle/>
          <a:p>
            <a:fld id="{30AD00BB-94E3-45D2-8037-CC5ADE6C0C65}" type="slidenum">
              <a:rPr lang="en-US" smtClean="0"/>
              <a:t>18</a:t>
            </a:fld>
            <a:endParaRPr lang="en-US"/>
          </a:p>
        </p:txBody>
      </p:sp>
    </p:spTree>
    <p:extLst>
      <p:ext uri="{BB962C8B-B14F-4D97-AF65-F5344CB8AC3E}">
        <p14:creationId xmlns:p14="http://schemas.microsoft.com/office/powerpoint/2010/main" val="858805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BA0F5-CCEC-9DBD-198A-CE2B421F7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0D555D-8533-394E-D29D-AC2FB0CF7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4F70DC-37D6-881E-2343-22A36FC929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ABE60C-4FCE-BA9C-1D3F-8256765D55D3}"/>
              </a:ext>
            </a:extLst>
          </p:cNvPr>
          <p:cNvSpPr>
            <a:spLocks noGrp="1"/>
          </p:cNvSpPr>
          <p:nvPr>
            <p:ph type="sldNum" sz="quarter" idx="5"/>
          </p:nvPr>
        </p:nvSpPr>
        <p:spPr/>
        <p:txBody>
          <a:bodyPr/>
          <a:lstStyle/>
          <a:p>
            <a:fld id="{30AD00BB-94E3-45D2-8037-CC5ADE6C0C65}" type="slidenum">
              <a:rPr lang="en-US" smtClean="0"/>
              <a:t>19</a:t>
            </a:fld>
            <a:endParaRPr lang="en-US"/>
          </a:p>
        </p:txBody>
      </p:sp>
    </p:spTree>
    <p:extLst>
      <p:ext uri="{BB962C8B-B14F-4D97-AF65-F5344CB8AC3E}">
        <p14:creationId xmlns:p14="http://schemas.microsoft.com/office/powerpoint/2010/main" val="1787770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223E2-8F9A-C305-7108-7242A7869F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B03FA-EA2F-940C-5913-151419053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BA6B18-AE0A-230D-26CD-AE017D21C5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0FDB29-3FB0-7774-991E-738F4DC2CAB9}"/>
              </a:ext>
            </a:extLst>
          </p:cNvPr>
          <p:cNvSpPr>
            <a:spLocks noGrp="1"/>
          </p:cNvSpPr>
          <p:nvPr>
            <p:ph type="sldNum" sz="quarter" idx="5"/>
          </p:nvPr>
        </p:nvSpPr>
        <p:spPr/>
        <p:txBody>
          <a:bodyPr/>
          <a:lstStyle/>
          <a:p>
            <a:fld id="{30AD00BB-94E3-45D2-8037-CC5ADE6C0C65}" type="slidenum">
              <a:rPr lang="en-US" smtClean="0"/>
              <a:t>20</a:t>
            </a:fld>
            <a:endParaRPr lang="en-US"/>
          </a:p>
        </p:txBody>
      </p:sp>
    </p:spTree>
    <p:extLst>
      <p:ext uri="{BB962C8B-B14F-4D97-AF65-F5344CB8AC3E}">
        <p14:creationId xmlns:p14="http://schemas.microsoft.com/office/powerpoint/2010/main" val="2624853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9A37E-9F87-734D-6EB9-2DA16D7852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BDDEFA-5735-B995-12FF-C5FDB3A92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7C62F-CC2F-5091-A065-46EDEE2B696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rPr>
              <a:t> </a:t>
            </a:r>
            <a:r>
              <a:rPr lang="en-GB" dirty="0">
                <a:hlinkClick r:id="rId3" tooltip="mailto:acs-support@wharton.upenn.edu"/>
              </a:rPr>
              <a:t>acs-support@wharton.upenn.edu</a:t>
            </a:r>
            <a:endParaRPr lang="en-GB" dirty="0"/>
          </a:p>
          <a:p>
            <a:r>
              <a:rPr lang="en-US" dirty="0"/>
              <a:t>Fellow working with Vit on a project – co-authors</a:t>
            </a:r>
          </a:p>
          <a:p>
            <a:r>
              <a:rPr lang="en-US" dirty="0"/>
              <a:t>Vit in CC.</a:t>
            </a:r>
          </a:p>
          <a:p>
            <a:r>
              <a:rPr lang="en-US" dirty="0"/>
              <a:t>Discount</a:t>
            </a:r>
          </a:p>
          <a:p>
            <a:endParaRPr lang="en-US" dirty="0"/>
          </a:p>
        </p:txBody>
      </p:sp>
      <p:sp>
        <p:nvSpPr>
          <p:cNvPr id="4" name="Slide Number Placeholder 3">
            <a:extLst>
              <a:ext uri="{FF2B5EF4-FFF2-40B4-BE49-F238E27FC236}">
                <a16:creationId xmlns:a16="http://schemas.microsoft.com/office/drawing/2014/main" id="{1CD48321-8AC5-DF4B-4372-05B326048BC8}"/>
              </a:ext>
            </a:extLst>
          </p:cNvPr>
          <p:cNvSpPr>
            <a:spLocks noGrp="1"/>
          </p:cNvSpPr>
          <p:nvPr>
            <p:ph type="sldNum" sz="quarter" idx="5"/>
          </p:nvPr>
        </p:nvSpPr>
        <p:spPr/>
        <p:txBody>
          <a:bodyPr/>
          <a:lstStyle/>
          <a:p>
            <a:fld id="{30AD00BB-94E3-45D2-8037-CC5ADE6C0C65}" type="slidenum">
              <a:rPr lang="en-US" smtClean="0"/>
              <a:t>21</a:t>
            </a:fld>
            <a:endParaRPr lang="en-US"/>
          </a:p>
        </p:txBody>
      </p:sp>
    </p:spTree>
    <p:extLst>
      <p:ext uri="{BB962C8B-B14F-4D97-AF65-F5344CB8AC3E}">
        <p14:creationId xmlns:p14="http://schemas.microsoft.com/office/powerpoint/2010/main" val="2349892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FC01-2B72-2A51-EF63-0B1869E4C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B95C6-A81F-5BB1-B7DC-E911C6384E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448D1-49EE-16C5-94B3-D3EDC65FB7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0D9018-AB7E-8851-5F3F-293FA5060650}"/>
              </a:ext>
            </a:extLst>
          </p:cNvPr>
          <p:cNvSpPr>
            <a:spLocks noGrp="1"/>
          </p:cNvSpPr>
          <p:nvPr>
            <p:ph type="sldNum" sz="quarter" idx="5"/>
          </p:nvPr>
        </p:nvSpPr>
        <p:spPr/>
        <p:txBody>
          <a:bodyPr/>
          <a:lstStyle/>
          <a:p>
            <a:fld id="{30AD00BB-94E3-45D2-8037-CC5ADE6C0C65}" type="slidenum">
              <a:rPr lang="en-US" smtClean="0"/>
              <a:t>22</a:t>
            </a:fld>
            <a:endParaRPr lang="en-US"/>
          </a:p>
        </p:txBody>
      </p:sp>
    </p:spTree>
    <p:extLst>
      <p:ext uri="{BB962C8B-B14F-4D97-AF65-F5344CB8AC3E}">
        <p14:creationId xmlns:p14="http://schemas.microsoft.com/office/powerpoint/2010/main" val="2746330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6C2D5-9C8E-16A0-3EA5-AA3B9555B3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8FCF8-C138-B4B5-4C6A-308995BCDD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DC3FB0-ECC7-F8F4-0BBD-22E6742B2D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409FF8-A684-98A4-4BB7-2A2F11DB6012}"/>
              </a:ext>
            </a:extLst>
          </p:cNvPr>
          <p:cNvSpPr>
            <a:spLocks noGrp="1"/>
          </p:cNvSpPr>
          <p:nvPr>
            <p:ph type="sldNum" sz="quarter" idx="5"/>
          </p:nvPr>
        </p:nvSpPr>
        <p:spPr/>
        <p:txBody>
          <a:bodyPr/>
          <a:lstStyle/>
          <a:p>
            <a:fld id="{30AD00BB-94E3-45D2-8037-CC5ADE6C0C65}" type="slidenum">
              <a:rPr lang="en-US" smtClean="0"/>
              <a:t>23</a:t>
            </a:fld>
            <a:endParaRPr lang="en-US"/>
          </a:p>
        </p:txBody>
      </p:sp>
    </p:spTree>
    <p:extLst>
      <p:ext uri="{BB962C8B-B14F-4D97-AF65-F5344CB8AC3E}">
        <p14:creationId xmlns:p14="http://schemas.microsoft.com/office/powerpoint/2010/main" val="297975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1C98F-C1D0-56A0-86F8-CB3443F46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B9EFD-347B-4B23-1427-AB9D5ACCB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9347B-9E8F-86ED-25CD-684F361B8B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8C8D97-8FD7-1D0D-8AFA-AFCF2FB0434A}"/>
              </a:ext>
            </a:extLst>
          </p:cNvPr>
          <p:cNvSpPr>
            <a:spLocks noGrp="1"/>
          </p:cNvSpPr>
          <p:nvPr>
            <p:ph type="sldNum" sz="quarter" idx="5"/>
          </p:nvPr>
        </p:nvSpPr>
        <p:spPr/>
        <p:txBody>
          <a:bodyPr/>
          <a:lstStyle/>
          <a:p>
            <a:fld id="{30AD00BB-94E3-45D2-8037-CC5ADE6C0C65}" type="slidenum">
              <a:rPr lang="en-US" smtClean="0"/>
              <a:t>3</a:t>
            </a:fld>
            <a:endParaRPr lang="en-US"/>
          </a:p>
        </p:txBody>
      </p:sp>
    </p:spTree>
    <p:extLst>
      <p:ext uri="{BB962C8B-B14F-4D97-AF65-F5344CB8AC3E}">
        <p14:creationId xmlns:p14="http://schemas.microsoft.com/office/powerpoint/2010/main" val="10457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2AF7C-7DD8-0087-7803-C690C0DA83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72455C-43F0-9594-B0D9-5B5D3F1D7F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B5B7D-3354-1BA5-C2C3-BE30EA481B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BD26C9-D42F-FD47-57FD-3AAE3E7C7F28}"/>
              </a:ext>
            </a:extLst>
          </p:cNvPr>
          <p:cNvSpPr>
            <a:spLocks noGrp="1"/>
          </p:cNvSpPr>
          <p:nvPr>
            <p:ph type="sldNum" sz="quarter" idx="5"/>
          </p:nvPr>
        </p:nvSpPr>
        <p:spPr/>
        <p:txBody>
          <a:bodyPr/>
          <a:lstStyle/>
          <a:p>
            <a:fld id="{30AD00BB-94E3-45D2-8037-CC5ADE6C0C65}" type="slidenum">
              <a:rPr lang="en-US" smtClean="0"/>
              <a:t>24</a:t>
            </a:fld>
            <a:endParaRPr lang="en-US"/>
          </a:p>
        </p:txBody>
      </p:sp>
    </p:spTree>
    <p:extLst>
      <p:ext uri="{BB962C8B-B14F-4D97-AF65-F5344CB8AC3E}">
        <p14:creationId xmlns:p14="http://schemas.microsoft.com/office/powerpoint/2010/main" val="341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934BB-4D85-B77D-B559-CE2E305681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82BC5-6B9F-6D6E-1B78-D92BA5238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7BAD1-6FB4-9683-6B91-F927266DEE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50E6B7-D32C-1937-B85A-F90213837930}"/>
              </a:ext>
            </a:extLst>
          </p:cNvPr>
          <p:cNvSpPr>
            <a:spLocks noGrp="1"/>
          </p:cNvSpPr>
          <p:nvPr>
            <p:ph type="sldNum" sz="quarter" idx="5"/>
          </p:nvPr>
        </p:nvSpPr>
        <p:spPr/>
        <p:txBody>
          <a:bodyPr/>
          <a:lstStyle/>
          <a:p>
            <a:fld id="{30AD00BB-94E3-45D2-8037-CC5ADE6C0C65}" type="slidenum">
              <a:rPr lang="en-US" smtClean="0"/>
              <a:t>25</a:t>
            </a:fld>
            <a:endParaRPr lang="en-US"/>
          </a:p>
        </p:txBody>
      </p:sp>
    </p:spTree>
    <p:extLst>
      <p:ext uri="{BB962C8B-B14F-4D97-AF65-F5344CB8AC3E}">
        <p14:creationId xmlns:p14="http://schemas.microsoft.com/office/powerpoint/2010/main" val="858899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B1FAE-4DF5-26DB-219E-5DD0B2071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05D74-D37A-7576-6137-588F0B3A93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5E9676-B491-6D15-1DD8-BE3F073726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E05539-3841-068F-7E23-66AE98F95DDE}"/>
              </a:ext>
            </a:extLst>
          </p:cNvPr>
          <p:cNvSpPr>
            <a:spLocks noGrp="1"/>
          </p:cNvSpPr>
          <p:nvPr>
            <p:ph type="sldNum" sz="quarter" idx="5"/>
          </p:nvPr>
        </p:nvSpPr>
        <p:spPr/>
        <p:txBody>
          <a:bodyPr/>
          <a:lstStyle/>
          <a:p>
            <a:fld id="{30AD00BB-94E3-45D2-8037-CC5ADE6C0C65}" type="slidenum">
              <a:rPr lang="en-US" smtClean="0"/>
              <a:t>4</a:t>
            </a:fld>
            <a:endParaRPr lang="en-US"/>
          </a:p>
        </p:txBody>
      </p:sp>
    </p:spTree>
    <p:extLst>
      <p:ext uri="{BB962C8B-B14F-4D97-AF65-F5344CB8AC3E}">
        <p14:creationId xmlns:p14="http://schemas.microsoft.com/office/powerpoint/2010/main" val="246882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7F4BD-E74D-1A77-B88F-F5E392BFAA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D76EE-E8C6-BC60-8A77-71F5747C3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9AA0B-0C70-6BE6-F229-7278FC6EFC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D78093-F74B-0194-4802-7FD0CE7AD13E}"/>
              </a:ext>
            </a:extLst>
          </p:cNvPr>
          <p:cNvSpPr>
            <a:spLocks noGrp="1"/>
          </p:cNvSpPr>
          <p:nvPr>
            <p:ph type="sldNum" sz="quarter" idx="5"/>
          </p:nvPr>
        </p:nvSpPr>
        <p:spPr/>
        <p:txBody>
          <a:bodyPr/>
          <a:lstStyle/>
          <a:p>
            <a:fld id="{30AD00BB-94E3-45D2-8037-CC5ADE6C0C65}" type="slidenum">
              <a:rPr lang="en-US" smtClean="0"/>
              <a:t>5</a:t>
            </a:fld>
            <a:endParaRPr lang="en-US"/>
          </a:p>
        </p:txBody>
      </p:sp>
    </p:spTree>
    <p:extLst>
      <p:ext uri="{BB962C8B-B14F-4D97-AF65-F5344CB8AC3E}">
        <p14:creationId xmlns:p14="http://schemas.microsoft.com/office/powerpoint/2010/main" val="283692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94C39-889A-D63A-8882-8CDA7E30B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3D0AE9-638D-1F38-A315-206DB5C6F2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CAA37-5342-9BF1-1946-354D9DE8FD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29D54F-AA14-E38D-54F7-7DC8C6A20C37}"/>
              </a:ext>
            </a:extLst>
          </p:cNvPr>
          <p:cNvSpPr>
            <a:spLocks noGrp="1"/>
          </p:cNvSpPr>
          <p:nvPr>
            <p:ph type="sldNum" sz="quarter" idx="5"/>
          </p:nvPr>
        </p:nvSpPr>
        <p:spPr/>
        <p:txBody>
          <a:bodyPr/>
          <a:lstStyle/>
          <a:p>
            <a:fld id="{30AD00BB-94E3-45D2-8037-CC5ADE6C0C65}" type="slidenum">
              <a:rPr lang="en-US" smtClean="0"/>
              <a:t>6</a:t>
            </a:fld>
            <a:endParaRPr lang="en-US"/>
          </a:p>
        </p:txBody>
      </p:sp>
    </p:spTree>
    <p:extLst>
      <p:ext uri="{BB962C8B-B14F-4D97-AF65-F5344CB8AC3E}">
        <p14:creationId xmlns:p14="http://schemas.microsoft.com/office/powerpoint/2010/main" val="2890528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E764-DAAA-FC7C-75AD-09B91FFA8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7D20C-C98B-2EBE-1812-966BA2E66B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F1C9F-ECBE-9514-87E2-B4A85D496C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98C196-DB1E-DA0C-9AB6-F7B00E9431FC}"/>
              </a:ext>
            </a:extLst>
          </p:cNvPr>
          <p:cNvSpPr>
            <a:spLocks noGrp="1"/>
          </p:cNvSpPr>
          <p:nvPr>
            <p:ph type="sldNum" sz="quarter" idx="5"/>
          </p:nvPr>
        </p:nvSpPr>
        <p:spPr/>
        <p:txBody>
          <a:bodyPr/>
          <a:lstStyle/>
          <a:p>
            <a:fld id="{30AD00BB-94E3-45D2-8037-CC5ADE6C0C65}" type="slidenum">
              <a:rPr lang="en-US" smtClean="0"/>
              <a:t>7</a:t>
            </a:fld>
            <a:endParaRPr lang="en-US"/>
          </a:p>
        </p:txBody>
      </p:sp>
    </p:spTree>
    <p:extLst>
      <p:ext uri="{BB962C8B-B14F-4D97-AF65-F5344CB8AC3E}">
        <p14:creationId xmlns:p14="http://schemas.microsoft.com/office/powerpoint/2010/main" val="1194072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3AFF2-DCC4-31BB-8B8B-4EF503E6E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A047F-476C-B74F-CC74-D152B904E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58D23-375E-65A0-743F-CCD065A5DB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F6F3C3-15B7-EA31-ECD3-A1CD57D811EA}"/>
              </a:ext>
            </a:extLst>
          </p:cNvPr>
          <p:cNvSpPr>
            <a:spLocks noGrp="1"/>
          </p:cNvSpPr>
          <p:nvPr>
            <p:ph type="sldNum" sz="quarter" idx="5"/>
          </p:nvPr>
        </p:nvSpPr>
        <p:spPr/>
        <p:txBody>
          <a:bodyPr/>
          <a:lstStyle/>
          <a:p>
            <a:fld id="{30AD00BB-94E3-45D2-8037-CC5ADE6C0C65}" type="slidenum">
              <a:rPr lang="en-US" smtClean="0"/>
              <a:t>9</a:t>
            </a:fld>
            <a:endParaRPr lang="en-US"/>
          </a:p>
        </p:txBody>
      </p:sp>
    </p:spTree>
    <p:extLst>
      <p:ext uri="{BB962C8B-B14F-4D97-AF65-F5344CB8AC3E}">
        <p14:creationId xmlns:p14="http://schemas.microsoft.com/office/powerpoint/2010/main" val="1628502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EACE-AF4A-C3E0-B7BB-A9F4BA2C7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07FA4-069E-51DA-707B-06E28919E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308002-9878-BC0D-94C2-85AFA95081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B8C60B-0C93-F201-E7FE-B6BA47660233}"/>
              </a:ext>
            </a:extLst>
          </p:cNvPr>
          <p:cNvSpPr>
            <a:spLocks noGrp="1"/>
          </p:cNvSpPr>
          <p:nvPr>
            <p:ph type="sldNum" sz="quarter" idx="5"/>
          </p:nvPr>
        </p:nvSpPr>
        <p:spPr/>
        <p:txBody>
          <a:bodyPr/>
          <a:lstStyle/>
          <a:p>
            <a:fld id="{30AD00BB-94E3-45D2-8037-CC5ADE6C0C65}" type="slidenum">
              <a:rPr lang="en-US" smtClean="0"/>
              <a:t>12</a:t>
            </a:fld>
            <a:endParaRPr lang="en-US"/>
          </a:p>
        </p:txBody>
      </p:sp>
    </p:spTree>
    <p:extLst>
      <p:ext uri="{BB962C8B-B14F-4D97-AF65-F5344CB8AC3E}">
        <p14:creationId xmlns:p14="http://schemas.microsoft.com/office/powerpoint/2010/main" val="102611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FC640-D85A-C941-7D8C-184E12CD7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5C8A83-4740-22C9-D030-D081AEE9CD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1633D6-B1D2-916A-2FD3-45772F5BCA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3C54F03-0EE5-923A-A728-F4A45090B7E1}"/>
              </a:ext>
            </a:extLst>
          </p:cNvPr>
          <p:cNvSpPr>
            <a:spLocks noGrp="1"/>
          </p:cNvSpPr>
          <p:nvPr>
            <p:ph type="sldNum" sz="quarter" idx="5"/>
          </p:nvPr>
        </p:nvSpPr>
        <p:spPr/>
        <p:txBody>
          <a:bodyPr/>
          <a:lstStyle/>
          <a:p>
            <a:fld id="{30AD00BB-94E3-45D2-8037-CC5ADE6C0C65}" type="slidenum">
              <a:rPr lang="en-US" smtClean="0"/>
              <a:t>13</a:t>
            </a:fld>
            <a:endParaRPr lang="en-US"/>
          </a:p>
        </p:txBody>
      </p:sp>
    </p:spTree>
    <p:extLst>
      <p:ext uri="{BB962C8B-B14F-4D97-AF65-F5344CB8AC3E}">
        <p14:creationId xmlns:p14="http://schemas.microsoft.com/office/powerpoint/2010/main" val="2601907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90A4-CF7A-2A13-106C-788762EF1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370F88-144E-5EB0-B46E-0B1B34C5BA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9D5C94-4F84-43C0-FA17-CD0BDD3BE0CF}"/>
              </a:ext>
            </a:extLst>
          </p:cNvPr>
          <p:cNvSpPr>
            <a:spLocks noGrp="1"/>
          </p:cNvSpPr>
          <p:nvPr>
            <p:ph type="dt" sz="half" idx="10"/>
          </p:nvPr>
        </p:nvSpPr>
        <p:spPr/>
        <p:txBody>
          <a:bodyPr/>
          <a:lstStyle/>
          <a:p>
            <a:fld id="{4EFE7882-CC6C-4BFE-B207-44522A761EC8}" type="datetime1">
              <a:rPr lang="en-US" smtClean="0"/>
              <a:t>05-Apr-25</a:t>
            </a:fld>
            <a:endParaRPr lang="en-US"/>
          </a:p>
        </p:txBody>
      </p:sp>
      <p:sp>
        <p:nvSpPr>
          <p:cNvPr id="5" name="Footer Placeholder 4">
            <a:extLst>
              <a:ext uri="{FF2B5EF4-FFF2-40B4-BE49-F238E27FC236}">
                <a16:creationId xmlns:a16="http://schemas.microsoft.com/office/drawing/2014/main" id="{9C0DE90C-F78F-41D5-DA03-6A52F1C9A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1629A-949E-95DA-D2D0-4A26C7E8F982}"/>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369054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BC51-D822-D644-AB9A-ECC9D089C7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A9D95-B871-CC9F-DECD-0634C6D056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BE027-68FD-FEAA-EA69-FBDE65073252}"/>
              </a:ext>
            </a:extLst>
          </p:cNvPr>
          <p:cNvSpPr>
            <a:spLocks noGrp="1"/>
          </p:cNvSpPr>
          <p:nvPr>
            <p:ph type="dt" sz="half" idx="10"/>
          </p:nvPr>
        </p:nvSpPr>
        <p:spPr/>
        <p:txBody>
          <a:bodyPr/>
          <a:lstStyle/>
          <a:p>
            <a:fld id="{33F67D32-F317-40C9-9883-907FE25704FF}" type="datetime1">
              <a:rPr lang="en-US" smtClean="0"/>
              <a:t>05-Apr-25</a:t>
            </a:fld>
            <a:endParaRPr lang="en-US"/>
          </a:p>
        </p:txBody>
      </p:sp>
      <p:sp>
        <p:nvSpPr>
          <p:cNvPr id="5" name="Footer Placeholder 4">
            <a:extLst>
              <a:ext uri="{FF2B5EF4-FFF2-40B4-BE49-F238E27FC236}">
                <a16:creationId xmlns:a16="http://schemas.microsoft.com/office/drawing/2014/main" id="{E7E15369-3040-E35D-D324-6ED8C41A8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4FE18-E79A-C66C-AFF8-57AC9DD27122}"/>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329199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8D3F8A-B7EA-EEA1-7A6B-14EFB16CFF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FDC1C-8890-3855-A1EB-017CACEFBD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8DBDC-1300-1CCC-B989-F9DEFD379C01}"/>
              </a:ext>
            </a:extLst>
          </p:cNvPr>
          <p:cNvSpPr>
            <a:spLocks noGrp="1"/>
          </p:cNvSpPr>
          <p:nvPr>
            <p:ph type="dt" sz="half" idx="10"/>
          </p:nvPr>
        </p:nvSpPr>
        <p:spPr/>
        <p:txBody>
          <a:bodyPr/>
          <a:lstStyle/>
          <a:p>
            <a:fld id="{F06B3619-9ED0-4B06-8B7E-373E2B02CDBD}" type="datetime1">
              <a:rPr lang="en-US" smtClean="0"/>
              <a:t>05-Apr-25</a:t>
            </a:fld>
            <a:endParaRPr lang="en-US"/>
          </a:p>
        </p:txBody>
      </p:sp>
      <p:sp>
        <p:nvSpPr>
          <p:cNvPr id="5" name="Footer Placeholder 4">
            <a:extLst>
              <a:ext uri="{FF2B5EF4-FFF2-40B4-BE49-F238E27FC236}">
                <a16:creationId xmlns:a16="http://schemas.microsoft.com/office/drawing/2014/main" id="{68D4E207-371C-ACF1-563F-FF063AEE6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153EC-E260-1712-BD2B-5E28FFDD18B3}"/>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1384103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8B649-B1A7-FDB3-C79B-E5FDEE4A64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C602E1-5414-4D18-699A-BF2F985CC4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3E98E-2A42-1C26-9B09-4B79E0B0D869}"/>
              </a:ext>
            </a:extLst>
          </p:cNvPr>
          <p:cNvSpPr>
            <a:spLocks noGrp="1"/>
          </p:cNvSpPr>
          <p:nvPr>
            <p:ph type="dt" sz="half" idx="10"/>
          </p:nvPr>
        </p:nvSpPr>
        <p:spPr/>
        <p:txBody>
          <a:bodyPr/>
          <a:lstStyle/>
          <a:p>
            <a:fld id="{0BF4173D-10C4-435C-BB2F-52F73C1D2269}" type="datetime1">
              <a:rPr lang="en-US" smtClean="0"/>
              <a:t>05-Apr-25</a:t>
            </a:fld>
            <a:endParaRPr lang="en-US"/>
          </a:p>
        </p:txBody>
      </p:sp>
      <p:sp>
        <p:nvSpPr>
          <p:cNvPr id="5" name="Footer Placeholder 4">
            <a:extLst>
              <a:ext uri="{FF2B5EF4-FFF2-40B4-BE49-F238E27FC236}">
                <a16:creationId xmlns:a16="http://schemas.microsoft.com/office/drawing/2014/main" id="{F5A44C42-9FE7-8483-CC60-744B34156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FFB44-675C-F9FC-A4D1-C0703F3EB8C2}"/>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1781873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7718A-5F66-2153-AC41-A8428B79EB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1E3D1-D82C-01AA-F3E7-824702238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2A4C96-7CCB-8F35-654C-024A5A5A0BFF}"/>
              </a:ext>
            </a:extLst>
          </p:cNvPr>
          <p:cNvSpPr>
            <a:spLocks noGrp="1"/>
          </p:cNvSpPr>
          <p:nvPr>
            <p:ph type="dt" sz="half" idx="10"/>
          </p:nvPr>
        </p:nvSpPr>
        <p:spPr/>
        <p:txBody>
          <a:bodyPr/>
          <a:lstStyle/>
          <a:p>
            <a:fld id="{F234A589-A118-4ADC-865D-57F739EC8073}" type="datetime1">
              <a:rPr lang="en-US" smtClean="0"/>
              <a:t>05-Apr-25</a:t>
            </a:fld>
            <a:endParaRPr lang="en-US"/>
          </a:p>
        </p:txBody>
      </p:sp>
      <p:sp>
        <p:nvSpPr>
          <p:cNvPr id="5" name="Footer Placeholder 4">
            <a:extLst>
              <a:ext uri="{FF2B5EF4-FFF2-40B4-BE49-F238E27FC236}">
                <a16:creationId xmlns:a16="http://schemas.microsoft.com/office/drawing/2014/main" id="{6CCC3272-4687-7E80-1A8F-B06792556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3FCEC-92D9-B0A0-16A3-A1618E3ED1C4}"/>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325297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BECE-2A9C-69D2-EA16-96D526A72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728BD-ADA8-4735-2305-6FAA2E021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D4A43-2E44-EC5E-7703-478BCADE0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83985-4C6A-AB66-209D-916C7AF8871E}"/>
              </a:ext>
            </a:extLst>
          </p:cNvPr>
          <p:cNvSpPr>
            <a:spLocks noGrp="1"/>
          </p:cNvSpPr>
          <p:nvPr>
            <p:ph type="dt" sz="half" idx="10"/>
          </p:nvPr>
        </p:nvSpPr>
        <p:spPr/>
        <p:txBody>
          <a:bodyPr/>
          <a:lstStyle/>
          <a:p>
            <a:fld id="{B3693BFC-88EE-432C-8587-DC6E00AFEC2E}" type="datetime1">
              <a:rPr lang="en-US" smtClean="0"/>
              <a:t>05-Apr-25</a:t>
            </a:fld>
            <a:endParaRPr lang="en-US"/>
          </a:p>
        </p:txBody>
      </p:sp>
      <p:sp>
        <p:nvSpPr>
          <p:cNvPr id="6" name="Footer Placeholder 5">
            <a:extLst>
              <a:ext uri="{FF2B5EF4-FFF2-40B4-BE49-F238E27FC236}">
                <a16:creationId xmlns:a16="http://schemas.microsoft.com/office/drawing/2014/main" id="{EEF206B7-701D-710D-07BF-2BACAB302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9A577F-4717-879F-020F-09F9EE4018B1}"/>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229456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F30-0F60-F0C5-0296-61B132EC20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3C56B-7D2F-C950-F794-01ECCCE2B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25A6DB-B4D8-C1B5-39A3-6FD3FA18FB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344DD-2EF6-FAFC-39D2-F0135375C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C2C563-991C-43C7-9B13-9C659D000E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043E43-16A8-2B93-40B3-BDB1F877FCCD}"/>
              </a:ext>
            </a:extLst>
          </p:cNvPr>
          <p:cNvSpPr>
            <a:spLocks noGrp="1"/>
          </p:cNvSpPr>
          <p:nvPr>
            <p:ph type="dt" sz="half" idx="10"/>
          </p:nvPr>
        </p:nvSpPr>
        <p:spPr/>
        <p:txBody>
          <a:bodyPr/>
          <a:lstStyle/>
          <a:p>
            <a:fld id="{6CC39C08-0560-47CE-81E7-7AF658024E77}" type="datetime1">
              <a:rPr lang="en-US" smtClean="0"/>
              <a:t>05-Apr-25</a:t>
            </a:fld>
            <a:endParaRPr lang="en-US"/>
          </a:p>
        </p:txBody>
      </p:sp>
      <p:sp>
        <p:nvSpPr>
          <p:cNvPr id="8" name="Footer Placeholder 7">
            <a:extLst>
              <a:ext uri="{FF2B5EF4-FFF2-40B4-BE49-F238E27FC236}">
                <a16:creationId xmlns:a16="http://schemas.microsoft.com/office/drawing/2014/main" id="{CBFD65EF-4885-2925-B23B-B243FF79E2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EEE8E-B164-48B6-0852-41F48A5D3823}"/>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338538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D683-8D12-8CF5-04A1-D3B82537F0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5F40-7CD9-BE0F-6BAB-78F874B8DB69}"/>
              </a:ext>
            </a:extLst>
          </p:cNvPr>
          <p:cNvSpPr>
            <a:spLocks noGrp="1"/>
          </p:cNvSpPr>
          <p:nvPr>
            <p:ph type="dt" sz="half" idx="10"/>
          </p:nvPr>
        </p:nvSpPr>
        <p:spPr/>
        <p:txBody>
          <a:bodyPr/>
          <a:lstStyle/>
          <a:p>
            <a:fld id="{7DE55CEA-EF20-4236-895A-8E6AFC7697D9}" type="datetime1">
              <a:rPr lang="en-US" smtClean="0"/>
              <a:t>05-Apr-25</a:t>
            </a:fld>
            <a:endParaRPr lang="en-US"/>
          </a:p>
        </p:txBody>
      </p:sp>
      <p:sp>
        <p:nvSpPr>
          <p:cNvPr id="4" name="Footer Placeholder 3">
            <a:extLst>
              <a:ext uri="{FF2B5EF4-FFF2-40B4-BE49-F238E27FC236}">
                <a16:creationId xmlns:a16="http://schemas.microsoft.com/office/drawing/2014/main" id="{1F271480-A8D8-B2B6-ECB4-2836826565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ECF3C7-2C65-DAAC-1E41-7546D103CDB1}"/>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919556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87165-1990-440D-FE45-634BE7BB43A8}"/>
              </a:ext>
            </a:extLst>
          </p:cNvPr>
          <p:cNvSpPr>
            <a:spLocks noGrp="1"/>
          </p:cNvSpPr>
          <p:nvPr>
            <p:ph type="dt" sz="half" idx="10"/>
          </p:nvPr>
        </p:nvSpPr>
        <p:spPr/>
        <p:txBody>
          <a:bodyPr/>
          <a:lstStyle/>
          <a:p>
            <a:fld id="{3268A067-EA8B-4928-B05E-2A3896672C4D}" type="datetime1">
              <a:rPr lang="en-US" smtClean="0"/>
              <a:t>05-Apr-25</a:t>
            </a:fld>
            <a:endParaRPr lang="en-US"/>
          </a:p>
        </p:txBody>
      </p:sp>
      <p:sp>
        <p:nvSpPr>
          <p:cNvPr id="3" name="Footer Placeholder 2">
            <a:extLst>
              <a:ext uri="{FF2B5EF4-FFF2-40B4-BE49-F238E27FC236}">
                <a16:creationId xmlns:a16="http://schemas.microsoft.com/office/drawing/2014/main" id="{918A65BF-D0FB-90EF-0585-087C1A1E4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C53A2-6CD6-B44C-457F-86796D247FFC}"/>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95186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A608-CE2D-032C-5885-4CF853B1C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ED22A8-3901-0835-7305-9FA903F3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D6F6BD-2E87-B9EE-D4D1-77A72B6411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7DF27-D665-F714-47A6-AF3F7A93D660}"/>
              </a:ext>
            </a:extLst>
          </p:cNvPr>
          <p:cNvSpPr>
            <a:spLocks noGrp="1"/>
          </p:cNvSpPr>
          <p:nvPr>
            <p:ph type="dt" sz="half" idx="10"/>
          </p:nvPr>
        </p:nvSpPr>
        <p:spPr/>
        <p:txBody>
          <a:bodyPr/>
          <a:lstStyle/>
          <a:p>
            <a:fld id="{FC8F9B9B-0E57-48D4-BC1A-CEC67BF08E03}" type="datetime1">
              <a:rPr lang="en-US" smtClean="0"/>
              <a:t>05-Apr-25</a:t>
            </a:fld>
            <a:endParaRPr lang="en-US"/>
          </a:p>
        </p:txBody>
      </p:sp>
      <p:sp>
        <p:nvSpPr>
          <p:cNvPr id="6" name="Footer Placeholder 5">
            <a:extLst>
              <a:ext uri="{FF2B5EF4-FFF2-40B4-BE49-F238E27FC236}">
                <a16:creationId xmlns:a16="http://schemas.microsoft.com/office/drawing/2014/main" id="{A6794D42-85ED-203C-BE0E-87741144C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748D2-0418-94E4-C912-6BD10ED91F29}"/>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333812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1781-56C2-A5BB-E802-B4D033603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C4028-2F45-DD26-2333-229E04D3A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6110B9-42D1-E12F-1CF4-51184B5B6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CA461E-9D7D-E14B-E70A-69D813AD58E0}"/>
              </a:ext>
            </a:extLst>
          </p:cNvPr>
          <p:cNvSpPr>
            <a:spLocks noGrp="1"/>
          </p:cNvSpPr>
          <p:nvPr>
            <p:ph type="dt" sz="half" idx="10"/>
          </p:nvPr>
        </p:nvSpPr>
        <p:spPr/>
        <p:txBody>
          <a:bodyPr/>
          <a:lstStyle/>
          <a:p>
            <a:fld id="{41C08D6D-5F37-43E1-8B65-93979B319C34}" type="datetime1">
              <a:rPr lang="en-US" smtClean="0"/>
              <a:t>05-Apr-25</a:t>
            </a:fld>
            <a:endParaRPr lang="en-US"/>
          </a:p>
        </p:txBody>
      </p:sp>
      <p:sp>
        <p:nvSpPr>
          <p:cNvPr id="6" name="Footer Placeholder 5">
            <a:extLst>
              <a:ext uri="{FF2B5EF4-FFF2-40B4-BE49-F238E27FC236}">
                <a16:creationId xmlns:a16="http://schemas.microsoft.com/office/drawing/2014/main" id="{38B05389-8473-D95C-A479-69D5FFDB53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AD27C-0193-2668-5EAC-C1C97DD97C15}"/>
              </a:ext>
            </a:extLst>
          </p:cNvPr>
          <p:cNvSpPr>
            <a:spLocks noGrp="1"/>
          </p:cNvSpPr>
          <p:nvPr>
            <p:ph type="sldNum" sz="quarter" idx="12"/>
          </p:nvPr>
        </p:nvSpPr>
        <p:spPr/>
        <p:txBody>
          <a:bodyPr/>
          <a:lstStyle/>
          <a:p>
            <a:fld id="{143B9A1E-0F4F-4BDB-AE90-A3C2B85ABD95}" type="slidenum">
              <a:rPr lang="en-US" smtClean="0"/>
              <a:t>‹#›</a:t>
            </a:fld>
            <a:endParaRPr lang="en-US"/>
          </a:p>
        </p:txBody>
      </p:sp>
    </p:spTree>
    <p:extLst>
      <p:ext uri="{BB962C8B-B14F-4D97-AF65-F5344CB8AC3E}">
        <p14:creationId xmlns:p14="http://schemas.microsoft.com/office/powerpoint/2010/main" val="7575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13AE6-F1D0-2610-1701-8B1500257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BAFE7C-528A-6EF5-F766-D9E9FC10B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7623E-CC00-6BEC-7613-EB8C72CCB0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089278-9819-4731-83DC-53AEC0036288}" type="datetime1">
              <a:rPr lang="en-US" smtClean="0"/>
              <a:t>05-Apr-25</a:t>
            </a:fld>
            <a:endParaRPr lang="en-US"/>
          </a:p>
        </p:txBody>
      </p:sp>
      <p:sp>
        <p:nvSpPr>
          <p:cNvPr id="5" name="Footer Placeholder 4">
            <a:extLst>
              <a:ext uri="{FF2B5EF4-FFF2-40B4-BE49-F238E27FC236}">
                <a16:creationId xmlns:a16="http://schemas.microsoft.com/office/drawing/2014/main" id="{7A505565-6D1C-12C9-9BDD-CF485A806E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1E7196-0DF8-2960-FC4C-38231EC48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B9A1E-0F4F-4BDB-AE90-A3C2B85ABD95}" type="slidenum">
              <a:rPr lang="en-US" smtClean="0"/>
              <a:t>‹#›</a:t>
            </a:fld>
            <a:endParaRPr lang="en-US"/>
          </a:p>
        </p:txBody>
      </p:sp>
    </p:spTree>
    <p:extLst>
      <p:ext uri="{BB962C8B-B14F-4D97-AF65-F5344CB8AC3E}">
        <p14:creationId xmlns:p14="http://schemas.microsoft.com/office/powerpoint/2010/main" val="3839177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library.wiley.com/doi/full/10.1111/fmii.1213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mdpi.com/2071-1050/15/3/276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015C-3AB5-186C-CC1F-FFC8039C20BB}"/>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Approaches to measure multivocality in ESG</a:t>
            </a:r>
          </a:p>
        </p:txBody>
      </p:sp>
      <p:sp>
        <p:nvSpPr>
          <p:cNvPr id="3" name="Subtitle 2">
            <a:extLst>
              <a:ext uri="{FF2B5EF4-FFF2-40B4-BE49-F238E27FC236}">
                <a16:creationId xmlns:a16="http://schemas.microsoft.com/office/drawing/2014/main" id="{9DCD81D5-56E9-4FC6-D2D8-559C351FE29C}"/>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November 2024</a:t>
            </a:r>
          </a:p>
        </p:txBody>
      </p:sp>
      <p:sp>
        <p:nvSpPr>
          <p:cNvPr id="4" name="Slide Number Placeholder 3">
            <a:extLst>
              <a:ext uri="{FF2B5EF4-FFF2-40B4-BE49-F238E27FC236}">
                <a16:creationId xmlns:a16="http://schemas.microsoft.com/office/drawing/2014/main" id="{C4794CBE-45FB-1AD3-6C9B-A3B103276A1F}"/>
              </a:ext>
            </a:extLst>
          </p:cNvPr>
          <p:cNvSpPr>
            <a:spLocks noGrp="1"/>
          </p:cNvSpPr>
          <p:nvPr>
            <p:ph type="sldNum" sz="quarter" idx="12"/>
          </p:nvPr>
        </p:nvSpPr>
        <p:spPr/>
        <p:txBody>
          <a:bodyPr/>
          <a:lstStyle/>
          <a:p>
            <a:fld id="{143B9A1E-0F4F-4BDB-AE90-A3C2B85ABD95}" type="slidenum">
              <a:rPr lang="en-US" smtClean="0"/>
              <a:t>1</a:t>
            </a:fld>
            <a:endParaRPr lang="en-US"/>
          </a:p>
        </p:txBody>
      </p:sp>
    </p:spTree>
    <p:extLst>
      <p:ext uri="{BB962C8B-B14F-4D97-AF65-F5344CB8AC3E}">
        <p14:creationId xmlns:p14="http://schemas.microsoft.com/office/powerpoint/2010/main" val="160691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1C23D-6654-C439-D891-44DA2C06765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60EE57-3020-6D06-E122-75C89EF1A47F}"/>
              </a:ext>
            </a:extLst>
          </p:cNvPr>
          <p:cNvSpPr>
            <a:spLocks noGrp="1"/>
          </p:cNvSpPr>
          <p:nvPr>
            <p:ph type="sldNum" sz="quarter" idx="12"/>
          </p:nvPr>
        </p:nvSpPr>
        <p:spPr/>
        <p:txBody>
          <a:bodyPr/>
          <a:lstStyle/>
          <a:p>
            <a:fld id="{143B9A1E-0F4F-4BDB-AE90-A3C2B85ABD95}" type="slidenum">
              <a:rPr lang="en-US" smtClean="0"/>
              <a:t>10</a:t>
            </a:fld>
            <a:endParaRPr lang="en-US"/>
          </a:p>
        </p:txBody>
      </p:sp>
      <p:graphicFrame>
        <p:nvGraphicFramePr>
          <p:cNvPr id="5" name="Table 4">
            <a:extLst>
              <a:ext uri="{FF2B5EF4-FFF2-40B4-BE49-F238E27FC236}">
                <a16:creationId xmlns:a16="http://schemas.microsoft.com/office/drawing/2014/main" id="{67CB914D-0986-94B2-D194-632225DF68D6}"/>
              </a:ext>
            </a:extLst>
          </p:cNvPr>
          <p:cNvGraphicFramePr>
            <a:graphicFrameLocks noGrp="1"/>
          </p:cNvGraphicFramePr>
          <p:nvPr>
            <p:extLst>
              <p:ext uri="{D42A27DB-BD31-4B8C-83A1-F6EECF244321}">
                <p14:modId xmlns:p14="http://schemas.microsoft.com/office/powerpoint/2010/main" val="2174691127"/>
              </p:ext>
            </p:extLst>
          </p:nvPr>
        </p:nvGraphicFramePr>
        <p:xfrm>
          <a:off x="194601" y="181090"/>
          <a:ext cx="11802797" cy="6303464"/>
        </p:xfrm>
        <a:graphic>
          <a:graphicData uri="http://schemas.openxmlformats.org/drawingml/2006/table">
            <a:tbl>
              <a:tblPr/>
              <a:tblGrid>
                <a:gridCol w="1691523">
                  <a:extLst>
                    <a:ext uri="{9D8B030D-6E8A-4147-A177-3AD203B41FA5}">
                      <a16:colId xmlns:a16="http://schemas.microsoft.com/office/drawing/2014/main" val="1685061242"/>
                    </a:ext>
                  </a:extLst>
                </a:gridCol>
                <a:gridCol w="3509283">
                  <a:extLst>
                    <a:ext uri="{9D8B030D-6E8A-4147-A177-3AD203B41FA5}">
                      <a16:colId xmlns:a16="http://schemas.microsoft.com/office/drawing/2014/main" val="3346628454"/>
                    </a:ext>
                  </a:extLst>
                </a:gridCol>
                <a:gridCol w="3660759">
                  <a:extLst>
                    <a:ext uri="{9D8B030D-6E8A-4147-A177-3AD203B41FA5}">
                      <a16:colId xmlns:a16="http://schemas.microsoft.com/office/drawing/2014/main" val="1263058230"/>
                    </a:ext>
                  </a:extLst>
                </a:gridCol>
                <a:gridCol w="2941232">
                  <a:extLst>
                    <a:ext uri="{9D8B030D-6E8A-4147-A177-3AD203B41FA5}">
                      <a16:colId xmlns:a16="http://schemas.microsoft.com/office/drawing/2014/main" val="2700380223"/>
                    </a:ext>
                  </a:extLst>
                </a:gridCol>
              </a:tblGrid>
              <a:tr h="395926">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Method</a:t>
                      </a:r>
                      <a:endParaRPr lang="en-GB" sz="1400">
                        <a:effectLst/>
                      </a:endParaRPr>
                    </a:p>
                  </a:txBody>
                  <a:tcPr marL="126235" marR="126235" marT="94842" marB="948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Pros</a:t>
                      </a:r>
                      <a:endParaRPr lang="en-GB" sz="1400">
                        <a:effectLst/>
                      </a:endParaRPr>
                    </a:p>
                  </a:txBody>
                  <a:tcPr marL="126235" marR="126235" marT="94842" marB="948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Cons</a:t>
                      </a:r>
                      <a:endParaRPr lang="en-GB" sz="1400">
                        <a:effectLst/>
                      </a:endParaRPr>
                    </a:p>
                  </a:txBody>
                  <a:tcPr marL="126235" marR="126235" marT="94842" marB="948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Usage</a:t>
                      </a:r>
                      <a:endParaRPr lang="en-GB" sz="1400">
                        <a:effectLst/>
                      </a:endParaRPr>
                    </a:p>
                  </a:txBody>
                  <a:tcPr marL="126235" marR="126235" marT="94842" marB="9484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3660243"/>
                  </a:ext>
                </a:extLst>
              </a:tr>
              <a:tr h="5504807">
                <a:tc>
                  <a:txBody>
                    <a:bodyPr/>
                    <a:lstStyle/>
                    <a:p>
                      <a:pPr rtl="0" fontAlgn="t">
                        <a:spcBef>
                          <a:spcPts val="0"/>
                        </a:spcBef>
                        <a:spcAft>
                          <a:spcPts val="0"/>
                        </a:spcAft>
                      </a:pPr>
                      <a:r>
                        <a:rPr lang="en-GB" sz="1400" b="0" i="0" u="none" strike="noStrike" dirty="0">
                          <a:solidFill>
                            <a:srgbClr val="000000"/>
                          </a:solidFill>
                          <a:effectLst/>
                          <a:latin typeface="Arial" panose="020B0604020202020204" pitchFamily="34" charset="0"/>
                        </a:rPr>
                        <a:t>LLM embedding</a:t>
                      </a:r>
                      <a:endParaRPr lang="en-GB" sz="1400" dirty="0">
                        <a:effectLst/>
                      </a:endParaRPr>
                    </a:p>
                  </a:txBody>
                  <a:tcPr marL="63500" marR="63500" marT="69850" marB="698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Captures Semantics</a:t>
                      </a:r>
                      <a:r>
                        <a:rPr lang="en-GB" sz="1400" b="0" i="0" u="none" strike="noStrike" dirty="0">
                          <a:solidFill>
                            <a:srgbClr val="000000"/>
                          </a:solidFill>
                          <a:effectLst/>
                          <a:latin typeface="Arial" panose="020B0604020202020204" pitchFamily="34" charset="0"/>
                        </a:rPr>
                        <a:t>: LLM-based embeddings capture deep semantic relationships between words. They understand synonyms, polysemy (same word with different meanings), and context. For example, "dog" and "canine" will be close in vector space even if they don't appear in the same document.</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Contextualized Representations</a:t>
                      </a:r>
                      <a:r>
                        <a:rPr lang="en-GB" sz="1400" b="0" i="0" u="none" strike="noStrike" dirty="0">
                          <a:solidFill>
                            <a:srgbClr val="000000"/>
                          </a:solidFill>
                          <a:effectLst/>
                          <a:latin typeface="Arial" panose="020B0604020202020204" pitchFamily="34" charset="0"/>
                        </a:rPr>
                        <a:t>: Unlike TF-IDF, which is static, LLMs generate embeddings based on the surrounding context of words. The same word can have different representations depending on its use (e.g., "bank" in "river bank" vs. "financial bank").</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Handles Complex Language Constructs</a:t>
                      </a:r>
                      <a:r>
                        <a:rPr lang="en-GB" sz="1400" b="0" i="0" u="none" strike="noStrike" dirty="0">
                          <a:solidFill>
                            <a:srgbClr val="000000"/>
                          </a:solidFill>
                          <a:effectLst/>
                          <a:latin typeface="Arial" panose="020B0604020202020204" pitchFamily="34" charset="0"/>
                        </a:rPr>
                        <a:t>: LLMs understand more complex language structures like idioms, negations, and multi-word expressions that are lost in simpler models like TF-IDF.</a:t>
                      </a:r>
                    </a:p>
                    <a:p>
                      <a:pPr fontAlgn="t"/>
                      <a:br>
                        <a:rPr lang="en-GB" sz="1400" dirty="0">
                          <a:effectLst/>
                        </a:rPr>
                      </a:br>
                      <a:endParaRPr lang="en-GB" sz="1400" dirty="0">
                        <a:effectLst/>
                      </a:endParaRPr>
                    </a:p>
                  </a:txBody>
                  <a:tcPr marL="63500" marR="63500" marT="69850" marB="698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1" i="0" u="none" strike="noStrike">
                          <a:solidFill>
                            <a:srgbClr val="000000"/>
                          </a:solidFill>
                          <a:effectLst/>
                          <a:latin typeface="Arial" panose="020B0604020202020204" pitchFamily="34" charset="0"/>
                        </a:rPr>
                        <a:t>Computationally Expensive</a:t>
                      </a:r>
                      <a:r>
                        <a:rPr lang="en-GB" sz="1400" b="0" i="0" u="none" strike="noStrike">
                          <a:solidFill>
                            <a:srgbClr val="000000"/>
                          </a:solidFill>
                          <a:effectLst/>
                          <a:latin typeface="Arial" panose="020B0604020202020204" pitchFamily="34" charset="0"/>
                        </a:rPr>
                        <a:t>: LLM-based embeddings require significant computational resources, both in terms of memory and processing power, especially if you are using a large, pre-trained model like GPT or BERT.</a:t>
                      </a:r>
                    </a:p>
                    <a:p>
                      <a:pPr rtl="0" fontAlgn="base">
                        <a:spcBef>
                          <a:spcPts val="0"/>
                        </a:spcBef>
                        <a:spcAft>
                          <a:spcPts val="0"/>
                        </a:spcAft>
                        <a:buFont typeface="Arial" panose="020B0604020202020204" pitchFamily="34" charset="0"/>
                        <a:buChar char="•"/>
                      </a:pPr>
                      <a:r>
                        <a:rPr lang="en-GB" sz="1400" b="1" i="0" u="none" strike="noStrike">
                          <a:solidFill>
                            <a:srgbClr val="000000"/>
                          </a:solidFill>
                          <a:effectLst/>
                          <a:latin typeface="Arial" panose="020B0604020202020204" pitchFamily="34" charset="0"/>
                        </a:rPr>
                        <a:t>Black-Box Nature</a:t>
                      </a:r>
                      <a:r>
                        <a:rPr lang="en-GB" sz="1400" b="0" i="0" u="none" strike="noStrike">
                          <a:solidFill>
                            <a:srgbClr val="000000"/>
                          </a:solidFill>
                          <a:effectLst/>
                          <a:latin typeface="Arial" panose="020B0604020202020204" pitchFamily="34" charset="0"/>
                        </a:rPr>
                        <a:t>: The embeddings are dense vectors, and it’s difficult to interpret which specific aspects of the text are contributing to the similarity. Unlike TF-IDF, where you know which words contribute, LLMs provide limited interpretability.</a:t>
                      </a:r>
                    </a:p>
                    <a:p>
                      <a:pPr rtl="0" fontAlgn="base">
                        <a:spcBef>
                          <a:spcPts val="0"/>
                        </a:spcBef>
                        <a:spcAft>
                          <a:spcPts val="0"/>
                        </a:spcAft>
                        <a:buFont typeface="Arial" panose="020B0604020202020204" pitchFamily="34" charset="0"/>
                        <a:buChar char="•"/>
                      </a:pPr>
                      <a:r>
                        <a:rPr lang="en-GB" sz="1400" b="1" i="0" u="none" strike="noStrike">
                          <a:solidFill>
                            <a:srgbClr val="000000"/>
                          </a:solidFill>
                          <a:effectLst/>
                          <a:latin typeface="Arial" panose="020B0604020202020204" pitchFamily="34" charset="0"/>
                        </a:rPr>
                        <a:t>Pre-training Dependency</a:t>
                      </a:r>
                      <a:r>
                        <a:rPr lang="en-GB" sz="1400" b="0" i="0" u="none" strike="noStrike">
                          <a:solidFill>
                            <a:srgbClr val="000000"/>
                          </a:solidFill>
                          <a:effectLst/>
                          <a:latin typeface="Arial" panose="020B0604020202020204" pitchFamily="34" charset="0"/>
                        </a:rPr>
                        <a:t>: LLM embeddings rely on large-scale pre-trained models, which may require fine-tuning on domain-specific data if the text in your corpus differs significantly from the data used to train the LLM.</a:t>
                      </a:r>
                    </a:p>
                    <a:p>
                      <a:pPr rtl="0" fontAlgn="base">
                        <a:spcBef>
                          <a:spcPts val="0"/>
                        </a:spcBef>
                        <a:spcAft>
                          <a:spcPts val="0"/>
                        </a:spcAft>
                        <a:buFont typeface="Arial" panose="020B0604020202020204" pitchFamily="34" charset="0"/>
                        <a:buChar char="•"/>
                      </a:pPr>
                      <a:r>
                        <a:rPr lang="en-GB" sz="1400" b="1" i="0" u="none" strike="noStrike">
                          <a:solidFill>
                            <a:srgbClr val="000000"/>
                          </a:solidFill>
                          <a:effectLst/>
                          <a:latin typeface="Arial" panose="020B0604020202020204" pitchFamily="34" charset="0"/>
                        </a:rPr>
                        <a:t>Resource and Time Intensive</a:t>
                      </a:r>
                      <a:r>
                        <a:rPr lang="en-GB" sz="1400" b="0" i="0" u="none" strike="noStrike">
                          <a:solidFill>
                            <a:srgbClr val="000000"/>
                          </a:solidFill>
                          <a:effectLst/>
                          <a:latin typeface="Arial" panose="020B0604020202020204" pitchFamily="34" charset="0"/>
                        </a:rPr>
                        <a:t>: Fine-tuning or even just using these models may require powerful hardware (e.g., GPUs) and more time for inference, making them less practical for real-time or resource-constrained environments. (</a:t>
                      </a:r>
                      <a:r>
                        <a:rPr lang="en-GB" sz="1400" b="1" i="0" u="none" strike="noStrike">
                          <a:solidFill>
                            <a:srgbClr val="000000"/>
                          </a:solidFill>
                          <a:effectLst/>
                          <a:latin typeface="Arial" panose="020B0604020202020204" pitchFamily="34" charset="0"/>
                        </a:rPr>
                        <a:t>But we don’t need to do this though</a:t>
                      </a:r>
                      <a:r>
                        <a:rPr lang="en-GB" sz="1400" b="0" i="0" u="none" strike="noStrike">
                          <a:solidFill>
                            <a:srgbClr val="000000"/>
                          </a:solidFill>
                          <a:effectLst/>
                          <a:latin typeface="Arial" panose="020B0604020202020204" pitchFamily="34" charset="0"/>
                        </a:rPr>
                        <a:t>)</a:t>
                      </a:r>
                    </a:p>
                    <a:p>
                      <a:pPr fontAlgn="t"/>
                      <a:br>
                        <a:rPr lang="en-GB" sz="1400">
                          <a:effectLst/>
                        </a:rPr>
                      </a:br>
                      <a:endParaRPr lang="en-GB" sz="1400">
                        <a:effectLst/>
                      </a:endParaRPr>
                    </a:p>
                  </a:txBody>
                  <a:tcPr marL="63500" marR="63500" marT="69850" marB="698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 need a model that captures the semantic meaning of the text and understands context.</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The texts are long or complex, and you need to handle nuanced language, such as synonyms, idioms, or polysemous words.</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 have access to sufficient computational resources (e.g., GPUs) and can afford the higher computational cost.</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You’re working with a domain that requires contextual understanding (e.g., natural language processing tasks like question answering or summarization).</a:t>
                      </a:r>
                    </a:p>
                    <a:p>
                      <a:pPr fontAlgn="t"/>
                      <a:br>
                        <a:rPr lang="en-GB" sz="1400" dirty="0">
                          <a:effectLst/>
                        </a:rPr>
                      </a:br>
                      <a:endParaRPr lang="en-GB" sz="1400" dirty="0">
                        <a:effectLst/>
                      </a:endParaRPr>
                    </a:p>
                  </a:txBody>
                  <a:tcPr marL="63500" marR="63500" marT="69850" marB="6985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9927155"/>
                  </a:ext>
                </a:extLst>
              </a:tr>
            </a:tbl>
          </a:graphicData>
        </a:graphic>
      </p:graphicFrame>
    </p:spTree>
    <p:extLst>
      <p:ext uri="{BB962C8B-B14F-4D97-AF65-F5344CB8AC3E}">
        <p14:creationId xmlns:p14="http://schemas.microsoft.com/office/powerpoint/2010/main" val="129578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4471AA-2C35-6FE1-9C6A-7AF1EA1688C1}"/>
              </a:ext>
            </a:extLst>
          </p:cNvPr>
          <p:cNvSpPr>
            <a:spLocks noGrp="1"/>
          </p:cNvSpPr>
          <p:nvPr>
            <p:ph type="sldNum" sz="quarter" idx="12"/>
          </p:nvPr>
        </p:nvSpPr>
        <p:spPr/>
        <p:txBody>
          <a:bodyPr/>
          <a:lstStyle/>
          <a:p>
            <a:fld id="{143B9A1E-0F4F-4BDB-AE90-A3C2B85ABD95}" type="slidenum">
              <a:rPr lang="en-US" smtClean="0"/>
              <a:t>11</a:t>
            </a:fld>
            <a:endParaRPr lang="en-US"/>
          </a:p>
        </p:txBody>
      </p:sp>
      <p:sp>
        <p:nvSpPr>
          <p:cNvPr id="6" name="Rectangle 1">
            <a:extLst>
              <a:ext uri="{FF2B5EF4-FFF2-40B4-BE49-F238E27FC236}">
                <a16:creationId xmlns:a16="http://schemas.microsoft.com/office/drawing/2014/main" id="{1D7A6573-8FCB-6601-3EE7-861F3873A9EE}"/>
              </a:ext>
            </a:extLst>
          </p:cNvPr>
          <p:cNvSpPr>
            <a:spLocks noChangeArrowheads="1"/>
          </p:cNvSpPr>
          <p:nvPr/>
        </p:nvSpPr>
        <p:spPr bwMode="auto">
          <a:xfrm>
            <a:off x="5092700" y="1281540"/>
            <a:ext cx="2648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a:extLst>
              <a:ext uri="{FF2B5EF4-FFF2-40B4-BE49-F238E27FC236}">
                <a16:creationId xmlns:a16="http://schemas.microsoft.com/office/drawing/2014/main" id="{5C595EF5-4122-B6DA-3E15-0ED4FBB3D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955" y="179938"/>
            <a:ext cx="7501890" cy="588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228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221F6-9F06-D670-627B-0EF0EFBC00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C6674-9EE4-CB21-6B1C-8EE05F649E8E}"/>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Components (What): Work in progress</a:t>
            </a:r>
            <a:endParaRPr lang="en-GB" b="1"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DEE99EF5-3C6C-1B6D-48A6-87F1E4C52AE9}"/>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4BFA9B84-B659-F0D6-5F6C-8DC7CAF175D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15F3141E-8E4C-7EA8-D894-E06708959A2A}"/>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FC55A531-8AE9-770F-81BD-069E21295B78}"/>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213AFE8D-6842-C3EE-1251-60442129B1DE}"/>
              </a:ext>
            </a:extLst>
          </p:cNvPr>
          <p:cNvSpPr>
            <a:spLocks noGrp="1"/>
          </p:cNvSpPr>
          <p:nvPr>
            <p:ph type="sldNum" sz="quarter" idx="12"/>
          </p:nvPr>
        </p:nvSpPr>
        <p:spPr/>
        <p:txBody>
          <a:bodyPr/>
          <a:lstStyle/>
          <a:p>
            <a:fld id="{143B9A1E-0F4F-4BDB-AE90-A3C2B85ABD95}" type="slidenum">
              <a:rPr lang="en-US" smtClean="0"/>
              <a:t>12</a:t>
            </a:fld>
            <a:endParaRPr lang="en-US" dirty="0"/>
          </a:p>
        </p:txBody>
      </p:sp>
      <p:sp>
        <p:nvSpPr>
          <p:cNvPr id="9" name="Content Placeholder 2">
            <a:extLst>
              <a:ext uri="{FF2B5EF4-FFF2-40B4-BE49-F238E27FC236}">
                <a16:creationId xmlns:a16="http://schemas.microsoft.com/office/drawing/2014/main" id="{AE762332-1B33-6AD0-825E-DD47D25C7F98}"/>
              </a:ext>
            </a:extLst>
          </p:cNvPr>
          <p:cNvSpPr>
            <a:spLocks noGrp="1"/>
          </p:cNvSpPr>
          <p:nvPr>
            <p:ph idx="1"/>
          </p:nvPr>
        </p:nvSpPr>
        <p:spPr>
          <a:xfrm>
            <a:off x="690834" y="1690688"/>
            <a:ext cx="11254960" cy="4335360"/>
          </a:xfrm>
        </p:spPr>
        <p:txBody>
          <a:bodyPr>
            <a:noAutofit/>
          </a:bodyPr>
          <a:lstStyle/>
          <a:p>
            <a:pPr marL="457200" indent="-457200">
              <a:buFont typeface="+mj-lt"/>
              <a:buAutoNum type="arabicPeriod"/>
            </a:pPr>
            <a:r>
              <a:rPr lang="en-GB" sz="2400" dirty="0">
                <a:latin typeface="Arial" panose="020B0604020202020204" pitchFamily="34" charset="0"/>
                <a:cs typeface="Arial" panose="020B0604020202020204" pitchFamily="34" charset="0"/>
              </a:rPr>
              <a:t>We are adjusting the G list of words. The keywords used in other papers (e.g., </a:t>
            </a:r>
            <a:r>
              <a:rPr lang="sv-SE" sz="2400" dirty="0">
                <a:latin typeface="Arial" panose="020B0604020202020204" pitchFamily="34" charset="0"/>
                <a:cs typeface="Arial" panose="020B0604020202020204" pitchFamily="34" charset="0"/>
                <a:hlinkClick r:id="rId3"/>
              </a:rPr>
              <a:t>Baier, Berninger, and Kiesel, 2020</a:t>
            </a:r>
            <a:r>
              <a:rPr lang="sv-SE" sz="2400" dirty="0">
                <a:latin typeface="Arial" panose="020B0604020202020204" pitchFamily="34" charset="0"/>
                <a:cs typeface="Arial" panose="020B0604020202020204" pitchFamily="34" charset="0"/>
              </a:rPr>
              <a:t>; </a:t>
            </a:r>
            <a:r>
              <a:rPr lang="sv-SE" sz="2400" dirty="0">
                <a:latin typeface="Arial" panose="020B0604020202020204" pitchFamily="34" charset="0"/>
                <a:cs typeface="Arial" panose="020B0604020202020204" pitchFamily="34" charset="0"/>
                <a:hlinkClick r:id="rId4"/>
              </a:rPr>
              <a:t>Nielsen and Villadsen, 2023</a:t>
            </a:r>
            <a:r>
              <a:rPr lang="sv-SE" sz="2400" dirty="0">
                <a:latin typeface="Arial" panose="020B0604020202020204" pitchFamily="34" charset="0"/>
                <a:cs typeface="Arial" panose="020B0604020202020204" pitchFamily="34" charset="0"/>
              </a:rPr>
              <a:t>) are too general. Using these words result in capturing sentences related to the focal fund’s governance, rather than that of the portoflio companies. </a:t>
            </a:r>
            <a:endParaRPr lang="en-GB" sz="2400" dirty="0">
              <a:latin typeface="Arial" panose="020B0604020202020204" pitchFamily="34" charset="0"/>
              <a:cs typeface="Arial" panose="020B0604020202020204" pitchFamily="34" charset="0"/>
            </a:endParaRPr>
          </a:p>
          <a:p>
            <a:pPr marL="457200" indent="-457200">
              <a:buFont typeface="+mj-lt"/>
              <a:buAutoNum type="arabicPeriod"/>
            </a:pPr>
            <a:r>
              <a:rPr lang="en-GB" sz="2400" dirty="0">
                <a:latin typeface="Arial" panose="020B0604020202020204" pitchFamily="34" charset="0"/>
                <a:cs typeface="Arial" panose="020B0604020202020204" pitchFamily="34" charset="0"/>
              </a:rPr>
              <a:t>We will estimate how costly is the 3</a:t>
            </a:r>
            <a:r>
              <a:rPr lang="en-GB" sz="2400" baseline="30000" dirty="0">
                <a:latin typeface="Arial" panose="020B0604020202020204" pitchFamily="34" charset="0"/>
                <a:cs typeface="Arial" panose="020B0604020202020204" pitchFamily="34" charset="0"/>
              </a:rPr>
              <a:t>rd</a:t>
            </a:r>
            <a:r>
              <a:rPr lang="en-GB" sz="2400" dirty="0">
                <a:latin typeface="Arial" panose="020B0604020202020204" pitchFamily="34" charset="0"/>
                <a:cs typeface="Arial" panose="020B0604020202020204" pitchFamily="34" charset="0"/>
              </a:rPr>
              <a:t> approach once we solve the point above.</a:t>
            </a:r>
          </a:p>
        </p:txBody>
      </p:sp>
    </p:spTree>
    <p:extLst>
      <p:ext uri="{BB962C8B-B14F-4D97-AF65-F5344CB8AC3E}">
        <p14:creationId xmlns:p14="http://schemas.microsoft.com/office/powerpoint/2010/main" val="148855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AA432-641F-50B7-52F0-A15030023E5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2D6A219-FA50-F72B-0E7F-5169CF3B428C}"/>
              </a:ext>
            </a:extLst>
          </p:cNvPr>
          <p:cNvSpPr/>
          <p:nvPr/>
        </p:nvSpPr>
        <p:spPr>
          <a:xfrm>
            <a:off x="690834" y="2782888"/>
            <a:ext cx="11264040" cy="1128712"/>
          </a:xfrm>
          <a:prstGeom prst="rect">
            <a:avLst/>
          </a:prstGeom>
          <a:solidFill>
            <a:schemeClr val="bg1"/>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361FD-4E5A-291E-29DE-06BF5A173099}"/>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Operationalization: Four main categories of ESG multivocality in funds</a:t>
            </a:r>
          </a:p>
        </p:txBody>
      </p:sp>
      <p:grpSp>
        <p:nvGrpSpPr>
          <p:cNvPr id="4" name="bcgIcons_MagnifyingGlassSearch">
            <a:extLst>
              <a:ext uri="{FF2B5EF4-FFF2-40B4-BE49-F238E27FC236}">
                <a16:creationId xmlns:a16="http://schemas.microsoft.com/office/drawing/2014/main" id="{DDEE60F6-C6FB-FAAE-F478-4B71CF5EB966}"/>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1C7529AB-B186-F97B-9C3E-E6E2BBCBB45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D91FFCF9-6520-CDED-8FBA-B229EF4222A7}"/>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13A634AF-6E5F-7DA6-16AA-ABCFEEDB4F60}"/>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FD753A6A-17B2-867E-BF3F-6135270A981D}"/>
              </a:ext>
            </a:extLst>
          </p:cNvPr>
          <p:cNvSpPr>
            <a:spLocks noGrp="1"/>
          </p:cNvSpPr>
          <p:nvPr>
            <p:ph type="sldNum" sz="quarter" idx="12"/>
          </p:nvPr>
        </p:nvSpPr>
        <p:spPr/>
        <p:txBody>
          <a:bodyPr/>
          <a:lstStyle/>
          <a:p>
            <a:fld id="{143B9A1E-0F4F-4BDB-AE90-A3C2B85ABD95}" type="slidenum">
              <a:rPr lang="en-US" smtClean="0"/>
              <a:t>13</a:t>
            </a:fld>
            <a:endParaRPr lang="en-US" dirty="0"/>
          </a:p>
        </p:txBody>
      </p:sp>
      <p:sp>
        <p:nvSpPr>
          <p:cNvPr id="9" name="Content Placeholder 2">
            <a:extLst>
              <a:ext uri="{FF2B5EF4-FFF2-40B4-BE49-F238E27FC236}">
                <a16:creationId xmlns:a16="http://schemas.microsoft.com/office/drawing/2014/main" id="{54468993-4616-3AF3-4D4F-2D792701F355}"/>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b="1" dirty="0">
                <a:latin typeface="Arial" panose="020B0604020202020204" pitchFamily="34" charset="0"/>
                <a:cs typeface="Arial" panose="020B0604020202020204" pitchFamily="34" charset="0"/>
              </a:rPr>
              <a:t>Components (What): </a:t>
            </a:r>
            <a:r>
              <a:rPr lang="en-GB" sz="2400" dirty="0">
                <a:latin typeface="Arial" panose="020B0604020202020204" pitchFamily="34" charset="0"/>
                <a:cs typeface="Arial" panose="020B0604020202020204" pitchFamily="34" charset="0"/>
              </a:rPr>
              <a:t>An ESG fund demonstrates greater multivocality when it includes a focus on more than one of the ESG components (Environmental, Social, Governance) in the description of its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Implementation (How): </a:t>
            </a:r>
            <a:r>
              <a:rPr lang="en-GB" sz="2400" dirty="0">
                <a:latin typeface="Arial" panose="020B0604020202020204" pitchFamily="34" charset="0"/>
                <a:cs typeface="Arial" panose="020B0604020202020204" pitchFamily="34" charset="0"/>
              </a:rPr>
              <a:t>Multivocality extends to the strategies used to implement ESG criteria. A fund using multiple strategies is more multivocal than one relying on a single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Framing (How): </a:t>
            </a:r>
            <a:r>
              <a:rPr lang="en-GB" sz="2400" dirty="0">
                <a:latin typeface="Arial" panose="020B0604020202020204" pitchFamily="34" charset="0"/>
                <a:cs typeface="Arial" panose="020B0604020202020204" pitchFamily="34" charset="0"/>
              </a:rPr>
              <a:t>Multivocality may also be reflected in the ambiguity in how ESG strategies are described (language used).</a:t>
            </a:r>
          </a:p>
          <a:p>
            <a:pPr marL="514350" indent="-514350">
              <a:buFont typeface="+mj-lt"/>
              <a:buAutoNum type="arabicPeriod"/>
            </a:pPr>
            <a:r>
              <a:rPr lang="en-GB" sz="2400" b="1" dirty="0">
                <a:latin typeface="Arial" panose="020B0604020202020204" pitchFamily="34" charset="0"/>
                <a:cs typeface="Arial" panose="020B0604020202020204" pitchFamily="34" charset="0"/>
              </a:rPr>
              <a:t>Motivation (Why): </a:t>
            </a:r>
            <a:r>
              <a:rPr lang="en-GB" sz="2400" dirty="0">
                <a:latin typeface="Arial" panose="020B0604020202020204" pitchFamily="34" charset="0"/>
                <a:cs typeface="Arial" panose="020B0604020202020204" pitchFamily="34" charset="0"/>
              </a:rPr>
              <a:t>The use of belief-based language to describe ESG in the fund’s strategy can also reflect multivocality, showing this is not only a financial choice, but also a value-driven one.</a:t>
            </a:r>
          </a:p>
        </p:txBody>
      </p:sp>
    </p:spTree>
    <p:extLst>
      <p:ext uri="{BB962C8B-B14F-4D97-AF65-F5344CB8AC3E}">
        <p14:creationId xmlns:p14="http://schemas.microsoft.com/office/powerpoint/2010/main" val="206698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89B30-283A-6A81-689D-D49178E450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6A7F0-0DBE-5077-113C-45583E27A7D5}"/>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Implementation (How)</a:t>
            </a:r>
            <a:endParaRPr lang="en-GB" b="1"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1DCDB3C9-9D69-042F-7F31-4272698FAF3D}"/>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AADA84C4-A5B8-1971-5279-FEA0687A11D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76794BD2-3947-33B7-263D-A563F65DDCF5}"/>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F703D3F1-34FC-87DE-E5F9-B397DEF86B1A}"/>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F4788568-E9F4-EF26-BAFC-53EBAB1FD31D}"/>
              </a:ext>
            </a:extLst>
          </p:cNvPr>
          <p:cNvSpPr>
            <a:spLocks noGrp="1"/>
          </p:cNvSpPr>
          <p:nvPr>
            <p:ph type="sldNum" sz="quarter" idx="12"/>
          </p:nvPr>
        </p:nvSpPr>
        <p:spPr/>
        <p:txBody>
          <a:bodyPr/>
          <a:lstStyle/>
          <a:p>
            <a:fld id="{143B9A1E-0F4F-4BDB-AE90-A3C2B85ABD95}" type="slidenum">
              <a:rPr lang="en-US" smtClean="0"/>
              <a:t>14</a:t>
            </a:fld>
            <a:endParaRPr lang="en-US" dirty="0"/>
          </a:p>
        </p:txBody>
      </p:sp>
      <p:sp>
        <p:nvSpPr>
          <p:cNvPr id="9" name="Content Placeholder 2">
            <a:extLst>
              <a:ext uri="{FF2B5EF4-FFF2-40B4-BE49-F238E27FC236}">
                <a16:creationId xmlns:a16="http://schemas.microsoft.com/office/drawing/2014/main" id="{B22F487C-8912-33FB-1A3D-DBEF8B78D05F}"/>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After trying to use different bottom-up methods (inductive approach such as topic modelling) to find a list of ESG strategy categories without success, I decided to use a top-down method. Specifically, I propose to use a pre-defined list of categories of ESG strategies.</a:t>
            </a:r>
          </a:p>
          <a:p>
            <a:pPr marL="514350" indent="-514350">
              <a:buFont typeface="+mj-lt"/>
              <a:buAutoNum type="arabicPeriod"/>
            </a:pPr>
            <a:r>
              <a:rPr lang="en-GB" sz="2400" dirty="0">
                <a:latin typeface="Arial" panose="020B0604020202020204" pitchFamily="34" charset="0"/>
                <a:cs typeface="Arial" panose="020B0604020202020204" pitchFamily="34" charset="0"/>
              </a:rPr>
              <a:t>After some searching, I propose the following categorization, described in depth in the PDF document in the email (Jon Hale, 2021, </a:t>
            </a:r>
            <a:r>
              <a:rPr lang="en-GB" sz="2400" dirty="0" err="1">
                <a:latin typeface="Arial" panose="020B0604020202020204" pitchFamily="34" charset="0"/>
                <a:cs typeface="Arial" panose="020B0604020202020204" pitchFamily="34" charset="0"/>
              </a:rPr>
              <a:t>Mornigstar</a:t>
            </a:r>
            <a:r>
              <a:rPr lang="en-GB" sz="2400" dirty="0">
                <a:latin typeface="Arial" panose="020B0604020202020204" pitchFamily="34" charset="0"/>
                <a:cs typeface="Arial" panose="020B0604020202020204" pitchFamily="34" charset="0"/>
              </a:rPr>
              <a:t>)</a:t>
            </a:r>
          </a:p>
          <a:p>
            <a:pPr marL="0" indent="0">
              <a:buNone/>
            </a:pPr>
            <a:endParaRPr lang="en-GB" sz="2400" dirty="0">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a:p>
            <a:pPr marL="514350" indent="-514350">
              <a:buFont typeface="+mj-lt"/>
              <a:buAutoNum type="arabicPeriod"/>
            </a:pPr>
            <a:endParaRPr lang="en-GB" sz="2400" dirty="0">
              <a:latin typeface="Arial" panose="020B0604020202020204" pitchFamily="34" charset="0"/>
              <a:cs typeface="Arial" panose="020B0604020202020204" pitchFamily="34" charset="0"/>
            </a:endParaRPr>
          </a:p>
        </p:txBody>
      </p:sp>
      <p:pic>
        <p:nvPicPr>
          <p:cNvPr id="1026" name="Picture 1">
            <a:extLst>
              <a:ext uri="{FF2B5EF4-FFF2-40B4-BE49-F238E27FC236}">
                <a16:creationId xmlns:a16="http://schemas.microsoft.com/office/drawing/2014/main" id="{525FA38F-67BF-455A-36FA-63E119079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618" y="4131509"/>
            <a:ext cx="10553733" cy="222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79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D1A0B-1FBE-9008-5D59-7F838D220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57469-F34F-363B-4C94-30C4F5B205C3}"/>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Apply exclusions (1/6)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704F7C89-0F54-06C3-867A-1EDA358DA9C0}"/>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A43632E4-A634-835A-FB07-EBAF2BE9F85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12C211C3-A1AA-1FD4-B0E2-BDE8772E0F22}"/>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AD792CB2-5AFC-2F36-1FE4-4BE4C20A4FD6}"/>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914E48B2-7494-AAFA-C012-9D467FA6B369}"/>
              </a:ext>
            </a:extLst>
          </p:cNvPr>
          <p:cNvSpPr>
            <a:spLocks noGrp="1"/>
          </p:cNvSpPr>
          <p:nvPr>
            <p:ph type="sldNum" sz="quarter" idx="12"/>
          </p:nvPr>
        </p:nvSpPr>
        <p:spPr/>
        <p:txBody>
          <a:bodyPr/>
          <a:lstStyle/>
          <a:p>
            <a:fld id="{143B9A1E-0F4F-4BDB-AE90-A3C2B85ABD95}" type="slidenum">
              <a:rPr lang="en-US" smtClean="0"/>
              <a:t>15</a:t>
            </a:fld>
            <a:endParaRPr lang="en-US" dirty="0"/>
          </a:p>
        </p:txBody>
      </p:sp>
      <p:sp>
        <p:nvSpPr>
          <p:cNvPr id="9" name="Content Placeholder 2">
            <a:extLst>
              <a:ext uri="{FF2B5EF4-FFF2-40B4-BE49-F238E27FC236}">
                <a16:creationId xmlns:a16="http://schemas.microsoft.com/office/drawing/2014/main" id="{FD742BB0-4ADF-22C5-AC15-85131C552963}"/>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This approach refers to excluding sectors, companies, or practices that investors consider harmful or not in alignment with sustainability criteria. Exclusions may range from traditional "sin" stocks (alcohol, tobacco, gambling) to guns and controversial weapons to business ethics (violators of the United Nations Global Compact or companies engaged in major controversies). Many investors today exclude the fossil fuel industry from their portfolios, either entirely or by excluding practices with the worst climate and environmental impacts (such as thermal coal extraction and use, Arctic exploration, or tar sands drilling). Using company ESG metrics, investors can avoid companies that are poor sustainability performers, either overall or in certain areas of emphasis. Portfolio optimization techniques can be used to reduce the impact of exclusions on a portfolio’s tracking error to a market benchmark.</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This fund excludes companies involved in tobacco production, fossil fuel extraction, and controversial weapons. It focuses on maintaining a portfolio free from industries that have a negative environmental or social impact.</a:t>
            </a:r>
            <a:r>
              <a:rPr lang="en-GB" sz="2200" dirty="0">
                <a:latin typeface="Arial" panose="020B0604020202020204" pitchFamily="34" charset="0"/>
                <a:cs typeface="Arial" panose="020B0604020202020204" pitchFamily="34" charset="0"/>
              </a:rPr>
              <a:t> </a:t>
            </a:r>
          </a:p>
          <a:p>
            <a:pPr marL="0" indent="0">
              <a:buNone/>
            </a:pPr>
            <a:endParaRPr lang="en-GB" sz="2200" dirty="0">
              <a:latin typeface="Arial" panose="020B0604020202020204" pitchFamily="34" charset="0"/>
              <a:cs typeface="Arial" panose="020B0604020202020204" pitchFamily="34" charset="0"/>
            </a:endParaRPr>
          </a:p>
          <a:p>
            <a:pPr marL="514350" indent="-514350">
              <a:buFont typeface="+mj-lt"/>
              <a:buAutoNum type="arabicPeriod"/>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5999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1C71A-983A-06EF-0E44-C32AF5DA2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CF8A1-DF9D-2BF7-D7EB-D2EFBBE90C47}"/>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Limit ESG Risk (2/6)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7F9085D9-A665-8C9E-F777-CF18B52A80B1}"/>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0CC4C172-A048-931B-94F7-0755251F93B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5CDD6150-B130-7518-9FEF-9F13097CA0CA}"/>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F4424CD9-263F-C591-442E-EDC97C89528C}"/>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0D610014-45E9-DAD3-02DA-19160CE0B9A8}"/>
              </a:ext>
            </a:extLst>
          </p:cNvPr>
          <p:cNvSpPr>
            <a:spLocks noGrp="1"/>
          </p:cNvSpPr>
          <p:nvPr>
            <p:ph type="sldNum" sz="quarter" idx="12"/>
          </p:nvPr>
        </p:nvSpPr>
        <p:spPr/>
        <p:txBody>
          <a:bodyPr/>
          <a:lstStyle/>
          <a:p>
            <a:fld id="{143B9A1E-0F4F-4BDB-AE90-A3C2B85ABD95}" type="slidenum">
              <a:rPr lang="en-US" smtClean="0"/>
              <a:t>16</a:t>
            </a:fld>
            <a:endParaRPr lang="en-US" dirty="0"/>
          </a:p>
        </p:txBody>
      </p:sp>
      <p:sp>
        <p:nvSpPr>
          <p:cNvPr id="9" name="Content Placeholder 2">
            <a:extLst>
              <a:ext uri="{FF2B5EF4-FFF2-40B4-BE49-F238E27FC236}">
                <a16:creationId xmlns:a16="http://schemas.microsoft.com/office/drawing/2014/main" id="{BA550EC0-351E-03D2-77D6-1426F1545727}"/>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Investors can address sustainability concerns by taking steps to limit ESG risks. Sometimes referred to more generically as ESG integration, this approach uses ESG ratings and data in the risk-management process to assess material ESG risks. Investors may price ESG risk into valuation models or seek to avoid investments with a certain level of ESG risk regardless of valuation. This approach has become widespread among traditional investments as more investors have come to understand that material ESG issues may reflect hidden risks that traditional analysis may overlook. This is especially true of risks associated with climate change.</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This fund integrates ESG risks into its investment analysis, giving special consideration to companies with significant climate-related risks. The portfolio is adjusted to reduce exposure to companies that might be affected by climate change.</a:t>
            </a:r>
          </a:p>
          <a:p>
            <a:pPr marL="0" indent="0">
              <a:buNone/>
            </a:pPr>
            <a:endParaRPr lang="en-GB" sz="2200" dirty="0">
              <a:latin typeface="Arial" panose="020B0604020202020204" pitchFamily="34" charset="0"/>
              <a:cs typeface="Arial" panose="020B0604020202020204" pitchFamily="34" charset="0"/>
            </a:endParaRPr>
          </a:p>
          <a:p>
            <a:pPr marL="514350" indent="-514350">
              <a:buFont typeface="+mj-lt"/>
              <a:buAutoNum type="arabicPeriod"/>
            </a:pP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1926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2DB9B-8993-6871-F038-57B80C025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ED3B6-8A72-32FA-3A2A-382100E4FECC}"/>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Seek ESG Opportunities (3/6)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6C8DD848-41C7-60EF-2314-1E0DEDED742A}"/>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19743597-049A-2605-C337-C492FAF299A4}"/>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0C9D9B06-BB4A-33B4-FD83-A61299BA55ED}"/>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EE5CE962-E656-A2A7-E775-1AAB79E6D8A5}"/>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6346D472-6392-E29D-010A-43C36EF4298F}"/>
              </a:ext>
            </a:extLst>
          </p:cNvPr>
          <p:cNvSpPr>
            <a:spLocks noGrp="1"/>
          </p:cNvSpPr>
          <p:nvPr>
            <p:ph type="sldNum" sz="quarter" idx="12"/>
          </p:nvPr>
        </p:nvSpPr>
        <p:spPr/>
        <p:txBody>
          <a:bodyPr/>
          <a:lstStyle/>
          <a:p>
            <a:fld id="{143B9A1E-0F4F-4BDB-AE90-A3C2B85ABD95}" type="slidenum">
              <a:rPr lang="en-US" smtClean="0"/>
              <a:t>17</a:t>
            </a:fld>
            <a:endParaRPr lang="en-US" dirty="0"/>
          </a:p>
        </p:txBody>
      </p:sp>
      <p:sp>
        <p:nvSpPr>
          <p:cNvPr id="9" name="Content Placeholder 2">
            <a:extLst>
              <a:ext uri="{FF2B5EF4-FFF2-40B4-BE49-F238E27FC236}">
                <a16:creationId xmlns:a16="http://schemas.microsoft.com/office/drawing/2014/main" id="{99C6F0C3-526A-8FCB-A598-E3F4580E173A}"/>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Investors may also use ESG information to identify companies that are sustainability leaders or those seeking to improve their ESG practices to build competitive advantages. This approach includes what is sometimes called ESG best in class or positive screening based on ESG ratings. An ESG best in class approach typically </a:t>
            </a:r>
            <a:r>
              <a:rPr lang="en-GB" sz="2200" dirty="0" err="1">
                <a:latin typeface="Arial" panose="020B0604020202020204" pitchFamily="34" charset="0"/>
                <a:cs typeface="Arial" panose="020B0604020202020204" pitchFamily="34" charset="0"/>
              </a:rPr>
              <a:t>favors</a:t>
            </a:r>
            <a:r>
              <a:rPr lang="en-GB" sz="2200" dirty="0">
                <a:latin typeface="Arial" panose="020B0604020202020204" pitchFamily="34" charset="0"/>
                <a:cs typeface="Arial" panose="020B0604020202020204" pitchFamily="34" charset="0"/>
              </a:rPr>
              <a:t> companies with better ESG ratings on a sector or industry basis. It is a subset of positive screening, which more generally builds portfolios around companies with better ESG ratings. Some investors look for companies with so-called ESG momentum that are improving their overall performance on ESG metrics in ways that will enhance their financial performance. Finally, investment approaches focused on quality growth may use ESG performance as a nonfinancial indicator of quality that contributes to a company’s competitive advantage, or economic moat.</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The fund identifies companies that are leading in sustainability practices or are improving their ESG performance. It particularly targets firms that are increasing their investments in renewable energy and green technologies.</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57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5362D-B2F0-9F6E-8D5B-D27BCE718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95F57-2530-5427-F7CB-ECA1944F1B4B}"/>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Practice Active Ownership (4/6)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9AB4A3E9-7212-6578-5B96-075E588EAA92}"/>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14152A59-C787-5D21-1985-5A8A0D8AFBA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D936C3EF-2742-FE7E-C836-5AD7EF2EC509}"/>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6776BA6F-4A51-F6BD-574C-6D072F502D99}"/>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CD5A05CC-F953-8FC9-7E7E-84DA8C193276}"/>
              </a:ext>
            </a:extLst>
          </p:cNvPr>
          <p:cNvSpPr>
            <a:spLocks noGrp="1"/>
          </p:cNvSpPr>
          <p:nvPr>
            <p:ph type="sldNum" sz="quarter" idx="12"/>
          </p:nvPr>
        </p:nvSpPr>
        <p:spPr/>
        <p:txBody>
          <a:bodyPr/>
          <a:lstStyle/>
          <a:p>
            <a:fld id="{143B9A1E-0F4F-4BDB-AE90-A3C2B85ABD95}" type="slidenum">
              <a:rPr lang="en-US" smtClean="0"/>
              <a:t>18</a:t>
            </a:fld>
            <a:endParaRPr lang="en-US" dirty="0"/>
          </a:p>
        </p:txBody>
      </p:sp>
      <p:sp>
        <p:nvSpPr>
          <p:cNvPr id="9" name="Content Placeholder 2">
            <a:extLst>
              <a:ext uri="{FF2B5EF4-FFF2-40B4-BE49-F238E27FC236}">
                <a16:creationId xmlns:a16="http://schemas.microsoft.com/office/drawing/2014/main" id="{7DB4E137-BEDC-41CF-A46D-B3E052F550FB}"/>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Investors may seek positive ESG outcomes via their active ownership, or stewardship, activities, made possible primarily because asset managers are shareholders in public companies. These activities may include direct engagement with companies on ESG issues, proposing ESG-related shareholder resolutions, supporting ESG issues through proxy voting, participating in ESG-related investor coalitions, and advocating for public policy measures that address sustainability issues.</a:t>
            </a:r>
          </a:p>
          <a:p>
            <a:pPr marL="0" indent="0">
              <a:buNone/>
            </a:pPr>
            <a:r>
              <a:rPr lang="en-GB" sz="2200" dirty="0">
                <a:latin typeface="Arial" panose="020B0604020202020204" pitchFamily="34" charset="0"/>
                <a:cs typeface="Arial" panose="020B0604020202020204" pitchFamily="34" charset="0"/>
              </a:rPr>
              <a:t>Through these activities, investors communicate not only their specific sustainability concerns but also encourage corporate leaders to focus more broadly on stakeholders and the long term. As corporate managements come to understand that their investor base consists of a growing proportion of sustainability-minded investors, they become more likely to adjust corporate strategy in ways that support stakeholder capitalism.</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This fund actively engages with companies to encourage them to improve their ESG performance, particularly in governance. It frequently exercises its proxy voting rights and submits shareholder resolutions related to ESG issues.</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2405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8C9ED-31E3-6A70-C457-362B0F6FC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BD510-66A7-ACEF-38B7-8EFCE7FA837C}"/>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Target Sustainabilit</a:t>
            </a:r>
            <a:r>
              <a:rPr lang="en-GB" b="1" dirty="0">
                <a:latin typeface="Arial" panose="020B0604020202020204" pitchFamily="34" charset="0"/>
                <a:cs typeface="Arial" panose="020B0604020202020204" pitchFamily="34" charset="0"/>
              </a:rPr>
              <a:t>y Themes </a:t>
            </a:r>
            <a:r>
              <a:rPr lang="en-GB" sz="4400" b="1" dirty="0">
                <a:latin typeface="Arial" panose="020B0604020202020204" pitchFamily="34" charset="0"/>
                <a:cs typeface="Arial" panose="020B0604020202020204" pitchFamily="34" charset="0"/>
              </a:rPr>
              <a:t>(5/6)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1F34C054-3B18-A9CB-8775-6D4ED06AA1C2}"/>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AC4B140F-A9C1-B327-84C5-90E6CE732FC1}"/>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3976DC25-0745-9D16-CDDC-67F3B169DC53}"/>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5600E2EA-A63C-8BF9-38E2-2DD4EAF0E75D}"/>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06FD7ACA-BFC5-9C56-2932-C3E2721F79C2}"/>
              </a:ext>
            </a:extLst>
          </p:cNvPr>
          <p:cNvSpPr>
            <a:spLocks noGrp="1"/>
          </p:cNvSpPr>
          <p:nvPr>
            <p:ph type="sldNum" sz="quarter" idx="12"/>
          </p:nvPr>
        </p:nvSpPr>
        <p:spPr/>
        <p:txBody>
          <a:bodyPr/>
          <a:lstStyle/>
          <a:p>
            <a:fld id="{143B9A1E-0F4F-4BDB-AE90-A3C2B85ABD95}" type="slidenum">
              <a:rPr lang="en-US" smtClean="0"/>
              <a:t>19</a:t>
            </a:fld>
            <a:endParaRPr lang="en-US" dirty="0"/>
          </a:p>
        </p:txBody>
      </p:sp>
      <p:sp>
        <p:nvSpPr>
          <p:cNvPr id="9" name="Content Placeholder 2">
            <a:extLst>
              <a:ext uri="{FF2B5EF4-FFF2-40B4-BE49-F238E27FC236}">
                <a16:creationId xmlns:a16="http://schemas.microsoft.com/office/drawing/2014/main" id="{0DECEC6F-8E0F-4A7C-5FF9-0A0CAA432D72}"/>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Thematic investing focuses on identifying long-term societal trends and the investments that stand to benefit from those trends. In targeting sustainability themes, investors seek to take advantage of opportunities created as the world moves toward greater sustainability and transitions to an economy driven by renewable energy. Sustainability-themed investments often use the 17 United Nations Sustainable Development Goals to identify specific themes to pursue. Such themes may be related to climate action or other environmental concerns, like healthy ecosystems and natural resource security, or they may be related to social issues, like human development, including diversity, equity, and inclusion, or basic needs.</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This fund specifically focuses on companies aligned with sustainability themes such as renewable energy, clean water, and sustainable agriculture. Its investments are aimed at driving long-term societal benefits through these themes.</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816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42E2-2B64-92C4-5289-A83065F86EFF}"/>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Working-definition of Multivocality in ESG</a:t>
            </a:r>
          </a:p>
        </p:txBody>
      </p:sp>
      <p:grpSp>
        <p:nvGrpSpPr>
          <p:cNvPr id="4" name="bcgIcons_MagnifyingGlassSearch">
            <a:extLst>
              <a:ext uri="{FF2B5EF4-FFF2-40B4-BE49-F238E27FC236}">
                <a16:creationId xmlns:a16="http://schemas.microsoft.com/office/drawing/2014/main" id="{41A20FE9-B147-C474-D15E-B4654A14AD20}"/>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3D933C05-5904-186B-3165-8DB53B831118}"/>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ED5258E8-CBE7-C9CD-D48E-2833BF2C3F75}"/>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16B7EE87-1B24-8D1D-3FE6-19B2080A8F7F}"/>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C22BB7F7-E6DC-9B50-8B6A-1BFAC309DE3F}"/>
              </a:ext>
            </a:extLst>
          </p:cNvPr>
          <p:cNvSpPr>
            <a:spLocks noGrp="1"/>
          </p:cNvSpPr>
          <p:nvPr>
            <p:ph type="sldNum" sz="quarter" idx="12"/>
          </p:nvPr>
        </p:nvSpPr>
        <p:spPr/>
        <p:txBody>
          <a:bodyPr/>
          <a:lstStyle/>
          <a:p>
            <a:fld id="{143B9A1E-0F4F-4BDB-AE90-A3C2B85ABD95}" type="slidenum">
              <a:rPr lang="en-US" smtClean="0"/>
              <a:t>2</a:t>
            </a:fld>
            <a:endParaRPr lang="en-US" dirty="0"/>
          </a:p>
        </p:txBody>
      </p:sp>
      <p:sp>
        <p:nvSpPr>
          <p:cNvPr id="9" name="Content Placeholder 2">
            <a:extLst>
              <a:ext uri="{FF2B5EF4-FFF2-40B4-BE49-F238E27FC236}">
                <a16:creationId xmlns:a16="http://schemas.microsoft.com/office/drawing/2014/main" id="{60DE1FD3-346F-A61F-C6CC-9757E0CD5C8C}"/>
              </a:ext>
            </a:extLst>
          </p:cNvPr>
          <p:cNvSpPr>
            <a:spLocks noGrp="1"/>
          </p:cNvSpPr>
          <p:nvPr>
            <p:ph idx="1"/>
          </p:nvPr>
        </p:nvSpPr>
        <p:spPr>
          <a:xfrm>
            <a:off x="173474" y="1594435"/>
            <a:ext cx="12018526" cy="4181496"/>
          </a:xfrm>
        </p:spPr>
        <p:txBody>
          <a:bodyPr>
            <a:noAutofit/>
          </a:bodyPr>
          <a:lstStyle/>
          <a:p>
            <a:pPr marL="0" indent="0">
              <a:buNone/>
            </a:pPr>
            <a:r>
              <a:rPr lang="en-GB" sz="2200" b="1" dirty="0">
                <a:latin typeface="Arial" panose="020B0604020202020204" pitchFamily="34" charset="0"/>
                <a:cs typeface="Arial" panose="020B0604020202020204" pitchFamily="34" charset="0"/>
              </a:rPr>
              <a:t>General definition from the literature:</a:t>
            </a:r>
            <a:br>
              <a:rPr lang="en-GB" sz="2200" b="1" dirty="0">
                <a:latin typeface="Arial" panose="020B0604020202020204" pitchFamily="34" charset="0"/>
                <a:cs typeface="Arial" panose="020B0604020202020204" pitchFamily="34" charset="0"/>
              </a:rPr>
            </a:br>
            <a:r>
              <a:rPr lang="en-GB" sz="2200" dirty="0">
                <a:latin typeface="Arial" panose="020B0604020202020204" pitchFamily="34" charset="0"/>
                <a:cs typeface="Arial" panose="020B0604020202020204" pitchFamily="34" charset="0"/>
              </a:rPr>
              <a:t>Discursive and material activity that sustains different interpretations among various audiences with different evaluative criteria, in a manner that promotes coordination without requiring explicit consensus </a:t>
            </a:r>
            <a:r>
              <a:rPr lang="en-GB" sz="1600" dirty="0">
                <a:latin typeface="Arial" panose="020B0604020202020204" pitchFamily="34" charset="0"/>
                <a:cs typeface="Arial" panose="020B0604020202020204" pitchFamily="34" charset="0"/>
              </a:rPr>
              <a:t>(Ferraro et al., 2015; </a:t>
            </a:r>
            <a:r>
              <a:rPr lang="en-GB" sz="1600" dirty="0" err="1">
                <a:latin typeface="Arial" panose="020B0604020202020204" pitchFamily="34" charset="0"/>
                <a:cs typeface="Arial" panose="020B0604020202020204" pitchFamily="34" charset="0"/>
              </a:rPr>
              <a:t>Furnari</a:t>
            </a:r>
            <a:r>
              <a:rPr lang="en-GB" sz="1600" dirty="0">
                <a:latin typeface="Arial" panose="020B0604020202020204" pitchFamily="34" charset="0"/>
                <a:cs typeface="Arial" panose="020B0604020202020204" pitchFamily="34" charset="0"/>
              </a:rPr>
              <a:t>, 2014; </a:t>
            </a:r>
            <a:r>
              <a:rPr lang="en-GB" sz="1600" dirty="0" err="1">
                <a:latin typeface="Arial" panose="020B0604020202020204" pitchFamily="34" charset="0"/>
                <a:cs typeface="Arial" panose="020B0604020202020204" pitchFamily="34" charset="0"/>
              </a:rPr>
              <a:t>Mody</a:t>
            </a:r>
            <a:r>
              <a:rPr lang="en-GB" sz="1600" dirty="0">
                <a:latin typeface="Arial" panose="020B0604020202020204" pitchFamily="34" charset="0"/>
                <a:cs typeface="Arial" panose="020B0604020202020204" pitchFamily="34" charset="0"/>
              </a:rPr>
              <a:t> &amp; Nelson, 2013; Pinch &amp; </a:t>
            </a:r>
            <a:r>
              <a:rPr lang="en-GB" sz="1600" dirty="0" err="1">
                <a:latin typeface="Arial" panose="020B0604020202020204" pitchFamily="34" charset="0"/>
                <a:cs typeface="Arial" panose="020B0604020202020204" pitchFamily="34" charset="0"/>
              </a:rPr>
              <a:t>Bijker</a:t>
            </a:r>
            <a:r>
              <a:rPr lang="en-GB" sz="1600" dirty="0">
                <a:latin typeface="Arial" panose="020B0604020202020204" pitchFamily="34" charset="0"/>
                <a:cs typeface="Arial" panose="020B0604020202020204" pitchFamily="34" charset="0"/>
              </a:rPr>
              <a:t>, 1987)</a:t>
            </a:r>
          </a:p>
          <a:p>
            <a:pPr marL="0" indent="0">
              <a:buNone/>
            </a:pPr>
            <a:endParaRPr lang="en-GB" sz="1800" b="1" dirty="0">
              <a:latin typeface="Arial" panose="020B0604020202020204" pitchFamily="34" charset="0"/>
              <a:cs typeface="Arial" panose="020B0604020202020204" pitchFamily="34" charset="0"/>
            </a:endParaRPr>
          </a:p>
          <a:p>
            <a:pPr marL="0" indent="0">
              <a:buNone/>
            </a:pPr>
            <a:r>
              <a:rPr lang="en-GB" sz="2200" b="1" dirty="0">
                <a:latin typeface="Arial" panose="020B0604020202020204" pitchFamily="34" charset="0"/>
                <a:cs typeface="Arial" panose="020B0604020202020204" pitchFamily="34" charset="0"/>
              </a:rPr>
              <a:t>In the broader ESG movement:</a:t>
            </a:r>
            <a:br>
              <a:rPr lang="en-GB" sz="2200" b="1" dirty="0">
                <a:latin typeface="Arial" panose="020B0604020202020204" pitchFamily="34" charset="0"/>
                <a:cs typeface="Arial" panose="020B0604020202020204" pitchFamily="34" charset="0"/>
              </a:rPr>
            </a:br>
            <a:r>
              <a:rPr lang="en-GB" sz="2200" dirty="0">
                <a:latin typeface="Arial" panose="020B0604020202020204" pitchFamily="34" charset="0"/>
                <a:cs typeface="Arial" panose="020B0604020202020204" pitchFamily="34" charset="0"/>
              </a:rPr>
              <a:t>Discursive and material activity that sustains different interpretations among various stakeholders of what it means to promote sustainable and responsible business and investment practices by incorporating environmental, social, and governance factors into strategy and investment decision-making process.</a:t>
            </a:r>
            <a:br>
              <a:rPr lang="en-GB" sz="2200" dirty="0">
                <a:solidFill>
                  <a:srgbClr val="FF0000"/>
                </a:solidFill>
                <a:latin typeface="Arial" panose="020B0604020202020204" pitchFamily="34" charset="0"/>
                <a:cs typeface="Arial" panose="020B0604020202020204" pitchFamily="34" charset="0"/>
              </a:rPr>
            </a:br>
            <a:endParaRPr lang="en-GB" sz="2200" dirty="0">
              <a:solidFill>
                <a:srgbClr val="FF0000"/>
              </a:solidFill>
              <a:latin typeface="Arial" panose="020B0604020202020204" pitchFamily="34" charset="0"/>
              <a:cs typeface="Arial" panose="020B0604020202020204" pitchFamily="34" charset="0"/>
            </a:endParaRPr>
          </a:p>
          <a:p>
            <a:pPr marL="0" indent="0">
              <a:buNone/>
            </a:pPr>
            <a:r>
              <a:rPr lang="en-GB" sz="2200" b="1" dirty="0">
                <a:latin typeface="Arial" panose="020B0604020202020204" pitchFamily="34" charset="0"/>
                <a:cs typeface="Arial" panose="020B0604020202020204" pitchFamily="34" charset="0"/>
              </a:rPr>
              <a:t>In the context of ESG funds:</a:t>
            </a:r>
            <a:br>
              <a:rPr lang="en-GB" sz="2200" b="1" dirty="0">
                <a:latin typeface="Arial" panose="020B0604020202020204" pitchFamily="34" charset="0"/>
                <a:cs typeface="Arial" panose="020B0604020202020204" pitchFamily="34" charset="0"/>
              </a:rPr>
            </a:br>
            <a:r>
              <a:rPr lang="en-GB" sz="2200" dirty="0">
                <a:latin typeface="Arial" panose="020B0604020202020204" pitchFamily="34" charset="0"/>
                <a:cs typeface="Arial" panose="020B0604020202020204" pitchFamily="34" charset="0"/>
              </a:rPr>
              <a:t>Discursive and material activity that sustains different interpretations among various stakeholders regarding environmental, social, and governance factors and approaches in the investment strategy and decision-making process.</a:t>
            </a:r>
          </a:p>
        </p:txBody>
      </p:sp>
    </p:spTree>
    <p:extLst>
      <p:ext uri="{BB962C8B-B14F-4D97-AF65-F5344CB8AC3E}">
        <p14:creationId xmlns:p14="http://schemas.microsoft.com/office/powerpoint/2010/main" val="334308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91A50-3B0D-18AF-91B9-C9893F135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EE7D3-D755-9837-62EE-BEB0D0783B36}"/>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Assess Impact (</a:t>
            </a:r>
            <a:r>
              <a:rPr lang="en-GB" b="1" dirty="0">
                <a:latin typeface="Arial" panose="020B0604020202020204" pitchFamily="34" charset="0"/>
                <a:cs typeface="Arial" panose="020B0604020202020204" pitchFamily="34" charset="0"/>
              </a:rPr>
              <a:t>6</a:t>
            </a:r>
            <a:r>
              <a:rPr lang="en-GB" sz="4400" b="1" dirty="0">
                <a:latin typeface="Arial" panose="020B0604020202020204" pitchFamily="34" charset="0"/>
                <a:cs typeface="Arial" panose="020B0604020202020204" pitchFamily="34" charset="0"/>
              </a:rPr>
              <a:t>/6)</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0886F47D-7AF4-F9CF-969F-0F1551F3F97E}"/>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7B5C381F-1471-EE1B-4561-03816928F7E4}"/>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79FA47BE-527D-AC89-7A45-CA4937170EB1}"/>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00B8F9CD-16DB-F8BD-D648-AFEE2AC2D2A7}"/>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84C10BA3-D760-07F5-521D-C4F518D58328}"/>
              </a:ext>
            </a:extLst>
          </p:cNvPr>
          <p:cNvSpPr>
            <a:spLocks noGrp="1"/>
          </p:cNvSpPr>
          <p:nvPr>
            <p:ph type="sldNum" sz="quarter" idx="12"/>
          </p:nvPr>
        </p:nvSpPr>
        <p:spPr/>
        <p:txBody>
          <a:bodyPr/>
          <a:lstStyle/>
          <a:p>
            <a:fld id="{143B9A1E-0F4F-4BDB-AE90-A3C2B85ABD95}" type="slidenum">
              <a:rPr lang="en-US" smtClean="0"/>
              <a:t>20</a:t>
            </a:fld>
            <a:endParaRPr lang="en-US" dirty="0"/>
          </a:p>
        </p:txBody>
      </p:sp>
      <p:sp>
        <p:nvSpPr>
          <p:cNvPr id="9" name="Content Placeholder 2">
            <a:extLst>
              <a:ext uri="{FF2B5EF4-FFF2-40B4-BE49-F238E27FC236}">
                <a16:creationId xmlns:a16="http://schemas.microsoft.com/office/drawing/2014/main" id="{629DA84A-CBFB-2040-2F62-A7412B3534F5}"/>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Investors may wish to integrate impact assessments into security selection and portfolio construction. Fixed-income investors, for example, may consider a bond’s use of proceeds, focusing on bonds that finance projects that benefit people and planet. Equity investors may consider whether a company’s products and services, as well as its policies and behaviors, support or detract from the U.N. goals, which many investors and companies use as an impact framework. At the portfolio level, investors may assess the overall impact of their portfolio holdings in relation to a goal or benchmark. Impact reporting provides transparency for investors into the societal outcomes an investment has created or encouraged and which social causes an investment is aligned with.</a:t>
            </a:r>
          </a:p>
          <a:p>
            <a:pPr marL="0" indent="0">
              <a:buNone/>
            </a:pPr>
            <a:endParaRPr lang="en-GB" sz="2200" dirty="0">
              <a:latin typeface="Arial" panose="020B0604020202020204" pitchFamily="34" charset="0"/>
              <a:cs typeface="Arial" panose="020B0604020202020204" pitchFamily="34" charset="0"/>
            </a:endParaRPr>
          </a:p>
          <a:p>
            <a:pPr marL="0" indent="0">
              <a:buNone/>
            </a:pPr>
            <a:r>
              <a:rPr lang="en-GB" sz="2200" dirty="0">
                <a:latin typeface="Arial" panose="020B0604020202020204" pitchFamily="34" charset="0"/>
                <a:cs typeface="Arial" panose="020B0604020202020204" pitchFamily="34" charset="0"/>
              </a:rPr>
              <a:t>Example: </a:t>
            </a:r>
            <a:r>
              <a:rPr lang="en-GB" sz="2200" i="1" dirty="0">
                <a:latin typeface="Arial" panose="020B0604020202020204" pitchFamily="34" charset="0"/>
                <a:cs typeface="Arial" panose="020B0604020202020204" pitchFamily="34" charset="0"/>
              </a:rPr>
              <a:t>This fund measures the impact of its investments on society, particularly in terms of carbon footprint reduction and contributions to the U.N. Sustainable Development Goals. It provides detailed reports on the outcomes of its investments.</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128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1E126-CA76-B392-0930-E12314CE9BFC}"/>
            </a:ext>
          </a:extLst>
        </p:cNvPr>
        <p:cNvGrpSpPr/>
        <p:nvPr/>
      </p:nvGrpSpPr>
      <p:grpSpPr>
        <a:xfrm>
          <a:off x="0" y="0"/>
          <a:ext cx="0" cy="0"/>
          <a:chOff x="0" y="0"/>
          <a:chExt cx="0" cy="0"/>
        </a:xfrm>
      </p:grpSpPr>
      <p:grpSp>
        <p:nvGrpSpPr>
          <p:cNvPr id="4" name="bcgIcons_MagnifyingGlassSearch">
            <a:extLst>
              <a:ext uri="{FF2B5EF4-FFF2-40B4-BE49-F238E27FC236}">
                <a16:creationId xmlns:a16="http://schemas.microsoft.com/office/drawing/2014/main" id="{E71CE64B-59DB-1CDB-A42A-CCEC044170CC}"/>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C821DC32-996A-38F9-5980-CE4E1FA591D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0DFD1B05-A9C7-0BF2-56C4-9860BEAB878A}"/>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4834CD70-6A1B-E076-A409-C5A1DE69BD32}"/>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B9D4ED5D-954F-0897-D078-32D0107DDEB6}"/>
              </a:ext>
            </a:extLst>
          </p:cNvPr>
          <p:cNvSpPr>
            <a:spLocks noGrp="1"/>
          </p:cNvSpPr>
          <p:nvPr>
            <p:ph type="sldNum" sz="quarter" idx="12"/>
          </p:nvPr>
        </p:nvSpPr>
        <p:spPr/>
        <p:txBody>
          <a:bodyPr/>
          <a:lstStyle/>
          <a:p>
            <a:fld id="{143B9A1E-0F4F-4BDB-AE90-A3C2B85ABD95}" type="slidenum">
              <a:rPr lang="en-US" smtClean="0"/>
              <a:t>21</a:t>
            </a:fld>
            <a:endParaRPr lang="en-US" dirty="0"/>
          </a:p>
        </p:txBody>
      </p:sp>
      <p:sp>
        <p:nvSpPr>
          <p:cNvPr id="9" name="Content Placeholder 2">
            <a:extLst>
              <a:ext uri="{FF2B5EF4-FFF2-40B4-BE49-F238E27FC236}">
                <a16:creationId xmlns:a16="http://schemas.microsoft.com/office/drawing/2014/main" id="{13D1F15A-FA2D-C765-A9EF-085B4844230D}"/>
              </a:ext>
            </a:extLst>
          </p:cNvPr>
          <p:cNvSpPr>
            <a:spLocks noGrp="1"/>
          </p:cNvSpPr>
          <p:nvPr>
            <p:ph idx="1"/>
          </p:nvPr>
        </p:nvSpPr>
        <p:spPr>
          <a:xfrm>
            <a:off x="690834" y="1690688"/>
            <a:ext cx="11254960" cy="4335360"/>
          </a:xfrm>
        </p:spPr>
        <p:txBody>
          <a:bodyPr>
            <a:noAutofit/>
          </a:bodyPr>
          <a:lstStyle/>
          <a:p>
            <a:pPr marL="0" indent="0">
              <a:buNone/>
            </a:pPr>
            <a:r>
              <a:rPr lang="en-GB" sz="2200" dirty="0">
                <a:latin typeface="Arial" panose="020B0604020202020204" pitchFamily="34" charset="0"/>
                <a:cs typeface="Arial" panose="020B0604020202020204" pitchFamily="34" charset="0"/>
              </a:rPr>
              <a:t>The main approach uses GPT-4o Few-shot Learning to categorize fund strategies directly from their descriptions. Steps:</a:t>
            </a:r>
          </a:p>
          <a:p>
            <a:pPr marL="514350" indent="-514350">
              <a:buFont typeface="+mj-lt"/>
              <a:buAutoNum type="arabicPeriod"/>
            </a:pPr>
            <a:r>
              <a:rPr lang="en-GB" sz="2200" dirty="0">
                <a:latin typeface="Arial" panose="020B0604020202020204" pitchFamily="34" charset="0"/>
                <a:cs typeface="Arial" panose="020B0604020202020204" pitchFamily="34" charset="0"/>
              </a:rPr>
              <a:t>Dataset Input: Extract the investment strategy field from the dataset. Provide a few </a:t>
            </a:r>
            <a:r>
              <a:rPr lang="en-GB" sz="2200" dirty="0" err="1">
                <a:latin typeface="Arial" panose="020B0604020202020204" pitchFamily="34" charset="0"/>
                <a:cs typeface="Arial" panose="020B0604020202020204" pitchFamily="34" charset="0"/>
              </a:rPr>
              <a:t>labeled</a:t>
            </a:r>
            <a:r>
              <a:rPr lang="en-GB" sz="2200" dirty="0">
                <a:latin typeface="Arial" panose="020B0604020202020204" pitchFamily="34" charset="0"/>
                <a:cs typeface="Arial" panose="020B0604020202020204" pitchFamily="34" charset="0"/>
              </a:rPr>
              <a:t> examples of fund strategies already categorized into the six ESG categories.</a:t>
            </a:r>
          </a:p>
          <a:p>
            <a:pPr marL="514350" indent="-514350">
              <a:buFont typeface="+mj-lt"/>
              <a:buAutoNum type="arabicPeriod"/>
            </a:pPr>
            <a:r>
              <a:rPr lang="en-GB" sz="2200" dirty="0">
                <a:latin typeface="Arial" panose="020B0604020202020204" pitchFamily="34" charset="0"/>
                <a:cs typeface="Arial" panose="020B0604020202020204" pitchFamily="34" charset="0"/>
              </a:rPr>
              <a:t>Prompting GPT-4o: Feed the extracted strategy text into GPT-4 using a few-shot prompting technique. This involves presenting several </a:t>
            </a:r>
            <a:r>
              <a:rPr lang="en-GB" sz="2200" dirty="0" err="1">
                <a:latin typeface="Arial" panose="020B0604020202020204" pitchFamily="34" charset="0"/>
                <a:cs typeface="Arial" panose="020B0604020202020204" pitchFamily="34" charset="0"/>
              </a:rPr>
              <a:t>labeled</a:t>
            </a:r>
            <a:r>
              <a:rPr lang="en-GB" sz="2200" dirty="0">
                <a:latin typeface="Arial" panose="020B0604020202020204" pitchFamily="34" charset="0"/>
                <a:cs typeface="Arial" panose="020B0604020202020204" pitchFamily="34" charset="0"/>
              </a:rPr>
              <a:t> examples so that GPT-o can learn how to categorize new, unseen strategies.</a:t>
            </a:r>
          </a:p>
          <a:p>
            <a:pPr marL="514350" indent="-514350">
              <a:buFont typeface="+mj-lt"/>
              <a:buAutoNum type="arabicPeriod"/>
            </a:pPr>
            <a:r>
              <a:rPr lang="en-GB" sz="2200" dirty="0">
                <a:latin typeface="Arial" panose="020B0604020202020204" pitchFamily="34" charset="0"/>
                <a:cs typeface="Arial" panose="020B0604020202020204" pitchFamily="34" charset="0"/>
              </a:rPr>
              <a:t>Categorization: GPT-4o will generate scores for each ESG category based on the context and language of the strategy.</a:t>
            </a:r>
          </a:p>
          <a:p>
            <a:pPr marL="514350" indent="-514350">
              <a:buFont typeface="+mj-lt"/>
              <a:buAutoNum type="arabicPeriod"/>
            </a:pPr>
            <a:r>
              <a:rPr lang="en-GB" sz="2200" dirty="0">
                <a:latin typeface="Arial" panose="020B0604020202020204" pitchFamily="34" charset="0"/>
                <a:cs typeface="Arial" panose="020B0604020202020204" pitchFamily="34" charset="0"/>
              </a:rPr>
              <a:t>Output: For each strategy, GPT-o outputs a score for each of the six ESG categories, allowing us to determine which categories the strategy aligns with and by how much.</a:t>
            </a:r>
          </a:p>
          <a:p>
            <a:pPr marL="0" indent="0">
              <a:buNone/>
            </a:pPr>
            <a:r>
              <a:rPr lang="en-GB" sz="2200" dirty="0">
                <a:latin typeface="Arial" panose="020B0604020202020204" pitchFamily="34" charset="0"/>
                <a:cs typeface="Arial" panose="020B0604020202020204" pitchFamily="34" charset="0"/>
              </a:rPr>
              <a:t>Limitation: it may be expensive (we estimate around 500 dollars, we will give a more precise estimate soon)</a:t>
            </a:r>
          </a:p>
          <a:p>
            <a:pPr marL="514350" indent="-514350">
              <a:buFont typeface="+mj-lt"/>
              <a:buAutoNum type="arabicPeriod"/>
            </a:pPr>
            <a:endParaRPr lang="en-GB" sz="2200" dirty="0">
              <a:latin typeface="Arial" panose="020B0604020202020204" pitchFamily="34" charset="0"/>
              <a:cs typeface="Arial" panose="020B0604020202020204" pitchFamily="34" charset="0"/>
            </a:endParaRPr>
          </a:p>
        </p:txBody>
      </p:sp>
      <p:sp>
        <p:nvSpPr>
          <p:cNvPr id="8" name="Title 7">
            <a:extLst>
              <a:ext uri="{FF2B5EF4-FFF2-40B4-BE49-F238E27FC236}">
                <a16:creationId xmlns:a16="http://schemas.microsoft.com/office/drawing/2014/main" id="{E482FFFA-4221-E038-112D-4121C6D2933B}"/>
              </a:ext>
            </a:extLst>
          </p:cNvPr>
          <p:cNvSpPr>
            <a:spLocks noGrp="1"/>
          </p:cNvSpPr>
          <p:nvPr>
            <p:ph type="title"/>
          </p:nvPr>
        </p:nvSpPr>
        <p:spPr/>
        <p:txBody>
          <a:bodyPr/>
          <a:lstStyle/>
          <a:p>
            <a:r>
              <a:rPr lang="en-GB" sz="4400" b="1" dirty="0">
                <a:latin typeface="Arial" panose="020B0604020202020204" pitchFamily="34" charset="0"/>
                <a:cs typeface="Arial" panose="020B0604020202020204" pitchFamily="34" charset="0"/>
              </a:rPr>
              <a:t>Implementation (How): GPT-4o Few-shot Learning </a:t>
            </a:r>
            <a:r>
              <a:rPr lang="en-GB" sz="4400" b="1" dirty="0">
                <a:solidFill>
                  <a:srgbClr val="FF0000"/>
                </a:solidFill>
                <a:latin typeface="Arial" panose="020B0604020202020204" pitchFamily="34" charset="0"/>
                <a:cs typeface="Arial" panose="020B0604020202020204" pitchFamily="34" charset="0"/>
              </a:rPr>
              <a:t>RENU</a:t>
            </a:r>
            <a:endParaRPr lang="en-US" dirty="0">
              <a:solidFill>
                <a:srgbClr val="FF0000"/>
              </a:solidFill>
            </a:endParaRPr>
          </a:p>
        </p:txBody>
      </p:sp>
    </p:spTree>
    <p:extLst>
      <p:ext uri="{BB962C8B-B14F-4D97-AF65-F5344CB8AC3E}">
        <p14:creationId xmlns:p14="http://schemas.microsoft.com/office/powerpoint/2010/main" val="411903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11D7-4B60-D3E4-DD43-CEAFF964285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9A41855-00FB-6DE4-FEB4-FE2E2D4D9670}"/>
              </a:ext>
            </a:extLst>
          </p:cNvPr>
          <p:cNvSpPr/>
          <p:nvPr/>
        </p:nvSpPr>
        <p:spPr>
          <a:xfrm>
            <a:off x="591645" y="3858368"/>
            <a:ext cx="11264040" cy="2021732"/>
          </a:xfrm>
          <a:prstGeom prst="rect">
            <a:avLst/>
          </a:prstGeom>
          <a:solidFill>
            <a:schemeClr val="bg1"/>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22174-BD9A-4A29-12A0-F4E6DBAB18CD}"/>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Operationalization: Four main categories of ESG multivocality in funds</a:t>
            </a:r>
          </a:p>
        </p:txBody>
      </p:sp>
      <p:grpSp>
        <p:nvGrpSpPr>
          <p:cNvPr id="4" name="bcgIcons_MagnifyingGlassSearch">
            <a:extLst>
              <a:ext uri="{FF2B5EF4-FFF2-40B4-BE49-F238E27FC236}">
                <a16:creationId xmlns:a16="http://schemas.microsoft.com/office/drawing/2014/main" id="{B6A127D2-D06E-B879-D34F-196DDAE493B6}"/>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B1E898B0-6D71-6D2E-DA07-CC3D1A734F3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B4DF9DE6-3EF8-BF8D-B977-201325852D5B}"/>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E3CA2F43-349D-51E8-9C28-C80E4ECC477C}"/>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E259ED88-EB61-F38C-2E48-2105771B205C}"/>
              </a:ext>
            </a:extLst>
          </p:cNvPr>
          <p:cNvSpPr>
            <a:spLocks noGrp="1"/>
          </p:cNvSpPr>
          <p:nvPr>
            <p:ph type="sldNum" sz="quarter" idx="12"/>
          </p:nvPr>
        </p:nvSpPr>
        <p:spPr/>
        <p:txBody>
          <a:bodyPr/>
          <a:lstStyle/>
          <a:p>
            <a:fld id="{143B9A1E-0F4F-4BDB-AE90-A3C2B85ABD95}" type="slidenum">
              <a:rPr lang="en-US" smtClean="0"/>
              <a:t>22</a:t>
            </a:fld>
            <a:endParaRPr lang="en-US" dirty="0"/>
          </a:p>
        </p:txBody>
      </p:sp>
      <p:sp>
        <p:nvSpPr>
          <p:cNvPr id="9" name="Content Placeholder 2">
            <a:extLst>
              <a:ext uri="{FF2B5EF4-FFF2-40B4-BE49-F238E27FC236}">
                <a16:creationId xmlns:a16="http://schemas.microsoft.com/office/drawing/2014/main" id="{ECAE2483-EECC-4B0F-30E8-6762C8FA8D64}"/>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b="1" dirty="0">
                <a:latin typeface="Arial" panose="020B0604020202020204" pitchFamily="34" charset="0"/>
                <a:cs typeface="Arial" panose="020B0604020202020204" pitchFamily="34" charset="0"/>
              </a:rPr>
              <a:t>Components (What): </a:t>
            </a:r>
            <a:r>
              <a:rPr lang="en-GB" sz="2400" dirty="0">
                <a:latin typeface="Arial" panose="020B0604020202020204" pitchFamily="34" charset="0"/>
                <a:cs typeface="Arial" panose="020B0604020202020204" pitchFamily="34" charset="0"/>
              </a:rPr>
              <a:t>An ESG fund demonstrates greater multivocality when it includes a focus on more than one of the ESG components (Environmental, Social, Governance) in the description of its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Implementation (How): </a:t>
            </a:r>
            <a:r>
              <a:rPr lang="en-GB" sz="2400" dirty="0">
                <a:latin typeface="Arial" panose="020B0604020202020204" pitchFamily="34" charset="0"/>
                <a:cs typeface="Arial" panose="020B0604020202020204" pitchFamily="34" charset="0"/>
              </a:rPr>
              <a:t>Multivocality extends to the strategies used to implement ESG criteria. A fund using multiple strategies is more multivocal than one relying on a single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Framing (How): </a:t>
            </a:r>
            <a:r>
              <a:rPr lang="en-GB" sz="2400" dirty="0">
                <a:latin typeface="Arial" panose="020B0604020202020204" pitchFamily="34" charset="0"/>
                <a:cs typeface="Arial" panose="020B0604020202020204" pitchFamily="34" charset="0"/>
              </a:rPr>
              <a:t>Multivocality may also be reflected in the ambiguity in how ESG strategies are described (language used).</a:t>
            </a:r>
          </a:p>
          <a:p>
            <a:pPr marL="514350" indent="-514350">
              <a:buFont typeface="+mj-lt"/>
              <a:buAutoNum type="arabicPeriod"/>
            </a:pPr>
            <a:r>
              <a:rPr lang="en-GB" sz="2400" b="1" dirty="0">
                <a:latin typeface="Arial" panose="020B0604020202020204" pitchFamily="34" charset="0"/>
                <a:cs typeface="Arial" panose="020B0604020202020204" pitchFamily="34" charset="0"/>
              </a:rPr>
              <a:t>Motivation (Why): </a:t>
            </a:r>
            <a:r>
              <a:rPr lang="en-GB" sz="2400" dirty="0">
                <a:latin typeface="Arial" panose="020B0604020202020204" pitchFamily="34" charset="0"/>
                <a:cs typeface="Arial" panose="020B0604020202020204" pitchFamily="34" charset="0"/>
              </a:rPr>
              <a:t>The use of belief-based language to describe ESG in the fund’s strategy can also reflect multivocality, showing this is not only a financial choice, but also a value-driven one.</a:t>
            </a:r>
          </a:p>
        </p:txBody>
      </p:sp>
    </p:spTree>
    <p:extLst>
      <p:ext uri="{BB962C8B-B14F-4D97-AF65-F5344CB8AC3E}">
        <p14:creationId xmlns:p14="http://schemas.microsoft.com/office/powerpoint/2010/main" val="229475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24951-5C6D-F9E8-9B06-780D6EEF8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1FAC3-E476-C648-9E28-B552F5A0C2AA}"/>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Plan for Framing and Motivation</a:t>
            </a:r>
            <a:endParaRPr lang="en-GB" dirty="0">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94F5266C-8399-F667-0B90-8E438F1B177E}"/>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ED74BECE-A3C7-DBFC-1686-71236BBFCB6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01C3B554-2E89-B681-3A68-46A5E7BB3E08}"/>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8420FDCD-193E-E914-7CCC-B8F68974AB40}"/>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365F6A2F-ED75-A8A2-3DA9-E91742BC1EB2}"/>
              </a:ext>
            </a:extLst>
          </p:cNvPr>
          <p:cNvSpPr>
            <a:spLocks noGrp="1"/>
          </p:cNvSpPr>
          <p:nvPr>
            <p:ph type="sldNum" sz="quarter" idx="12"/>
          </p:nvPr>
        </p:nvSpPr>
        <p:spPr/>
        <p:txBody>
          <a:bodyPr/>
          <a:lstStyle/>
          <a:p>
            <a:fld id="{143B9A1E-0F4F-4BDB-AE90-A3C2B85ABD95}" type="slidenum">
              <a:rPr lang="en-US" smtClean="0"/>
              <a:t>23</a:t>
            </a:fld>
            <a:endParaRPr lang="en-US" dirty="0"/>
          </a:p>
        </p:txBody>
      </p:sp>
      <p:sp>
        <p:nvSpPr>
          <p:cNvPr id="9" name="Content Placeholder 2">
            <a:extLst>
              <a:ext uri="{FF2B5EF4-FFF2-40B4-BE49-F238E27FC236}">
                <a16:creationId xmlns:a16="http://schemas.microsoft.com/office/drawing/2014/main" id="{B50AF27F-5523-F5CF-E4B9-3812CE575799}"/>
              </a:ext>
            </a:extLst>
          </p:cNvPr>
          <p:cNvSpPr>
            <a:spLocks noGrp="1"/>
          </p:cNvSpPr>
          <p:nvPr>
            <p:ph idx="1"/>
          </p:nvPr>
        </p:nvSpPr>
        <p:spPr>
          <a:xfrm>
            <a:off x="236330" y="1373188"/>
            <a:ext cx="11865910" cy="4665662"/>
          </a:xfrm>
        </p:spPr>
        <p:txBody>
          <a:bodyPr>
            <a:noAutofit/>
          </a:bodyPr>
          <a:lstStyle/>
          <a:p>
            <a:pPr marL="0" indent="0">
              <a:buNone/>
            </a:pPr>
            <a:endParaRPr lang="en-GB" sz="2200" b="1" dirty="0">
              <a:latin typeface="Arial" panose="020B0604020202020204" pitchFamily="34" charset="0"/>
              <a:cs typeface="Arial" panose="020B0604020202020204" pitchFamily="34" charset="0"/>
            </a:endParaRPr>
          </a:p>
          <a:p>
            <a:pPr marL="0" indent="0">
              <a:buNone/>
            </a:pPr>
            <a:r>
              <a:rPr lang="en-GB" sz="2200" b="1" dirty="0">
                <a:latin typeface="Arial" panose="020B0604020202020204" pitchFamily="34" charset="0"/>
                <a:cs typeface="Arial" panose="020B0604020202020204" pitchFamily="34" charset="0"/>
              </a:rPr>
              <a:t>Framing (How): </a:t>
            </a:r>
            <a:r>
              <a:rPr lang="en-GB" sz="2200" dirty="0">
                <a:latin typeface="Arial" panose="020B0604020202020204" pitchFamily="34" charset="0"/>
                <a:cs typeface="Arial" panose="020B0604020202020204" pitchFamily="34" charset="0"/>
              </a:rPr>
              <a:t>Multivocality may also be reflected in the ambiguity in how ESG strategies are described (language used).</a:t>
            </a:r>
          </a:p>
          <a:p>
            <a:r>
              <a:rPr lang="en-GB" sz="2200" dirty="0">
                <a:latin typeface="Arial" panose="020B0604020202020204" pitchFamily="34" charset="0"/>
                <a:cs typeface="Arial" panose="020B0604020202020204" pitchFamily="34" charset="0"/>
                <a:sym typeface="Wingdings" panose="05000000000000000000" pitchFamily="2" charset="2"/>
              </a:rPr>
              <a:t>I followed </a:t>
            </a:r>
            <a:r>
              <a:rPr lang="en-GB" sz="2200" i="1" dirty="0">
                <a:latin typeface="Arial" panose="020B0604020202020204" pitchFamily="34" charset="0"/>
                <a:cs typeface="Arial" panose="020B0604020202020204" pitchFamily="34" charset="0"/>
                <a:sym typeface="Wingdings" panose="05000000000000000000" pitchFamily="2" charset="2"/>
              </a:rPr>
              <a:t>DesJardine, M. R., Marti, E., &amp; Durand, R. (2021) AMJ </a:t>
            </a:r>
            <a:r>
              <a:rPr lang="en-GB" sz="2200" dirty="0">
                <a:latin typeface="Arial" panose="020B0604020202020204" pitchFamily="34" charset="0"/>
                <a:cs typeface="Arial" panose="020B0604020202020204" pitchFamily="34" charset="0"/>
                <a:sym typeface="Wingdings" panose="05000000000000000000" pitchFamily="2" charset="2"/>
              </a:rPr>
              <a:t>and looked for the dictionary they use “Hiller's Communication Vagueness Scale.”</a:t>
            </a:r>
          </a:p>
          <a:p>
            <a:r>
              <a:rPr lang="en-GB" sz="2200" dirty="0">
                <a:latin typeface="Arial" panose="020B0604020202020204" pitchFamily="34" charset="0"/>
                <a:cs typeface="Arial" panose="020B0604020202020204" pitchFamily="34" charset="0"/>
                <a:sym typeface="Wingdings" panose="05000000000000000000" pitchFamily="2" charset="2"/>
              </a:rPr>
              <a:t>I will try the free version of Provalis Research Corp. who sells the dictionary through </a:t>
            </a:r>
            <a:r>
              <a:rPr lang="en-GB" sz="2200" dirty="0" err="1">
                <a:latin typeface="Arial" panose="020B0604020202020204" pitchFamily="34" charset="0"/>
                <a:cs typeface="Arial" panose="020B0604020202020204" pitchFamily="34" charset="0"/>
                <a:sym typeface="Wingdings" panose="05000000000000000000" pitchFamily="2" charset="2"/>
              </a:rPr>
              <a:t>WordStat</a:t>
            </a:r>
            <a:r>
              <a:rPr lang="en-GB" sz="2200" dirty="0">
                <a:latin typeface="Arial" panose="020B0604020202020204" pitchFamily="34" charset="0"/>
                <a:cs typeface="Arial" panose="020B0604020202020204" pitchFamily="34" charset="0"/>
                <a:sym typeface="Wingdings" panose="05000000000000000000" pitchFamily="2" charset="2"/>
              </a:rPr>
              <a:t>. I will ask for the budget if this is not possible.</a:t>
            </a:r>
          </a:p>
          <a:p>
            <a:r>
              <a:rPr lang="en-GB" sz="2200" b="1" dirty="0">
                <a:latin typeface="Arial" panose="020B0604020202020204" pitchFamily="34" charset="0"/>
                <a:cs typeface="Arial" panose="020B0604020202020204" pitchFamily="34" charset="0"/>
              </a:rPr>
              <a:t>Motivation (Why): </a:t>
            </a:r>
            <a:r>
              <a:rPr lang="en-GB" sz="2200" dirty="0">
                <a:latin typeface="Arial" panose="020B0604020202020204" pitchFamily="34" charset="0"/>
                <a:cs typeface="Arial" panose="020B0604020202020204" pitchFamily="34" charset="0"/>
              </a:rPr>
              <a:t>The use of belief-based language to describe ESG in the fund’s strategy can also reflect multivocality, showing this is not only a financial choice, but also a value-driven one.</a:t>
            </a:r>
          </a:p>
          <a:p>
            <a:r>
              <a:rPr lang="en-GB" sz="2200" dirty="0">
                <a:latin typeface="Arial" panose="020B0604020202020204" pitchFamily="34" charset="0"/>
                <a:cs typeface="Arial" panose="020B0604020202020204" pitchFamily="34" charset="0"/>
              </a:rPr>
              <a:t>I collected from previous studies a vocabulary of “moral-values”. We will finish the Multivocality components and implementation before going ahead with this.</a:t>
            </a:r>
          </a:p>
        </p:txBody>
      </p:sp>
    </p:spTree>
    <p:extLst>
      <p:ext uri="{BB962C8B-B14F-4D97-AF65-F5344CB8AC3E}">
        <p14:creationId xmlns:p14="http://schemas.microsoft.com/office/powerpoint/2010/main" val="2019974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E86A-1352-7899-A757-036F59D21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90356-331D-10A3-520C-4AF390DD5517}"/>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Additional text: Fund name </a:t>
            </a:r>
            <a:r>
              <a:rPr lang="en-GB" sz="4400" b="1" dirty="0">
                <a:solidFill>
                  <a:srgbClr val="FF0000"/>
                </a:solidFill>
                <a:latin typeface="Arial" panose="020B0604020202020204" pitchFamily="34" charset="0"/>
                <a:cs typeface="Arial" panose="020B0604020202020204" pitchFamily="34" charset="0"/>
              </a:rPr>
              <a:t>SHELLY</a:t>
            </a:r>
            <a:endParaRPr lang="en-GB" dirty="0">
              <a:solidFill>
                <a:srgbClr val="FF0000"/>
              </a:solidFill>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BB63E34F-2A6B-EF2C-7162-E4BECE893C05}"/>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B58B5368-EB8C-E726-F2E9-B8D62D50B77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A7954DE8-ADF4-E3F0-96A3-4DD33B72405E}"/>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9B313E0E-2663-4491-E4D6-FEBD80009947}"/>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6E53EF00-C004-DBE6-4FB8-B70DC62A3621}"/>
              </a:ext>
            </a:extLst>
          </p:cNvPr>
          <p:cNvSpPr>
            <a:spLocks noGrp="1"/>
          </p:cNvSpPr>
          <p:nvPr>
            <p:ph type="sldNum" sz="quarter" idx="12"/>
          </p:nvPr>
        </p:nvSpPr>
        <p:spPr/>
        <p:txBody>
          <a:bodyPr/>
          <a:lstStyle/>
          <a:p>
            <a:fld id="{143B9A1E-0F4F-4BDB-AE90-A3C2B85ABD95}" type="slidenum">
              <a:rPr lang="en-US" smtClean="0"/>
              <a:t>24</a:t>
            </a:fld>
            <a:endParaRPr lang="en-US" dirty="0"/>
          </a:p>
        </p:txBody>
      </p:sp>
      <p:sp>
        <p:nvSpPr>
          <p:cNvPr id="9" name="Content Placeholder 2">
            <a:extLst>
              <a:ext uri="{FF2B5EF4-FFF2-40B4-BE49-F238E27FC236}">
                <a16:creationId xmlns:a16="http://schemas.microsoft.com/office/drawing/2014/main" id="{0C01C500-3001-5C0A-2E85-50E2438D5938}"/>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I wanted to collect the name of the fund for each document to ensure our approach using the 497K document was correct (i.e., is it really referring to just one fund? If not, it would compromise the dataset). </a:t>
            </a:r>
          </a:p>
          <a:p>
            <a:pPr marL="514350" indent="-514350">
              <a:buFont typeface="+mj-lt"/>
              <a:buAutoNum type="arabicPeriod"/>
            </a:pPr>
            <a:r>
              <a:rPr lang="en-GB" sz="2400" dirty="0">
                <a:latin typeface="Arial" panose="020B0604020202020204" pitchFamily="34" charset="0"/>
                <a:cs typeface="Arial" panose="020B0604020202020204" pitchFamily="34" charset="0"/>
              </a:rPr>
              <a:t>We crafted and tested a prompt using GPT-3.5 (good combination of quality and affordability for this task) to extract the fund names from each document.</a:t>
            </a:r>
          </a:p>
          <a:p>
            <a:pPr marL="514350" indent="-514350">
              <a:buFont typeface="+mj-lt"/>
              <a:buAutoNum type="arabicPeriod"/>
            </a:pPr>
            <a:r>
              <a:rPr lang="en-GB" sz="2400" dirty="0">
                <a:latin typeface="Arial" panose="020B0604020202020204" pitchFamily="34" charset="0"/>
                <a:cs typeface="Arial" panose="020B0604020202020204" pitchFamily="34" charset="0"/>
              </a:rPr>
              <a:t>First result: Our approach using 497K is validated! </a:t>
            </a:r>
          </a:p>
          <a:p>
            <a:pPr marL="514350" indent="-514350">
              <a:buFont typeface="+mj-lt"/>
              <a:buAutoNum type="arabicPeriod"/>
            </a:pPr>
            <a:r>
              <a:rPr lang="en-GB" sz="2400" dirty="0">
                <a:latin typeface="Arial" panose="020B0604020202020204" pitchFamily="34" charset="0"/>
                <a:cs typeface="Arial" panose="020B0604020202020204" pitchFamily="34" charset="0"/>
              </a:rPr>
              <a:t>Second result: We can now also study ESG fund name changes over time, tracking specific words added or removed, particularly those related to ESG criteria. Currently, we’re reviewing about 40 cases where ESG words were inconsistently added and removed.</a:t>
            </a:r>
          </a:p>
          <a:p>
            <a:pPr marL="514350" indent="-514350">
              <a:buFont typeface="+mj-lt"/>
              <a:buAutoNum type="arabicPeriod"/>
            </a:pPr>
            <a:r>
              <a:rPr lang="en-GB" sz="2400" dirty="0">
                <a:latin typeface="Arial" panose="020B0604020202020204" pitchFamily="34" charset="0"/>
                <a:cs typeface="Arial" panose="020B0604020202020204" pitchFamily="34" charset="0"/>
              </a:rPr>
              <a:t>You can see in the email the file tracking the names and their changes</a:t>
            </a:r>
          </a:p>
        </p:txBody>
      </p:sp>
    </p:spTree>
    <p:extLst>
      <p:ext uri="{BB962C8B-B14F-4D97-AF65-F5344CB8AC3E}">
        <p14:creationId xmlns:p14="http://schemas.microsoft.com/office/powerpoint/2010/main" val="427805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2BC07-48F7-626E-568F-72BA44A49A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B4A90D-9CB8-51E5-F3B1-02B06E49D9B0}"/>
              </a:ext>
            </a:extLst>
          </p:cNvPr>
          <p:cNvSpPr>
            <a:spLocks noGrp="1"/>
          </p:cNvSpPr>
          <p:nvPr>
            <p:ph type="title"/>
          </p:nvPr>
        </p:nvSpPr>
        <p:spPr>
          <a:xfrm>
            <a:off x="838200" y="365125"/>
            <a:ext cx="11264040" cy="1325563"/>
          </a:xfrm>
        </p:spPr>
        <p:txBody>
          <a:bodyPr>
            <a:noAutofit/>
          </a:bodyPr>
          <a:lstStyle/>
          <a:p>
            <a:r>
              <a:rPr lang="en-GB" b="1" dirty="0">
                <a:latin typeface="Arial" panose="020B0604020202020204" pitchFamily="34" charset="0"/>
                <a:cs typeface="Arial" panose="020B0604020202020204" pitchFamily="34" charset="0"/>
              </a:rPr>
              <a:t>Steps for the next weeks</a:t>
            </a:r>
            <a:endParaRPr lang="en-GB"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A91154C9-9512-4566-7E8B-7FAC2D99B85C}"/>
              </a:ext>
            </a:extLst>
          </p:cNvPr>
          <p:cNvSpPr>
            <a:spLocks noGrp="1"/>
          </p:cNvSpPr>
          <p:nvPr>
            <p:ph type="sldNum" sz="quarter" idx="12"/>
          </p:nvPr>
        </p:nvSpPr>
        <p:spPr/>
        <p:txBody>
          <a:bodyPr/>
          <a:lstStyle/>
          <a:p>
            <a:fld id="{143B9A1E-0F4F-4BDB-AE90-A3C2B85ABD95}" type="slidenum">
              <a:rPr lang="en-US" smtClean="0"/>
              <a:t>25</a:t>
            </a:fld>
            <a:endParaRPr lang="en-US" dirty="0"/>
          </a:p>
        </p:txBody>
      </p:sp>
      <p:sp>
        <p:nvSpPr>
          <p:cNvPr id="9" name="Content Placeholder 2">
            <a:extLst>
              <a:ext uri="{FF2B5EF4-FFF2-40B4-BE49-F238E27FC236}">
                <a16:creationId xmlns:a16="http://schemas.microsoft.com/office/drawing/2014/main" id="{4B305CC0-FBCA-309F-A4EF-1B5F4C09F23A}"/>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Close tests for the Governance dictionary</a:t>
            </a:r>
          </a:p>
          <a:p>
            <a:pPr marL="514350" indent="-514350">
              <a:buFont typeface="+mj-lt"/>
              <a:buAutoNum type="arabicPeriod"/>
            </a:pPr>
            <a:r>
              <a:rPr lang="en-GB" sz="2400" dirty="0">
                <a:latin typeface="Arial" panose="020B0604020202020204" pitchFamily="34" charset="0"/>
                <a:cs typeface="Arial" panose="020B0604020202020204" pitchFamily="34" charset="0"/>
              </a:rPr>
              <a:t>Complete troubleshooting and comparison of the two advanced approaches for Components (What).</a:t>
            </a:r>
          </a:p>
          <a:p>
            <a:pPr marL="514350" indent="-514350">
              <a:buFont typeface="+mj-lt"/>
              <a:buAutoNum type="arabicPeriod"/>
            </a:pPr>
            <a:r>
              <a:rPr lang="en-GB" sz="2400" dirty="0">
                <a:latin typeface="Arial" panose="020B0604020202020204" pitchFamily="34" charset="0"/>
                <a:cs typeface="Arial" panose="020B0604020202020204" pitchFamily="34" charset="0"/>
              </a:rPr>
              <a:t>If Approach 3 is optimal, apply it to all documents and use others for robustness</a:t>
            </a:r>
          </a:p>
          <a:p>
            <a:pPr marL="514350" indent="-514350">
              <a:buFont typeface="+mj-lt"/>
              <a:buAutoNum type="arabicPeriod"/>
            </a:pPr>
            <a:r>
              <a:rPr lang="en-GB" sz="2400" dirty="0">
                <a:latin typeface="Arial" panose="020B0604020202020204" pitchFamily="34" charset="0"/>
                <a:cs typeface="Arial" panose="020B0604020202020204" pitchFamily="34" charset="0"/>
              </a:rPr>
              <a:t>Complete prompting engineering of GPT for Implementation (How).</a:t>
            </a:r>
          </a:p>
          <a:p>
            <a:pPr marL="514350" indent="-514350">
              <a:buFont typeface="+mj-lt"/>
              <a:buAutoNum type="arabicPeriod"/>
            </a:pPr>
            <a:r>
              <a:rPr lang="en-GB" sz="2400" dirty="0">
                <a:latin typeface="Arial" panose="020B0604020202020204" pitchFamily="34" charset="0"/>
                <a:cs typeface="Arial" panose="020B0604020202020204" pitchFamily="34" charset="0"/>
              </a:rPr>
              <a:t>Seek budget approval for Implementation (How) using GPT.</a:t>
            </a:r>
          </a:p>
          <a:p>
            <a:pPr marL="514350" indent="-514350">
              <a:buFont typeface="+mj-lt"/>
              <a:buAutoNum type="arabicPeriod"/>
            </a:pPr>
            <a:r>
              <a:rPr lang="en-GB" sz="2400" dirty="0">
                <a:latin typeface="Arial" panose="020B0604020202020204" pitchFamily="34" charset="0"/>
                <a:cs typeface="Arial" panose="020B0604020202020204" pitchFamily="34" charset="0"/>
              </a:rPr>
              <a:t>Assess the cost of Hiller's Communication Vagueness Scale.</a:t>
            </a:r>
          </a:p>
          <a:p>
            <a:pPr marL="514350" indent="-514350">
              <a:buFont typeface="+mj-lt"/>
              <a:buAutoNum type="arabicPeriod"/>
            </a:pPr>
            <a:r>
              <a:rPr lang="en-GB" sz="2400" dirty="0">
                <a:latin typeface="Arial" panose="020B0604020202020204" pitchFamily="34" charset="0"/>
                <a:cs typeface="Arial" panose="020B0604020202020204" pitchFamily="34" charset="0"/>
              </a:rPr>
              <a:t>Finalize detection of fund name changes.</a:t>
            </a:r>
          </a:p>
        </p:txBody>
      </p:sp>
    </p:spTree>
    <p:extLst>
      <p:ext uri="{BB962C8B-B14F-4D97-AF65-F5344CB8AC3E}">
        <p14:creationId xmlns:p14="http://schemas.microsoft.com/office/powerpoint/2010/main" val="102052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2AC72-80D1-9DE3-8ACB-64343FF48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FF3C6-CF57-A579-04B7-2C8FC2FE9B18}"/>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How to study ESG investing multivocality in funds?</a:t>
            </a:r>
          </a:p>
        </p:txBody>
      </p:sp>
      <p:grpSp>
        <p:nvGrpSpPr>
          <p:cNvPr id="4" name="bcgIcons_MagnifyingGlassSearch">
            <a:extLst>
              <a:ext uri="{FF2B5EF4-FFF2-40B4-BE49-F238E27FC236}">
                <a16:creationId xmlns:a16="http://schemas.microsoft.com/office/drawing/2014/main" id="{C54F1FE2-5E33-256B-5C4A-68B389872205}"/>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EA81E8C3-F210-5BF0-166B-F8F81BC4288B}"/>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58421AEC-1C3E-101A-D8A2-E368D54A3E6D}"/>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5250A1AA-B6CF-0A61-9E1A-44A1C2D918F7}"/>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69E862C8-F713-E73A-F0AD-CE90A3835398}"/>
              </a:ext>
            </a:extLst>
          </p:cNvPr>
          <p:cNvSpPr>
            <a:spLocks noGrp="1"/>
          </p:cNvSpPr>
          <p:nvPr>
            <p:ph type="sldNum" sz="quarter" idx="12"/>
          </p:nvPr>
        </p:nvSpPr>
        <p:spPr/>
        <p:txBody>
          <a:bodyPr/>
          <a:lstStyle/>
          <a:p>
            <a:fld id="{143B9A1E-0F4F-4BDB-AE90-A3C2B85ABD95}" type="slidenum">
              <a:rPr lang="en-US" smtClean="0"/>
              <a:t>3</a:t>
            </a:fld>
            <a:endParaRPr lang="en-US" dirty="0"/>
          </a:p>
        </p:txBody>
      </p:sp>
      <p:sp>
        <p:nvSpPr>
          <p:cNvPr id="9" name="Content Placeholder 2">
            <a:extLst>
              <a:ext uri="{FF2B5EF4-FFF2-40B4-BE49-F238E27FC236}">
                <a16:creationId xmlns:a16="http://schemas.microsoft.com/office/drawing/2014/main" id="{019B7EF4-DFDE-AD3B-2800-E5255033D168}"/>
              </a:ext>
            </a:extLst>
          </p:cNvPr>
          <p:cNvSpPr>
            <a:spLocks noGrp="1"/>
          </p:cNvSpPr>
          <p:nvPr>
            <p:ph idx="1"/>
          </p:nvPr>
        </p:nvSpPr>
        <p:spPr>
          <a:xfrm>
            <a:off x="690834" y="1690688"/>
            <a:ext cx="11254960" cy="4335360"/>
          </a:xfrm>
        </p:spPr>
        <p:txBody>
          <a:bodyPr>
            <a:noAutofit/>
          </a:bodyPr>
          <a:lstStyle/>
          <a:p>
            <a:pPr marL="0" indent="0">
              <a:buNone/>
            </a:pPr>
            <a:r>
              <a:rPr lang="en-GB" sz="2400" b="1" dirty="0">
                <a:latin typeface="Arial" panose="020B0604020202020204" pitchFamily="34" charset="0"/>
                <a:cs typeface="Arial" panose="020B0604020202020204" pitchFamily="34" charset="0"/>
              </a:rPr>
              <a:t>Main text used: Strategy description within 497K documents</a:t>
            </a:r>
          </a:p>
          <a:p>
            <a:pPr marL="0" indent="0">
              <a:buNone/>
            </a:pPr>
            <a:r>
              <a:rPr lang="en-GB" sz="2400" dirty="0">
                <a:latin typeface="Arial" panose="020B0604020202020204" pitchFamily="34" charset="0"/>
                <a:cs typeface="Arial" panose="020B0604020202020204" pitchFamily="34" charset="0"/>
              </a:rPr>
              <a:t>497K documents: A fund’s summary prospectus that provides key details about the specific fund (not the entire fund family) in a concise format, covering performance data, fees, investment strategies, and risks. It's more standardized than full prospectuses, which refer to all funds in a family and are less uniform. 497K documents must be published whenever there is an update in the fund’s strategy, performance, or fees, typically on an annual basis or more frequently if needed.</a:t>
            </a:r>
          </a:p>
          <a:p>
            <a:pPr marL="0" indent="0">
              <a:buNone/>
            </a:pPr>
            <a:r>
              <a:rPr lang="en-GB" sz="2400" dirty="0">
                <a:latin typeface="Arial" panose="020B0604020202020204" pitchFamily="34" charset="0"/>
                <a:cs typeface="Arial" panose="020B0604020202020204" pitchFamily="34" charset="0"/>
              </a:rPr>
              <a:t>Note: While "Objective" and "Risk" sections were extracted, they may not provide valuable insights for this study, as "Objective" is brief and "Risk" focuses solely on risks.</a:t>
            </a:r>
          </a:p>
        </p:txBody>
      </p:sp>
    </p:spTree>
    <p:extLst>
      <p:ext uri="{BB962C8B-B14F-4D97-AF65-F5344CB8AC3E}">
        <p14:creationId xmlns:p14="http://schemas.microsoft.com/office/powerpoint/2010/main" val="118109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DA33-5F3E-C9E7-D722-9376ED90A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AF39-B9FF-018F-31A2-F83411276964}"/>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Operationalization: Four main categories of ESG multivocality in funds</a:t>
            </a:r>
          </a:p>
        </p:txBody>
      </p:sp>
      <p:grpSp>
        <p:nvGrpSpPr>
          <p:cNvPr id="4" name="bcgIcons_MagnifyingGlassSearch">
            <a:extLst>
              <a:ext uri="{FF2B5EF4-FFF2-40B4-BE49-F238E27FC236}">
                <a16:creationId xmlns:a16="http://schemas.microsoft.com/office/drawing/2014/main" id="{A068F3A4-75DC-36CD-8B8A-2197EF59509C}"/>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ABC58EAE-9C91-7B58-BC6B-D17627C4C7F7}"/>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B470C68F-7925-375E-27BB-1977A9FD9C9A}"/>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9686954C-320A-1778-0CAF-EB6AD3DC4BAC}"/>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5E0C2EE2-86DB-7E61-FD59-641FFF6E00AB}"/>
              </a:ext>
            </a:extLst>
          </p:cNvPr>
          <p:cNvSpPr>
            <a:spLocks noGrp="1"/>
          </p:cNvSpPr>
          <p:nvPr>
            <p:ph type="sldNum" sz="quarter" idx="12"/>
          </p:nvPr>
        </p:nvSpPr>
        <p:spPr/>
        <p:txBody>
          <a:bodyPr/>
          <a:lstStyle/>
          <a:p>
            <a:fld id="{143B9A1E-0F4F-4BDB-AE90-A3C2B85ABD95}" type="slidenum">
              <a:rPr lang="en-US" smtClean="0"/>
              <a:t>4</a:t>
            </a:fld>
            <a:endParaRPr lang="en-US" dirty="0"/>
          </a:p>
        </p:txBody>
      </p:sp>
      <p:sp>
        <p:nvSpPr>
          <p:cNvPr id="9" name="Content Placeholder 2">
            <a:extLst>
              <a:ext uri="{FF2B5EF4-FFF2-40B4-BE49-F238E27FC236}">
                <a16:creationId xmlns:a16="http://schemas.microsoft.com/office/drawing/2014/main" id="{237FEAA0-9AF3-1E3E-204C-05FD54B576E7}"/>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b="1" dirty="0">
                <a:latin typeface="Arial" panose="020B0604020202020204" pitchFamily="34" charset="0"/>
                <a:cs typeface="Arial" panose="020B0604020202020204" pitchFamily="34" charset="0"/>
              </a:rPr>
              <a:t>Components (What): </a:t>
            </a:r>
            <a:r>
              <a:rPr lang="en-GB" sz="2400" dirty="0">
                <a:latin typeface="Arial" panose="020B0604020202020204" pitchFamily="34" charset="0"/>
                <a:cs typeface="Arial" panose="020B0604020202020204" pitchFamily="34" charset="0"/>
              </a:rPr>
              <a:t>An ESG fund demonstrates greater multivocality when it includes a focus on more than one of the ESG components (Environmental, Social, Governance) in the description of its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Implementation (How): </a:t>
            </a:r>
            <a:r>
              <a:rPr lang="en-GB" sz="2400" dirty="0">
                <a:latin typeface="Arial" panose="020B0604020202020204" pitchFamily="34" charset="0"/>
                <a:cs typeface="Arial" panose="020B0604020202020204" pitchFamily="34" charset="0"/>
              </a:rPr>
              <a:t>Multivocality extends to the strategies used to implement ESG criteria. A fund using multiple strategies is more multivocal than one relying on a single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Framing (How): </a:t>
            </a:r>
            <a:r>
              <a:rPr lang="en-GB" sz="2400" dirty="0">
                <a:latin typeface="Arial" panose="020B0604020202020204" pitchFamily="34" charset="0"/>
                <a:cs typeface="Arial" panose="020B0604020202020204" pitchFamily="34" charset="0"/>
              </a:rPr>
              <a:t>Multivocality may also be reflected in the ambiguity in how ESG strategies are described (language used).</a:t>
            </a:r>
          </a:p>
          <a:p>
            <a:pPr marL="514350" indent="-514350">
              <a:buFont typeface="+mj-lt"/>
              <a:buAutoNum type="arabicPeriod"/>
            </a:pPr>
            <a:r>
              <a:rPr lang="en-GB" sz="2400" b="1" dirty="0">
                <a:latin typeface="Arial" panose="020B0604020202020204" pitchFamily="34" charset="0"/>
                <a:cs typeface="Arial" panose="020B0604020202020204" pitchFamily="34" charset="0"/>
              </a:rPr>
              <a:t>Motivation (Why): </a:t>
            </a:r>
            <a:r>
              <a:rPr lang="en-GB" sz="2400" dirty="0">
                <a:latin typeface="Arial" panose="020B0604020202020204" pitchFamily="34" charset="0"/>
                <a:cs typeface="Arial" panose="020B0604020202020204" pitchFamily="34" charset="0"/>
              </a:rPr>
              <a:t>The use of belief-based language to describe ESG in the fund’s strategy can also reflect multivocality, showing this is not only a financial choice, but also a value-driven one.</a:t>
            </a:r>
          </a:p>
        </p:txBody>
      </p:sp>
    </p:spTree>
    <p:extLst>
      <p:ext uri="{BB962C8B-B14F-4D97-AF65-F5344CB8AC3E}">
        <p14:creationId xmlns:p14="http://schemas.microsoft.com/office/powerpoint/2010/main" val="1425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2EB4D-AF37-84E4-AC57-64B1A653435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9EC9B82-1673-3C8D-EAF2-ABB6D1E12F2A}"/>
              </a:ext>
            </a:extLst>
          </p:cNvPr>
          <p:cNvSpPr/>
          <p:nvPr/>
        </p:nvSpPr>
        <p:spPr>
          <a:xfrm>
            <a:off x="690834" y="1690688"/>
            <a:ext cx="11264040" cy="1128712"/>
          </a:xfrm>
          <a:prstGeom prst="rect">
            <a:avLst/>
          </a:prstGeom>
          <a:solidFill>
            <a:schemeClr val="bg1"/>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A6548-D5F3-FA56-5DA9-06BF16439031}"/>
              </a:ext>
            </a:extLst>
          </p:cNvPr>
          <p:cNvSpPr>
            <a:spLocks noGrp="1"/>
          </p:cNvSpPr>
          <p:nvPr>
            <p:ph type="title"/>
          </p:nvPr>
        </p:nvSpPr>
        <p:spPr>
          <a:xfrm>
            <a:off x="838200" y="365125"/>
            <a:ext cx="11264040" cy="1325563"/>
          </a:xfrm>
        </p:spPr>
        <p:txBody>
          <a:bodyPr>
            <a:noAutofit/>
          </a:bodyPr>
          <a:lstStyle/>
          <a:p>
            <a:r>
              <a:rPr lang="en-GB" dirty="0">
                <a:latin typeface="Arial" panose="020B0604020202020204" pitchFamily="34" charset="0"/>
                <a:cs typeface="Arial" panose="020B0604020202020204" pitchFamily="34" charset="0"/>
              </a:rPr>
              <a:t>Operationalization: Four main categories of ESG multivocality in funds</a:t>
            </a:r>
          </a:p>
        </p:txBody>
      </p:sp>
      <p:grpSp>
        <p:nvGrpSpPr>
          <p:cNvPr id="4" name="bcgIcons_MagnifyingGlassSearch">
            <a:extLst>
              <a:ext uri="{FF2B5EF4-FFF2-40B4-BE49-F238E27FC236}">
                <a16:creationId xmlns:a16="http://schemas.microsoft.com/office/drawing/2014/main" id="{4B7220A3-5626-2B97-C149-A961836EA58B}"/>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7F17BCB5-8C1C-420A-4C5F-7A3AB10A51E3}"/>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7687D141-8B55-349D-6A1C-CBA978B26D55}"/>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5EB65E89-0BB0-51D2-9290-86434446C491}"/>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DE131CD6-12C0-4003-1335-117880174F96}"/>
              </a:ext>
            </a:extLst>
          </p:cNvPr>
          <p:cNvSpPr>
            <a:spLocks noGrp="1"/>
          </p:cNvSpPr>
          <p:nvPr>
            <p:ph type="sldNum" sz="quarter" idx="12"/>
          </p:nvPr>
        </p:nvSpPr>
        <p:spPr/>
        <p:txBody>
          <a:bodyPr/>
          <a:lstStyle/>
          <a:p>
            <a:fld id="{143B9A1E-0F4F-4BDB-AE90-A3C2B85ABD95}" type="slidenum">
              <a:rPr lang="en-US" smtClean="0"/>
              <a:t>5</a:t>
            </a:fld>
            <a:endParaRPr lang="en-US" dirty="0"/>
          </a:p>
        </p:txBody>
      </p:sp>
      <p:sp>
        <p:nvSpPr>
          <p:cNvPr id="9" name="Content Placeholder 2">
            <a:extLst>
              <a:ext uri="{FF2B5EF4-FFF2-40B4-BE49-F238E27FC236}">
                <a16:creationId xmlns:a16="http://schemas.microsoft.com/office/drawing/2014/main" id="{82495425-08EA-EAAE-424F-3299E645CAD4}"/>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b="1" dirty="0">
                <a:latin typeface="Arial" panose="020B0604020202020204" pitchFamily="34" charset="0"/>
                <a:cs typeface="Arial" panose="020B0604020202020204" pitchFamily="34" charset="0"/>
              </a:rPr>
              <a:t>Components (What): </a:t>
            </a:r>
            <a:r>
              <a:rPr lang="en-GB" sz="2400" dirty="0">
                <a:latin typeface="Arial" panose="020B0604020202020204" pitchFamily="34" charset="0"/>
                <a:cs typeface="Arial" panose="020B0604020202020204" pitchFamily="34" charset="0"/>
              </a:rPr>
              <a:t>An ESG fund demonstrates greater multivocality when it includes a focus on more than one of the ESG components (Environmental, Social, Governance) in the description of its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Implementation (How): </a:t>
            </a:r>
            <a:r>
              <a:rPr lang="en-GB" sz="2400" dirty="0">
                <a:latin typeface="Arial" panose="020B0604020202020204" pitchFamily="34" charset="0"/>
                <a:cs typeface="Arial" panose="020B0604020202020204" pitchFamily="34" charset="0"/>
              </a:rPr>
              <a:t>Multivocality extends to the strategies used to implement ESG criteria. A fund using multiple strategies is more multivocal than one relying on a single strategy.</a:t>
            </a:r>
          </a:p>
          <a:p>
            <a:pPr marL="514350" indent="-514350">
              <a:buFont typeface="+mj-lt"/>
              <a:buAutoNum type="arabicPeriod"/>
            </a:pPr>
            <a:r>
              <a:rPr lang="en-GB" sz="2400" b="1" dirty="0">
                <a:latin typeface="Arial" panose="020B0604020202020204" pitchFamily="34" charset="0"/>
                <a:cs typeface="Arial" panose="020B0604020202020204" pitchFamily="34" charset="0"/>
              </a:rPr>
              <a:t>Framing (How): </a:t>
            </a:r>
            <a:r>
              <a:rPr lang="en-GB" sz="2400" dirty="0">
                <a:latin typeface="Arial" panose="020B0604020202020204" pitchFamily="34" charset="0"/>
                <a:cs typeface="Arial" panose="020B0604020202020204" pitchFamily="34" charset="0"/>
              </a:rPr>
              <a:t>Multivocality may also be reflected in the ambiguity in how ESG strategies are described (language used).</a:t>
            </a:r>
          </a:p>
          <a:p>
            <a:pPr marL="514350" indent="-514350">
              <a:buFont typeface="+mj-lt"/>
              <a:buAutoNum type="arabicPeriod"/>
            </a:pPr>
            <a:r>
              <a:rPr lang="en-GB" sz="2400" b="1" dirty="0">
                <a:latin typeface="Arial" panose="020B0604020202020204" pitchFamily="34" charset="0"/>
                <a:cs typeface="Arial" panose="020B0604020202020204" pitchFamily="34" charset="0"/>
              </a:rPr>
              <a:t>Motivation (Why): </a:t>
            </a:r>
            <a:r>
              <a:rPr lang="en-GB" sz="2400" dirty="0">
                <a:latin typeface="Arial" panose="020B0604020202020204" pitchFamily="34" charset="0"/>
                <a:cs typeface="Arial" panose="020B0604020202020204" pitchFamily="34" charset="0"/>
              </a:rPr>
              <a:t>The use of belief-based language to describe ESG in the fund’s strategy can also reflect multivocality, showing this is not only a financial choice, but also a value-driven one.</a:t>
            </a:r>
          </a:p>
        </p:txBody>
      </p:sp>
    </p:spTree>
    <p:extLst>
      <p:ext uri="{BB962C8B-B14F-4D97-AF65-F5344CB8AC3E}">
        <p14:creationId xmlns:p14="http://schemas.microsoft.com/office/powerpoint/2010/main" val="353785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2050B-0866-E47A-B76C-E131B1500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046E7-992D-E9BB-3857-3CEEEC6FBB3B}"/>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Components (What): 1</a:t>
            </a:r>
            <a:r>
              <a:rPr lang="en-GB" sz="4400" b="1" baseline="30000" dirty="0">
                <a:latin typeface="Arial" panose="020B0604020202020204" pitchFamily="34" charset="0"/>
                <a:cs typeface="Arial" panose="020B0604020202020204" pitchFamily="34" charset="0"/>
              </a:rPr>
              <a:t>st</a:t>
            </a:r>
            <a:r>
              <a:rPr lang="en-GB" sz="4400" b="1" dirty="0">
                <a:latin typeface="Arial" panose="020B0604020202020204" pitchFamily="34" charset="0"/>
                <a:cs typeface="Arial" panose="020B0604020202020204" pitchFamily="34" charset="0"/>
              </a:rPr>
              <a:t> approach Keyword search </a:t>
            </a:r>
            <a:r>
              <a:rPr lang="en-GB" sz="4400" b="1" dirty="0">
                <a:solidFill>
                  <a:srgbClr val="FF0000"/>
                </a:solidFill>
                <a:latin typeface="Arial" panose="020B0604020202020204" pitchFamily="34" charset="0"/>
                <a:cs typeface="Arial" panose="020B0604020202020204" pitchFamily="34" charset="0"/>
              </a:rPr>
              <a:t>SHELLY</a:t>
            </a:r>
            <a:endParaRPr lang="en-GB" b="1" dirty="0">
              <a:solidFill>
                <a:srgbClr val="FF0000"/>
              </a:solidFill>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54508BB1-ECE7-F334-8EED-FA54F1A83906}"/>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C6809B2A-5F8B-7433-AB54-3C7EE5E4E3C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90E44D4E-543D-8F54-D8CD-4C0FF23B6518}"/>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61EA43C7-66C6-B51D-B07D-38766C48DE7F}"/>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5949EDA9-4CF9-6301-4848-E848D359CCDE}"/>
              </a:ext>
            </a:extLst>
          </p:cNvPr>
          <p:cNvSpPr>
            <a:spLocks noGrp="1"/>
          </p:cNvSpPr>
          <p:nvPr>
            <p:ph type="sldNum" sz="quarter" idx="12"/>
          </p:nvPr>
        </p:nvSpPr>
        <p:spPr/>
        <p:txBody>
          <a:bodyPr/>
          <a:lstStyle/>
          <a:p>
            <a:fld id="{143B9A1E-0F4F-4BDB-AE90-A3C2B85ABD95}" type="slidenum">
              <a:rPr lang="en-US" smtClean="0"/>
              <a:t>6</a:t>
            </a:fld>
            <a:endParaRPr lang="en-US" dirty="0"/>
          </a:p>
        </p:txBody>
      </p:sp>
      <p:sp>
        <p:nvSpPr>
          <p:cNvPr id="9" name="Content Placeholder 2">
            <a:extLst>
              <a:ext uri="{FF2B5EF4-FFF2-40B4-BE49-F238E27FC236}">
                <a16:creationId xmlns:a16="http://schemas.microsoft.com/office/drawing/2014/main" id="{6176A75A-727D-4D18-6965-BE55BABAB8A0}"/>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Starting from the dictionaries provided by the ESG initiative, I added new words from other papers and removed ambiguous terms in the context of funds (e.g., "class" from the social dictionary was dropped due to its reference to "share class").</a:t>
            </a:r>
          </a:p>
          <a:p>
            <a:pPr marL="514350" indent="-514350">
              <a:buFont typeface="+mj-lt"/>
              <a:buAutoNum type="arabicPeriod"/>
            </a:pPr>
            <a:r>
              <a:rPr lang="en-GB" sz="2400" dirty="0">
                <a:latin typeface="Arial" panose="020B0604020202020204" pitchFamily="34" charset="0"/>
                <a:cs typeface="Arial" panose="020B0604020202020204" pitchFamily="34" charset="0"/>
              </a:rPr>
              <a:t>We performed a simple word count to assess the relative emphasis on E, S, and G. The dictionary for each category was iteratively reviewed with manual checks of funds' strategies.</a:t>
            </a:r>
          </a:p>
          <a:p>
            <a:pPr marL="514350" indent="-514350">
              <a:buFont typeface="+mj-lt"/>
              <a:buAutoNum type="arabicPeriod"/>
            </a:pPr>
            <a:r>
              <a:rPr lang="en-GB" sz="2400" dirty="0">
                <a:latin typeface="Arial" panose="020B0604020202020204" pitchFamily="34" charset="0"/>
                <a:cs typeface="Arial" panose="020B0604020202020204" pitchFamily="34" charset="0"/>
              </a:rPr>
              <a:t>Limitations: Keyword searches don't account for context. This is problematic, especially in G, where words may refer to internal governance or governance of investee companies, without the possibility to distinguish between the two.</a:t>
            </a:r>
          </a:p>
        </p:txBody>
      </p:sp>
    </p:spTree>
    <p:extLst>
      <p:ext uri="{BB962C8B-B14F-4D97-AF65-F5344CB8AC3E}">
        <p14:creationId xmlns:p14="http://schemas.microsoft.com/office/powerpoint/2010/main" val="253732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62880-5B5B-90F8-3522-876B74B55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90F534-D6F0-F4F9-D36D-967462F0BB3E}"/>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Components (What): 2</a:t>
            </a:r>
            <a:r>
              <a:rPr lang="en-GB" sz="4400" b="1" baseline="30000" dirty="0">
                <a:latin typeface="Arial" panose="020B0604020202020204" pitchFamily="34" charset="0"/>
                <a:cs typeface="Arial" panose="020B0604020202020204" pitchFamily="34" charset="0"/>
              </a:rPr>
              <a:t>nd</a:t>
            </a:r>
            <a:r>
              <a:rPr lang="en-GB" sz="4400" b="1" dirty="0">
                <a:latin typeface="Arial" panose="020B0604020202020204" pitchFamily="34" charset="0"/>
                <a:cs typeface="Arial" panose="020B0604020202020204" pitchFamily="34" charset="0"/>
              </a:rPr>
              <a:t> approach TF-IDF</a:t>
            </a:r>
            <a:br>
              <a:rPr lang="en-GB" sz="4400" b="1" dirty="0">
                <a:latin typeface="Arial" panose="020B0604020202020204" pitchFamily="34" charset="0"/>
                <a:cs typeface="Arial" panose="020B0604020202020204" pitchFamily="34" charset="0"/>
              </a:rPr>
            </a:br>
            <a:r>
              <a:rPr lang="en-GB" sz="4400" b="1" dirty="0">
                <a:solidFill>
                  <a:srgbClr val="FF0000"/>
                </a:solidFill>
                <a:latin typeface="Arial" panose="020B0604020202020204" pitchFamily="34" charset="0"/>
                <a:cs typeface="Arial" panose="020B0604020202020204" pitchFamily="34" charset="0"/>
              </a:rPr>
              <a:t>SHELLY</a:t>
            </a:r>
            <a:endParaRPr lang="en-GB" b="1" dirty="0">
              <a:solidFill>
                <a:srgbClr val="FF0000"/>
              </a:solidFill>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B1302830-E008-9EF4-C8D2-628FB95D6C45}"/>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076DF1CF-278B-968F-3D29-B9F81B65C58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A02D3682-CF82-5E20-9E37-552DA11368B9}"/>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6DC8315F-5505-6B9C-E6B9-B3EF4965E427}"/>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0C0D9A11-B184-5B1B-823C-62072DA6D444}"/>
              </a:ext>
            </a:extLst>
          </p:cNvPr>
          <p:cNvSpPr>
            <a:spLocks noGrp="1"/>
          </p:cNvSpPr>
          <p:nvPr>
            <p:ph type="sldNum" sz="quarter" idx="12"/>
          </p:nvPr>
        </p:nvSpPr>
        <p:spPr/>
        <p:txBody>
          <a:bodyPr/>
          <a:lstStyle/>
          <a:p>
            <a:fld id="{143B9A1E-0F4F-4BDB-AE90-A3C2B85ABD95}" type="slidenum">
              <a:rPr lang="en-US" smtClean="0"/>
              <a:t>7</a:t>
            </a:fld>
            <a:endParaRPr lang="en-US" dirty="0"/>
          </a:p>
        </p:txBody>
      </p:sp>
      <p:sp>
        <p:nvSpPr>
          <p:cNvPr id="9" name="Content Placeholder 2">
            <a:extLst>
              <a:ext uri="{FF2B5EF4-FFF2-40B4-BE49-F238E27FC236}">
                <a16:creationId xmlns:a16="http://schemas.microsoft.com/office/drawing/2014/main" id="{FBA1F968-5013-9EA6-19D7-D80B886CF8A0}"/>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The TF-IDF (Term Frequency-Inverse Document Frequency) method turns a collection of texts into numbers that represent how often a word appears in each text, while also giving less importance to words that appear frequently across all texts. </a:t>
            </a:r>
          </a:p>
          <a:p>
            <a:pPr marL="514350" indent="-514350">
              <a:buFont typeface="+mj-lt"/>
              <a:buAutoNum type="arabicPeriod"/>
            </a:pPr>
            <a:r>
              <a:rPr lang="en-GB" sz="2400" dirty="0">
                <a:latin typeface="Arial" panose="020B0604020202020204" pitchFamily="34" charset="0"/>
                <a:cs typeface="Arial" panose="020B0604020202020204" pitchFamily="34" charset="0"/>
              </a:rPr>
              <a:t>We combined the list of investment strategies with additional texts representing "E" (environmental), "S" (social), and "G" (governance) criteria.</a:t>
            </a:r>
          </a:p>
          <a:p>
            <a:pPr marL="514350" indent="-514350">
              <a:buFont typeface="+mj-lt"/>
              <a:buAutoNum type="arabicPeriod"/>
            </a:pPr>
            <a:r>
              <a:rPr lang="en-GB" sz="2400" dirty="0">
                <a:latin typeface="Arial" panose="020B0604020202020204" pitchFamily="34" charset="0"/>
                <a:cs typeface="Arial" panose="020B0604020202020204" pitchFamily="34" charset="0"/>
              </a:rPr>
              <a:t>We used a TF-IDF vectorizer, which turns the text into numerical values based on word frequency and how unique the words are across all texts.</a:t>
            </a:r>
          </a:p>
          <a:p>
            <a:pPr marL="514350" indent="-514350">
              <a:buFont typeface="+mj-lt"/>
              <a:buAutoNum type="arabicPeriod"/>
            </a:pPr>
            <a:r>
              <a:rPr lang="en-GB" sz="2400" dirty="0">
                <a:latin typeface="Arial" panose="020B0604020202020204" pitchFamily="34" charset="0"/>
                <a:cs typeface="Arial" panose="020B0604020202020204" pitchFamily="34" charset="0"/>
              </a:rPr>
              <a:t>We calculated cosine similarity between the investment strategies and the "E", "S", and "G" texts. This shows how closely each investment strategy aligns with environmental, social, or governance criteria.</a:t>
            </a:r>
          </a:p>
        </p:txBody>
      </p:sp>
    </p:spTree>
    <p:extLst>
      <p:ext uri="{BB962C8B-B14F-4D97-AF65-F5344CB8AC3E}">
        <p14:creationId xmlns:p14="http://schemas.microsoft.com/office/powerpoint/2010/main" val="60260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96AAFC-EF5E-83FC-2277-D2DA10ED28DE}"/>
              </a:ext>
            </a:extLst>
          </p:cNvPr>
          <p:cNvSpPr>
            <a:spLocks noGrp="1"/>
          </p:cNvSpPr>
          <p:nvPr>
            <p:ph type="sldNum" sz="quarter" idx="12"/>
          </p:nvPr>
        </p:nvSpPr>
        <p:spPr/>
        <p:txBody>
          <a:bodyPr/>
          <a:lstStyle/>
          <a:p>
            <a:fld id="{143B9A1E-0F4F-4BDB-AE90-A3C2B85ABD95}" type="slidenum">
              <a:rPr lang="en-US" smtClean="0"/>
              <a:t>8</a:t>
            </a:fld>
            <a:endParaRPr lang="en-US"/>
          </a:p>
        </p:txBody>
      </p:sp>
      <p:graphicFrame>
        <p:nvGraphicFramePr>
          <p:cNvPr id="5" name="Table 4">
            <a:extLst>
              <a:ext uri="{FF2B5EF4-FFF2-40B4-BE49-F238E27FC236}">
                <a16:creationId xmlns:a16="http://schemas.microsoft.com/office/drawing/2014/main" id="{7FAB254E-8688-CA35-DDB1-4409F5049C0D}"/>
              </a:ext>
            </a:extLst>
          </p:cNvPr>
          <p:cNvGraphicFramePr>
            <a:graphicFrameLocks noGrp="1"/>
          </p:cNvGraphicFramePr>
          <p:nvPr>
            <p:extLst>
              <p:ext uri="{D42A27DB-BD31-4B8C-83A1-F6EECF244321}">
                <p14:modId xmlns:p14="http://schemas.microsoft.com/office/powerpoint/2010/main" val="3853530230"/>
              </p:ext>
            </p:extLst>
          </p:nvPr>
        </p:nvGraphicFramePr>
        <p:xfrm>
          <a:off x="194601" y="385037"/>
          <a:ext cx="11802797" cy="4908879"/>
        </p:xfrm>
        <a:graphic>
          <a:graphicData uri="http://schemas.openxmlformats.org/drawingml/2006/table">
            <a:tbl>
              <a:tblPr/>
              <a:tblGrid>
                <a:gridCol w="1691523">
                  <a:extLst>
                    <a:ext uri="{9D8B030D-6E8A-4147-A177-3AD203B41FA5}">
                      <a16:colId xmlns:a16="http://schemas.microsoft.com/office/drawing/2014/main" val="1685061242"/>
                    </a:ext>
                  </a:extLst>
                </a:gridCol>
                <a:gridCol w="3509283">
                  <a:extLst>
                    <a:ext uri="{9D8B030D-6E8A-4147-A177-3AD203B41FA5}">
                      <a16:colId xmlns:a16="http://schemas.microsoft.com/office/drawing/2014/main" val="3346628454"/>
                    </a:ext>
                  </a:extLst>
                </a:gridCol>
                <a:gridCol w="3660759">
                  <a:extLst>
                    <a:ext uri="{9D8B030D-6E8A-4147-A177-3AD203B41FA5}">
                      <a16:colId xmlns:a16="http://schemas.microsoft.com/office/drawing/2014/main" val="1263058230"/>
                    </a:ext>
                  </a:extLst>
                </a:gridCol>
                <a:gridCol w="2941232">
                  <a:extLst>
                    <a:ext uri="{9D8B030D-6E8A-4147-A177-3AD203B41FA5}">
                      <a16:colId xmlns:a16="http://schemas.microsoft.com/office/drawing/2014/main" val="2700380223"/>
                    </a:ext>
                  </a:extLst>
                </a:gridCol>
              </a:tblGrid>
              <a:tr h="395569">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Method</a:t>
                      </a:r>
                      <a:endParaRPr lang="en-GB" sz="250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Pros</a:t>
                      </a:r>
                      <a:endParaRPr lang="en-GB" sz="250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Cons</a:t>
                      </a:r>
                      <a:endParaRPr lang="en-GB" sz="250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GB" sz="1400" b="0" i="0" u="none" strike="noStrike">
                          <a:solidFill>
                            <a:srgbClr val="000000"/>
                          </a:solidFill>
                          <a:effectLst/>
                          <a:latin typeface="Arial" panose="020B0604020202020204" pitchFamily="34" charset="0"/>
                        </a:rPr>
                        <a:t>Usage</a:t>
                      </a:r>
                      <a:endParaRPr lang="en-GB" sz="250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73660243"/>
                  </a:ext>
                </a:extLst>
              </a:tr>
              <a:tr h="4513310">
                <a:tc>
                  <a:txBody>
                    <a:bodyPr/>
                    <a:lstStyle/>
                    <a:p>
                      <a:pPr rtl="0" fontAlgn="t">
                        <a:spcBef>
                          <a:spcPts val="0"/>
                        </a:spcBef>
                        <a:spcAft>
                          <a:spcPts val="0"/>
                        </a:spcAft>
                      </a:pPr>
                      <a:r>
                        <a:rPr lang="en-GB" sz="1400" b="0" i="0" u="none" strike="noStrike" dirty="0">
                          <a:solidFill>
                            <a:srgbClr val="000000"/>
                          </a:solidFill>
                          <a:effectLst/>
                          <a:latin typeface="Arial" panose="020B0604020202020204" pitchFamily="34" charset="0"/>
                        </a:rPr>
                        <a:t>TF-IDF embedding</a:t>
                      </a:r>
                      <a:endParaRPr lang="en-GB" sz="2500" dirty="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Simple and Interpretable</a:t>
                      </a:r>
                      <a:r>
                        <a:rPr lang="en-GB" sz="1400" b="0" i="0" u="none" strike="noStrike" dirty="0">
                          <a:solidFill>
                            <a:srgbClr val="000000"/>
                          </a:solidFill>
                          <a:effectLst/>
                          <a:latin typeface="Arial" panose="020B0604020202020204" pitchFamily="34" charset="0"/>
                        </a:rPr>
                        <a:t>: Each dimension of the TF-IDF vector represents a specific word. This makes the representation highly interpretable—you can easily see which words contribute the most to the similarity score.</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Low Computational Complexity</a:t>
                      </a:r>
                      <a:r>
                        <a:rPr lang="en-GB" sz="1400" b="0" i="0" u="none" strike="noStrike" dirty="0">
                          <a:solidFill>
                            <a:srgbClr val="000000"/>
                          </a:solidFill>
                          <a:effectLst/>
                          <a:latin typeface="Arial" panose="020B0604020202020204" pitchFamily="34" charset="0"/>
                        </a:rPr>
                        <a:t>: TF-IDF is computationally inexpensive to compute, especially for small-to-moderate-sized corpora.</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Good for Sparse Data</a:t>
                      </a:r>
                      <a:r>
                        <a:rPr lang="en-GB" sz="1400" b="0" i="0" u="none" strike="noStrike" dirty="0">
                          <a:solidFill>
                            <a:srgbClr val="000000"/>
                          </a:solidFill>
                          <a:effectLst/>
                          <a:latin typeface="Arial" panose="020B0604020202020204" pitchFamily="34" charset="0"/>
                        </a:rPr>
                        <a:t>: TF-IDF handles sparse data well, meaning it works effectively for documents that share few common words.</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No Need for Pre-training</a:t>
                      </a:r>
                      <a:r>
                        <a:rPr lang="en-GB" sz="1400" b="0" i="0" u="none" strike="noStrike" dirty="0">
                          <a:solidFill>
                            <a:srgbClr val="000000"/>
                          </a:solidFill>
                          <a:effectLst/>
                          <a:latin typeface="Arial" panose="020B0604020202020204" pitchFamily="34" charset="0"/>
                        </a:rPr>
                        <a:t>: You don’t need any pre-trained models or large-scale data for TF-IDF, as it’s derived directly from the text corpus itself.</a:t>
                      </a: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Vocabulary Size Dependency</a:t>
                      </a:r>
                      <a:r>
                        <a:rPr lang="en-GB" sz="1400" b="0" i="0" u="none" strike="noStrike" dirty="0">
                          <a:solidFill>
                            <a:srgbClr val="000000"/>
                          </a:solidFill>
                          <a:effectLst/>
                          <a:latin typeface="Arial" panose="020B0604020202020204" pitchFamily="34" charset="0"/>
                        </a:rPr>
                        <a:t>: The vector size depends on the total number of unique words in the corpus, which can become very large and lead to high-dimensional sparse vectors.</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No Semantic Understanding</a:t>
                      </a:r>
                      <a:r>
                        <a:rPr lang="en-GB" sz="1400" b="0" i="0" u="none" strike="noStrike" dirty="0">
                          <a:solidFill>
                            <a:srgbClr val="000000"/>
                          </a:solidFill>
                          <a:effectLst/>
                          <a:latin typeface="Arial" panose="020B0604020202020204" pitchFamily="34" charset="0"/>
                        </a:rPr>
                        <a:t>: TF-IDF treats words independently, without considering the semantics of words or their context. For example, "dog" and "canine" will have zero similarity unless they both appear in the same document.</a:t>
                      </a:r>
                    </a:p>
                    <a:p>
                      <a:pPr rtl="0" fontAlgn="base">
                        <a:spcBef>
                          <a:spcPts val="0"/>
                        </a:spcBef>
                        <a:spcAft>
                          <a:spcPts val="0"/>
                        </a:spcAft>
                        <a:buFont typeface="Arial" panose="020B0604020202020204" pitchFamily="34" charset="0"/>
                        <a:buChar char="•"/>
                      </a:pPr>
                      <a:r>
                        <a:rPr lang="en-GB" sz="1400" b="1" i="0" u="none" strike="noStrike" dirty="0">
                          <a:solidFill>
                            <a:srgbClr val="000000"/>
                          </a:solidFill>
                          <a:effectLst/>
                          <a:latin typeface="Arial" panose="020B0604020202020204" pitchFamily="34" charset="0"/>
                        </a:rPr>
                        <a:t>Bag-of-Words Limitation</a:t>
                      </a:r>
                      <a:r>
                        <a:rPr lang="en-GB" sz="1400" b="0" i="0" u="none" strike="noStrike" dirty="0">
                          <a:solidFill>
                            <a:srgbClr val="000000"/>
                          </a:solidFill>
                          <a:effectLst/>
                          <a:latin typeface="Arial" panose="020B0604020202020204" pitchFamily="34" charset="0"/>
                        </a:rPr>
                        <a:t>: It doesn’t capture word order or context, so it may miss nuanced relationships between words (e.g., idiomatic phrases, negations, etc.).</a:t>
                      </a:r>
                    </a:p>
                    <a:p>
                      <a:pPr fontAlgn="t"/>
                      <a:br>
                        <a:rPr lang="en-GB" sz="2500" dirty="0">
                          <a:effectLst/>
                        </a:rPr>
                      </a:br>
                      <a:endParaRPr lang="en-GB" sz="2500" dirty="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 have a small-to-moderate dataset and need a simple, interpretable model.</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You’re dealing with very sparse data or need to compute similarity quickly without high computational costs.</a:t>
                      </a:r>
                    </a:p>
                    <a:p>
                      <a:pPr rtl="0" fontAlgn="base">
                        <a:spcBef>
                          <a:spcPts val="0"/>
                        </a:spcBef>
                        <a:spcAft>
                          <a:spcPts val="0"/>
                        </a:spcAft>
                        <a:buFont typeface="Arial" panose="020B0604020202020204" pitchFamily="34" charset="0"/>
                        <a:buChar char="•"/>
                      </a:pPr>
                      <a:r>
                        <a:rPr lang="en-GB" sz="1400" b="0" i="0" u="none" strike="noStrike" dirty="0">
                          <a:solidFill>
                            <a:srgbClr val="000000"/>
                          </a:solidFill>
                          <a:effectLst/>
                          <a:latin typeface="Arial" panose="020B0604020202020204" pitchFamily="34" charset="0"/>
                        </a:rPr>
                        <a:t>You don’t need a deep semantic understanding of the text, or you only care about the frequency of terms.</a:t>
                      </a:r>
                    </a:p>
                    <a:p>
                      <a:pPr fontAlgn="t"/>
                      <a:br>
                        <a:rPr lang="en-GB" sz="2500" dirty="0">
                          <a:effectLst/>
                        </a:rPr>
                      </a:br>
                      <a:endParaRPr lang="en-GB" sz="2500" dirty="0">
                        <a:effectLst/>
                      </a:endParaRPr>
                    </a:p>
                  </a:txBody>
                  <a:tcPr marL="126235" marR="126235" marT="86220" marB="8622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9927155"/>
                  </a:ext>
                </a:extLst>
              </a:tr>
            </a:tbl>
          </a:graphicData>
        </a:graphic>
      </p:graphicFrame>
    </p:spTree>
    <p:extLst>
      <p:ext uri="{BB962C8B-B14F-4D97-AF65-F5344CB8AC3E}">
        <p14:creationId xmlns:p14="http://schemas.microsoft.com/office/powerpoint/2010/main" val="114711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549D6-25CA-44F1-59A7-6FCB07DFE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0AEF8-442A-3EB9-63E9-55CD6F15AB24}"/>
              </a:ext>
            </a:extLst>
          </p:cNvPr>
          <p:cNvSpPr>
            <a:spLocks noGrp="1"/>
          </p:cNvSpPr>
          <p:nvPr>
            <p:ph type="title"/>
          </p:nvPr>
        </p:nvSpPr>
        <p:spPr>
          <a:xfrm>
            <a:off x="838200" y="365125"/>
            <a:ext cx="11264040" cy="1325563"/>
          </a:xfrm>
        </p:spPr>
        <p:txBody>
          <a:bodyPr>
            <a:noAutofit/>
          </a:bodyPr>
          <a:lstStyle/>
          <a:p>
            <a:r>
              <a:rPr lang="en-GB" sz="4400" b="1" dirty="0">
                <a:latin typeface="Arial" panose="020B0604020202020204" pitchFamily="34" charset="0"/>
                <a:cs typeface="Arial" panose="020B0604020202020204" pitchFamily="34" charset="0"/>
              </a:rPr>
              <a:t>Components (What): 3</a:t>
            </a:r>
            <a:r>
              <a:rPr lang="en-GB" sz="4400" b="1" baseline="30000" dirty="0">
                <a:latin typeface="Arial" panose="020B0604020202020204" pitchFamily="34" charset="0"/>
                <a:cs typeface="Arial" panose="020B0604020202020204" pitchFamily="34" charset="0"/>
              </a:rPr>
              <a:t>rd</a:t>
            </a:r>
            <a:r>
              <a:rPr lang="en-GB" sz="4400" b="1" dirty="0">
                <a:latin typeface="Arial" panose="020B0604020202020204" pitchFamily="34" charset="0"/>
                <a:cs typeface="Arial" panose="020B0604020202020204" pitchFamily="34" charset="0"/>
              </a:rPr>
              <a:t> approach LLM embedding </a:t>
            </a:r>
            <a:r>
              <a:rPr lang="en-GB" sz="4400" b="1" dirty="0">
                <a:solidFill>
                  <a:srgbClr val="FF0000"/>
                </a:solidFill>
                <a:latin typeface="Arial" panose="020B0604020202020204" pitchFamily="34" charset="0"/>
                <a:cs typeface="Arial" panose="020B0604020202020204" pitchFamily="34" charset="0"/>
              </a:rPr>
              <a:t>SHELLY</a:t>
            </a:r>
            <a:endParaRPr lang="en-GB" b="1" dirty="0">
              <a:solidFill>
                <a:srgbClr val="FF0000"/>
              </a:solidFill>
              <a:latin typeface="Arial" panose="020B0604020202020204" pitchFamily="34" charset="0"/>
              <a:cs typeface="Arial" panose="020B0604020202020204" pitchFamily="34" charset="0"/>
            </a:endParaRPr>
          </a:p>
        </p:txBody>
      </p:sp>
      <p:grpSp>
        <p:nvGrpSpPr>
          <p:cNvPr id="4" name="bcgIcons_MagnifyingGlassSearch">
            <a:extLst>
              <a:ext uri="{FF2B5EF4-FFF2-40B4-BE49-F238E27FC236}">
                <a16:creationId xmlns:a16="http://schemas.microsoft.com/office/drawing/2014/main" id="{0EFE8B38-1476-C7C4-000A-AB9D42FC9BE0}"/>
              </a:ext>
            </a:extLst>
          </p:cNvPr>
          <p:cNvGrpSpPr>
            <a:grpSpLocks noChangeAspect="1"/>
          </p:cNvGrpSpPr>
          <p:nvPr/>
        </p:nvGrpSpPr>
        <p:grpSpPr bwMode="auto">
          <a:xfrm>
            <a:off x="89760" y="459611"/>
            <a:ext cx="854858" cy="855650"/>
            <a:chOff x="1682" y="0"/>
            <a:chExt cx="4316" cy="4320"/>
          </a:xfrm>
        </p:grpSpPr>
        <p:sp>
          <p:nvSpPr>
            <p:cNvPr id="5" name="AutoShape 8">
              <a:extLst>
                <a:ext uri="{FF2B5EF4-FFF2-40B4-BE49-F238E27FC236}">
                  <a16:creationId xmlns:a16="http://schemas.microsoft.com/office/drawing/2014/main" id="{901B2282-E77E-140F-AA93-D26B178B918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reeform 10">
              <a:extLst>
                <a:ext uri="{FF2B5EF4-FFF2-40B4-BE49-F238E27FC236}">
                  <a16:creationId xmlns:a16="http://schemas.microsoft.com/office/drawing/2014/main" id="{9DD6C467-ACFB-C298-E5D6-06B06FA6D946}"/>
                </a:ext>
              </a:extLst>
            </p:cNvPr>
            <p:cNvSpPr>
              <a:spLocks noEditPoints="1"/>
            </p:cNvSpPr>
            <p:nvPr/>
          </p:nvSpPr>
          <p:spPr bwMode="auto">
            <a:xfrm>
              <a:off x="3280" y="703"/>
              <a:ext cx="1821" cy="1802"/>
            </a:xfrm>
            <a:custGeom>
              <a:avLst/>
              <a:gdLst>
                <a:gd name="T0" fmla="*/ 748 w 972"/>
                <a:gd name="T1" fmla="*/ 142 h 961"/>
                <a:gd name="T2" fmla="*/ 145 w 972"/>
                <a:gd name="T3" fmla="*/ 223 h 961"/>
                <a:gd name="T4" fmla="*/ 225 w 972"/>
                <a:gd name="T5" fmla="*/ 818 h 961"/>
                <a:gd name="T6" fmla="*/ 827 w 972"/>
                <a:gd name="T7" fmla="*/ 738 h 961"/>
                <a:gd name="T8" fmla="*/ 748 w 972"/>
                <a:gd name="T9" fmla="*/ 142 h 961"/>
                <a:gd name="T10" fmla="*/ 777 w 972"/>
                <a:gd name="T11" fmla="*/ 700 h 961"/>
                <a:gd name="T12" fmla="*/ 701 w 972"/>
                <a:gd name="T13" fmla="*/ 774 h 961"/>
                <a:gd name="T14" fmla="*/ 688 w 972"/>
                <a:gd name="T15" fmla="*/ 778 h 961"/>
                <a:gd name="T16" fmla="*/ 670 w 972"/>
                <a:gd name="T17" fmla="*/ 769 h 961"/>
                <a:gd name="T18" fmla="*/ 675 w 972"/>
                <a:gd name="T19" fmla="*/ 738 h 961"/>
                <a:gd name="T20" fmla="*/ 742 w 972"/>
                <a:gd name="T21" fmla="*/ 673 h 961"/>
                <a:gd name="T22" fmla="*/ 806 w 972"/>
                <a:gd name="T23" fmla="*/ 438 h 961"/>
                <a:gd name="T24" fmla="*/ 683 w 972"/>
                <a:gd name="T25" fmla="*/ 227 h 961"/>
                <a:gd name="T26" fmla="*/ 641 w 972"/>
                <a:gd name="T27" fmla="*/ 200 h 961"/>
                <a:gd name="T28" fmla="*/ 632 w 972"/>
                <a:gd name="T29" fmla="*/ 170 h 961"/>
                <a:gd name="T30" fmla="*/ 661 w 972"/>
                <a:gd name="T31" fmla="*/ 161 h 961"/>
                <a:gd name="T32" fmla="*/ 709 w 972"/>
                <a:gd name="T33" fmla="*/ 192 h 961"/>
                <a:gd name="T34" fmla="*/ 850 w 972"/>
                <a:gd name="T35" fmla="*/ 432 h 961"/>
                <a:gd name="T36" fmla="*/ 777 w 972"/>
                <a:gd name="T37" fmla="*/ 700 h 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2" h="961">
                  <a:moveTo>
                    <a:pt x="748" y="142"/>
                  </a:moveTo>
                  <a:cubicBezTo>
                    <a:pt x="560" y="0"/>
                    <a:pt x="290" y="36"/>
                    <a:pt x="145" y="223"/>
                  </a:cubicBezTo>
                  <a:cubicBezTo>
                    <a:pt x="0" y="409"/>
                    <a:pt x="35" y="676"/>
                    <a:pt x="225" y="818"/>
                  </a:cubicBezTo>
                  <a:cubicBezTo>
                    <a:pt x="413" y="961"/>
                    <a:pt x="683" y="925"/>
                    <a:pt x="827" y="738"/>
                  </a:cubicBezTo>
                  <a:cubicBezTo>
                    <a:pt x="972" y="551"/>
                    <a:pt x="936" y="285"/>
                    <a:pt x="748" y="142"/>
                  </a:cubicBezTo>
                  <a:close/>
                  <a:moveTo>
                    <a:pt x="777" y="700"/>
                  </a:moveTo>
                  <a:cubicBezTo>
                    <a:pt x="755" y="729"/>
                    <a:pt x="730" y="753"/>
                    <a:pt x="701" y="774"/>
                  </a:cubicBezTo>
                  <a:cubicBezTo>
                    <a:pt x="697" y="777"/>
                    <a:pt x="692" y="778"/>
                    <a:pt x="688" y="778"/>
                  </a:cubicBezTo>
                  <a:cubicBezTo>
                    <a:pt x="681" y="778"/>
                    <a:pt x="674" y="775"/>
                    <a:pt x="670" y="769"/>
                  </a:cubicBezTo>
                  <a:cubicBezTo>
                    <a:pt x="663" y="759"/>
                    <a:pt x="665" y="746"/>
                    <a:pt x="675" y="738"/>
                  </a:cubicBezTo>
                  <a:cubicBezTo>
                    <a:pt x="700" y="720"/>
                    <a:pt x="723" y="698"/>
                    <a:pt x="742" y="673"/>
                  </a:cubicBezTo>
                  <a:cubicBezTo>
                    <a:pt x="795" y="606"/>
                    <a:pt x="817" y="522"/>
                    <a:pt x="806" y="438"/>
                  </a:cubicBezTo>
                  <a:cubicBezTo>
                    <a:pt x="795" y="353"/>
                    <a:pt x="751" y="279"/>
                    <a:pt x="683" y="227"/>
                  </a:cubicBezTo>
                  <a:cubicBezTo>
                    <a:pt x="669" y="217"/>
                    <a:pt x="655" y="208"/>
                    <a:pt x="641" y="200"/>
                  </a:cubicBezTo>
                  <a:cubicBezTo>
                    <a:pt x="630" y="194"/>
                    <a:pt x="626" y="181"/>
                    <a:pt x="632" y="170"/>
                  </a:cubicBezTo>
                  <a:cubicBezTo>
                    <a:pt x="637" y="159"/>
                    <a:pt x="651" y="155"/>
                    <a:pt x="661" y="161"/>
                  </a:cubicBezTo>
                  <a:cubicBezTo>
                    <a:pt x="678" y="170"/>
                    <a:pt x="694" y="180"/>
                    <a:pt x="709" y="192"/>
                  </a:cubicBezTo>
                  <a:cubicBezTo>
                    <a:pt x="787" y="251"/>
                    <a:pt x="837" y="336"/>
                    <a:pt x="850" y="432"/>
                  </a:cubicBezTo>
                  <a:cubicBezTo>
                    <a:pt x="862" y="528"/>
                    <a:pt x="837" y="623"/>
                    <a:pt x="777" y="70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11">
              <a:extLst>
                <a:ext uri="{FF2B5EF4-FFF2-40B4-BE49-F238E27FC236}">
                  <a16:creationId xmlns:a16="http://schemas.microsoft.com/office/drawing/2014/main" id="{12F5C172-8AA8-256B-5C93-0D5CA37AE0C2}"/>
                </a:ext>
              </a:extLst>
            </p:cNvPr>
            <p:cNvSpPr>
              <a:spLocks noEditPoints="1"/>
            </p:cNvSpPr>
            <p:nvPr/>
          </p:nvSpPr>
          <p:spPr bwMode="auto">
            <a:xfrm>
              <a:off x="2422" y="465"/>
              <a:ext cx="2904" cy="3306"/>
            </a:xfrm>
            <a:custGeom>
              <a:avLst/>
              <a:gdLst>
                <a:gd name="T0" fmla="*/ 1270 w 1550"/>
                <a:gd name="T1" fmla="*/ 179 h 1763"/>
                <a:gd name="T2" fmla="*/ 517 w 1550"/>
                <a:gd name="T3" fmla="*/ 280 h 1763"/>
                <a:gd name="T4" fmla="*/ 545 w 1550"/>
                <a:gd name="T5" fmla="*/ 965 h 1763"/>
                <a:gd name="T6" fmla="*/ 437 w 1550"/>
                <a:gd name="T7" fmla="*/ 1107 h 1763"/>
                <a:gd name="T8" fmla="*/ 587 w 1550"/>
                <a:gd name="T9" fmla="*/ 1222 h 1763"/>
                <a:gd name="T10" fmla="*/ 694 w 1550"/>
                <a:gd name="T11" fmla="*/ 1082 h 1763"/>
                <a:gd name="T12" fmla="*/ 1370 w 1550"/>
                <a:gd name="T13" fmla="*/ 933 h 1763"/>
                <a:gd name="T14" fmla="*/ 1270 w 1550"/>
                <a:gd name="T15" fmla="*/ 179 h 1763"/>
                <a:gd name="T16" fmla="*/ 1317 w 1550"/>
                <a:gd name="T17" fmla="*/ 892 h 1763"/>
                <a:gd name="T18" fmla="*/ 701 w 1550"/>
                <a:gd name="T19" fmla="*/ 1009 h 1763"/>
                <a:gd name="T20" fmla="*/ 658 w 1550"/>
                <a:gd name="T21" fmla="*/ 980 h 1763"/>
                <a:gd name="T22" fmla="*/ 614 w 1550"/>
                <a:gd name="T23" fmla="*/ 941 h 1763"/>
                <a:gd name="T24" fmla="*/ 570 w 1550"/>
                <a:gd name="T25" fmla="*/ 320 h 1763"/>
                <a:gd name="T26" fmla="*/ 1229 w 1550"/>
                <a:gd name="T27" fmla="*/ 233 h 1763"/>
                <a:gd name="T28" fmla="*/ 1317 w 1550"/>
                <a:gd name="T29" fmla="*/ 892 h 1763"/>
                <a:gd name="T30" fmla="*/ 181 w 1550"/>
                <a:gd name="T31" fmla="*/ 1763 h 1763"/>
                <a:gd name="T32" fmla="*/ 162 w 1550"/>
                <a:gd name="T33" fmla="*/ 1761 h 1763"/>
                <a:gd name="T34" fmla="*/ 83 w 1550"/>
                <a:gd name="T35" fmla="*/ 1724 h 1763"/>
                <a:gd name="T36" fmla="*/ 27 w 1550"/>
                <a:gd name="T37" fmla="*/ 1584 h 1763"/>
                <a:gd name="T38" fmla="*/ 367 w 1550"/>
                <a:gd name="T39" fmla="*/ 1136 h 1763"/>
                <a:gd name="T40" fmla="*/ 382 w 1550"/>
                <a:gd name="T41" fmla="*/ 1128 h 1763"/>
                <a:gd name="T42" fmla="*/ 398 w 1550"/>
                <a:gd name="T43" fmla="*/ 1132 h 1763"/>
                <a:gd name="T44" fmla="*/ 568 w 1550"/>
                <a:gd name="T45" fmla="*/ 1263 h 1763"/>
                <a:gd name="T46" fmla="*/ 572 w 1550"/>
                <a:gd name="T47" fmla="*/ 1294 h 1763"/>
                <a:gd name="T48" fmla="*/ 233 w 1550"/>
                <a:gd name="T49" fmla="*/ 1740 h 1763"/>
                <a:gd name="T50" fmla="*/ 181 w 1550"/>
                <a:gd name="T51" fmla="*/ 1763 h 1763"/>
                <a:gd name="T52" fmla="*/ 389 w 1550"/>
                <a:gd name="T53" fmla="*/ 1181 h 1763"/>
                <a:gd name="T54" fmla="*/ 62 w 1550"/>
                <a:gd name="T55" fmla="*/ 1610 h 1763"/>
                <a:gd name="T56" fmla="*/ 109 w 1550"/>
                <a:gd name="T57" fmla="*/ 1689 h 1763"/>
                <a:gd name="T58" fmla="*/ 170 w 1550"/>
                <a:gd name="T59" fmla="*/ 1718 h 1763"/>
                <a:gd name="T60" fmla="*/ 198 w 1550"/>
                <a:gd name="T61" fmla="*/ 1714 h 1763"/>
                <a:gd name="T62" fmla="*/ 524 w 1550"/>
                <a:gd name="T63" fmla="*/ 1284 h 1763"/>
                <a:gd name="T64" fmla="*/ 389 w 1550"/>
                <a:gd name="T65" fmla="*/ 1181 h 1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50" h="1763">
                  <a:moveTo>
                    <a:pt x="1270" y="179"/>
                  </a:moveTo>
                  <a:cubicBezTo>
                    <a:pt x="1034" y="0"/>
                    <a:pt x="697" y="45"/>
                    <a:pt x="517" y="280"/>
                  </a:cubicBezTo>
                  <a:cubicBezTo>
                    <a:pt x="358" y="488"/>
                    <a:pt x="375" y="777"/>
                    <a:pt x="545" y="965"/>
                  </a:cubicBezTo>
                  <a:cubicBezTo>
                    <a:pt x="466" y="1068"/>
                    <a:pt x="444" y="1098"/>
                    <a:pt x="437" y="1107"/>
                  </a:cubicBezTo>
                  <a:cubicBezTo>
                    <a:pt x="587" y="1222"/>
                    <a:pt x="587" y="1222"/>
                    <a:pt x="587" y="1222"/>
                  </a:cubicBezTo>
                  <a:cubicBezTo>
                    <a:pt x="694" y="1082"/>
                    <a:pt x="694" y="1082"/>
                    <a:pt x="694" y="1082"/>
                  </a:cubicBezTo>
                  <a:cubicBezTo>
                    <a:pt x="921" y="1201"/>
                    <a:pt x="1209" y="1143"/>
                    <a:pt x="1370" y="933"/>
                  </a:cubicBezTo>
                  <a:cubicBezTo>
                    <a:pt x="1550" y="697"/>
                    <a:pt x="1505" y="360"/>
                    <a:pt x="1270" y="179"/>
                  </a:cubicBezTo>
                  <a:close/>
                  <a:moveTo>
                    <a:pt x="1317" y="892"/>
                  </a:moveTo>
                  <a:cubicBezTo>
                    <a:pt x="1170" y="1084"/>
                    <a:pt x="903" y="1131"/>
                    <a:pt x="701" y="1009"/>
                  </a:cubicBezTo>
                  <a:cubicBezTo>
                    <a:pt x="686" y="1000"/>
                    <a:pt x="672" y="990"/>
                    <a:pt x="658" y="980"/>
                  </a:cubicBezTo>
                  <a:cubicBezTo>
                    <a:pt x="643" y="968"/>
                    <a:pt x="628" y="955"/>
                    <a:pt x="614" y="941"/>
                  </a:cubicBezTo>
                  <a:cubicBezTo>
                    <a:pt x="447" y="778"/>
                    <a:pt x="425" y="511"/>
                    <a:pt x="570" y="320"/>
                  </a:cubicBezTo>
                  <a:cubicBezTo>
                    <a:pt x="728" y="114"/>
                    <a:pt x="1023" y="75"/>
                    <a:pt x="1229" y="233"/>
                  </a:cubicBezTo>
                  <a:cubicBezTo>
                    <a:pt x="1435" y="390"/>
                    <a:pt x="1474" y="686"/>
                    <a:pt x="1317" y="892"/>
                  </a:cubicBezTo>
                  <a:close/>
                  <a:moveTo>
                    <a:pt x="181" y="1763"/>
                  </a:moveTo>
                  <a:cubicBezTo>
                    <a:pt x="175" y="1763"/>
                    <a:pt x="169" y="1762"/>
                    <a:pt x="162" y="1761"/>
                  </a:cubicBezTo>
                  <a:cubicBezTo>
                    <a:pt x="137" y="1757"/>
                    <a:pt x="108" y="1743"/>
                    <a:pt x="83" y="1724"/>
                  </a:cubicBezTo>
                  <a:cubicBezTo>
                    <a:pt x="24" y="1679"/>
                    <a:pt x="0" y="1619"/>
                    <a:pt x="27" y="1584"/>
                  </a:cubicBezTo>
                  <a:cubicBezTo>
                    <a:pt x="367" y="1136"/>
                    <a:pt x="367" y="1136"/>
                    <a:pt x="367" y="1136"/>
                  </a:cubicBezTo>
                  <a:cubicBezTo>
                    <a:pt x="371" y="1132"/>
                    <a:pt x="376" y="1129"/>
                    <a:pt x="382" y="1128"/>
                  </a:cubicBezTo>
                  <a:cubicBezTo>
                    <a:pt x="387" y="1127"/>
                    <a:pt x="393" y="1129"/>
                    <a:pt x="398" y="1132"/>
                  </a:cubicBezTo>
                  <a:cubicBezTo>
                    <a:pt x="568" y="1263"/>
                    <a:pt x="568" y="1263"/>
                    <a:pt x="568" y="1263"/>
                  </a:cubicBezTo>
                  <a:cubicBezTo>
                    <a:pt x="578" y="1270"/>
                    <a:pt x="579" y="1284"/>
                    <a:pt x="572" y="1294"/>
                  </a:cubicBezTo>
                  <a:cubicBezTo>
                    <a:pt x="233" y="1740"/>
                    <a:pt x="233" y="1740"/>
                    <a:pt x="233" y="1740"/>
                  </a:cubicBezTo>
                  <a:cubicBezTo>
                    <a:pt x="221" y="1755"/>
                    <a:pt x="203" y="1763"/>
                    <a:pt x="181" y="1763"/>
                  </a:cubicBezTo>
                  <a:close/>
                  <a:moveTo>
                    <a:pt x="389" y="1181"/>
                  </a:moveTo>
                  <a:cubicBezTo>
                    <a:pt x="62" y="1610"/>
                    <a:pt x="62" y="1610"/>
                    <a:pt x="62" y="1610"/>
                  </a:cubicBezTo>
                  <a:cubicBezTo>
                    <a:pt x="54" y="1621"/>
                    <a:pt x="69" y="1658"/>
                    <a:pt x="109" y="1689"/>
                  </a:cubicBezTo>
                  <a:cubicBezTo>
                    <a:pt x="129" y="1704"/>
                    <a:pt x="151" y="1714"/>
                    <a:pt x="170" y="1718"/>
                  </a:cubicBezTo>
                  <a:cubicBezTo>
                    <a:pt x="183" y="1720"/>
                    <a:pt x="194" y="1718"/>
                    <a:pt x="198" y="1714"/>
                  </a:cubicBezTo>
                  <a:cubicBezTo>
                    <a:pt x="524" y="1284"/>
                    <a:pt x="524" y="1284"/>
                    <a:pt x="524" y="1284"/>
                  </a:cubicBezTo>
                  <a:lnTo>
                    <a:pt x="389" y="118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0" name="Slide Number Placeholder 9">
            <a:extLst>
              <a:ext uri="{FF2B5EF4-FFF2-40B4-BE49-F238E27FC236}">
                <a16:creationId xmlns:a16="http://schemas.microsoft.com/office/drawing/2014/main" id="{7E932828-D401-516E-3B06-DD274A378691}"/>
              </a:ext>
            </a:extLst>
          </p:cNvPr>
          <p:cNvSpPr>
            <a:spLocks noGrp="1"/>
          </p:cNvSpPr>
          <p:nvPr>
            <p:ph type="sldNum" sz="quarter" idx="12"/>
          </p:nvPr>
        </p:nvSpPr>
        <p:spPr/>
        <p:txBody>
          <a:bodyPr/>
          <a:lstStyle/>
          <a:p>
            <a:fld id="{143B9A1E-0F4F-4BDB-AE90-A3C2B85ABD95}" type="slidenum">
              <a:rPr lang="en-US" smtClean="0"/>
              <a:t>9</a:t>
            </a:fld>
            <a:endParaRPr lang="en-US" dirty="0"/>
          </a:p>
        </p:txBody>
      </p:sp>
      <p:sp>
        <p:nvSpPr>
          <p:cNvPr id="9" name="Content Placeholder 2">
            <a:extLst>
              <a:ext uri="{FF2B5EF4-FFF2-40B4-BE49-F238E27FC236}">
                <a16:creationId xmlns:a16="http://schemas.microsoft.com/office/drawing/2014/main" id="{13AFA6FB-BB2C-5FD5-6AD0-F1E905E48B04}"/>
              </a:ext>
            </a:extLst>
          </p:cNvPr>
          <p:cNvSpPr>
            <a:spLocks noGrp="1"/>
          </p:cNvSpPr>
          <p:nvPr>
            <p:ph idx="1"/>
          </p:nvPr>
        </p:nvSpPr>
        <p:spPr>
          <a:xfrm>
            <a:off x="690834" y="1690688"/>
            <a:ext cx="11254960" cy="4335360"/>
          </a:xfrm>
        </p:spPr>
        <p:txBody>
          <a:bodyPr>
            <a:noAutofit/>
          </a:bodyPr>
          <a:lstStyle/>
          <a:p>
            <a:pPr marL="514350" indent="-514350">
              <a:buFont typeface="+mj-lt"/>
              <a:buAutoNum type="arabicPeriod"/>
            </a:pPr>
            <a:r>
              <a:rPr lang="en-GB" sz="2400" dirty="0">
                <a:latin typeface="Arial" panose="020B0604020202020204" pitchFamily="34" charset="0"/>
                <a:cs typeface="Arial" panose="020B0604020202020204" pitchFamily="34" charset="0"/>
              </a:rPr>
              <a:t>We created embeddings (numerical representations of text) for each of the E, S, and G keyword lists using a model called 'text-embedding-3-small', resulting in 1536-dimensional embeddings.</a:t>
            </a:r>
          </a:p>
          <a:p>
            <a:pPr marL="514350" indent="-514350">
              <a:buFont typeface="+mj-lt"/>
              <a:buAutoNum type="arabicPeriod"/>
            </a:pPr>
            <a:r>
              <a:rPr lang="en-GB" sz="2400" dirty="0">
                <a:latin typeface="Arial" panose="020B0604020202020204" pitchFamily="34" charset="0"/>
                <a:cs typeface="Arial" panose="020B0604020202020204" pitchFamily="34" charset="0"/>
              </a:rPr>
              <a:t>We applied the same process to embed the investment strategies for selected documents (only 500 to do a trial – this method has a cost by using the GPT API).</a:t>
            </a:r>
          </a:p>
          <a:p>
            <a:pPr marL="514350" indent="-514350">
              <a:buFont typeface="+mj-lt"/>
              <a:buAutoNum type="arabicPeriod"/>
            </a:pPr>
            <a:r>
              <a:rPr lang="en-GB" sz="2400" dirty="0">
                <a:latin typeface="Arial" panose="020B0604020202020204" pitchFamily="34" charset="0"/>
                <a:cs typeface="Arial" panose="020B0604020202020204" pitchFamily="34" charset="0"/>
              </a:rPr>
              <a:t>Then, we calculated cosine similarity between each investment strategy embedding and the E, S, and G keyword embeddings to measure how closely they align.</a:t>
            </a:r>
          </a:p>
          <a:p>
            <a:pPr marL="514350" indent="-514350">
              <a:buFont typeface="+mj-lt"/>
              <a:buAutoNum type="arabicPeriod"/>
            </a:pPr>
            <a:r>
              <a:rPr lang="en-GB" sz="2400" dirty="0">
                <a:latin typeface="Arial" panose="020B0604020202020204" pitchFamily="34" charset="0"/>
                <a:cs typeface="Arial" panose="020B0604020202020204" pitchFamily="34" charset="0"/>
              </a:rPr>
              <a:t>See an example of how the scores look like in the file attached </a:t>
            </a:r>
            <a:r>
              <a:rPr lang="en-GB" sz="2400">
                <a:latin typeface="Arial" panose="020B0604020202020204" pitchFamily="34" charset="0"/>
                <a:cs typeface="Arial" panose="020B0604020202020204" pitchFamily="34" charset="0"/>
              </a:rPr>
              <a:t>in the email.</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2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12827</TotalTime>
  <Words>3819</Words>
  <Application>Microsoft Office PowerPoint</Application>
  <PresentationFormat>Widescreen</PresentationFormat>
  <Paragraphs>198</Paragraphs>
  <Slides>25</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vt:lpstr>
      <vt:lpstr>Office Theme</vt:lpstr>
      <vt:lpstr>Approaches to measure multivocality in ESG</vt:lpstr>
      <vt:lpstr>Working-definition of Multivocality in ESG</vt:lpstr>
      <vt:lpstr>How to study ESG investing multivocality in funds?</vt:lpstr>
      <vt:lpstr>Operationalization: Four main categories of ESG multivocality in funds</vt:lpstr>
      <vt:lpstr>Operationalization: Four main categories of ESG multivocality in funds</vt:lpstr>
      <vt:lpstr>Components (What): 1st approach Keyword search SHELLY</vt:lpstr>
      <vt:lpstr>Components (What): 2nd approach TF-IDF SHELLY</vt:lpstr>
      <vt:lpstr>PowerPoint Presentation</vt:lpstr>
      <vt:lpstr>Components (What): 3rd approach LLM embedding SHELLY</vt:lpstr>
      <vt:lpstr>PowerPoint Presentation</vt:lpstr>
      <vt:lpstr>PowerPoint Presentation</vt:lpstr>
      <vt:lpstr>Components (What): Work in progress</vt:lpstr>
      <vt:lpstr>Operationalization: Four main categories of ESG multivocality in funds</vt:lpstr>
      <vt:lpstr>Implementation (How)</vt:lpstr>
      <vt:lpstr>Apply exclusions (1/6)</vt:lpstr>
      <vt:lpstr>Limit ESG Risk (2/6)</vt:lpstr>
      <vt:lpstr>Seek ESG Opportunities (3/6)</vt:lpstr>
      <vt:lpstr>Practice Active Ownership (4/6)</vt:lpstr>
      <vt:lpstr>Target Sustainability Themes (5/6)</vt:lpstr>
      <vt:lpstr>Assess Impact (6/6)</vt:lpstr>
      <vt:lpstr>Implementation (How): GPT-4o Few-shot Learning RENU</vt:lpstr>
      <vt:lpstr>Operationalization: Four main categories of ESG multivocality in funds</vt:lpstr>
      <vt:lpstr>Plan for Framing and Motivation</vt:lpstr>
      <vt:lpstr>Additional text: Fund name SHELLY</vt:lpstr>
      <vt:lpstr>Steps for the next weeks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 and Against You: Performance of Polarizing Businesses</dc:title>
  <dc:creator>Ludovica Castiglia</dc:creator>
  <cp:lastModifiedBy>Castiglia, Ludovica</cp:lastModifiedBy>
  <cp:revision>1121</cp:revision>
  <dcterms:created xsi:type="dcterms:W3CDTF">2022-10-28T14:44:20Z</dcterms:created>
  <dcterms:modified xsi:type="dcterms:W3CDTF">2025-04-05T16:01:57Z</dcterms:modified>
</cp:coreProperties>
</file>