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5" r:id="rId18"/>
    <p:sldId id="285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8" r:id="rId27"/>
    <p:sldId id="287" r:id="rId28"/>
    <p:sldId id="289" r:id="rId29"/>
    <p:sldId id="290" r:id="rId30"/>
    <p:sldId id="291" r:id="rId31"/>
    <p:sldId id="292" r:id="rId32"/>
    <p:sldId id="293" r:id="rId33"/>
    <p:sldId id="284" r:id="rId34"/>
    <p:sldId id="286" r:id="rId35"/>
    <p:sldId id="294" r:id="rId36"/>
    <p:sldId id="295" r:id="rId37"/>
    <p:sldId id="276" r:id="rId38"/>
    <p:sldId id="274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8DE7330-3A85-474D-9403-BBE948E40D1D}">
          <p14:sldIdLst>
            <p14:sldId id="256"/>
            <p14:sldId id="257"/>
            <p14:sldId id="259"/>
            <p14:sldId id="258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5"/>
            <p14:sldId id="285"/>
            <p14:sldId id="277"/>
            <p14:sldId id="278"/>
            <p14:sldId id="279"/>
            <p14:sldId id="280"/>
            <p14:sldId id="281"/>
            <p14:sldId id="282"/>
            <p14:sldId id="283"/>
            <p14:sldId id="288"/>
            <p14:sldId id="287"/>
            <p14:sldId id="289"/>
            <p14:sldId id="290"/>
            <p14:sldId id="291"/>
            <p14:sldId id="292"/>
            <p14:sldId id="293"/>
            <p14:sldId id="284"/>
            <p14:sldId id="286"/>
            <p14:sldId id="294"/>
            <p14:sldId id="295"/>
            <p14:sldId id="276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7799F5-A885-443B-8FC1-D2B3C0B77B8A}" type="datetimeFigureOut">
              <a:rPr lang="en-US" smtClean="0"/>
              <a:t>18-Apr-23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F73E1B-33BD-4E24-9DD9-6C3047AE24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830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DDE1D40-E0AB-4592-BF85-B27CB74C9FA2}" type="datetime1">
              <a:rPr lang="en-US" smtClean="0"/>
              <a:t>18-Apr-23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Akshat Mittal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1F1C-406C-4D4D-A2A0-1DE9D77D40B7}" type="datetime1">
              <a:rPr lang="en-US" smtClean="0"/>
              <a:t>18-Apr-23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Akshat Mittal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C1710-07EB-4F4E-9852-0E5975D0A615}" type="datetime1">
              <a:rPr lang="en-US" smtClean="0"/>
              <a:t>18-Apr-23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 dirty="0"/>
              <a:t>Akshat Mittal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26450-B79F-4A2F-B213-33508A14CEC9}" type="datetime1">
              <a:rPr lang="en-US" smtClean="0"/>
              <a:t>18-Apr-23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Akshat Mittal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DDA0689-D1B6-4C23-A572-2B275CAE37D5}" type="datetime1">
              <a:rPr lang="en-US" smtClean="0"/>
              <a:t>18-Apr-23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Akshat Mittal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6BBEA-2D15-4650-B71E-6B3D45C086DE}" type="datetime1">
              <a:rPr lang="en-US" smtClean="0"/>
              <a:t>18-Apr-23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Akshat Mittal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699D6-069F-4691-BADD-AC05CE56D5C7}" type="datetime1">
              <a:rPr lang="en-US" smtClean="0"/>
              <a:t>18-Apr-23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Akshat Mittal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4725E-42E7-4EEB-95C4-7C3BF7AD9E19}" type="datetime1">
              <a:rPr lang="en-US" smtClean="0"/>
              <a:t>18-Apr-23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Akshat Mittal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AF934-06D0-4930-9772-DA3B7D0230EB}" type="datetime1">
              <a:rPr lang="en-US" smtClean="0"/>
              <a:t>18-Apr-23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Akshat Mittal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F639908-9B5A-471F-A2B5-69208519D766}" type="datetime1">
              <a:rPr lang="en-US" smtClean="0"/>
              <a:t>18-Apr-23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Akshat Mittal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91B86-7EAE-4DE5-BABC-AF8E436789C2}" type="datetime1">
              <a:rPr lang="en-US" smtClean="0"/>
              <a:t>18-Apr-23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Akshat Mittal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B135DE4-4A36-4744-A32D-9556783E267A}" type="datetime1">
              <a:rPr lang="en-US" smtClean="0"/>
              <a:t>18-Apr-23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Akshat Mittal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C1A42-1FE0-F678-5540-4EDC9493C3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/>
              <a:t>RED-Black TREE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9CCED66-CD5D-BDE1-B1BF-F17CE0641E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3412063"/>
            <a:ext cx="10993546" cy="1319735"/>
          </a:xfrm>
        </p:spPr>
        <p:txBody>
          <a:bodyPr>
            <a:norm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</a:rPr>
              <a:t>Akshat Mittal</a:t>
            </a:r>
          </a:p>
          <a:p>
            <a:pPr algn="r"/>
            <a:r>
              <a:rPr lang="en-US" sz="2000" dirty="0">
                <a:solidFill>
                  <a:schemeClr val="bg1"/>
                </a:solidFill>
              </a:rPr>
              <a:t>2000101011</a:t>
            </a:r>
          </a:p>
        </p:txBody>
      </p:sp>
    </p:spTree>
    <p:extLst>
      <p:ext uri="{BB962C8B-B14F-4D97-AF65-F5344CB8AC3E}">
        <p14:creationId xmlns:p14="http://schemas.microsoft.com/office/powerpoint/2010/main" val="41338618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E9D27-F844-1A90-6693-6CC212F9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new key – Fix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C4557-A5B5-7157-F051-4A9E4515D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say, we add a new node A as a left child of node X in our RBT:</a:t>
            </a:r>
          </a:p>
          <a:p>
            <a:r>
              <a:rPr lang="en-US" dirty="0"/>
              <a:t>Here, </a:t>
            </a:r>
            <a:r>
              <a:rPr lang="el-G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α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l-G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β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l-G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γ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… refer to subtree attached at corresponding positions.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33142A7-EBA9-D85E-7E80-684DADEF1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012" y="3429000"/>
            <a:ext cx="1724025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3DFE835-19DD-44BB-10FD-0E571CA36938}"/>
              </a:ext>
            </a:extLst>
          </p:cNvPr>
          <p:cNvCxnSpPr/>
          <p:nvPr/>
        </p:nvCxnSpPr>
        <p:spPr>
          <a:xfrm>
            <a:off x="4279037" y="4119239"/>
            <a:ext cx="3000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74F0079E-2FA8-1817-52DF-BAC71531C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9689" y="3429000"/>
            <a:ext cx="2486025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FC00D-8D15-40C5-C58F-2C549D100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Akshat Mittal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111F8-A2E0-F862-D0E8-5C9AD5F19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9345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3E0EC-6F78-D398-2937-FCBA5848F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new key – Fix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F14C2-0512-5D86-DFA1-B9D9264C2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1406082"/>
          </a:xfrm>
        </p:spPr>
        <p:txBody>
          <a:bodyPr/>
          <a:lstStyle/>
          <a:p>
            <a:r>
              <a:rPr lang="en-US" dirty="0"/>
              <a:t>Case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/>
              <a:t>: Node X is </a:t>
            </a:r>
            <a:r>
              <a:rPr lang="en-US" b="1" dirty="0"/>
              <a:t>BLACK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dirty="0"/>
              <a:t>In this case, no property is violated, we are good to go.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84665F7-5822-B125-17F1-40A113437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091" y="2180497"/>
            <a:ext cx="2486025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35A005-44EE-DA13-A165-9475BA542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Akshat Mittal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307765-4070-28A6-0EA3-41C128196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1986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3E0EC-6F78-D398-2937-FCBA5848F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new key – Fix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F14C2-0512-5D86-DFA1-B9D9264C2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002862" cy="1867721"/>
          </a:xfrm>
        </p:spPr>
        <p:txBody>
          <a:bodyPr/>
          <a:lstStyle/>
          <a:p>
            <a:r>
              <a:rPr lang="en-US" dirty="0"/>
              <a:t>Case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/>
              <a:t>: Node X is </a:t>
            </a:r>
            <a:r>
              <a:rPr lang="en-US" dirty="0">
                <a:solidFill>
                  <a:srgbClr val="FF0000"/>
                </a:solidFill>
              </a:rPr>
              <a:t>RED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dirty="0"/>
              <a:t>In this case, Node Z (X’s parent) must be BLACK.</a:t>
            </a:r>
          </a:p>
          <a:p>
            <a:pPr marL="0" indent="0">
              <a:buNone/>
            </a:pPr>
            <a:r>
              <a:rPr lang="en-US" dirty="0"/>
              <a:t>Node Y (X’s sibling) can be either RED or BLACK.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E82CBD7-F102-668D-A649-CAB9A8159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790" y="4048216"/>
            <a:ext cx="3063721" cy="2337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19C0681-4C45-138F-E447-8CAEB10332EA}"/>
              </a:ext>
            </a:extLst>
          </p:cNvPr>
          <p:cNvSpPr txBox="1">
            <a:spLocks/>
          </p:cNvSpPr>
          <p:nvPr/>
        </p:nvSpPr>
        <p:spPr>
          <a:xfrm>
            <a:off x="6096000" y="2180496"/>
            <a:ext cx="5002862" cy="1867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Case 2a: Node Y is </a:t>
            </a:r>
            <a:r>
              <a:rPr lang="en-US" b="1" dirty="0"/>
              <a:t>BLACK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dirty="0"/>
              <a:t>Then, we just need to right rotate about Z and switch the colors of X and Z.</a:t>
            </a:r>
          </a:p>
        </p:txBody>
      </p:sp>
      <p:sp>
        <p:nvSpPr>
          <p:cNvPr id="7" name="Arrow: Circular 6">
            <a:extLst>
              <a:ext uri="{FF2B5EF4-FFF2-40B4-BE49-F238E27FC236}">
                <a16:creationId xmlns:a16="http://schemas.microsoft.com/office/drawing/2014/main" id="{F623952B-EDE9-EF8D-031B-E96E7218702F}"/>
              </a:ext>
            </a:extLst>
          </p:cNvPr>
          <p:cNvSpPr/>
          <p:nvPr/>
        </p:nvSpPr>
        <p:spPr>
          <a:xfrm>
            <a:off x="2590407" y="4856239"/>
            <a:ext cx="390617" cy="360837"/>
          </a:xfrm>
          <a:prstGeom prst="circularArrow">
            <a:avLst>
              <a:gd name="adj1" fmla="val 0"/>
              <a:gd name="adj2" fmla="val 1142319"/>
              <a:gd name="adj3" fmla="val 21292562"/>
              <a:gd name="adj4" fmla="val 7552719"/>
              <a:gd name="adj5" fmla="val 12500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C1C398DC-1AD1-BBDE-2575-4EEA312FA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938" y="4048216"/>
            <a:ext cx="3063721" cy="2337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3C5A467-1949-423E-0D4C-802C38EF4740}"/>
              </a:ext>
            </a:extLst>
          </p:cNvPr>
          <p:cNvCxnSpPr>
            <a:stCxn id="3074" idx="3"/>
            <a:endCxn id="3076" idx="1"/>
          </p:cNvCxnSpPr>
          <p:nvPr/>
        </p:nvCxnSpPr>
        <p:spPr>
          <a:xfrm>
            <a:off x="4036511" y="5217077"/>
            <a:ext cx="7234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Picture 6">
            <a:extLst>
              <a:ext uri="{FF2B5EF4-FFF2-40B4-BE49-F238E27FC236}">
                <a16:creationId xmlns:a16="http://schemas.microsoft.com/office/drawing/2014/main" id="{74C84E10-1905-7045-3FE4-040B6416C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087" y="4048216"/>
            <a:ext cx="3063720" cy="2337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F9F2D3C-4456-4DCD-32DA-B19EE7C9217D}"/>
              </a:ext>
            </a:extLst>
          </p:cNvPr>
          <p:cNvCxnSpPr>
            <a:cxnSpLocks/>
          </p:cNvCxnSpPr>
          <p:nvPr/>
        </p:nvCxnSpPr>
        <p:spPr>
          <a:xfrm flipV="1">
            <a:off x="7823659" y="5217075"/>
            <a:ext cx="7234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364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9203E-AC32-CE6A-0E03-F919B0FA0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new key – Fix up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CCA53BA-7F8C-394B-FE0E-892038ABDDB4}"/>
              </a:ext>
            </a:extLst>
          </p:cNvPr>
          <p:cNvSpPr txBox="1">
            <a:spLocks/>
          </p:cNvSpPr>
          <p:nvPr/>
        </p:nvSpPr>
        <p:spPr>
          <a:xfrm>
            <a:off x="581192" y="2233762"/>
            <a:ext cx="4585612" cy="43002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Case 2b: Node Y is </a:t>
            </a:r>
            <a:r>
              <a:rPr lang="en-US" dirty="0">
                <a:solidFill>
                  <a:srgbClr val="FF0000"/>
                </a:solidFill>
              </a:rPr>
              <a:t>RED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Switch the colors of X, Y and Z</a:t>
            </a:r>
          </a:p>
          <a:p>
            <a:pPr marL="0" indent="0">
              <a:buNone/>
            </a:pPr>
            <a:r>
              <a:rPr lang="en-US" dirty="0"/>
              <a:t>Now there are three possibilities: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Z is root, then change color of Z to black again.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Else If Parent of Z is </a:t>
            </a:r>
            <a:r>
              <a:rPr lang="en-US" b="1" dirty="0"/>
              <a:t>BLACK</a:t>
            </a:r>
            <a:r>
              <a:rPr lang="en-US" dirty="0"/>
              <a:t>, then nothing to do, our tree is good to go.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Else If Parent of Z is 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, then …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9210F6C-6A18-D03A-1A2D-A18D8CA07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008" y="2233762"/>
            <a:ext cx="2838357" cy="2165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5295FBDD-216C-02C0-BEE6-7581D9B57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243" y="2233762"/>
            <a:ext cx="2838357" cy="2165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4651428-95A3-6992-6CC6-0A63C6CDDF9B}"/>
              </a:ext>
            </a:extLst>
          </p:cNvPr>
          <p:cNvCxnSpPr>
            <a:stCxn id="4098" idx="3"/>
            <a:endCxn id="4100" idx="1"/>
          </p:cNvCxnSpPr>
          <p:nvPr/>
        </p:nvCxnSpPr>
        <p:spPr>
          <a:xfrm>
            <a:off x="7448365" y="3316643"/>
            <a:ext cx="10488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A755D7-7745-A11C-5B1E-9DF95D423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006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09720-93F4-486F-E371-B00A5E843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new key – Fix up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832FAF-7E74-979B-ADF0-3FA291E666ED}"/>
              </a:ext>
            </a:extLst>
          </p:cNvPr>
          <p:cNvSpPr txBox="1">
            <a:spLocks/>
          </p:cNvSpPr>
          <p:nvPr/>
        </p:nvSpPr>
        <p:spPr>
          <a:xfrm>
            <a:off x="581192" y="2233762"/>
            <a:ext cx="4585612" cy="43002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Case 2b (continued …)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If Parent of Z (say W) is 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, then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Parent of W (say U) will be BLACK.</a:t>
            </a:r>
          </a:p>
          <a:p>
            <a:pPr marL="0" indent="0">
              <a:buNone/>
            </a:pPr>
            <a:r>
              <a:rPr lang="en-US" dirty="0"/>
              <a:t>Sibling of W (say V) may be either RED or BLACK.</a:t>
            </a:r>
          </a:p>
          <a:p>
            <a:pPr marL="0" indent="0">
              <a:buNone/>
            </a:pPr>
            <a:r>
              <a:rPr lang="en-US" dirty="0"/>
              <a:t>We have the similar situation about node W as we have at start of Case 2 about node X.</a:t>
            </a:r>
          </a:p>
          <a:p>
            <a:pPr marL="0" indent="0">
              <a:buNone/>
            </a:pPr>
            <a:r>
              <a:rPr lang="en-US" dirty="0"/>
              <a:t>We can follow the same procedure again to fix up the things till we reach the root.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569CF55-50C1-9DF8-FB8C-11AE1478F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5166805" y="2156404"/>
            <a:ext cx="3601281" cy="2983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142AD48D-9D35-7263-74F2-BB8701C9F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5795" y="2662237"/>
            <a:ext cx="2005013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quals 4">
            <a:extLst>
              <a:ext uri="{FF2B5EF4-FFF2-40B4-BE49-F238E27FC236}">
                <a16:creationId xmlns:a16="http://schemas.microsoft.com/office/drawing/2014/main" id="{A7273BAA-705F-1B04-2276-8239A7876581}"/>
              </a:ext>
            </a:extLst>
          </p:cNvPr>
          <p:cNvSpPr/>
          <p:nvPr/>
        </p:nvSpPr>
        <p:spPr>
          <a:xfrm>
            <a:off x="8768086" y="3425093"/>
            <a:ext cx="917452" cy="435006"/>
          </a:xfrm>
          <a:prstGeom prst="mathEqual">
            <a:avLst>
              <a:gd name="adj1" fmla="val 0"/>
              <a:gd name="adj2" fmla="val 23146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7B755-D3E4-978A-F626-9435D266E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4026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8E213-5EF5-9A8B-9529-E42EEBCD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new key – Fix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EEDB3-84A4-0FA7-5641-990B2886E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2284972"/>
          </a:xfrm>
        </p:spPr>
        <p:txBody>
          <a:bodyPr/>
          <a:lstStyle/>
          <a:p>
            <a:r>
              <a:rPr lang="en-US" dirty="0"/>
              <a:t>Till now we considered that new node A is added as left child of X.</a:t>
            </a:r>
          </a:p>
          <a:p>
            <a:r>
              <a:rPr lang="en-US" dirty="0"/>
              <a:t>What if it is added as a right child?</a:t>
            </a:r>
          </a:p>
          <a:p>
            <a:r>
              <a:rPr lang="en-US" dirty="0"/>
              <a:t>Case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/>
              <a:t>:  Node X is </a:t>
            </a:r>
            <a:r>
              <a:rPr lang="en-US" b="1" dirty="0"/>
              <a:t>BLACK </a:t>
            </a:r>
            <a:r>
              <a:rPr lang="en-US" dirty="0"/>
              <a:t>and Case 2b: Node X is 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 and Node Y is 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 goes unchanged.</a:t>
            </a:r>
          </a:p>
          <a:p>
            <a:r>
              <a:rPr lang="en-US" dirty="0"/>
              <a:t>Case 2a: Node X is 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 and Y is </a:t>
            </a:r>
            <a:r>
              <a:rPr lang="en-US" b="1" dirty="0"/>
              <a:t>BLACK</a:t>
            </a:r>
            <a:r>
              <a:rPr lang="en-US" dirty="0"/>
              <a:t> requires a small step to be added. (Case 3)</a:t>
            </a:r>
          </a:p>
          <a:p>
            <a:pPr marL="0" indent="0">
              <a:buNone/>
            </a:pPr>
            <a:r>
              <a:rPr lang="en-US" dirty="0"/>
              <a:t>We need to perform a left rotation about X and then we come up in a similar condition as in original Case 2a.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F7DC73C-2573-7CA2-B51A-BF9527542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4465469"/>
            <a:ext cx="2339561" cy="220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Circular 3">
            <a:extLst>
              <a:ext uri="{FF2B5EF4-FFF2-40B4-BE49-F238E27FC236}">
                <a16:creationId xmlns:a16="http://schemas.microsoft.com/office/drawing/2014/main" id="{DD9B9776-DBC6-0A4C-68A0-A36C1B954A03}"/>
              </a:ext>
            </a:extLst>
          </p:cNvPr>
          <p:cNvSpPr/>
          <p:nvPr/>
        </p:nvSpPr>
        <p:spPr>
          <a:xfrm flipH="1">
            <a:off x="1010181" y="5717373"/>
            <a:ext cx="390617" cy="360837"/>
          </a:xfrm>
          <a:prstGeom prst="circularArrow">
            <a:avLst>
              <a:gd name="adj1" fmla="val 0"/>
              <a:gd name="adj2" fmla="val 1142319"/>
              <a:gd name="adj3" fmla="val 21292562"/>
              <a:gd name="adj4" fmla="val 7552719"/>
              <a:gd name="adj5" fmla="val 12500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AF227908-F01C-BE06-C4E3-A79896B00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4285" y="4465469"/>
            <a:ext cx="2886826" cy="220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7CA4EC9-0FA8-3BD6-6B31-6E509A258B6F}"/>
              </a:ext>
            </a:extLst>
          </p:cNvPr>
          <p:cNvCxnSpPr>
            <a:stCxn id="6146" idx="3"/>
            <a:endCxn id="6148" idx="1"/>
          </p:cNvCxnSpPr>
          <p:nvPr/>
        </p:nvCxnSpPr>
        <p:spPr>
          <a:xfrm>
            <a:off x="2920753" y="5566841"/>
            <a:ext cx="9435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quals 7">
            <a:extLst>
              <a:ext uri="{FF2B5EF4-FFF2-40B4-BE49-F238E27FC236}">
                <a16:creationId xmlns:a16="http://schemas.microsoft.com/office/drawing/2014/main" id="{515740B6-82AC-E08F-E2FA-6E4FFF351A6A}"/>
              </a:ext>
            </a:extLst>
          </p:cNvPr>
          <p:cNvSpPr/>
          <p:nvPr/>
        </p:nvSpPr>
        <p:spPr>
          <a:xfrm>
            <a:off x="7235917" y="5282367"/>
            <a:ext cx="917452" cy="435006"/>
          </a:xfrm>
          <a:prstGeom prst="mathEqual">
            <a:avLst>
              <a:gd name="adj1" fmla="val 0"/>
              <a:gd name="adj2" fmla="val 23146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980C07C-19FF-B87D-9F3A-6238C6195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992" y="4465469"/>
            <a:ext cx="2886827" cy="220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B0DD0-D003-D909-B01D-F9893E1AB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6625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78B3E-53F2-B734-25CE-3AB4E66F4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new key – Fix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FEF46-E0F7-3407-0A24-5D759FF09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1778945"/>
          </a:xfrm>
        </p:spPr>
        <p:txBody>
          <a:bodyPr/>
          <a:lstStyle/>
          <a:p>
            <a:r>
              <a:rPr lang="en-US" dirty="0"/>
              <a:t>Till now we considered Node X as left child of Z. What if it is right child?</a:t>
            </a:r>
          </a:p>
          <a:p>
            <a:r>
              <a:rPr lang="en-US" dirty="0"/>
              <a:t>We can follow exactly similar procedure with right and left terminology interchanged. For example, using right rotation where we did left rotation or vice-versa.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39C8CC-4A84-2523-571F-91FD6BA63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Akshat Mittal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FE79E2-AE34-C9F0-F111-52AE9DDC5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7484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C7379-74ED-708B-98C0-70F6BB0BA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new key – pseudo 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A3D153-F3FA-4349-90E6-6C57CBEA2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Akshat Mittal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86E704-9DF5-7173-86D3-BD85829C2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E612D1-D835-B04B-19CB-1DC9BF209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032" y="1865034"/>
            <a:ext cx="2905530" cy="48679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80F46A-2DFE-BB90-49A8-AD2EF69DA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298" y="1865034"/>
            <a:ext cx="4820323" cy="48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731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78B3E-53F2-B734-25CE-3AB4E66F4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new key – Time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FEF46-E0F7-3407-0A24-5D759FF09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1938743"/>
          </a:xfrm>
        </p:spPr>
        <p:txBody>
          <a:bodyPr/>
          <a:lstStyle/>
          <a:p>
            <a:r>
              <a:rPr lang="en-US" dirty="0"/>
              <a:t>Time Complexity of Insertion = Time To Insert new node + Time to Fix Up</a:t>
            </a:r>
          </a:p>
          <a:p>
            <a:r>
              <a:rPr lang="en-US" dirty="0"/>
              <a:t>Time to Insert = O(log n) as it requires going all the way to a leaf from root.</a:t>
            </a:r>
          </a:p>
          <a:p>
            <a:r>
              <a:rPr lang="en-US" dirty="0"/>
              <a:t>Time to Fix Up = O(log n) as it may require to fix up all the way to root (Case 2b, point 3).</a:t>
            </a:r>
          </a:p>
          <a:p>
            <a:r>
              <a:rPr lang="en-US" dirty="0"/>
              <a:t>Thus, Overall Time Complexity for Insertion in RBT = </a:t>
            </a:r>
            <a:r>
              <a:rPr lang="en-US" b="1" dirty="0"/>
              <a:t>O(log n).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39C8CC-4A84-2523-571F-91FD6BA63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Akshat Mittal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FE79E2-AE34-C9F0-F111-52AE9DDC5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7455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78899-AAC4-28A5-6E2F-E4E0D0675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BA1E5-A4CD-BDB9-EDDE-474EBDA42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678114"/>
          </a:xfrm>
        </p:spPr>
        <p:txBody>
          <a:bodyPr/>
          <a:lstStyle/>
          <a:p>
            <a:r>
              <a:rPr lang="en-US" dirty="0"/>
              <a:t>Insert 41, 38, 31, 12, 19 and 8 to an empty RBT.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A822B3-2115-A3A9-A5F9-A03B3B7C7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Akshat Mittal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6C0AE-9E83-D437-A0A4-B4A817B3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6862604-D9DB-452D-242F-1BAB081A6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3624262"/>
            <a:ext cx="962025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0A5111A-321A-AC26-149F-1297C70C6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247" y="3429000"/>
            <a:ext cx="17335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F51ABFF-F2CB-DBC4-591C-F73C14C1C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827" y="3429000"/>
            <a:ext cx="17335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0860019-BA7C-E043-32F4-7A107436A729}"/>
              </a:ext>
            </a:extLst>
          </p:cNvPr>
          <p:cNvCxnSpPr>
            <a:stCxn id="1026" idx="3"/>
            <a:endCxn id="1028" idx="1"/>
          </p:cNvCxnSpPr>
          <p:nvPr/>
        </p:nvCxnSpPr>
        <p:spPr>
          <a:xfrm>
            <a:off x="1543217" y="4295775"/>
            <a:ext cx="7630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0ADB287-ABF0-ACEC-9071-84E16550228D}"/>
              </a:ext>
            </a:extLst>
          </p:cNvPr>
          <p:cNvCxnSpPr>
            <a:stCxn id="1028" idx="3"/>
            <a:endCxn id="1030" idx="1"/>
          </p:cNvCxnSpPr>
          <p:nvPr/>
        </p:nvCxnSpPr>
        <p:spPr>
          <a:xfrm>
            <a:off x="4039797" y="4295775"/>
            <a:ext cx="7630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5DFFE6C-8A67-A439-4B32-7B011E6BBCDF}"/>
              </a:ext>
            </a:extLst>
          </p:cNvPr>
          <p:cNvSpPr txBox="1"/>
          <p:nvPr/>
        </p:nvSpPr>
        <p:spPr>
          <a:xfrm>
            <a:off x="1543217" y="3987997"/>
            <a:ext cx="1066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Insert 41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DEFA35-F49D-0FBF-B18F-1928A9113DE1}"/>
              </a:ext>
            </a:extLst>
          </p:cNvPr>
          <p:cNvSpPr txBox="1"/>
          <p:nvPr/>
        </p:nvSpPr>
        <p:spPr>
          <a:xfrm>
            <a:off x="3826736" y="3987996"/>
            <a:ext cx="1189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Root is Black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CC066C-A707-F4D7-0385-5F833B1AC0A2}"/>
              </a:ext>
            </a:extLst>
          </p:cNvPr>
          <p:cNvCxnSpPr>
            <a:cxnSpLocks/>
            <a:stCxn id="1030" idx="3"/>
            <a:endCxn id="1032" idx="1"/>
          </p:cNvCxnSpPr>
          <p:nvPr/>
        </p:nvCxnSpPr>
        <p:spPr>
          <a:xfrm flipV="1">
            <a:off x="6536377" y="4295774"/>
            <a:ext cx="9620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4FA7D27-FDF0-AA9E-96A3-D6C7B0CDB0A3}"/>
              </a:ext>
            </a:extLst>
          </p:cNvPr>
          <p:cNvSpPr txBox="1"/>
          <p:nvPr/>
        </p:nvSpPr>
        <p:spPr>
          <a:xfrm>
            <a:off x="6536377" y="3987997"/>
            <a:ext cx="1066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Insert 38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4357963-A5D7-B93A-1BD5-4B77E926B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8402" y="3052761"/>
            <a:ext cx="2486025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3707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3E520-E8CE-FD55-2CA1-265C93C4B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251C8-B404-1AFE-0B27-2584A0CF0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b="0" i="0" u="none" strike="noStrike" baseline="0" dirty="0"/>
              <a:t>A </a:t>
            </a:r>
            <a:r>
              <a:rPr lang="en-US" sz="1800" i="1" u="none" strike="noStrike" baseline="0" dirty="0"/>
              <a:t>red-black tree </a:t>
            </a:r>
            <a:r>
              <a:rPr lang="en-US" sz="1800" u="none" strike="noStrike" baseline="0" dirty="0"/>
              <a:t>(RBT)</a:t>
            </a:r>
            <a:r>
              <a:rPr lang="en-US" sz="1800" b="1" i="1" u="none" strike="noStrike" baseline="0" dirty="0"/>
              <a:t> </a:t>
            </a:r>
            <a:r>
              <a:rPr lang="en-US" sz="1800" b="0" i="0" u="none" strike="noStrike" baseline="0" dirty="0"/>
              <a:t>is a modified version of </a:t>
            </a:r>
            <a:r>
              <a:rPr lang="en-US" sz="1800" b="0" i="1" u="none" strike="noStrike" baseline="0" dirty="0"/>
              <a:t>binary search tree </a:t>
            </a:r>
            <a:r>
              <a:rPr lang="en-US" sz="1800" b="0" i="0" u="none" strike="noStrike" baseline="0" dirty="0"/>
              <a:t>(BST).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b="0" i="0" u="none" strike="noStrike" baseline="0" dirty="0"/>
              <a:t>Along with data and pointers, each node in RBT have one extra bit of information, i.e</a:t>
            </a:r>
            <a:r>
              <a:rPr lang="en-US" dirty="0"/>
              <a:t>., its color.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As name suggests, color of a node can be either </a:t>
            </a:r>
            <a:r>
              <a:rPr lang="en-US" b="1" dirty="0">
                <a:solidFill>
                  <a:srgbClr val="FF0000"/>
                </a:solidFill>
              </a:rPr>
              <a:t>RED</a:t>
            </a:r>
            <a:r>
              <a:rPr lang="en-US" dirty="0"/>
              <a:t> or </a:t>
            </a:r>
            <a:r>
              <a:rPr lang="en-US" b="1" dirty="0"/>
              <a:t>BLACK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Along with this, RBT has a special node called </a:t>
            </a:r>
            <a:r>
              <a:rPr lang="en-US" b="1" i="1" dirty="0"/>
              <a:t>NIL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Any NULL pointer is changed to point to this special node.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B8FD1D-8E96-F051-F9BC-50DF209DB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Akshat Mittal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8C50AC-DFD4-9390-FED2-1ADDABE89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778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D054B-7EF7-C248-5908-42BF365F6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31801F-4D11-4EC2-C547-149ECED97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Akshat Mittal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9732C3-F950-2372-93D1-050EFC466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37C4AD02-6D10-8F08-D52B-201EAF4C1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2590871"/>
            <a:ext cx="2486025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A6BC65C-8B0E-53FF-6B8B-872F9D0DC795}"/>
              </a:ext>
            </a:extLst>
          </p:cNvPr>
          <p:cNvCxnSpPr>
            <a:cxnSpLocks/>
            <a:stCxn id="6" idx="3"/>
            <a:endCxn id="2050" idx="1"/>
          </p:cNvCxnSpPr>
          <p:nvPr/>
        </p:nvCxnSpPr>
        <p:spPr>
          <a:xfrm flipV="1">
            <a:off x="3067217" y="3833883"/>
            <a:ext cx="9725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FF4570B-022C-C603-6D02-E6194E652C7E}"/>
              </a:ext>
            </a:extLst>
          </p:cNvPr>
          <p:cNvSpPr txBox="1"/>
          <p:nvPr/>
        </p:nvSpPr>
        <p:spPr>
          <a:xfrm>
            <a:off x="3067217" y="3526106"/>
            <a:ext cx="1066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Insert 31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3E129D9-2900-0407-9D2B-ECF50A547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797" y="2205108"/>
            <a:ext cx="3257550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rrow: Circular 15">
            <a:extLst>
              <a:ext uri="{FF2B5EF4-FFF2-40B4-BE49-F238E27FC236}">
                <a16:creationId xmlns:a16="http://schemas.microsoft.com/office/drawing/2014/main" id="{EFE0D3FF-B946-7740-1406-69B821361F10}"/>
              </a:ext>
            </a:extLst>
          </p:cNvPr>
          <p:cNvSpPr/>
          <p:nvPr/>
        </p:nvSpPr>
        <p:spPr>
          <a:xfrm>
            <a:off x="6229443" y="3345687"/>
            <a:ext cx="390617" cy="360837"/>
          </a:xfrm>
          <a:prstGeom prst="circularArrow">
            <a:avLst>
              <a:gd name="adj1" fmla="val 0"/>
              <a:gd name="adj2" fmla="val 1142319"/>
              <a:gd name="adj3" fmla="val 21292562"/>
              <a:gd name="adj4" fmla="val 7552719"/>
              <a:gd name="adj5" fmla="val 12500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53EB555C-2A94-14D6-D316-F19AF38EB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9927" y="2590871"/>
            <a:ext cx="3248025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71B923B-BE8B-05E5-404E-CD8476DE9EF2}"/>
              </a:ext>
            </a:extLst>
          </p:cNvPr>
          <p:cNvCxnSpPr>
            <a:stCxn id="2050" idx="3"/>
            <a:endCxn id="2052" idx="1"/>
          </p:cNvCxnSpPr>
          <p:nvPr/>
        </p:nvCxnSpPr>
        <p:spPr>
          <a:xfrm>
            <a:off x="7297347" y="3833883"/>
            <a:ext cx="9725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663B523-2A73-AFF0-5C35-B61E491F0E10}"/>
              </a:ext>
            </a:extLst>
          </p:cNvPr>
          <p:cNvSpPr txBox="1"/>
          <p:nvPr/>
        </p:nvSpPr>
        <p:spPr>
          <a:xfrm>
            <a:off x="7297347" y="3526106"/>
            <a:ext cx="1066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Case 2a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D65118-A8CE-4D6E-775A-29FCBDD96D5E}"/>
              </a:ext>
            </a:extLst>
          </p:cNvPr>
          <p:cNvSpPr txBox="1"/>
          <p:nvPr/>
        </p:nvSpPr>
        <p:spPr>
          <a:xfrm>
            <a:off x="6096000" y="5522568"/>
            <a:ext cx="4367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Remember: </a:t>
            </a:r>
            <a:r>
              <a:rPr lang="en-US" i="1" dirty="0"/>
              <a:t>NIL</a:t>
            </a:r>
            <a:r>
              <a:rPr lang="en-US" dirty="0"/>
              <a:t> is a </a:t>
            </a:r>
            <a:r>
              <a:rPr lang="en-US" b="1" dirty="0"/>
              <a:t>BLACK</a:t>
            </a:r>
            <a:r>
              <a:rPr lang="en-US" dirty="0"/>
              <a:t> node</a:t>
            </a:r>
          </a:p>
        </p:txBody>
      </p:sp>
    </p:spTree>
    <p:extLst>
      <p:ext uri="{BB962C8B-B14F-4D97-AF65-F5344CB8AC3E}">
        <p14:creationId xmlns:p14="http://schemas.microsoft.com/office/powerpoint/2010/main" val="23337599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 animBg="1"/>
      <p:bldP spid="23" grpId="0"/>
      <p:bldP spid="3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6B264-E0BE-EF8A-4B2C-8174D8E55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E5F9A0-A4FE-996A-D3CB-F616B5707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Akshat Mittal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6AF045-D433-A360-CF80-002675D3C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ED58032A-1891-0292-ACC2-982D6B50C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2510972"/>
            <a:ext cx="3005928" cy="230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A4D0BC85-6310-A274-39FA-8BDC4300D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428" y="2419399"/>
            <a:ext cx="3064893" cy="248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CA580759-B14A-B599-61FB-40B08DF8F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8629" y="2419398"/>
            <a:ext cx="3064895" cy="2483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5CCD2DD-1F8F-5547-BF7D-E45820379CE9}"/>
              </a:ext>
            </a:extLst>
          </p:cNvPr>
          <p:cNvCxnSpPr>
            <a:stCxn id="6" idx="3"/>
            <a:endCxn id="3074" idx="1"/>
          </p:cNvCxnSpPr>
          <p:nvPr/>
        </p:nvCxnSpPr>
        <p:spPr>
          <a:xfrm>
            <a:off x="3587120" y="3661335"/>
            <a:ext cx="843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F26BB02-FB48-6F4C-8C0B-CDEB05D2FAF8}"/>
              </a:ext>
            </a:extLst>
          </p:cNvPr>
          <p:cNvCxnSpPr>
            <a:stCxn id="3074" idx="3"/>
            <a:endCxn id="3076" idx="1"/>
          </p:cNvCxnSpPr>
          <p:nvPr/>
        </p:nvCxnSpPr>
        <p:spPr>
          <a:xfrm flipV="1">
            <a:off x="7495321" y="3661334"/>
            <a:ext cx="8433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92807A-1E5E-D28C-6444-8F7173C37708}"/>
              </a:ext>
            </a:extLst>
          </p:cNvPr>
          <p:cNvSpPr txBox="1"/>
          <p:nvPr/>
        </p:nvSpPr>
        <p:spPr>
          <a:xfrm>
            <a:off x="3587120" y="3353557"/>
            <a:ext cx="1066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Insert 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D7829F-1350-A188-9A3E-B666F5E15820}"/>
              </a:ext>
            </a:extLst>
          </p:cNvPr>
          <p:cNvSpPr txBox="1"/>
          <p:nvPr/>
        </p:nvSpPr>
        <p:spPr>
          <a:xfrm>
            <a:off x="7436356" y="3348513"/>
            <a:ext cx="1066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Case 2b</a:t>
            </a:r>
          </a:p>
        </p:txBody>
      </p:sp>
    </p:spTree>
    <p:extLst>
      <p:ext uri="{BB962C8B-B14F-4D97-AF65-F5344CB8AC3E}">
        <p14:creationId xmlns:p14="http://schemas.microsoft.com/office/powerpoint/2010/main" val="8994126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5AE27-0A57-DAEF-49D7-41CB3B245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8C3D2E-62FC-E9CD-6C44-04B781DC3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Akshat Mittal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34D0BA-97DA-CD77-C200-FA2EEBA07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9E2EE416-FE8D-65CF-4EC2-018D717FF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2591947"/>
            <a:ext cx="3064895" cy="2483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EEFB9ACC-D87B-DC0F-8EEC-7AB05898D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507" y="2301436"/>
            <a:ext cx="3064895" cy="3064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80A7075-C67B-AC87-A137-3F986D07E3C8}"/>
              </a:ext>
            </a:extLst>
          </p:cNvPr>
          <p:cNvCxnSpPr>
            <a:stCxn id="6" idx="3"/>
            <a:endCxn id="4098" idx="1"/>
          </p:cNvCxnSpPr>
          <p:nvPr/>
        </p:nvCxnSpPr>
        <p:spPr>
          <a:xfrm>
            <a:off x="3646087" y="3833883"/>
            <a:ext cx="7874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>
            <a:extLst>
              <a:ext uri="{FF2B5EF4-FFF2-40B4-BE49-F238E27FC236}">
                <a16:creationId xmlns:a16="http://schemas.microsoft.com/office/drawing/2014/main" id="{B6FD6058-969C-43E2-5257-CDF3FC43B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822" y="2463622"/>
            <a:ext cx="3061051" cy="2740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4973E55-24C0-FB97-D92C-D5C6DE033A95}"/>
              </a:ext>
            </a:extLst>
          </p:cNvPr>
          <p:cNvCxnSpPr>
            <a:stCxn id="4098" idx="3"/>
            <a:endCxn id="4100" idx="1"/>
          </p:cNvCxnSpPr>
          <p:nvPr/>
        </p:nvCxnSpPr>
        <p:spPr>
          <a:xfrm flipV="1">
            <a:off x="7498402" y="3833883"/>
            <a:ext cx="7874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029C7A4-C5FA-0057-7B0F-0703ED572F3A}"/>
              </a:ext>
            </a:extLst>
          </p:cNvPr>
          <p:cNvSpPr txBox="1"/>
          <p:nvPr/>
        </p:nvSpPr>
        <p:spPr>
          <a:xfrm>
            <a:off x="3646087" y="3528269"/>
            <a:ext cx="1066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Insert 19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1C285F-5D57-8DF7-191C-C6DE8B12DD4E}"/>
              </a:ext>
            </a:extLst>
          </p:cNvPr>
          <p:cNvSpPr txBox="1"/>
          <p:nvPr/>
        </p:nvSpPr>
        <p:spPr>
          <a:xfrm>
            <a:off x="7499608" y="3528269"/>
            <a:ext cx="1066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Case 3, 2a</a:t>
            </a:r>
          </a:p>
        </p:txBody>
      </p:sp>
      <p:sp>
        <p:nvSpPr>
          <p:cNvPr id="15" name="Arrow: Circular 14">
            <a:extLst>
              <a:ext uri="{FF2B5EF4-FFF2-40B4-BE49-F238E27FC236}">
                <a16:creationId xmlns:a16="http://schemas.microsoft.com/office/drawing/2014/main" id="{4D979A95-8455-2473-E86D-6806946F8E9D}"/>
              </a:ext>
            </a:extLst>
          </p:cNvPr>
          <p:cNvSpPr/>
          <p:nvPr/>
        </p:nvSpPr>
        <p:spPr>
          <a:xfrm>
            <a:off x="5433113" y="3762937"/>
            <a:ext cx="390617" cy="360837"/>
          </a:xfrm>
          <a:prstGeom prst="circularArrow">
            <a:avLst>
              <a:gd name="adj1" fmla="val 0"/>
              <a:gd name="adj2" fmla="val 1142319"/>
              <a:gd name="adj3" fmla="val 21292562"/>
              <a:gd name="adj4" fmla="val 7552719"/>
              <a:gd name="adj5" fmla="val 12500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Arrow: Circular 17">
            <a:extLst>
              <a:ext uri="{FF2B5EF4-FFF2-40B4-BE49-F238E27FC236}">
                <a16:creationId xmlns:a16="http://schemas.microsoft.com/office/drawing/2014/main" id="{F63EC371-0EDF-C968-63C7-4CE2ADA4D90B}"/>
              </a:ext>
            </a:extLst>
          </p:cNvPr>
          <p:cNvSpPr/>
          <p:nvPr/>
        </p:nvSpPr>
        <p:spPr>
          <a:xfrm flipH="1">
            <a:off x="4888915" y="4352673"/>
            <a:ext cx="390617" cy="360837"/>
          </a:xfrm>
          <a:prstGeom prst="circularArrow">
            <a:avLst>
              <a:gd name="adj1" fmla="val 0"/>
              <a:gd name="adj2" fmla="val 1142319"/>
              <a:gd name="adj3" fmla="val 21292562"/>
              <a:gd name="adj4" fmla="val 7552719"/>
              <a:gd name="adj5" fmla="val 12500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6790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 animBg="1"/>
      <p:bldP spid="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6ABE7-F2BE-0F00-F9A2-078F6C4F0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B6841-6A27-C254-F96D-1327C57C7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Akshat Mittal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C7B509-6EFE-4BC8-8620-3F72C0498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66B3DD64-3B05-A1CA-8CC4-B8950C7C1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63622"/>
            <a:ext cx="3061051" cy="2740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F9D967B9-24F6-C66A-FB62-592E54275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508" y="2039441"/>
            <a:ext cx="3948017" cy="360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663F8C2A-C80B-9F3D-46BC-21E20A415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983" y="2039442"/>
            <a:ext cx="3948017" cy="3605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5C92AB8-EC58-C2C4-6E96-290AF74DBE79}"/>
              </a:ext>
            </a:extLst>
          </p:cNvPr>
          <p:cNvCxnSpPr>
            <a:stCxn id="6" idx="3"/>
            <a:endCxn id="5122" idx="1"/>
          </p:cNvCxnSpPr>
          <p:nvPr/>
        </p:nvCxnSpPr>
        <p:spPr>
          <a:xfrm>
            <a:off x="3061051" y="3833883"/>
            <a:ext cx="617457" cy="8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ED78F8-D78A-03C3-569B-AA7FD7C6C796}"/>
              </a:ext>
            </a:extLst>
          </p:cNvPr>
          <p:cNvCxnSpPr>
            <a:stCxn id="5122" idx="3"/>
            <a:endCxn id="5124" idx="1"/>
          </p:cNvCxnSpPr>
          <p:nvPr/>
        </p:nvCxnSpPr>
        <p:spPr>
          <a:xfrm>
            <a:off x="7626525" y="3842169"/>
            <a:ext cx="6174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B291184-9DEA-4FA1-F507-C0000EBD4F2F}"/>
              </a:ext>
            </a:extLst>
          </p:cNvPr>
          <p:cNvSpPr txBox="1"/>
          <p:nvPr/>
        </p:nvSpPr>
        <p:spPr>
          <a:xfrm>
            <a:off x="3061050" y="3533961"/>
            <a:ext cx="1066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Insert 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028E092-6C00-9FC7-9D83-E25642B29985}"/>
              </a:ext>
            </a:extLst>
          </p:cNvPr>
          <p:cNvSpPr txBox="1"/>
          <p:nvPr/>
        </p:nvSpPr>
        <p:spPr>
          <a:xfrm>
            <a:off x="7626525" y="3533961"/>
            <a:ext cx="1066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Case 2b</a:t>
            </a:r>
          </a:p>
        </p:txBody>
      </p:sp>
    </p:spTree>
    <p:extLst>
      <p:ext uri="{BB962C8B-B14F-4D97-AF65-F5344CB8AC3E}">
        <p14:creationId xmlns:p14="http://schemas.microsoft.com/office/powerpoint/2010/main" val="32985144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8E8D7-A497-6FFE-11E8-97838654F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Transplant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D5496-331F-2917-E506-77C2110A8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3771314"/>
          </a:xfrm>
        </p:spPr>
        <p:txBody>
          <a:bodyPr/>
          <a:lstStyle/>
          <a:p>
            <a:r>
              <a:rPr lang="en-US" dirty="0"/>
              <a:t>Transplantation is a general procedure to replace one tree node with another.</a:t>
            </a:r>
          </a:p>
          <a:p>
            <a:r>
              <a:rPr lang="en-US" b="1" dirty="0"/>
              <a:t>Pseudo Code: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Time Complexity = </a:t>
            </a:r>
            <a:r>
              <a:rPr lang="en-US" b="1" dirty="0"/>
              <a:t>O(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2E5957-09C3-8B8A-7DAB-3EAF60FEC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Akshat Mittal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FD9D10-43A9-4317-562F-CAE19393A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AA59BEE-24D6-DE3E-61CE-0D22F0558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539" y="3086242"/>
            <a:ext cx="5343525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B8C3F3-B3A5-4698-5663-FA6353ECF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004" y="3233739"/>
            <a:ext cx="2638793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2057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7C0F0-4494-AB9A-11D5-C73229EAE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48773-224B-463E-00DB-6FCA83530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Deletion of a node in </a:t>
            </a:r>
            <a:r>
              <a:rPr lang="en-US" i="1" dirty="0"/>
              <a:t>RBT </a:t>
            </a:r>
            <a:r>
              <a:rPr lang="en-US" dirty="0"/>
              <a:t>follows the same procedure as that in </a:t>
            </a:r>
            <a:r>
              <a:rPr lang="en-US" i="1" dirty="0"/>
              <a:t>BST</a:t>
            </a:r>
            <a:r>
              <a:rPr lang="en-US" dirty="0"/>
              <a:t> followed by a procedure to restore the properties of </a:t>
            </a:r>
            <a:r>
              <a:rPr lang="en-US" i="1" dirty="0"/>
              <a:t>RBT</a:t>
            </a:r>
            <a:r>
              <a:rPr lang="en-US" dirty="0"/>
              <a:t>.</a:t>
            </a:r>
          </a:p>
          <a:p>
            <a:r>
              <a:rPr lang="en-US" dirty="0"/>
              <a:t>First, we search the tree for the key to be deleted and then transplant the node with its successor/ predecessor.</a:t>
            </a:r>
          </a:p>
          <a:p>
            <a:r>
              <a:rPr lang="en-US" dirty="0"/>
              <a:t>If deleted node is a 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 node, no RBT property is violated in the new tree.</a:t>
            </a:r>
          </a:p>
          <a:p>
            <a:r>
              <a:rPr lang="en-US" dirty="0"/>
              <a:t>Else, we need to follow a fix-up procedure to restore the RBT.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C4F01E-9290-C09D-8413-A19F22226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Akshat Mittal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813E26-A658-178D-C851-14C2043BD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2016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312F0-F493-6849-3770-68A22F577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00088-490C-2EC2-8249-35390A6C0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514808" cy="367830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For example, to delete 31 in the given tree, we follow the steps:</a:t>
            </a:r>
          </a:p>
          <a:p>
            <a:endParaRPr lang="en-US" dirty="0"/>
          </a:p>
          <a:p>
            <a:r>
              <a:rPr lang="en-US" dirty="0"/>
              <a:t>Step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/>
              <a:t>: Search for 31 in the tree.</a:t>
            </a:r>
          </a:p>
          <a:p>
            <a:endParaRPr lang="en-US" dirty="0"/>
          </a:p>
          <a:p>
            <a:r>
              <a:rPr lang="en-US" dirty="0"/>
              <a:t>Step 2: After we reach the node, replace the node with NIL (since no child is present, else we need to replace it with successor/predecessor).</a:t>
            </a:r>
          </a:p>
          <a:p>
            <a:endParaRPr lang="en-US" dirty="0"/>
          </a:p>
          <a:p>
            <a:r>
              <a:rPr lang="en-US" dirty="0"/>
              <a:t>Step 3: We need to fix-up the tree (since a </a:t>
            </a:r>
            <a:r>
              <a:rPr lang="en-US" b="1" dirty="0"/>
              <a:t>BLACK</a:t>
            </a:r>
            <a:r>
              <a:rPr lang="en-US" dirty="0"/>
              <a:t> node is deleted) to restore its properties.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97610C-C641-8212-EF95-14F40FE5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Akshat Mittal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E3F55-73AA-CA4F-6BD2-976CEB640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F1FDFDA9-DFD4-27FD-1F1A-2E8E1216D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6537" y="2180496"/>
            <a:ext cx="3948017" cy="3605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D856C34-2884-2562-FB18-E28786C63857}"/>
              </a:ext>
            </a:extLst>
          </p:cNvPr>
          <p:cNvSpPr txBox="1"/>
          <p:nvPr/>
        </p:nvSpPr>
        <p:spPr>
          <a:xfrm rot="8100795">
            <a:off x="9459582" y="3035934"/>
            <a:ext cx="14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8F1DB2-D2CE-89AE-5ED6-5296DD7EEB9D}"/>
              </a:ext>
            </a:extLst>
          </p:cNvPr>
          <p:cNvSpPr txBox="1"/>
          <p:nvPr/>
        </p:nvSpPr>
        <p:spPr>
          <a:xfrm rot="2804058">
            <a:off x="9267346" y="3720464"/>
            <a:ext cx="14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&gt;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7ABABC7-2982-185A-C29D-0079C1FFF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6537" y="2180495"/>
            <a:ext cx="3947204" cy="3605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5935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/>
      <p:bldP spid="9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4B3D3-089E-F849-C024-6B244AF6E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key – fix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29486-0A75-6415-B25A-9A757B8B9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1565881"/>
          </a:xfrm>
        </p:spPr>
        <p:txBody>
          <a:bodyPr/>
          <a:lstStyle/>
          <a:p>
            <a:r>
              <a:rPr lang="en-US" dirty="0"/>
              <a:t>Say, X is the node transplanted in place of deleted node.</a:t>
            </a:r>
          </a:p>
          <a:p>
            <a:r>
              <a:rPr lang="en-US" dirty="0"/>
              <a:t>Case 0: X is 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Then just change the color of X to </a:t>
            </a:r>
            <a:r>
              <a:rPr lang="en-US" b="1" dirty="0"/>
              <a:t>BLACK</a:t>
            </a:r>
            <a:r>
              <a:rPr lang="en-US" dirty="0"/>
              <a:t> and our RBT is ready.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5E7EDA-5CD4-2CE5-3724-F45515FE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Akshat Mittal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5B20E8-E5DB-5F0F-4E83-13F15F8CE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0941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4B3D3-089E-F849-C024-6B244AF6E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key – fix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29486-0A75-6415-B25A-9A757B8B9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79721"/>
            <a:ext cx="11029615" cy="2032166"/>
          </a:xfrm>
        </p:spPr>
        <p:txBody>
          <a:bodyPr>
            <a:normAutofit/>
          </a:bodyPr>
          <a:lstStyle/>
          <a:p>
            <a:r>
              <a:rPr lang="en-US" dirty="0"/>
              <a:t>Say, W is the sibling of X and Y is parent of X.</a:t>
            </a:r>
          </a:p>
          <a:p>
            <a:r>
              <a:rPr lang="en-US" dirty="0"/>
              <a:t>Case 1: W is 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Then Y must be </a:t>
            </a:r>
            <a:r>
              <a:rPr lang="en-US" b="1" dirty="0">
                <a:solidFill>
                  <a:schemeClr val="tx1"/>
                </a:solidFill>
              </a:rPr>
              <a:t>BLACK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Just switch the colors of W and Y and perform left rotation on Y.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Now this case is converted to either of case 2, 3 or 4.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5E7EDA-5CD4-2CE5-3724-F45515FE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Akshat Mittal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5B20E8-E5DB-5F0F-4E83-13F15F8CE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F72DE6B-E38B-C8A8-ACB2-7189B319F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3850794"/>
            <a:ext cx="3248025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DAD66069-C8FD-60E1-32C0-0565AE3EB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957" y="3850794"/>
            <a:ext cx="3248025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4DD5DD64-9847-E582-B90A-5D07D4200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072" y="3465540"/>
            <a:ext cx="3248025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C26ECAA-DF45-7E8E-DA05-E1A36C506AC3}"/>
              </a:ext>
            </a:extLst>
          </p:cNvPr>
          <p:cNvCxnSpPr>
            <a:stCxn id="3074" idx="3"/>
            <a:endCxn id="3076" idx="1"/>
          </p:cNvCxnSpPr>
          <p:nvPr/>
        </p:nvCxnSpPr>
        <p:spPr>
          <a:xfrm>
            <a:off x="3829217" y="5003319"/>
            <a:ext cx="6317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677BEED-9CEE-50BD-C231-C8E20BF61C9E}"/>
              </a:ext>
            </a:extLst>
          </p:cNvPr>
          <p:cNvCxnSpPr>
            <a:stCxn id="3076" idx="3"/>
            <a:endCxn id="3078" idx="1"/>
          </p:cNvCxnSpPr>
          <p:nvPr/>
        </p:nvCxnSpPr>
        <p:spPr>
          <a:xfrm flipV="1">
            <a:off x="7708982" y="4999065"/>
            <a:ext cx="759090" cy="4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row: Circular 11">
            <a:extLst>
              <a:ext uri="{FF2B5EF4-FFF2-40B4-BE49-F238E27FC236}">
                <a16:creationId xmlns:a16="http://schemas.microsoft.com/office/drawing/2014/main" id="{C13C9090-DAFE-2FD5-F445-C5E03BB000E2}"/>
              </a:ext>
            </a:extLst>
          </p:cNvPr>
          <p:cNvSpPr/>
          <p:nvPr/>
        </p:nvSpPr>
        <p:spPr>
          <a:xfrm flipH="1">
            <a:off x="5889660" y="4835856"/>
            <a:ext cx="390617" cy="360837"/>
          </a:xfrm>
          <a:prstGeom prst="circularArrow">
            <a:avLst>
              <a:gd name="adj1" fmla="val 0"/>
              <a:gd name="adj2" fmla="val 1142319"/>
              <a:gd name="adj3" fmla="val 21292562"/>
              <a:gd name="adj4" fmla="val 7552719"/>
              <a:gd name="adj5" fmla="val 12500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6650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4B3D3-089E-F849-C024-6B244AF6E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key – fix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29486-0A75-6415-B25A-9A757B8B9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79721"/>
            <a:ext cx="11029615" cy="20321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Say, U and V are left and right child of W respectively.</a:t>
            </a:r>
          </a:p>
          <a:p>
            <a:r>
              <a:rPr lang="en-US" dirty="0"/>
              <a:t>Case 2: W, U and V are </a:t>
            </a:r>
            <a:r>
              <a:rPr lang="en-US" b="1" dirty="0"/>
              <a:t>BLACK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Here, Y can be of any color.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Switch the color of W.  We have taken one black from X (due to deletion) and one from W (due to color change of W). Thus, effectively one black is taken from Y. So, the problem is shifted up from X to Y.  We can follow this procedure to reach the root finally.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5B20E8-E5DB-5F0F-4E83-13F15F8CE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0FDD8724-6CEC-A2D4-A52A-595099493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369" y="3790950"/>
            <a:ext cx="40195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E7AA3B91-F3D1-6054-9205-CEB5885B7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096" y="3790950"/>
            <a:ext cx="40195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8D313DC-DA63-7DF5-B98E-7FCF8F7E132A}"/>
              </a:ext>
            </a:extLst>
          </p:cNvPr>
          <p:cNvCxnSpPr>
            <a:stCxn id="4100" idx="3"/>
            <a:endCxn id="4102" idx="1"/>
          </p:cNvCxnSpPr>
          <p:nvPr/>
        </p:nvCxnSpPr>
        <p:spPr>
          <a:xfrm>
            <a:off x="5603919" y="5324475"/>
            <a:ext cx="10031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F506E67-D486-E840-6044-03CA5EE01E3B}"/>
              </a:ext>
            </a:extLst>
          </p:cNvPr>
          <p:cNvSpPr txBox="1"/>
          <p:nvPr/>
        </p:nvSpPr>
        <p:spPr>
          <a:xfrm>
            <a:off x="8465950" y="4275652"/>
            <a:ext cx="988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New X</a:t>
            </a:r>
          </a:p>
        </p:txBody>
      </p:sp>
    </p:spTree>
    <p:extLst>
      <p:ext uri="{BB962C8B-B14F-4D97-AF65-F5344CB8AC3E}">
        <p14:creationId xmlns:p14="http://schemas.microsoft.com/office/powerpoint/2010/main" val="42097818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DD54513-7A0A-0062-9E2A-1B9B5A223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27DF56B4-538E-6CF2-493A-4613EA2712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252247"/>
            <a:ext cx="6973000" cy="3678238"/>
          </a:xfr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0416C53-F29D-D2A9-E8D2-7876899D80AB}"/>
              </a:ext>
            </a:extLst>
          </p:cNvPr>
          <p:cNvSpPr txBox="1"/>
          <p:nvPr/>
        </p:nvSpPr>
        <p:spPr>
          <a:xfrm>
            <a:off x="7750206" y="2252247"/>
            <a:ext cx="38606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Note:</a:t>
            </a:r>
          </a:p>
          <a:p>
            <a:endParaRPr lang="en-US" dirty="0"/>
          </a:p>
          <a:p>
            <a:r>
              <a:rPr lang="en-US" dirty="0"/>
              <a:t>For easy understanding, we will use different NIL nodes every time but actually there is only one NIL node per RBT.</a:t>
            </a:r>
          </a:p>
          <a:p>
            <a:r>
              <a:rPr lang="en-US" dirty="0"/>
              <a:t>This representation will not affect any of the operations discussed subsequently.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B367B3B-B9A9-9300-1A05-0CA5D14D9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Akshat Mittal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821177-CCB6-9BF5-6731-5F1EC454C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1366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CC622-4B3A-879B-85C3-E7155DDB8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key – fix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82483-C7B6-E76C-A502-0C5E0C65B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03835"/>
            <a:ext cx="11029615" cy="1832211"/>
          </a:xfrm>
        </p:spPr>
        <p:txBody>
          <a:bodyPr/>
          <a:lstStyle/>
          <a:p>
            <a:r>
              <a:rPr lang="en-US" dirty="0"/>
              <a:t>Case 3: W and V are </a:t>
            </a:r>
            <a:r>
              <a:rPr lang="en-US" b="1" dirty="0"/>
              <a:t>BLACK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and U is 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Again, Y can be of any color.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Then, switch the colors of W and U and perform a right rotation on W.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Now, this is converted to case 4 with U as new W.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DCD877-1F14-9774-6F69-7E42F41AA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CBBF14E-5F49-157B-D9E0-48F303841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3790950"/>
            <a:ext cx="40195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8ED1BD68-D2CA-C155-30D2-4E66F7C92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598" y="3790950"/>
            <a:ext cx="40195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E4B214A0-A519-7DD0-3180-240458111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003" y="3790950"/>
            <a:ext cx="3829997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Circular 5">
            <a:extLst>
              <a:ext uri="{FF2B5EF4-FFF2-40B4-BE49-F238E27FC236}">
                <a16:creationId xmlns:a16="http://schemas.microsoft.com/office/drawing/2014/main" id="{8F83F5D9-F8C8-46EB-FF8B-49DEAD868B27}"/>
              </a:ext>
            </a:extLst>
          </p:cNvPr>
          <p:cNvSpPr/>
          <p:nvPr/>
        </p:nvSpPr>
        <p:spPr>
          <a:xfrm>
            <a:off x="6667894" y="5595300"/>
            <a:ext cx="390617" cy="360837"/>
          </a:xfrm>
          <a:prstGeom prst="circularArrow">
            <a:avLst>
              <a:gd name="adj1" fmla="val 0"/>
              <a:gd name="adj2" fmla="val 1142319"/>
              <a:gd name="adj3" fmla="val 21292562"/>
              <a:gd name="adj4" fmla="val 7552719"/>
              <a:gd name="adj5" fmla="val 12500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B667914-D0ED-6F93-F833-D40D574AB75C}"/>
              </a:ext>
            </a:extLst>
          </p:cNvPr>
          <p:cNvCxnSpPr>
            <a:cxnSpLocks/>
          </p:cNvCxnSpPr>
          <p:nvPr/>
        </p:nvCxnSpPr>
        <p:spPr>
          <a:xfrm>
            <a:off x="3773010" y="5324475"/>
            <a:ext cx="9942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FADDA9A-18E2-7601-F769-EB83BB839410}"/>
              </a:ext>
            </a:extLst>
          </p:cNvPr>
          <p:cNvCxnSpPr/>
          <p:nvPr/>
        </p:nvCxnSpPr>
        <p:spPr>
          <a:xfrm>
            <a:off x="7572652" y="5324475"/>
            <a:ext cx="7893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9B207AF-46C8-2376-4F8A-4680272D95F5}"/>
              </a:ext>
            </a:extLst>
          </p:cNvPr>
          <p:cNvSpPr txBox="1"/>
          <p:nvPr/>
        </p:nvSpPr>
        <p:spPr>
          <a:xfrm>
            <a:off x="10558300" y="4780141"/>
            <a:ext cx="988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New W</a:t>
            </a:r>
          </a:p>
        </p:txBody>
      </p:sp>
    </p:spTree>
    <p:extLst>
      <p:ext uri="{BB962C8B-B14F-4D97-AF65-F5344CB8AC3E}">
        <p14:creationId xmlns:p14="http://schemas.microsoft.com/office/powerpoint/2010/main" val="925391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Picture 6">
            <a:extLst>
              <a:ext uri="{FF2B5EF4-FFF2-40B4-BE49-F238E27FC236}">
                <a16:creationId xmlns:a16="http://schemas.microsoft.com/office/drawing/2014/main" id="{79B8F1B7-4BE2-756E-D032-8822145D1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108" y="3836046"/>
            <a:ext cx="4019547" cy="306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3E649A90-4153-6079-F3C9-1E0811204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3790950"/>
            <a:ext cx="4019547" cy="306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FCC622-4B3A-879B-85C3-E7155DDB8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key – fix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82483-C7B6-E76C-A502-0C5E0C65B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03835"/>
            <a:ext cx="11029615" cy="1832211"/>
          </a:xfrm>
        </p:spPr>
        <p:txBody>
          <a:bodyPr/>
          <a:lstStyle/>
          <a:p>
            <a:r>
              <a:rPr lang="en-US" dirty="0"/>
              <a:t>Case 4: W is </a:t>
            </a:r>
            <a:r>
              <a:rPr lang="en-US" b="1" dirty="0"/>
              <a:t>BLACK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and V is 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Again, Y can be of any color. Also, U can be of any color.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Change color of W to that of Y and color of Y and V to </a:t>
            </a:r>
            <a:r>
              <a:rPr lang="en-US" b="1" dirty="0">
                <a:solidFill>
                  <a:schemeClr val="tx1"/>
                </a:solidFill>
              </a:rPr>
              <a:t>BLACK</a:t>
            </a:r>
            <a:r>
              <a:rPr lang="en-US" dirty="0">
                <a:solidFill>
                  <a:schemeClr val="tx1"/>
                </a:solidFill>
              </a:rPr>
              <a:t>. Finally, perform left rotation about Y.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In case, W is the new root, change its color to </a:t>
            </a:r>
            <a:r>
              <a:rPr lang="en-US" b="1" dirty="0">
                <a:solidFill>
                  <a:schemeClr val="tx1"/>
                </a:solidFill>
              </a:rPr>
              <a:t>BLACK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Arrow: Circular 5">
            <a:extLst>
              <a:ext uri="{FF2B5EF4-FFF2-40B4-BE49-F238E27FC236}">
                <a16:creationId xmlns:a16="http://schemas.microsoft.com/office/drawing/2014/main" id="{8F83F5D9-F8C8-46EB-FF8B-49DEAD868B27}"/>
              </a:ext>
            </a:extLst>
          </p:cNvPr>
          <p:cNvSpPr/>
          <p:nvPr/>
        </p:nvSpPr>
        <p:spPr>
          <a:xfrm flipH="1">
            <a:off x="5883956" y="4825237"/>
            <a:ext cx="390617" cy="360837"/>
          </a:xfrm>
          <a:prstGeom prst="circularArrow">
            <a:avLst>
              <a:gd name="adj1" fmla="val 0"/>
              <a:gd name="adj2" fmla="val 1142319"/>
              <a:gd name="adj3" fmla="val 21292562"/>
              <a:gd name="adj4" fmla="val 7552719"/>
              <a:gd name="adj5" fmla="val 12500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B667914-D0ED-6F93-F833-D40D574AB75C}"/>
              </a:ext>
            </a:extLst>
          </p:cNvPr>
          <p:cNvCxnSpPr>
            <a:cxnSpLocks/>
          </p:cNvCxnSpPr>
          <p:nvPr/>
        </p:nvCxnSpPr>
        <p:spPr>
          <a:xfrm>
            <a:off x="3773010" y="5324475"/>
            <a:ext cx="9942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FADDA9A-18E2-7601-F769-EB83BB839410}"/>
              </a:ext>
            </a:extLst>
          </p:cNvPr>
          <p:cNvCxnSpPr/>
          <p:nvPr/>
        </p:nvCxnSpPr>
        <p:spPr>
          <a:xfrm>
            <a:off x="7572652" y="5324475"/>
            <a:ext cx="7893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52" name="Picture 8">
            <a:extLst>
              <a:ext uri="{FF2B5EF4-FFF2-40B4-BE49-F238E27FC236}">
                <a16:creationId xmlns:a16="http://schemas.microsoft.com/office/drawing/2014/main" id="{8F2121E0-729A-227C-067D-A0BB4FE0A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3" y="3517576"/>
            <a:ext cx="4019547" cy="306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9301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78B3E-53F2-B734-25CE-3AB4E66F4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key – Fix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FEF46-E0F7-3407-0A24-5D759FF09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1778945"/>
          </a:xfrm>
        </p:spPr>
        <p:txBody>
          <a:bodyPr/>
          <a:lstStyle/>
          <a:p>
            <a:r>
              <a:rPr lang="en-US" dirty="0"/>
              <a:t>Till now we considered Node X as left child </a:t>
            </a:r>
            <a:r>
              <a:rPr lang="en-US"/>
              <a:t>of . </a:t>
            </a:r>
            <a:r>
              <a:rPr lang="en-US" dirty="0"/>
              <a:t>What if it is right child?</a:t>
            </a:r>
          </a:p>
          <a:p>
            <a:r>
              <a:rPr lang="en-US" dirty="0"/>
              <a:t>We can follow exactly similar procedure with right and left terminology interchanged. For example, using right rotation where we did left rotation or vice-versa.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39C8CC-4A84-2523-571F-91FD6BA63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Akshat Mittal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FE79E2-AE34-C9F0-F111-52AE9DDC5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8500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C77A1-AFFE-4182-D7FB-6FF404010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key – pseudo 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768AAE-7115-F1FA-25DF-C75415787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Akshat Mittal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9BBD70-8E02-F1BC-6F8B-9DAFF6C50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A23FB6-1857-FCC0-A62E-8AEB723AF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100" y="1989753"/>
            <a:ext cx="3386375" cy="47306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20D4B5-8559-868C-A96D-7E1848FA2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984" y="1989754"/>
            <a:ext cx="5434315" cy="473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8842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78B3E-53F2-B734-25CE-3AB4E66F4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key – Time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FEF46-E0F7-3407-0A24-5D759FF09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1938743"/>
          </a:xfrm>
        </p:spPr>
        <p:txBody>
          <a:bodyPr/>
          <a:lstStyle/>
          <a:p>
            <a:r>
              <a:rPr lang="en-US" dirty="0"/>
              <a:t>Time Complexity of Deletion = Time To Delete a node + Time to Fix Up</a:t>
            </a:r>
          </a:p>
          <a:p>
            <a:r>
              <a:rPr lang="en-US" dirty="0"/>
              <a:t>Time to Delete = O(log n) as it may require going all the way to a leaf from root to search the node to be deleted.</a:t>
            </a:r>
          </a:p>
          <a:p>
            <a:r>
              <a:rPr lang="en-US" dirty="0"/>
              <a:t>Time to Fix Up = O(log n) as it may require to fix up all the way to root.</a:t>
            </a:r>
          </a:p>
          <a:p>
            <a:r>
              <a:rPr lang="en-US" dirty="0"/>
              <a:t>Thus, Overall Time Complexity for Deletion in RBT = </a:t>
            </a:r>
            <a:r>
              <a:rPr lang="en-US" b="1" dirty="0"/>
              <a:t>O(log n).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39C8CC-4A84-2523-571F-91FD6BA63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Akshat Mittal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FE79E2-AE34-C9F0-F111-52AE9DDC5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9762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78B3E-53F2-B734-25CE-3AB4E66F4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FEF46-E0F7-3407-0A24-5D759FF09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21528"/>
            <a:ext cx="11029615" cy="567770"/>
          </a:xfrm>
        </p:spPr>
        <p:txBody>
          <a:bodyPr/>
          <a:lstStyle/>
          <a:p>
            <a:r>
              <a:rPr lang="en-US" dirty="0"/>
              <a:t>Let’s continue the example of deleting 31.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39C8CC-4A84-2523-571F-91FD6BA63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Akshat Mittal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FE79E2-AE34-C9F0-F111-52AE9DDC5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F0EE27CE-5628-D4AB-A918-58E8EF8E2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2389298"/>
            <a:ext cx="3948017" cy="3605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EE466483-4773-0117-F90D-985E5FDEB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800" y="2389298"/>
            <a:ext cx="3947204" cy="3605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59A4FD-C8AA-C46A-A003-8051E4B2A696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529209" y="4192026"/>
            <a:ext cx="14454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0644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78B3E-53F2-B734-25CE-3AB4E66F4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FEF46-E0F7-3407-0A24-5D759FF09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21528"/>
            <a:ext cx="11029615" cy="567770"/>
          </a:xfrm>
        </p:spPr>
        <p:txBody>
          <a:bodyPr/>
          <a:lstStyle/>
          <a:p>
            <a:r>
              <a:rPr lang="en-US" dirty="0"/>
              <a:t>Let’s continue the example of deleting 31.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FE79E2-AE34-C9F0-F111-52AE9DDC5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EE466483-4773-0117-F90D-985E5FDEB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2346356"/>
            <a:ext cx="3947204" cy="3605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CC45E3-FB35-221E-5925-4A007B117C6C}"/>
              </a:ext>
            </a:extLst>
          </p:cNvPr>
          <p:cNvSpPr txBox="1"/>
          <p:nvPr/>
        </p:nvSpPr>
        <p:spPr>
          <a:xfrm>
            <a:off x="2971961" y="4468704"/>
            <a:ext cx="321655" cy="27699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41587E-3CF5-E018-D9FD-F00839FB7098}"/>
              </a:ext>
            </a:extLst>
          </p:cNvPr>
          <p:cNvSpPr txBox="1"/>
          <p:nvPr/>
        </p:nvSpPr>
        <p:spPr>
          <a:xfrm>
            <a:off x="1275760" y="4330204"/>
            <a:ext cx="321655" cy="27699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F837BC-9E04-6ECD-9C85-72314334600E}"/>
              </a:ext>
            </a:extLst>
          </p:cNvPr>
          <p:cNvSpPr txBox="1"/>
          <p:nvPr/>
        </p:nvSpPr>
        <p:spPr>
          <a:xfrm>
            <a:off x="2005775" y="3661729"/>
            <a:ext cx="321655" cy="27699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BFEBD1-9740-C64E-2D0A-6AE2E2204BA4}"/>
              </a:ext>
            </a:extLst>
          </p:cNvPr>
          <p:cNvSpPr txBox="1"/>
          <p:nvPr/>
        </p:nvSpPr>
        <p:spPr>
          <a:xfrm>
            <a:off x="2104459" y="5183317"/>
            <a:ext cx="321655" cy="27699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U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0BA883-795D-A634-2C0E-2566F1112A5A}"/>
              </a:ext>
            </a:extLst>
          </p:cNvPr>
          <p:cNvSpPr txBox="1"/>
          <p:nvPr/>
        </p:nvSpPr>
        <p:spPr>
          <a:xfrm>
            <a:off x="581192" y="4983407"/>
            <a:ext cx="321655" cy="27699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V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AC74A1CE-956C-6985-5AD1-EB14D1793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93" y="2515564"/>
            <a:ext cx="3829050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458D8D7-92DD-EE0B-7D41-835C26F5F7B8}"/>
              </a:ext>
            </a:extLst>
          </p:cNvPr>
          <p:cNvCxnSpPr>
            <a:stCxn id="7" idx="3"/>
          </p:cNvCxnSpPr>
          <p:nvPr/>
        </p:nvCxnSpPr>
        <p:spPr>
          <a:xfrm flipV="1">
            <a:off x="4528396" y="4128117"/>
            <a:ext cx="1490664" cy="20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144F696-8F68-B972-6C0E-E17DBF3B9056}"/>
              </a:ext>
            </a:extLst>
          </p:cNvPr>
          <p:cNvSpPr txBox="1"/>
          <p:nvPr/>
        </p:nvSpPr>
        <p:spPr>
          <a:xfrm>
            <a:off x="4765616" y="3861601"/>
            <a:ext cx="101622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Case 4</a:t>
            </a:r>
          </a:p>
        </p:txBody>
      </p:sp>
      <p:sp>
        <p:nvSpPr>
          <p:cNvPr id="17" name="Arrow: Circular 16">
            <a:extLst>
              <a:ext uri="{FF2B5EF4-FFF2-40B4-BE49-F238E27FC236}">
                <a16:creationId xmlns:a16="http://schemas.microsoft.com/office/drawing/2014/main" id="{7D7B8D9D-A424-4DB5-8DF1-C0091C15E48E}"/>
              </a:ext>
            </a:extLst>
          </p:cNvPr>
          <p:cNvSpPr/>
          <p:nvPr/>
        </p:nvSpPr>
        <p:spPr>
          <a:xfrm>
            <a:off x="2359486" y="4107866"/>
            <a:ext cx="390617" cy="360837"/>
          </a:xfrm>
          <a:prstGeom prst="circularArrow">
            <a:avLst>
              <a:gd name="adj1" fmla="val 0"/>
              <a:gd name="adj2" fmla="val 1142319"/>
              <a:gd name="adj3" fmla="val 21292562"/>
              <a:gd name="adj4" fmla="val 7552719"/>
              <a:gd name="adj5" fmla="val 12500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18DEB1-F2BB-EA45-F81B-F18A9F15742C}"/>
              </a:ext>
            </a:extLst>
          </p:cNvPr>
          <p:cNvSpPr txBox="1"/>
          <p:nvPr/>
        </p:nvSpPr>
        <p:spPr>
          <a:xfrm>
            <a:off x="581192" y="6141414"/>
            <a:ext cx="4367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Remember: </a:t>
            </a:r>
            <a:r>
              <a:rPr lang="en-US" i="1" dirty="0"/>
              <a:t>NIL</a:t>
            </a:r>
            <a:r>
              <a:rPr lang="en-US" dirty="0"/>
              <a:t> is a </a:t>
            </a:r>
            <a:r>
              <a:rPr lang="en-US" b="1" dirty="0"/>
              <a:t>BLACK</a:t>
            </a:r>
            <a:r>
              <a:rPr lang="en-US" dirty="0"/>
              <a:t> node</a:t>
            </a:r>
          </a:p>
        </p:txBody>
      </p:sp>
    </p:spTree>
    <p:extLst>
      <p:ext uri="{BB962C8B-B14F-4D97-AF65-F5344CB8AC3E}">
        <p14:creationId xmlns:p14="http://schemas.microsoft.com/office/powerpoint/2010/main" val="25968980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3" grpId="0" animBg="1"/>
      <p:bldP spid="16" grpId="0"/>
      <p:bldP spid="17" grpId="0" animBg="1"/>
      <p:bldP spid="1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DCF05-AE1A-5F68-EECD-F3DD1492E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7D64C-9C9D-80A5-75AC-B65D60575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101380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effectLst/>
              </a:rPr>
              <a:t>Introduction to Algorithms by </a:t>
            </a:r>
            <a:r>
              <a:rPr lang="en-US" strike="noStrike" dirty="0">
                <a:solidFill>
                  <a:schemeClr val="tx1"/>
                </a:solidFill>
                <a:effectLst/>
              </a:rPr>
              <a:t>Thomas H. Cormen</a:t>
            </a:r>
            <a:r>
              <a:rPr lang="en-US" dirty="0">
                <a:solidFill>
                  <a:schemeClr val="tx1"/>
                </a:solidFill>
                <a:effectLst/>
              </a:rPr>
              <a:t>, </a:t>
            </a:r>
            <a:r>
              <a:rPr lang="en-US" strike="noStrike" dirty="0">
                <a:solidFill>
                  <a:schemeClr val="tx1"/>
                </a:solidFill>
                <a:effectLst/>
              </a:rPr>
              <a:t>Charles E. Leiserson</a:t>
            </a:r>
            <a:r>
              <a:rPr lang="en-US" dirty="0">
                <a:solidFill>
                  <a:schemeClr val="tx1"/>
                </a:solidFill>
                <a:effectLst/>
              </a:rPr>
              <a:t>, </a:t>
            </a:r>
            <a:r>
              <a:rPr lang="en-US" strike="noStrike" dirty="0">
                <a:solidFill>
                  <a:schemeClr val="tx1"/>
                </a:solidFill>
                <a:effectLst/>
              </a:rPr>
              <a:t>Ronald L. Rivest</a:t>
            </a:r>
            <a:r>
              <a:rPr lang="en-US" dirty="0">
                <a:solidFill>
                  <a:schemeClr val="tx1"/>
                </a:solidFill>
                <a:effectLst/>
              </a:rPr>
              <a:t>, and </a:t>
            </a:r>
            <a:r>
              <a:rPr lang="en-US" strike="noStrike" dirty="0">
                <a:solidFill>
                  <a:schemeClr val="tx1"/>
                </a:solidFill>
                <a:effectLst/>
              </a:rPr>
              <a:t>Clifford Stein</a:t>
            </a:r>
            <a:r>
              <a:rPr lang="en-US" strike="noStrike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T</a:t>
            </a:r>
            <a:r>
              <a:rPr lang="en-US" strike="noStrike" dirty="0">
                <a:solidFill>
                  <a:schemeClr val="tx1"/>
                </a:solidFill>
              </a:rPr>
              <a:t>hird </a:t>
            </a:r>
            <a:r>
              <a:rPr lang="en-US" dirty="0">
                <a:solidFill>
                  <a:schemeClr val="tx1"/>
                </a:solidFill>
              </a:rPr>
              <a:t>E</a:t>
            </a:r>
            <a:r>
              <a:rPr lang="en-US" strike="noStrike" dirty="0">
                <a:solidFill>
                  <a:schemeClr val="tx1"/>
                </a:solidFill>
              </a:rPr>
              <a:t>dition, MIT Press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96BFD-0336-68A6-12AC-CEAF38E70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Akshat Mittal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0C9814-ED90-6642-B3D1-B1F473799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0726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C1A42-1FE0-F678-5540-4EDC9493C3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225" y="2558579"/>
            <a:ext cx="10993549" cy="1740842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Monotype Corsiva" panose="03010101010201010101" pitchFamily="66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09174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5882F-736D-1E01-9A00-94FA6D803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B2AC1-8B1C-2A3A-E714-55F8D58CB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b="0" i="0" u="none" strike="noStrike" baseline="0" dirty="0"/>
              <a:t>A red-black tree is a binary tree that satisfies the following properties: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All properties of </a:t>
            </a:r>
            <a:r>
              <a:rPr lang="en-US" i="1" dirty="0"/>
              <a:t>binary search tree</a:t>
            </a:r>
            <a:r>
              <a:rPr lang="en-US" dirty="0"/>
              <a:t>.</a:t>
            </a:r>
            <a:endParaRPr lang="en-US" i="1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Every Node is either red or black.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Root Node is black.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Every leaf (NIL) is black.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If a node is red, then both its children are black. Further, its parent will be also black.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i="0" u="none" strike="noStrike" baseline="0" dirty="0"/>
              <a:t>For each node, all simple paths from the node to descendant leaves contain the same number of black nodes.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dirty="0"/>
              <a:t>Black Height: 	</a:t>
            </a:r>
            <a:r>
              <a:rPr lang="en-US" dirty="0"/>
              <a:t>Number of black nodes on any simple path from, but not including, a node </a:t>
            </a:r>
            <a:r>
              <a:rPr lang="en-US" i="1" dirty="0"/>
              <a:t>x</a:t>
            </a:r>
            <a:r>
              <a:rPr lang="en-US" dirty="0"/>
              <a:t> down to leaf is called the black 			height of the node.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76D0D7-FC9C-0492-5947-FCA66BA50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Akshat Mittal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C9F081-B0C7-7C9D-46C1-031909909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9004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60D01-4724-6421-5E2E-B6F54F75C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Useful Terms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72DE51-24A0-89C2-A96D-4265AE9680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8885" y="2088649"/>
            <a:ext cx="6754229" cy="4067195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6FCAFA-6CB7-13F9-D74F-994377318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Akshat Mittal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7D3594-3157-D6F9-22E7-3D4BA1F12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1815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24">
            <a:extLst>
              <a:ext uri="{FF2B5EF4-FFF2-40B4-BE49-F238E27FC236}">
                <a16:creationId xmlns:a16="http://schemas.microsoft.com/office/drawing/2014/main" id="{E003304F-5117-D017-68E9-515A9B280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716567"/>
            <a:ext cx="6034004" cy="37728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33E776-D835-010D-705F-517D50681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for a key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11D48D-1171-056E-6A93-FB1B9D50BA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410" b="51050"/>
          <a:stretch/>
        </p:blipFill>
        <p:spPr>
          <a:xfrm>
            <a:off x="5973189" y="2637262"/>
            <a:ext cx="3185606" cy="194591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8BE4B-6FF7-5F88-68B4-2EC60CBBC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220304"/>
          </a:xfrm>
        </p:spPr>
        <p:txBody>
          <a:bodyPr>
            <a:noAutofit/>
          </a:bodyPr>
          <a:lstStyle/>
          <a:p>
            <a:r>
              <a:rPr lang="en-US" dirty="0"/>
              <a:t>Searching for a key in RBT is similar to that in BST.</a:t>
            </a:r>
          </a:p>
          <a:p>
            <a:r>
              <a:rPr lang="en-US" b="1" dirty="0"/>
              <a:t>Pseudo code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Time Complexity: </a:t>
            </a:r>
            <a:r>
              <a:rPr lang="en-US" b="1" dirty="0"/>
              <a:t>O(log 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598618-3B54-A11E-FE2C-D0F81A7C32A6}"/>
              </a:ext>
            </a:extLst>
          </p:cNvPr>
          <p:cNvSpPr txBox="1"/>
          <p:nvPr/>
        </p:nvSpPr>
        <p:spPr>
          <a:xfrm>
            <a:off x="5895047" y="2177084"/>
            <a:ext cx="534731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For example, Searching for </a:t>
            </a:r>
            <a:r>
              <a:rPr lang="en-US" sz="17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11</a:t>
            </a:r>
            <a:r>
              <a:rPr lang="en-US" sz="1700" dirty="0"/>
              <a:t> in the tree will look like: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E77869-0EC8-E08D-13E5-6CA21ACDE2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411" b="51050"/>
          <a:stretch/>
        </p:blipFill>
        <p:spPr>
          <a:xfrm>
            <a:off x="8944398" y="2637262"/>
            <a:ext cx="3185605" cy="19459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188DAB-40A9-15F3-6DEE-D1E70338F1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050" r="49410"/>
          <a:stretch/>
        </p:blipFill>
        <p:spPr>
          <a:xfrm>
            <a:off x="6095999" y="4583177"/>
            <a:ext cx="3185605" cy="19459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BB4C60-E59B-172B-B4FB-C38E67C066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411" t="51050"/>
          <a:stretch/>
        </p:blipFill>
        <p:spPr>
          <a:xfrm>
            <a:off x="8944399" y="4583176"/>
            <a:ext cx="3185604" cy="19459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2B9EC00-D2ED-1115-8D6D-7331A4F792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156" y="3610219"/>
            <a:ext cx="3610479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7743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0A477-14F3-FD53-753D-4179EBF6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Rotation About a 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FBB03-A5B5-19E7-1038-4653987BA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5"/>
            <a:ext cx="11029615" cy="430020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Rotation about a node is a useful operation to keep the height of the tree balanced.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This operation preserves the </a:t>
            </a:r>
            <a:r>
              <a:rPr lang="en-US" i="1" dirty="0"/>
              <a:t>binary search tree</a:t>
            </a:r>
            <a:r>
              <a:rPr lang="en-US" dirty="0"/>
              <a:t> properties.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Two kinds of rotations are possible: </a:t>
            </a:r>
            <a:r>
              <a:rPr lang="en-US" i="1" dirty="0"/>
              <a:t>right </a:t>
            </a:r>
            <a:r>
              <a:rPr lang="en-US" dirty="0"/>
              <a:t>and </a:t>
            </a:r>
            <a:r>
              <a:rPr lang="en-US" i="1" dirty="0"/>
              <a:t>left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Here, </a:t>
            </a:r>
            <a:r>
              <a:rPr lang="el-G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α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l-G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β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el-G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γ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are corresponding subtrees attached at shown positions.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941C91-594F-7068-A532-7AE569B1A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845" y="3808521"/>
            <a:ext cx="1722558" cy="17556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4FED5F-E9DE-8B3C-860F-FC7D44574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1056" y="3808520"/>
            <a:ext cx="1793182" cy="1781833"/>
          </a:xfrm>
          <a:prstGeom prst="rect">
            <a:avLst/>
          </a:prstGeom>
        </p:spPr>
      </p:pic>
      <p:sp>
        <p:nvSpPr>
          <p:cNvPr id="10" name="Arrow: Circular 9">
            <a:extLst>
              <a:ext uri="{FF2B5EF4-FFF2-40B4-BE49-F238E27FC236}">
                <a16:creationId xmlns:a16="http://schemas.microsoft.com/office/drawing/2014/main" id="{40CE03FD-BE5D-1F32-5A3C-052EC576029F}"/>
              </a:ext>
            </a:extLst>
          </p:cNvPr>
          <p:cNvSpPr/>
          <p:nvPr/>
        </p:nvSpPr>
        <p:spPr>
          <a:xfrm>
            <a:off x="3869178" y="4699436"/>
            <a:ext cx="390617" cy="360837"/>
          </a:xfrm>
          <a:prstGeom prst="circularArrow">
            <a:avLst>
              <a:gd name="adj1" fmla="val 0"/>
              <a:gd name="adj2" fmla="val 1142319"/>
              <a:gd name="adj3" fmla="val 21292562"/>
              <a:gd name="adj4" fmla="val 7552719"/>
              <a:gd name="adj5" fmla="val 12500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Arrow: Circular 10">
            <a:extLst>
              <a:ext uri="{FF2B5EF4-FFF2-40B4-BE49-F238E27FC236}">
                <a16:creationId xmlns:a16="http://schemas.microsoft.com/office/drawing/2014/main" id="{5EA48805-CDF0-45FF-48BE-29BCBED15485}"/>
              </a:ext>
            </a:extLst>
          </p:cNvPr>
          <p:cNvSpPr/>
          <p:nvPr/>
        </p:nvSpPr>
        <p:spPr>
          <a:xfrm flipH="1">
            <a:off x="7399778" y="4699436"/>
            <a:ext cx="390617" cy="360837"/>
          </a:xfrm>
          <a:prstGeom prst="circularArrow">
            <a:avLst>
              <a:gd name="adj1" fmla="val 0"/>
              <a:gd name="adj2" fmla="val 1142319"/>
              <a:gd name="adj3" fmla="val 21292562"/>
              <a:gd name="adj4" fmla="val 6105018"/>
              <a:gd name="adj5" fmla="val 12500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0AFB5B8-CE56-2585-73CA-A99BDF4AFBF6}"/>
              </a:ext>
            </a:extLst>
          </p:cNvPr>
          <p:cNvSpPr/>
          <p:nvPr/>
        </p:nvSpPr>
        <p:spPr>
          <a:xfrm>
            <a:off x="5007006" y="4322703"/>
            <a:ext cx="1793182" cy="216911"/>
          </a:xfrm>
          <a:prstGeom prst="rightArrow">
            <a:avLst>
              <a:gd name="adj1" fmla="val 0"/>
              <a:gd name="adj2" fmla="val 66862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5C922DB-273F-977E-B38A-C57AFF4F5B7E}"/>
              </a:ext>
            </a:extLst>
          </p:cNvPr>
          <p:cNvSpPr/>
          <p:nvPr/>
        </p:nvSpPr>
        <p:spPr>
          <a:xfrm flipH="1">
            <a:off x="5007006" y="4879854"/>
            <a:ext cx="1793182" cy="216911"/>
          </a:xfrm>
          <a:prstGeom prst="rightArrow">
            <a:avLst>
              <a:gd name="adj1" fmla="val 0"/>
              <a:gd name="adj2" fmla="val 66862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A2EDAC-26DA-B183-B7B2-F6B11CFED3E9}"/>
              </a:ext>
            </a:extLst>
          </p:cNvPr>
          <p:cNvSpPr txBox="1"/>
          <p:nvPr/>
        </p:nvSpPr>
        <p:spPr>
          <a:xfrm>
            <a:off x="5007006" y="4059711"/>
            <a:ext cx="1793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 Rotate @y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FA5998-07BE-6CC0-4AC9-48ED869DCB17}"/>
              </a:ext>
            </a:extLst>
          </p:cNvPr>
          <p:cNvSpPr txBox="1"/>
          <p:nvPr/>
        </p:nvSpPr>
        <p:spPr>
          <a:xfrm>
            <a:off x="5081125" y="4617940"/>
            <a:ext cx="1793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 Rotate @x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E1170-960E-91D5-5741-2E70861A7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5975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4" grpId="0" animBg="1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312F0-F493-6849-3770-68A22F577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new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00088-490C-2EC2-8249-35390A6C0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Insertion of a new node in </a:t>
            </a:r>
            <a:r>
              <a:rPr lang="en-US" i="1" dirty="0"/>
              <a:t>RBT </a:t>
            </a:r>
            <a:r>
              <a:rPr lang="en-US" dirty="0"/>
              <a:t>follows the same procedure as that in </a:t>
            </a:r>
            <a:r>
              <a:rPr lang="en-US" i="1" dirty="0"/>
              <a:t>BST</a:t>
            </a:r>
            <a:r>
              <a:rPr lang="en-US" dirty="0"/>
              <a:t> followed by a procedure to restore the properties of </a:t>
            </a:r>
            <a:r>
              <a:rPr lang="en-US" i="1" dirty="0"/>
              <a:t>RBT</a:t>
            </a:r>
            <a:r>
              <a:rPr lang="en-US" dirty="0"/>
              <a:t>.</a:t>
            </a:r>
          </a:p>
          <a:p>
            <a:r>
              <a:rPr lang="en-US" dirty="0"/>
              <a:t>We search the tree for the new key to be added till we reach the leaf (</a:t>
            </a:r>
            <a:r>
              <a:rPr lang="en-US" i="1" dirty="0"/>
              <a:t>NIL</a:t>
            </a:r>
            <a:r>
              <a:rPr lang="en-US" dirty="0"/>
              <a:t>) node and add the new node there.</a:t>
            </a:r>
          </a:p>
          <a:p>
            <a:r>
              <a:rPr lang="en-US" dirty="0"/>
              <a:t>The new node added is always colored 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Since, we included a new 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>
                <a:solidFill>
                  <a:schemeClr val="tx1"/>
                </a:solidFill>
              </a:rPr>
              <a:t> node, black height of each node will remain unaffected. The only property that can be violated is that children of a RED node may become again a RED node which is not feasible.</a:t>
            </a:r>
            <a:endParaRPr lang="en-US" dirty="0">
              <a:solidFill>
                <a:srgbClr val="FF0000"/>
              </a:solidFill>
            </a:endParaRPr>
          </a:p>
          <a:p>
            <a:endParaRPr lang="en-US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634501-6DA6-AAD6-F23C-3F7B4CB01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Akshat Mittal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C2AFB3-7662-4AAF-983C-C6025C69A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0840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312F0-F493-6849-3770-68A22F577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new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00088-490C-2EC2-8249-35390A6C0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514808" cy="3678303"/>
          </a:xfrm>
        </p:spPr>
        <p:txBody>
          <a:bodyPr>
            <a:normAutofit/>
          </a:bodyPr>
          <a:lstStyle/>
          <a:p>
            <a:r>
              <a:rPr lang="en-US" dirty="0"/>
              <a:t>For example, to add 9 in the given tree, we follow the steps:</a:t>
            </a:r>
          </a:p>
          <a:p>
            <a:endParaRPr lang="en-US" dirty="0"/>
          </a:p>
          <a:p>
            <a:r>
              <a:rPr lang="en-US" dirty="0"/>
              <a:t>Step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/>
              <a:t>: Search for 9 in the tree.</a:t>
            </a:r>
          </a:p>
          <a:p>
            <a:endParaRPr lang="en-US" dirty="0"/>
          </a:p>
          <a:p>
            <a:r>
              <a:rPr lang="en-US" dirty="0"/>
              <a:t>Step 2: After we reach the leaf node, add new node with key 9 and color RED.</a:t>
            </a:r>
          </a:p>
          <a:p>
            <a:endParaRPr lang="en-US" dirty="0"/>
          </a:p>
          <a:p>
            <a:r>
              <a:rPr lang="en-US" dirty="0"/>
              <a:t>Step 3: We need to fix-up the tree to restore its properties.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67B060-C53D-DE31-3393-E445E4D15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80496"/>
            <a:ext cx="5369069" cy="2840267"/>
          </a:xfrm>
          <a:prstGeom prst="rect">
            <a:avLst/>
          </a:prstGeom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2E994E5-5657-3ADD-51AF-2ADD4EAE5295}"/>
              </a:ext>
            </a:extLst>
          </p:cNvPr>
          <p:cNvSpPr txBox="1"/>
          <p:nvPr/>
        </p:nvSpPr>
        <p:spPr>
          <a:xfrm rot="1644547">
            <a:off x="8573123" y="2566034"/>
            <a:ext cx="14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0D6DC1-2685-BCBB-E79D-06DE131C4EB6}"/>
              </a:ext>
            </a:extLst>
          </p:cNvPr>
          <p:cNvSpPr txBox="1"/>
          <p:nvPr/>
        </p:nvSpPr>
        <p:spPr>
          <a:xfrm rot="7727550">
            <a:off x="9137004" y="3150233"/>
            <a:ext cx="14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6A7F40-E8DE-8453-7617-6A8B9684BEF6}"/>
              </a:ext>
            </a:extLst>
          </p:cNvPr>
          <p:cNvSpPr txBox="1"/>
          <p:nvPr/>
        </p:nvSpPr>
        <p:spPr>
          <a:xfrm rot="7811873">
            <a:off x="8411360" y="3776615"/>
            <a:ext cx="14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D7E492-AE2B-560D-C115-6C357845346B}"/>
              </a:ext>
            </a:extLst>
          </p:cNvPr>
          <p:cNvSpPr txBox="1"/>
          <p:nvPr/>
        </p:nvSpPr>
        <p:spPr>
          <a:xfrm rot="2395356">
            <a:off x="8317851" y="4394392"/>
            <a:ext cx="14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&gt;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C745A96-8999-678C-16D9-C5F51AB01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175" y="2180496"/>
            <a:ext cx="5369894" cy="3426645"/>
          </a:xfrm>
          <a:prstGeom prst="rect">
            <a:avLst/>
          </a:prstGeom>
          <a:ln>
            <a:noFill/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97610C-C641-8212-EF95-14F40FE5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Akshat Mittal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E3F55-73AA-CA4F-6BD2-976CEB640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1192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682</TotalTime>
  <Words>1966</Words>
  <Application>Microsoft Office PowerPoint</Application>
  <PresentationFormat>Widescreen</PresentationFormat>
  <Paragraphs>266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</vt:lpstr>
      <vt:lpstr>Arial</vt:lpstr>
      <vt:lpstr>Calibri</vt:lpstr>
      <vt:lpstr>Gill Sans MT</vt:lpstr>
      <vt:lpstr>Monotype Corsiva</vt:lpstr>
      <vt:lpstr>Times New Roman</vt:lpstr>
      <vt:lpstr>Wingdings</vt:lpstr>
      <vt:lpstr>Wingdings 2</vt:lpstr>
      <vt:lpstr>Dividend</vt:lpstr>
      <vt:lpstr>RED-Black TREE</vt:lpstr>
      <vt:lpstr>Introduction</vt:lpstr>
      <vt:lpstr>Example</vt:lpstr>
      <vt:lpstr>Properties</vt:lpstr>
      <vt:lpstr>Some Useful Terms</vt:lpstr>
      <vt:lpstr>Searching for a key</vt:lpstr>
      <vt:lpstr>Rotation About a node</vt:lpstr>
      <vt:lpstr>Inserting a new key</vt:lpstr>
      <vt:lpstr>Inserting a new key</vt:lpstr>
      <vt:lpstr>Inserting a new key – Fix up</vt:lpstr>
      <vt:lpstr>Inserting a new key – Fix up</vt:lpstr>
      <vt:lpstr>Inserting a new key – Fix up</vt:lpstr>
      <vt:lpstr>Inserting a new key – Fix up</vt:lpstr>
      <vt:lpstr>Inserting a new key – Fix up</vt:lpstr>
      <vt:lpstr>Inserting a new key – Fix up</vt:lpstr>
      <vt:lpstr>Inserting a new key – Fix up</vt:lpstr>
      <vt:lpstr>Inserting a new key – pseudo code</vt:lpstr>
      <vt:lpstr>Inserting a new key – Time complexity</vt:lpstr>
      <vt:lpstr>Illustration</vt:lpstr>
      <vt:lpstr>Illustration</vt:lpstr>
      <vt:lpstr>ILLUSTRATION</vt:lpstr>
      <vt:lpstr>ILLUSTRATION</vt:lpstr>
      <vt:lpstr>ILLUSTRATION</vt:lpstr>
      <vt:lpstr>Transplant</vt:lpstr>
      <vt:lpstr>Deleting a key</vt:lpstr>
      <vt:lpstr>Deleting a key</vt:lpstr>
      <vt:lpstr>Deleting a key – fix up</vt:lpstr>
      <vt:lpstr>Deleting a key – fix up</vt:lpstr>
      <vt:lpstr>Deleting a key – fix up</vt:lpstr>
      <vt:lpstr>Deleting a key – fix up</vt:lpstr>
      <vt:lpstr>Deleting a key – fix up</vt:lpstr>
      <vt:lpstr>Deleting a key – Fix up</vt:lpstr>
      <vt:lpstr>Deleting a key – pseudo code</vt:lpstr>
      <vt:lpstr>deleting a key – Time complexity</vt:lpstr>
      <vt:lpstr>ILLUSTATION</vt:lpstr>
      <vt:lpstr>ILLUSTATION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Akshat Mittal</dc:creator>
  <cp:lastModifiedBy>Akshat Mittal</cp:lastModifiedBy>
  <cp:revision>246</cp:revision>
  <dcterms:created xsi:type="dcterms:W3CDTF">2023-04-15T12:07:44Z</dcterms:created>
  <dcterms:modified xsi:type="dcterms:W3CDTF">2023-04-18T16:44:03Z</dcterms:modified>
</cp:coreProperties>
</file>