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31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27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DE7330-3A85-474D-9403-BBE948E40D1D}">
          <p14:sldIdLst>
            <p14:sldId id="31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99F5-A885-443B-8FC1-D2B3C0B77B8A}" type="datetimeFigureOut">
              <a:rPr lang="en-US" smtClean="0"/>
              <a:t>18-Apr-23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3E1B-33BD-4E24-9DD9-6C3047AE2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3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DE1D40-E0AB-4592-BF85-B27CB74C9FA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F1C-406C-4D4D-A2A0-1DE9D77D40B7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C1710-07EB-4F4E-9852-0E5975D0A615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6450-B79F-4A2F-B213-33508A14CEC9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DA0689-D1B6-4C23-A572-2B275CAE37D5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EA-2D15-4650-B71E-6B3D45C086DE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99D6-069F-4691-BADD-AC05CE56D5C7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725E-42E7-4EEB-95C4-7C3BF7AD9E19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F934-06D0-4930-9772-DA3B7D0230EB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639908-9B5A-471F-A2B5-69208519D766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1B86-7EAE-4DE5-BABC-AF8E436789C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135DE4-4A36-4744-A32D-9556783E267A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Strongly connected components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CCED66-CD5D-BDE1-B1BF-F17CE064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12063"/>
            <a:ext cx="10993546" cy="131973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Akshat Mittal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2000101011</a:t>
            </a:r>
          </a:p>
        </p:txBody>
      </p:sp>
    </p:spTree>
    <p:extLst>
      <p:ext uri="{BB962C8B-B14F-4D97-AF65-F5344CB8AC3E}">
        <p14:creationId xmlns:p14="http://schemas.microsoft.com/office/powerpoint/2010/main" val="1680442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38A5907-F882-036B-351A-413E0AEF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10"/>
            <a:ext cx="7587095" cy="3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6A28A-41A0-81D5-A47C-E3224ECBE1CF}"/>
              </a:ext>
            </a:extLst>
          </p:cNvPr>
          <p:cNvSpPr txBox="1"/>
          <p:nvPr/>
        </p:nvSpPr>
        <p:spPr>
          <a:xfrm>
            <a:off x="5185817" y="458049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28FA4B-FD32-57FF-D91B-D841838DA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5487087" y="4424876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1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3730B02-7014-13FA-92F7-11AFC9EC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779"/>
            <a:ext cx="7587095" cy="3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2701D-ED27-33FA-11E2-DD99E3F9E87D}"/>
              </a:ext>
            </a:extLst>
          </p:cNvPr>
          <p:cNvSpPr txBox="1"/>
          <p:nvPr/>
        </p:nvSpPr>
        <p:spPr>
          <a:xfrm>
            <a:off x="6613863" y="316222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0919C1-99F9-9B6C-1E6C-0C5E2B8CA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6915133" y="30066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0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0DC89E1-B80E-DCA2-6103-8085E89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716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BFBD7-028B-9B14-94A2-082C22ECE233}"/>
              </a:ext>
            </a:extLst>
          </p:cNvPr>
          <p:cNvSpPr txBox="1"/>
          <p:nvPr/>
        </p:nvSpPr>
        <p:spPr>
          <a:xfrm>
            <a:off x="6604986" y="316222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09FECA-A478-8DF6-DB15-4792F01EB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6906256" y="30066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6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3A551B8-343B-0AB4-0BB5-E02C16D9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589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24FD-EFB3-8927-B430-8D62F158767D}"/>
              </a:ext>
            </a:extLst>
          </p:cNvPr>
          <p:cNvSpPr txBox="1"/>
          <p:nvPr/>
        </p:nvSpPr>
        <p:spPr>
          <a:xfrm>
            <a:off x="5185817" y="458049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BFD26F-C7D1-BE76-FCDB-37FE1613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5487087" y="4424876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87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EC2D53F-AE09-0A32-158E-8C846CB5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335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C1993-3A07-8C1C-EA1E-620AC890A0E6}"/>
              </a:ext>
            </a:extLst>
          </p:cNvPr>
          <p:cNvSpPr txBox="1"/>
          <p:nvPr/>
        </p:nvSpPr>
        <p:spPr>
          <a:xfrm>
            <a:off x="3972966" y="23420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104833-28B8-C755-C88F-719A2922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4942988" y="2471474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9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47033BC-94E4-545A-0AEF-F1AFA2C4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2827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43FB3-CDC4-49DC-0965-402A195B262E}"/>
              </a:ext>
            </a:extLst>
          </p:cNvPr>
          <p:cNvSpPr txBox="1"/>
          <p:nvPr/>
        </p:nvSpPr>
        <p:spPr>
          <a:xfrm>
            <a:off x="3781887" y="456655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4392A8E-32E1-F17B-0098-0DDB41E21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4083157" y="4410931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8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31B934E-1F5C-639A-9657-2B2105B9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1811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433E7-CB6F-D95C-3F61-B9AD25E24B67}"/>
              </a:ext>
            </a:extLst>
          </p:cNvPr>
          <p:cNvSpPr txBox="1"/>
          <p:nvPr/>
        </p:nvSpPr>
        <p:spPr>
          <a:xfrm>
            <a:off x="1149867" y="373513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B5B333-9769-1362-F902-42058DA9F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2119889" y="38645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6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97B6E36-FB22-3DE6-A490-68E23D59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39779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2D9D8F34-D07C-2CE0-D794-9161D57B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35715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9BF5B-C76A-CBA5-C7BB-0375FE2D4473}"/>
              </a:ext>
            </a:extLst>
          </p:cNvPr>
          <p:cNvSpPr txBox="1"/>
          <p:nvPr/>
        </p:nvSpPr>
        <p:spPr>
          <a:xfrm>
            <a:off x="2388093" y="597117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43F1822-78E3-CDB7-2D05-7D76E3811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2689363" y="5815559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5929B6D8-9908-360C-7621-8888E751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35714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13C17-11F8-3F2D-B7D5-3DFEAFCEDB75}"/>
              </a:ext>
            </a:extLst>
          </p:cNvPr>
          <p:cNvSpPr txBox="1"/>
          <p:nvPr/>
        </p:nvSpPr>
        <p:spPr>
          <a:xfrm>
            <a:off x="6596109" y="597117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92C3A3-DF31-333B-49CB-27DABAAA7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6897379" y="5815559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43DA-A939-7A48-6855-447685FB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0579-08AC-8496-102B-EB7A0958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 directed graph is strongly connected if there is a path between all pairs of vertices.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A strongly connected component (</a:t>
            </a:r>
            <a:r>
              <a:rPr lang="en-US" b="1" i="0" dirty="0">
                <a:solidFill>
                  <a:srgbClr val="273239"/>
                </a:solidFill>
                <a:effectLst/>
              </a:rPr>
              <a:t>SCC</a:t>
            </a:r>
            <a:r>
              <a:rPr lang="en-US" b="0" i="0" dirty="0">
                <a:solidFill>
                  <a:srgbClr val="273239"/>
                </a:solidFill>
                <a:effectLst/>
              </a:rPr>
              <a:t>) of a directed graph is a maximal strongly connected subgraph.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For example, there are 3 SCCs in the following graph:</a:t>
            </a: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003A-8CEF-E190-730D-401138B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F0DA5-9781-5180-F2D6-4C505F05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35AC03-FF98-744C-3988-7975A0C9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3646761"/>
            <a:ext cx="3067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9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C0F5281-8DD5-D378-93A4-96B8AD26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35713"/>
            <a:ext cx="7587093" cy="39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3047-33E3-95E1-638D-450FA6D9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790451" cy="3678303"/>
          </a:xfrm>
        </p:spPr>
        <p:txBody>
          <a:bodyPr/>
          <a:lstStyle/>
          <a:p>
            <a:r>
              <a:rPr lang="en-US" dirty="0"/>
              <a:t>Now, we will compute Transpose of graph and using the stack apply DFS on it to get SCCs of the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F788179-F708-A6B1-8CF8-6A1977F5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68" y="3106012"/>
            <a:ext cx="5947864" cy="30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4D63C5D-FD89-67D2-A29A-9D155382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35713"/>
            <a:ext cx="7587093" cy="40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11CA3-4986-8BAE-25EF-AB93963DA3B3}"/>
              </a:ext>
            </a:extLst>
          </p:cNvPr>
          <p:cNvSpPr txBox="1"/>
          <p:nvPr/>
        </p:nvSpPr>
        <p:spPr>
          <a:xfrm>
            <a:off x="6613864" y="597117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7A56E37-98AB-1295-55B7-AF34FEBF3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6915134" y="5815559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6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66561DCE-A28D-59A3-24FC-9A874D84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17" y="2035713"/>
            <a:ext cx="7763128" cy="40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859BA-F994-0956-BFD8-60964FACE46D}"/>
              </a:ext>
            </a:extLst>
          </p:cNvPr>
          <p:cNvSpPr txBox="1"/>
          <p:nvPr/>
        </p:nvSpPr>
        <p:spPr>
          <a:xfrm>
            <a:off x="2388093" y="597117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5EA089-B071-B747-76A2-A7A25FC0E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2689363" y="5815559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5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7048A4DB-0F97-D176-4464-853DD05C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79" y="2035713"/>
            <a:ext cx="7939166" cy="42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7B200-0FD0-3AF9-17ED-8076EB9680E8}"/>
              </a:ext>
            </a:extLst>
          </p:cNvPr>
          <p:cNvSpPr txBox="1"/>
          <p:nvPr/>
        </p:nvSpPr>
        <p:spPr>
          <a:xfrm>
            <a:off x="3781887" y="456655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C78D76-6B42-5353-67BA-8DBF9516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4083157" y="4410931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BC95D23D-717D-8FA0-6E45-7D22D537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2035713"/>
            <a:ext cx="7831801" cy="41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E7BA7-D7F9-DBCC-A003-366EFD693C4E}"/>
              </a:ext>
            </a:extLst>
          </p:cNvPr>
          <p:cNvSpPr txBox="1"/>
          <p:nvPr/>
        </p:nvSpPr>
        <p:spPr>
          <a:xfrm>
            <a:off x="1090078" y="373513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BE2730C-7E62-A07A-0495-E589A10B4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2060100" y="38645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8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502B1935-A62F-AFE1-6A79-0F29B31F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2035712"/>
            <a:ext cx="7831801" cy="41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78E9D-09B1-AD54-7645-573004498331}"/>
              </a:ext>
            </a:extLst>
          </p:cNvPr>
          <p:cNvSpPr txBox="1"/>
          <p:nvPr/>
        </p:nvSpPr>
        <p:spPr>
          <a:xfrm>
            <a:off x="1090078" y="373513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70C85E-A5BD-62F8-4CC4-7337F7E05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2060100" y="38645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7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B68DEAD-9C17-1860-F5C7-CCC00037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2035711"/>
            <a:ext cx="7831801" cy="41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3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4BF24984-EBA1-2758-4DBD-48DE8049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2035710"/>
            <a:ext cx="7831801" cy="41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9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8B035225-5139-FC49-679B-89911D3AE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9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6196D-8C8E-07B3-00EB-48B3237D7B60}"/>
              </a:ext>
            </a:extLst>
          </p:cNvPr>
          <p:cNvSpPr txBox="1"/>
          <p:nvPr/>
        </p:nvSpPr>
        <p:spPr>
          <a:xfrm>
            <a:off x="3928578" y="23420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EF7964-CBC8-B85C-64F6-4C88F1DD3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4898600" y="2471474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6CA-C434-E4DB-2090-FAE013C3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Transpose of a </a:t>
            </a:r>
            <a:r>
              <a:rPr lang="en-US" i="1" dirty="0">
                <a:solidFill>
                  <a:schemeClr val="tx1"/>
                </a:solidFill>
                <a:effectLst/>
              </a:rPr>
              <a:t>directed graph G</a:t>
            </a:r>
            <a:r>
              <a:rPr lang="en-US" dirty="0">
                <a:solidFill>
                  <a:schemeClr val="tx1"/>
                </a:solidFill>
                <a:effectLst/>
              </a:rPr>
              <a:t> is another </a:t>
            </a:r>
            <a:r>
              <a:rPr lang="en-US" i="1" dirty="0">
                <a:solidFill>
                  <a:schemeClr val="tx1"/>
                </a:solidFill>
                <a:effectLst/>
              </a:rPr>
              <a:t>directed graph</a:t>
            </a:r>
            <a:r>
              <a:rPr lang="en-US" dirty="0">
                <a:solidFill>
                  <a:schemeClr val="tx1"/>
                </a:solidFill>
                <a:effectLst/>
              </a:rPr>
              <a:t> on the same set of vertices with direction of all the edges reversed.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D52A807-1514-47E9-1BFF-8E175C56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48" y="3434465"/>
            <a:ext cx="2867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DA9CAF-A5AB-A2A7-4562-FF84FDB7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04" y="3424940"/>
            <a:ext cx="2876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9FFF8-F250-9EFD-A997-A711CFA8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DD46A-4F2F-9D3B-BD7E-90B3D8C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635A-C2D0-5E49-AEF9-07AC539E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0790B-9D27-6F92-3400-5AD1E4269258}"/>
              </a:ext>
            </a:extLst>
          </p:cNvPr>
          <p:cNvCxnSpPr>
            <a:cxnSpLocks/>
          </p:cNvCxnSpPr>
          <p:nvPr/>
        </p:nvCxnSpPr>
        <p:spPr>
          <a:xfrm>
            <a:off x="5275654" y="4486275"/>
            <a:ext cx="1640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6BD4AB-762B-5754-5DC2-7D4F3349BC2A}"/>
              </a:ext>
            </a:extLst>
          </p:cNvPr>
          <p:cNvSpPr txBox="1"/>
          <p:nvPr/>
        </p:nvSpPr>
        <p:spPr>
          <a:xfrm>
            <a:off x="5569732" y="4112883"/>
            <a:ext cx="14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43049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B5A250F5-9D85-7C82-7046-C476E727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8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7F82B-A175-E93C-45BD-60402CD289FA}"/>
              </a:ext>
            </a:extLst>
          </p:cNvPr>
          <p:cNvSpPr txBox="1"/>
          <p:nvPr/>
        </p:nvSpPr>
        <p:spPr>
          <a:xfrm>
            <a:off x="3928578" y="23420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4C174F-D4BF-5E47-1DEA-6251BE8C5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4898600" y="2471474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03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8F7F2530-08CF-BFEC-DA0D-82744926D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7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AD40-948C-45DB-18F6-B0CE850D18C0}"/>
              </a:ext>
            </a:extLst>
          </p:cNvPr>
          <p:cNvSpPr txBox="1"/>
          <p:nvPr/>
        </p:nvSpPr>
        <p:spPr>
          <a:xfrm>
            <a:off x="6596108" y="316222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E9A7AA4-3FA5-F80B-6DA7-08D99FD6D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6897378" y="30066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6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5E1B3C98-C891-57BE-6799-6EACC3F2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6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14A3B-00F4-A021-E698-B60A5107F478}"/>
              </a:ext>
            </a:extLst>
          </p:cNvPr>
          <p:cNvSpPr txBox="1"/>
          <p:nvPr/>
        </p:nvSpPr>
        <p:spPr>
          <a:xfrm>
            <a:off x="5128334" y="457542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24FABB-F8B4-57D9-3148-36882BCFE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5429604" y="4419808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9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C46B30AE-FEEF-4DEB-523B-03EEEF4C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5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AB225-3E45-1390-C467-9B005FA923BF}"/>
              </a:ext>
            </a:extLst>
          </p:cNvPr>
          <p:cNvSpPr txBox="1"/>
          <p:nvPr/>
        </p:nvSpPr>
        <p:spPr>
          <a:xfrm>
            <a:off x="5128334" y="457542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A32F8F-B851-30F9-4479-1D110033C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5429604" y="4419808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19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C8C9896F-FAC6-CE3F-802A-DC43BB30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4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31BAC-C1C5-8F31-AA2D-7B731991AEED}"/>
              </a:ext>
            </a:extLst>
          </p:cNvPr>
          <p:cNvSpPr txBox="1"/>
          <p:nvPr/>
        </p:nvSpPr>
        <p:spPr>
          <a:xfrm>
            <a:off x="5128334" y="457542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4CABA1-96A5-6B65-A37A-EF4C53BAF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5429604" y="4419808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77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FF05998F-C74A-9022-2127-4E669DEB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3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80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8CAB7537-3D78-9BB6-42B1-5763F348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4" y="1844892"/>
            <a:ext cx="7831801" cy="4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82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Final SCC</a:t>
            </a:r>
            <a:r>
              <a:rPr lang="en-US" baseline="-25000" dirty="0"/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E3686E6B-27E4-2DBC-AB4A-093D01F0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3" y="1844892"/>
            <a:ext cx="5710217" cy="42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6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F3A-37A7-9875-9C67-9FE6BEA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67F3-3B5E-E42D-59BC-11C3D126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for Kosaraju’s Algorithm = T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baseline="-25000" dirty="0"/>
              <a:t>2</a:t>
            </a:r>
            <a:r>
              <a:rPr lang="en-US" dirty="0"/>
              <a:t> + T</a:t>
            </a:r>
            <a:r>
              <a:rPr lang="en-US" baseline="-25000" dirty="0"/>
              <a:t>3</a:t>
            </a:r>
            <a:r>
              <a:rPr lang="en-US" dirty="0"/>
              <a:t>, where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1</a:t>
            </a:r>
            <a:r>
              <a:rPr lang="en-US" dirty="0"/>
              <a:t> = Time for first DFS in G to construct stack = O(V + E),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2</a:t>
            </a:r>
            <a:r>
              <a:rPr lang="en-US" dirty="0"/>
              <a:t> = Time to compute transpose (G</a:t>
            </a:r>
            <a:r>
              <a:rPr lang="en-US" baseline="30000" dirty="0"/>
              <a:t>T</a:t>
            </a:r>
            <a:r>
              <a:rPr lang="en-US" dirty="0"/>
              <a:t>) = O(E),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3</a:t>
            </a:r>
            <a:r>
              <a:rPr lang="en-US" dirty="0"/>
              <a:t> = Time for second DFS to get SCCs = O(V + 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Thus, Time Complexity for Kosaraju’s Algorithm = </a:t>
            </a:r>
            <a:r>
              <a:rPr lang="en-US" b="1" dirty="0">
                <a:solidFill>
                  <a:srgbClr val="FF0000"/>
                </a:solidFill>
              </a:rPr>
              <a:t>O(V + E)</a:t>
            </a:r>
            <a:r>
              <a:rPr lang="en-US" dirty="0"/>
              <a:t>, where</a:t>
            </a:r>
          </a:p>
          <a:p>
            <a:pPr marL="324000" lvl="1" indent="0">
              <a:buNone/>
            </a:pPr>
            <a:r>
              <a:rPr lang="en-US" dirty="0"/>
              <a:t>V is number of vertices and E is number of edges in graph 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959AF-53CA-BE99-07A0-58EC0832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AB9E7-ABC0-4AD4-595B-97933BC9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6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2558579"/>
            <a:ext cx="10993549" cy="174084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1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1E49-9E1A-ADD0-CAA5-E5C83AB6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Kosaraju’s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B54F-6888-A797-BF92-D1EC78CB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Kosaraju’s algorithm is used find all the SCCs in a given graph 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 fontAlgn="base"/>
            <a:r>
              <a:rPr lang="en-US" dirty="0">
                <a:solidFill>
                  <a:schemeClr val="tx1"/>
                </a:solidFill>
                <a:effectLst/>
              </a:rPr>
              <a:t>Following is detailed Kosaraju’s algorithm: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</a:rPr>
              <a:t>Create an empty stack and do DFS traversal of the graph G. In DFS traversal, after calling recursive DFS for adjacent vertices of a vertex, push the vertex to stack.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</a:rPr>
              <a:t>Compute Transpose of the graph; G</a:t>
            </a:r>
            <a:r>
              <a:rPr lang="en-US" baseline="30000" dirty="0">
                <a:solidFill>
                  <a:schemeClr val="tx1"/>
                </a:solidFill>
                <a:effectLst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</a:rPr>
              <a:t>One by one pop a vertex from stack while it is not empty.  Taking popped vertex as source do DFS in G</a:t>
            </a:r>
            <a:r>
              <a:rPr lang="en-US" baseline="30000" dirty="0">
                <a:solidFill>
                  <a:schemeClr val="tx1"/>
                </a:solidFill>
                <a:effectLst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</a:rPr>
              <a:t>. The DFS starting from this vertex finds strongly connected component of the vertex in original graph 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1E70-84AA-E88C-3B8E-9CBFA87C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9E2A-F481-0C08-8E60-F79C779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78FF9-77C5-DC3A-F6B3-703D4D1A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40"/>
            <a:ext cx="7587096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85ABB-4D00-A37F-724C-0CE07DF6E460}"/>
              </a:ext>
            </a:extLst>
          </p:cNvPr>
          <p:cNvSpPr txBox="1"/>
          <p:nvPr/>
        </p:nvSpPr>
        <p:spPr>
          <a:xfrm>
            <a:off x="2388093" y="597117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3990D4-F443-F7E1-C2A9-71AFEA9F7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2689363" y="5815559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A730696-6F58-D415-CAC8-8DDFA57A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39"/>
            <a:ext cx="7587096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9DBA7-701B-1F30-DDBD-D96A7BF7CC7B}"/>
              </a:ext>
            </a:extLst>
          </p:cNvPr>
          <p:cNvSpPr txBox="1"/>
          <p:nvPr/>
        </p:nvSpPr>
        <p:spPr>
          <a:xfrm>
            <a:off x="1149867" y="373513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868E1E-B642-574F-3FCA-AFEDF8273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2119889" y="3864510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1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B8D623F-E4BF-0F42-7F72-9D9EFA9C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37"/>
            <a:ext cx="7587096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789B-93DA-268C-22CF-503EFF108DFA}"/>
              </a:ext>
            </a:extLst>
          </p:cNvPr>
          <p:cNvSpPr txBox="1"/>
          <p:nvPr/>
        </p:nvSpPr>
        <p:spPr>
          <a:xfrm>
            <a:off x="3781887" y="456655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ACB73E-8567-6941-40F1-9367DB468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4083157" y="4410931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0E413F9-A1F7-0C66-4562-DC491B6E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33"/>
            <a:ext cx="7587096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217AE-5B0D-11B2-266E-441F926CF1BD}"/>
              </a:ext>
            </a:extLst>
          </p:cNvPr>
          <p:cNvSpPr txBox="1"/>
          <p:nvPr/>
        </p:nvSpPr>
        <p:spPr>
          <a:xfrm>
            <a:off x="3781887" y="456655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1FB8BD-B07D-E72A-4743-830557460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 rot="16200000">
            <a:off x="4083157" y="4410931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3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A834DD17-E457-2899-9E26-9593EF16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2043825"/>
            <a:ext cx="7587096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C3739-AAB0-8621-E95F-461C259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6285-C656-F0CB-24FF-B57AB3C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4E6C-8E69-D82B-148B-C6D3614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1090B-43B9-DC4C-E6BB-EA7E983C166F}"/>
              </a:ext>
            </a:extLst>
          </p:cNvPr>
          <p:cNvSpPr txBox="1"/>
          <p:nvPr/>
        </p:nvSpPr>
        <p:spPr>
          <a:xfrm>
            <a:off x="3972966" y="234209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A1F9A71-585B-C44B-81EA-A28F94041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47225" r="79076" b="47510"/>
          <a:stretch/>
        </p:blipFill>
        <p:spPr bwMode="auto">
          <a:xfrm>
            <a:off x="4942988" y="2471474"/>
            <a:ext cx="365126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3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531</TotalTime>
  <Words>486</Words>
  <Application>Microsoft Office PowerPoint</Application>
  <PresentationFormat>Widescreen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Gill Sans MT</vt:lpstr>
      <vt:lpstr>Monotype Corsiva</vt:lpstr>
      <vt:lpstr>Wingdings</vt:lpstr>
      <vt:lpstr>Wingdings 2</vt:lpstr>
      <vt:lpstr>Dividend</vt:lpstr>
      <vt:lpstr>Strongly connected components</vt:lpstr>
      <vt:lpstr>Introduction</vt:lpstr>
      <vt:lpstr>Transpose of a graph</vt:lpstr>
      <vt:lpstr>Kosaraju’s Algorithm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 – Final SCCs</vt:lpstr>
      <vt:lpstr>Time complexity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Mittal</dc:creator>
  <cp:lastModifiedBy>Akshat Mittal</cp:lastModifiedBy>
  <cp:revision>198</cp:revision>
  <dcterms:created xsi:type="dcterms:W3CDTF">2023-04-15T12:07:44Z</dcterms:created>
  <dcterms:modified xsi:type="dcterms:W3CDTF">2023-04-18T16:42:35Z</dcterms:modified>
</cp:coreProperties>
</file>