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BE0A-65B3-4197-80C5-ED88B0D9991E}" type="datetimeFigureOut">
              <a:rPr lang="en-US" smtClean="0"/>
              <a:t>18-Apr-23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62C6-BACC-4B13-B7A0-E9B409FA65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0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3FE175-4795-4C77-A5F4-15585EB17A8A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A834-C6A1-42FE-806E-411DDF5914CB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746CAE-3314-49FF-A02A-4FA7B1C6955F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94B7-ACE1-4A74-8C84-EAB46B67414C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307897-9E04-4902-9CA1-862ECE7ABEAA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55F3-0C19-4377-8B7D-82DBFE5F5F5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37C5-3A3C-489A-86F0-9C81881A7C3E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8F20-5F84-4C47-A4D7-278940852D74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646F-B6BF-4976-B23D-686A936E8245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1D4430-B7A0-4666-8F65-EB136646F5D0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3BEA-DAE1-482D-929C-427C75035077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1441B9-678A-4CB0-B5F9-20505192316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Suffix Trees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CCED66-CD5D-BDE1-B1BF-F17CE064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12063"/>
            <a:ext cx="10993546" cy="131973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Akshat Mittal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2000101011</a:t>
            </a:r>
          </a:p>
        </p:txBody>
      </p:sp>
    </p:spTree>
    <p:extLst>
      <p:ext uri="{BB962C8B-B14F-4D97-AF65-F5344CB8AC3E}">
        <p14:creationId xmlns:p14="http://schemas.microsoft.com/office/powerpoint/2010/main" val="41338618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80DC9-8CB2-0032-1FC2-49739714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1" y="3194297"/>
            <a:ext cx="9190516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95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32FA9-54F7-636A-2C29-192E75F5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1" y="3194297"/>
            <a:ext cx="924233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94E283-5BFB-43A8-F197-203D72B4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1" y="3207707"/>
            <a:ext cx="9350550" cy="3109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A273E-12CE-0AE3-6195-6CA7F6C4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13" y="3228737"/>
            <a:ext cx="906858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3195D-2626-7901-DA95-F723B3B7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3211001"/>
            <a:ext cx="9068586" cy="30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325859-4341-7DCC-48EA-F58397A72DF0}"/>
              </a:ext>
            </a:extLst>
          </p:cNvPr>
          <p:cNvSpPr txBox="1"/>
          <p:nvPr/>
        </p:nvSpPr>
        <p:spPr>
          <a:xfrm>
            <a:off x="9043439" y="3194297"/>
            <a:ext cx="1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 Found!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Happy Emoji Png High-quality Image - Transparent Background Emoji Png, Png  Download , Transparent Png Image - PNGitem">
            <a:extLst>
              <a:ext uri="{FF2B5EF4-FFF2-40B4-BE49-F238E27FC236}">
                <a16:creationId xmlns:a16="http://schemas.microsoft.com/office/drawing/2014/main" id="{36C1F15C-AD2D-AEBD-C5B1-0DF99621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80" y="3570322"/>
            <a:ext cx="968213" cy="10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B9AFBC-F645-0C5A-9BE9-F6D65FCA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8" y="3194297"/>
            <a:ext cx="9259102" cy="3086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52256C-B17C-37E9-408E-056BB0D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3211001"/>
            <a:ext cx="9068586" cy="306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25859-4341-7DCC-48EA-F58397A72DF0}"/>
              </a:ext>
            </a:extLst>
          </p:cNvPr>
          <p:cNvSpPr txBox="1"/>
          <p:nvPr/>
        </p:nvSpPr>
        <p:spPr>
          <a:xfrm>
            <a:off x="9043439" y="3194297"/>
            <a:ext cx="1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Match Found!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Happy Emoji Png High-quality Image - Transparent Background Emoji Png, Png  Download , Transparent Png Image - PNGitem">
            <a:extLst>
              <a:ext uri="{FF2B5EF4-FFF2-40B4-BE49-F238E27FC236}">
                <a16:creationId xmlns:a16="http://schemas.microsoft.com/office/drawing/2014/main" id="{36C1F15C-AD2D-AEBD-C5B1-0DF99621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80" y="3570322"/>
            <a:ext cx="968213" cy="10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3562C6-3053-CFF6-A8BF-A21F356F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3211002"/>
            <a:ext cx="9068586" cy="2956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F47B-C298-9F09-6071-417CDEA5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9AD-4EF4-3B26-4F2D-5AB6F528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Say, we have to search for the string “ssip” in current tree.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We have to visit each child until we find a match.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383F-94F2-30EA-61E3-19273742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543B-ED3E-72CF-64DC-E083783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25859-4341-7DCC-48EA-F58397A72DF0}"/>
              </a:ext>
            </a:extLst>
          </p:cNvPr>
          <p:cNvSpPr txBox="1"/>
          <p:nvPr/>
        </p:nvSpPr>
        <p:spPr>
          <a:xfrm>
            <a:off x="9043439" y="3194297"/>
            <a:ext cx="15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Found!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050" name="Picture 2" descr="Celebrate Emoji Vector Art, Icons, and Graphics for Free Download">
            <a:extLst>
              <a:ext uri="{FF2B5EF4-FFF2-40B4-BE49-F238E27FC236}">
                <a16:creationId xmlns:a16="http://schemas.microsoft.com/office/drawing/2014/main" id="{E0F37680-5087-0E0D-8F9C-9150027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046" y="3570322"/>
            <a:ext cx="1013247" cy="101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2558579"/>
            <a:ext cx="10993549" cy="174084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1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C936-DFC7-8046-C27E-96322E8F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41A3-5775-DEA5-04D6-3E9BD046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900849" cy="3678303"/>
          </a:xfrm>
        </p:spPr>
        <p:txBody>
          <a:bodyPr>
            <a:normAutofit/>
          </a:bodyPr>
          <a:lstStyle/>
          <a:p>
            <a:r>
              <a:rPr lang="en-US" dirty="0"/>
              <a:t>A Suffix Trie of a set of strings S is a tree of all possible suffixes of strings in S. Each edge label represents a character.</a:t>
            </a:r>
          </a:p>
          <a:p>
            <a:r>
              <a:rPr lang="en-US" dirty="0"/>
              <a:t>Each vertex represents a suffix indicated by its path label: A sequence of edge labels from root to that vertex.</a:t>
            </a:r>
          </a:p>
          <a:p>
            <a:pPr algn="l"/>
            <a:r>
              <a:rPr lang="en-US" strike="noStrike" baseline="0" dirty="0"/>
              <a:t>Each vertex is connected to (some of) the other vertices according to the suffixes of strings in </a:t>
            </a:r>
            <a:r>
              <a:rPr lang="en-IN" strike="noStrike" baseline="0" dirty="0"/>
              <a:t>S.</a:t>
            </a:r>
          </a:p>
          <a:p>
            <a:pPr algn="l"/>
            <a:r>
              <a:rPr lang="en-US" dirty="0"/>
              <a:t>The common prefix of two suffixes is shared.</a:t>
            </a:r>
          </a:p>
          <a:p>
            <a:pPr algn="l"/>
            <a:r>
              <a:rPr lang="en-US" dirty="0"/>
              <a:t>Each vertex has a boolean flag to indicate that there exists a suffix in S terminating in that vertex,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C617D-7828-C510-1448-58473A5A2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49" y="2183794"/>
            <a:ext cx="3817951" cy="3543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131FB-10F3-5526-A75D-74F7C3BD0892}"/>
              </a:ext>
            </a:extLst>
          </p:cNvPr>
          <p:cNvSpPr txBox="1"/>
          <p:nvPr/>
        </p:nvSpPr>
        <p:spPr>
          <a:xfrm>
            <a:off x="7739048" y="5727401"/>
            <a:ext cx="361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Suffix Trie formed by using the words {RAT, CAT and CART}.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84D135A-0FE9-FE83-D47B-2F6233E5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FFA8E5-1F8C-302F-E686-10311005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3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D0EF-83AB-1846-4472-6854AFE2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7CE6-6B11-5EBB-0766-2B19814E3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data structure?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A685E-CF4C-A8B0-7605-477A56961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Suffix Tries can also do all the search operations but are costly to store (O(N</a:t>
            </a:r>
            <a:r>
              <a:rPr lang="en-US" baseline="30000" dirty="0"/>
              <a:t>2</a:t>
            </a:r>
            <a:r>
              <a:rPr lang="en-US" dirty="0"/>
              <a:t>)).</a:t>
            </a:r>
          </a:p>
          <a:p>
            <a:r>
              <a:rPr lang="en-US" dirty="0"/>
              <a:t>We need to remove the redundant nodes in the trie to make it more efficient.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9B5DB-3FAF-1FA0-F16D-1C484BAA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Suffix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5DEED-706F-1039-D816-1AFFBC43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35113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suffix Trees, we don’t actually have the redundant nodes and we directly merge the nodes in the suffix trie which have only one children.</a:t>
            </a:r>
          </a:p>
          <a:p>
            <a:r>
              <a:rPr lang="en-US" dirty="0"/>
              <a:t>The number of nodes in a suffix trie is bounded by O(N).</a:t>
            </a:r>
          </a:p>
          <a:p>
            <a:r>
              <a:rPr lang="en-US" dirty="0"/>
              <a:t>Storing the edges could be costly so we represent them as start and end points in the original string.</a:t>
            </a:r>
          </a:p>
          <a:p>
            <a:r>
              <a:rPr lang="en-US" dirty="0"/>
              <a:t>To store a string, we have a general rule to add a special symbol ‘$’ to the end of the string to avoid losing any small suffix which is also a prefix of another larger suffix.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3CBFB5-7FB9-74B7-AC77-920C5D24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0AE866-0E30-E7E6-1D8D-AEA24571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97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E62F-6165-2FCA-5BE1-398B709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1ABC-1AA4-D948-8366-B3F078D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root node is created for the tree.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input string is iterated character by character.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For each character, a new suffix is formed by considering the substring that starts from that character and extends to the end of the string.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search is performed for the longest prefix of the suffix that is already present in the tree.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a matching prefix is found, the traversal continues along the corresponding edge until a point is reached where the suffix differs from the edge label.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6C08-F510-A30B-F9C6-27BB205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93A7-AB55-D714-CE01-F5CB497F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0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E62F-6165-2FCA-5BE1-398B709F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1ABC-1AA4-D948-8366-B3F078D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At this point, a new internal node is created that represents the longest common prefix, and two new edges are added: one going from the parent node to the new internal node, labeled with the common prefix, and one going from the internal node to a new leaf node, labeled with the remaining suffix.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If no matching prefix is found, a new leaf node is created, labeled with the entire suffix, and it is added as a child of the current node.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The resulting suffix tree is a compact representation of all the suffixes of the input string.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76C08-F510-A30B-F9C6-27BB205E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93A7-AB55-D714-CE01-F5CB497F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3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42A1-B157-3044-023C-0CBCA4C5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0229-91D5-AAE2-3356-84B38911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en-US" dirty="0"/>
              <a:t>Say, we have to make a suffix tree for string: </a:t>
            </a:r>
            <a:r>
              <a:rPr lang="en-US" b="1" dirty="0"/>
              <a:t>mississippi$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FFEC-1509-9766-A427-94662FCD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ED5F679-CED9-7337-DA98-82AB5B148CC2}"/>
              </a:ext>
            </a:extLst>
          </p:cNvPr>
          <p:cNvSpPr txBox="1">
            <a:spLocks/>
          </p:cNvSpPr>
          <p:nvPr/>
        </p:nvSpPr>
        <p:spPr>
          <a:xfrm>
            <a:off x="317878" y="5650626"/>
            <a:ext cx="1860256" cy="101380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first substring “mississippi$”.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130D6-880C-1D95-BAAB-F02CD091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28" y="3049468"/>
            <a:ext cx="1647825" cy="2381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3D39B52-1DBA-01DF-7448-7350796B9B0A}"/>
              </a:ext>
            </a:extLst>
          </p:cNvPr>
          <p:cNvSpPr txBox="1">
            <a:spLocks/>
          </p:cNvSpPr>
          <p:nvPr/>
        </p:nvSpPr>
        <p:spPr>
          <a:xfrm>
            <a:off x="2384298" y="5650627"/>
            <a:ext cx="1776140" cy="10138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“ississippi$”.</a:t>
            </a:r>
            <a:endParaRPr lang="en-IN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8E796AC-0DC1-EB2E-09BE-F0A7F8A0E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98" y="3049469"/>
            <a:ext cx="2244018" cy="23812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842F5-24D7-AFF9-234F-0C3B9453FAAD}"/>
              </a:ext>
            </a:extLst>
          </p:cNvPr>
          <p:cNvSpPr txBox="1">
            <a:spLocks/>
          </p:cNvSpPr>
          <p:nvPr/>
        </p:nvSpPr>
        <p:spPr>
          <a:xfrm>
            <a:off x="5798244" y="5559186"/>
            <a:ext cx="1776140" cy="111134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“ssissippi$”.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3928B-103C-79FD-5FE3-46CF36A75375}"/>
              </a:ext>
            </a:extLst>
          </p:cNvPr>
          <p:cNvSpPr txBox="1">
            <a:spLocks/>
          </p:cNvSpPr>
          <p:nvPr/>
        </p:nvSpPr>
        <p:spPr>
          <a:xfrm>
            <a:off x="9509102" y="5605789"/>
            <a:ext cx="1776140" cy="105863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“sissippi$”.</a:t>
            </a:r>
            <a:endParaRPr lang="en-IN" dirty="0"/>
          </a:p>
          <a:p>
            <a:endParaRPr lang="en-IN" dirty="0"/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9435681D-8432-15A5-791E-451E5E9F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61" y="3049468"/>
            <a:ext cx="3503523" cy="2381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1AA0D658-DABB-C479-6B84-40D24118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29" y="3043365"/>
            <a:ext cx="2749070" cy="24866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165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AB08-5A67-B351-9725-530BC12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B41B-D388-DA72-B9D3-1344F662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17E38E8-7E8C-C9F9-A9BC-725C82AF3BA3}"/>
              </a:ext>
            </a:extLst>
          </p:cNvPr>
          <p:cNvSpPr txBox="1">
            <a:spLocks/>
          </p:cNvSpPr>
          <p:nvPr/>
        </p:nvSpPr>
        <p:spPr>
          <a:xfrm>
            <a:off x="581192" y="5058997"/>
            <a:ext cx="1776140" cy="109684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“issippi$”.</a:t>
            </a:r>
            <a:endParaRPr lang="en-IN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71CD02A-9FD2-99C1-BE77-F95B102D92D3}"/>
              </a:ext>
            </a:extLst>
          </p:cNvPr>
          <p:cNvSpPr txBox="1">
            <a:spLocks/>
          </p:cNvSpPr>
          <p:nvPr/>
        </p:nvSpPr>
        <p:spPr>
          <a:xfrm>
            <a:off x="2987704" y="5508371"/>
            <a:ext cx="1776140" cy="109684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“ssippi$”.</a:t>
            </a:r>
            <a:endParaRPr lang="en-IN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F14DDB6-8A11-C7AD-51A2-59A9F64651AA}"/>
              </a:ext>
            </a:extLst>
          </p:cNvPr>
          <p:cNvSpPr txBox="1">
            <a:spLocks/>
          </p:cNvSpPr>
          <p:nvPr/>
        </p:nvSpPr>
        <p:spPr>
          <a:xfrm>
            <a:off x="6096000" y="5628417"/>
            <a:ext cx="1776140" cy="109684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“sippi$”.</a:t>
            </a:r>
            <a:endParaRPr lang="en-IN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1328231-58F6-1D43-FDFD-03BA60062B08}"/>
              </a:ext>
            </a:extLst>
          </p:cNvPr>
          <p:cNvSpPr txBox="1">
            <a:spLocks/>
          </p:cNvSpPr>
          <p:nvPr/>
        </p:nvSpPr>
        <p:spPr>
          <a:xfrm>
            <a:off x="9772924" y="5345383"/>
            <a:ext cx="1776140" cy="109684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“ippi$”.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694489E-4056-2735-0D4B-79CF8EC5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2" y="2246336"/>
            <a:ext cx="2308319" cy="2195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72DB65D-DAD6-D34E-A9BC-509554F9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04" y="2246336"/>
            <a:ext cx="2144672" cy="2870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1159705-3B68-5775-BDD4-0E7246C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89" y="2223974"/>
            <a:ext cx="3219132" cy="31616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0A1E6393-9CD5-DFEE-DF24-CAEF93D7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52" y="2246336"/>
            <a:ext cx="2879495" cy="27679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31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9BAB-D632-F866-FB23-3D8C2644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DB8A5-ADD9-E622-12AF-DEFE2B2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78F85C3-6017-75A6-F6C8-9ABB24C56D9B}"/>
              </a:ext>
            </a:extLst>
          </p:cNvPr>
          <p:cNvSpPr txBox="1">
            <a:spLocks/>
          </p:cNvSpPr>
          <p:nvPr/>
        </p:nvSpPr>
        <p:spPr>
          <a:xfrm>
            <a:off x="682994" y="5438227"/>
            <a:ext cx="1776140" cy="71761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“ppi$”.</a:t>
            </a:r>
            <a:endParaRPr lang="en-IN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A0758A-66E6-5C5F-C6F1-630C727DAE9E}"/>
              </a:ext>
            </a:extLst>
          </p:cNvPr>
          <p:cNvSpPr txBox="1">
            <a:spLocks/>
          </p:cNvSpPr>
          <p:nvPr/>
        </p:nvSpPr>
        <p:spPr>
          <a:xfrm>
            <a:off x="4473117" y="5438227"/>
            <a:ext cx="1776140" cy="71761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“pi$”.</a:t>
            </a:r>
            <a:endParaRPr lang="en-IN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99488C-8B51-56C3-346B-AD88E0F8DDF0}"/>
              </a:ext>
            </a:extLst>
          </p:cNvPr>
          <p:cNvSpPr txBox="1">
            <a:spLocks/>
          </p:cNvSpPr>
          <p:nvPr/>
        </p:nvSpPr>
        <p:spPr>
          <a:xfrm>
            <a:off x="9017701" y="5328557"/>
            <a:ext cx="1776140" cy="82728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Adding the substring “i$”.</a:t>
            </a: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46F0517-6BF0-423C-6ACD-1509DA47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" y="2213541"/>
            <a:ext cx="3207145" cy="3082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854AF77-499D-90E1-D482-8D534F43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8" y="2213541"/>
            <a:ext cx="3424758" cy="3082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D310B21-21C2-A218-276A-970C4817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9" y="2213541"/>
            <a:ext cx="3675045" cy="295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89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35D7-CFB0-6C0E-63FA-AF5F3C4E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– Final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6A38-CAE1-53D0-FD1B-F95813A1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3690" y="5956137"/>
            <a:ext cx="6917210" cy="365125"/>
          </a:xfrm>
        </p:spPr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1E7D7-FAC1-017C-E8FE-9B0AA28A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200919-7E99-960F-30EC-D2BB98FF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36340"/>
            <a:ext cx="5006340" cy="40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7E6BD-0004-2868-E752-AA89A770E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8" y="2117438"/>
            <a:ext cx="54152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55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</TotalTime>
  <Words>845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Monotype Corsiva</vt:lpstr>
      <vt:lpstr>Wingdings 2</vt:lpstr>
      <vt:lpstr>Dividend</vt:lpstr>
      <vt:lpstr>Suffix Trees</vt:lpstr>
      <vt:lpstr>Suffix trie</vt:lpstr>
      <vt:lpstr>Suffix TREE</vt:lpstr>
      <vt:lpstr>INSERTION</vt:lpstr>
      <vt:lpstr>INSERTION</vt:lpstr>
      <vt:lpstr>ILLUSTRATION</vt:lpstr>
      <vt:lpstr>ILLUSTration</vt:lpstr>
      <vt:lpstr>illustration</vt:lpstr>
      <vt:lpstr>Illustration – Final Tree</vt:lpstr>
      <vt:lpstr>searching</vt:lpstr>
      <vt:lpstr>searching</vt:lpstr>
      <vt:lpstr>searching</vt:lpstr>
      <vt:lpstr>searching</vt:lpstr>
      <vt:lpstr>searching</vt:lpstr>
      <vt:lpstr>searching</vt:lpstr>
      <vt:lpstr>searching</vt:lpstr>
      <vt:lpstr>searching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Suffix Trees</dc:title>
  <dc:creator>Akshat Mittal</dc:creator>
  <cp:lastModifiedBy>Akshat Mittal</cp:lastModifiedBy>
  <cp:revision>86</cp:revision>
  <dcterms:created xsi:type="dcterms:W3CDTF">2023-04-18T16:46:41Z</dcterms:created>
  <dcterms:modified xsi:type="dcterms:W3CDTF">2023-04-18T17:36:20Z</dcterms:modified>
</cp:coreProperties>
</file>