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7758D-F88D-477F-9D4E-06D4798CF61C}" type="datetimeFigureOut">
              <a:rPr lang="en-IN" smtClean="0"/>
              <a:t>28-01-2020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3F239D9-2066-4531-A943-B183CD11CF1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130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7758D-F88D-477F-9D4E-06D4798CF61C}" type="datetimeFigureOut">
              <a:rPr lang="en-IN" smtClean="0"/>
              <a:t>28-01-2020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39D9-2066-4531-A943-B183CD11CF1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07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7758D-F88D-477F-9D4E-06D4798CF61C}" type="datetimeFigureOut">
              <a:rPr lang="en-IN" smtClean="0"/>
              <a:t>28-01-2020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39D9-2066-4531-A943-B183CD11CF1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16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7758D-F88D-477F-9D4E-06D4798CF61C}" type="datetimeFigureOut">
              <a:rPr lang="en-IN" smtClean="0"/>
              <a:t>28-01-2020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39D9-2066-4531-A943-B183CD11CF1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636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7758D-F88D-477F-9D4E-06D4798CF61C}" type="datetimeFigureOut">
              <a:rPr lang="en-IN" smtClean="0"/>
              <a:t>28-01-2020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239D9-2066-4531-A943-B183CD11CF1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226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7758D-F88D-477F-9D4E-06D4798CF61C}" type="datetimeFigureOut">
              <a:rPr lang="en-IN" smtClean="0"/>
              <a:t>28-01-2020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239D9-2066-4531-A943-B183CD11CF1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792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7758D-F88D-477F-9D4E-06D4798CF61C}" type="datetimeFigureOut">
              <a:rPr lang="en-IN" smtClean="0"/>
              <a:t>28-01-2020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F239D9-2066-4531-A943-B183CD11CF1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03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7758D-F88D-477F-9D4E-06D4798CF61C}" type="datetimeFigureOut">
              <a:rPr lang="en-IN" smtClean="0"/>
              <a:t>28-01-2020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F239D9-2066-4531-A943-B183CD11CF1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0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7758D-F88D-477F-9D4E-06D4798CF61C}" type="datetimeFigureOut">
              <a:rPr lang="en-IN" smtClean="0"/>
              <a:t>28-01-2020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F239D9-2066-4531-A943-B183CD11CF1E}" type="slidenum">
              <a:rPr lang="en-IN" smtClean="0"/>
              <a:t>‹#›</a:t>
            </a:fld>
            <a:endParaRPr lang="en-IN"/>
          </a:p>
        </p:txBody>
      </p:sp>
    </p:spTree>
    <p:extLst>
      <p:ext uri="{BB962C8B-B14F-4D97-AF65-F5344CB8AC3E}">
        <p14:creationId xmlns:p14="http://schemas.microsoft.com/office/powerpoint/2010/main" val="350920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7758D-F88D-477F-9D4E-06D4798CF61C}" type="datetimeFigureOut">
              <a:rPr lang="en-IN" smtClean="0"/>
              <a:t>28-01-2020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239D9-2066-4531-A943-B183CD11CF1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8884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9B7758D-F88D-477F-9D4E-06D4798CF61C}" type="datetimeFigureOut">
              <a:rPr lang="en-IN" smtClean="0"/>
              <a:t>28-01-2020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3F239D9-2066-4531-A943-B183CD11CF1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26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9B7758D-F88D-477F-9D4E-06D4798CF61C}" type="datetimeFigureOut">
              <a:rPr lang="en-IN" smtClean="0"/>
              <a:t>28-01-2020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3F239D9-2066-4531-A943-B183CD11CF1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036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0715-BAB1-45DA-9F97-B004AF8345D7}"/>
              </a:ext>
            </a:extLst>
          </p:cNvPr>
          <p:cNvSpPr>
            <a:spLocks noGrp="1"/>
          </p:cNvSpPr>
          <p:nvPr>
            <p:ph type="ctrTitle"/>
          </p:nvPr>
        </p:nvSpPr>
        <p:spPr>
          <a:xfrm>
            <a:off x="1298713" y="0"/>
            <a:ext cx="9144000" cy="2387600"/>
          </a:xfrm>
        </p:spPr>
        <p:txBody>
          <a:bodyPr/>
          <a:lstStyle/>
          <a:p>
            <a:r>
              <a:rPr lang="en-IN" dirty="0"/>
              <a:t>COURSERA CAPSTONE PROJECT</a:t>
            </a:r>
          </a:p>
        </p:txBody>
      </p:sp>
      <p:sp>
        <p:nvSpPr>
          <p:cNvPr id="3" name="Subtitle 2">
            <a:extLst>
              <a:ext uri="{FF2B5EF4-FFF2-40B4-BE49-F238E27FC236}">
                <a16:creationId xmlns:a16="http://schemas.microsoft.com/office/drawing/2014/main" id="{2B3F9373-BDA1-4F9F-83B5-4622C70A22AB}"/>
              </a:ext>
            </a:extLst>
          </p:cNvPr>
          <p:cNvSpPr>
            <a:spLocks noGrp="1"/>
          </p:cNvSpPr>
          <p:nvPr>
            <p:ph type="subTitle" idx="1"/>
          </p:nvPr>
        </p:nvSpPr>
        <p:spPr>
          <a:xfrm>
            <a:off x="1338469" y="2601119"/>
            <a:ext cx="9144000" cy="1655762"/>
          </a:xfrm>
        </p:spPr>
        <p:txBody>
          <a:bodyPr/>
          <a:lstStyle/>
          <a:p>
            <a:r>
              <a:rPr lang="en-US" dirty="0"/>
              <a:t>THE BATTLE OF THE NEIGHBOURHOODS-PRESENTATION</a:t>
            </a:r>
            <a:endParaRPr lang="en-IN" dirty="0"/>
          </a:p>
        </p:txBody>
      </p:sp>
      <p:sp>
        <p:nvSpPr>
          <p:cNvPr id="4" name="TextBox 3">
            <a:extLst>
              <a:ext uri="{FF2B5EF4-FFF2-40B4-BE49-F238E27FC236}">
                <a16:creationId xmlns:a16="http://schemas.microsoft.com/office/drawing/2014/main" id="{BDCC65AA-51CD-44C2-ABEF-2C39E9FCD111}"/>
              </a:ext>
            </a:extLst>
          </p:cNvPr>
          <p:cNvSpPr txBox="1"/>
          <p:nvPr/>
        </p:nvSpPr>
        <p:spPr>
          <a:xfrm>
            <a:off x="3299791" y="3429000"/>
            <a:ext cx="7142922" cy="1107996"/>
          </a:xfrm>
          <a:prstGeom prst="rect">
            <a:avLst/>
          </a:prstGeom>
          <a:noFill/>
        </p:spPr>
        <p:txBody>
          <a:bodyPr wrap="square" rtlCol="0">
            <a:spAutoFit/>
          </a:bodyPr>
          <a:lstStyle/>
          <a:p>
            <a:pPr algn="ctr"/>
            <a:r>
              <a:rPr lang="en-US" sz="2400" dirty="0"/>
              <a:t>Opening a new Indian Sweet Shop</a:t>
            </a:r>
          </a:p>
          <a:p>
            <a:pPr algn="ctr"/>
            <a:r>
              <a:rPr lang="en-US" sz="2400" dirty="0"/>
              <a:t>in Delhi, India</a:t>
            </a:r>
          </a:p>
          <a:p>
            <a:pPr algn="ctr"/>
            <a:endParaRPr lang="en-US" dirty="0"/>
          </a:p>
        </p:txBody>
      </p:sp>
      <p:sp>
        <p:nvSpPr>
          <p:cNvPr id="5" name="TextBox 4">
            <a:extLst>
              <a:ext uri="{FF2B5EF4-FFF2-40B4-BE49-F238E27FC236}">
                <a16:creationId xmlns:a16="http://schemas.microsoft.com/office/drawing/2014/main" id="{29993300-D758-46CF-8818-20A8D65579CC}"/>
              </a:ext>
            </a:extLst>
          </p:cNvPr>
          <p:cNvSpPr txBox="1"/>
          <p:nvPr/>
        </p:nvSpPr>
        <p:spPr>
          <a:xfrm>
            <a:off x="8176591" y="5367130"/>
            <a:ext cx="3061252" cy="646331"/>
          </a:xfrm>
          <a:prstGeom prst="rect">
            <a:avLst/>
          </a:prstGeom>
          <a:noFill/>
        </p:spPr>
        <p:txBody>
          <a:bodyPr wrap="square" rtlCol="0">
            <a:spAutoFit/>
          </a:bodyPr>
          <a:lstStyle/>
          <a:p>
            <a:r>
              <a:rPr lang="en-US" dirty="0"/>
              <a:t> Prepared by: Akshat Kumar</a:t>
            </a:r>
          </a:p>
          <a:p>
            <a:r>
              <a:rPr lang="en-US" dirty="0"/>
              <a:t>  Place: India</a:t>
            </a:r>
            <a:endParaRPr lang="en-IN" dirty="0"/>
          </a:p>
        </p:txBody>
      </p:sp>
    </p:spTree>
    <p:extLst>
      <p:ext uri="{BB962C8B-B14F-4D97-AF65-F5344CB8AC3E}">
        <p14:creationId xmlns:p14="http://schemas.microsoft.com/office/powerpoint/2010/main" val="382930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13B29-01D9-4E33-90D2-D58E1DA1BB1F}"/>
              </a:ext>
            </a:extLst>
          </p:cNvPr>
          <p:cNvSpPr txBox="1"/>
          <p:nvPr/>
        </p:nvSpPr>
        <p:spPr>
          <a:xfrm>
            <a:off x="4147929" y="777201"/>
            <a:ext cx="2340769" cy="461665"/>
          </a:xfrm>
          <a:prstGeom prst="rect">
            <a:avLst/>
          </a:prstGeom>
          <a:noFill/>
        </p:spPr>
        <p:txBody>
          <a:bodyPr wrap="none" rtlCol="0">
            <a:spAutoFit/>
          </a:bodyPr>
          <a:lstStyle/>
          <a:p>
            <a:r>
              <a:rPr lang="en-IN" sz="2400" b="1" dirty="0"/>
              <a:t> INTRODUCTION </a:t>
            </a:r>
            <a:endParaRPr lang="en-IN" sz="2400" dirty="0"/>
          </a:p>
        </p:txBody>
      </p:sp>
      <p:sp>
        <p:nvSpPr>
          <p:cNvPr id="3" name="TextBox 2">
            <a:extLst>
              <a:ext uri="{FF2B5EF4-FFF2-40B4-BE49-F238E27FC236}">
                <a16:creationId xmlns:a16="http://schemas.microsoft.com/office/drawing/2014/main" id="{76BA8BEC-E8FB-4D29-B2A7-6039A9DB2140}"/>
              </a:ext>
            </a:extLst>
          </p:cNvPr>
          <p:cNvSpPr txBox="1"/>
          <p:nvPr/>
        </p:nvSpPr>
        <p:spPr>
          <a:xfrm>
            <a:off x="437321" y="1648816"/>
            <a:ext cx="10813774" cy="4801314"/>
          </a:xfrm>
          <a:prstGeom prst="rect">
            <a:avLst/>
          </a:prstGeom>
          <a:noFill/>
        </p:spPr>
        <p:txBody>
          <a:bodyPr wrap="square" rtlCol="0">
            <a:spAutoFit/>
          </a:bodyPr>
          <a:lstStyle/>
          <a:p>
            <a:pPr marL="342900" indent="-342900">
              <a:buFont typeface="Arial" panose="020B0604020202020204" pitchFamily="34" charset="0"/>
              <a:buChar char="•"/>
            </a:pPr>
            <a:r>
              <a:rPr lang="en-IN" sz="2400" dirty="0"/>
              <a:t>When it comes to Indian Cuisine and food one thing cannot be overlooked is Indian’s love for Sweets. It’s not uncommon to see huge crowds at Sweet stores across the Country. And with the variety and sheer number of sweets available it's no wonder that it's such an important part of an Indian's lives.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rPr>
              <a:t>The objective of this capstone project is to analyse and select the best locations that are available in Delhi, India to open a new Indian Sweet Shop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rPr>
              <a:t>Sweet Shop chain owners, Businessman and some entrepreneurs would be interested in knowing the location in the city like Delhi, India which is densely populated and have a great scope to open a Sweet Shop and flourish them in near future. </a:t>
            </a:r>
            <a:endParaRPr lang="en-IN" sz="2400" dirty="0"/>
          </a:p>
          <a:p>
            <a:endParaRPr lang="en-IN" dirty="0"/>
          </a:p>
        </p:txBody>
      </p:sp>
    </p:spTree>
    <p:extLst>
      <p:ext uri="{BB962C8B-B14F-4D97-AF65-F5344CB8AC3E}">
        <p14:creationId xmlns:p14="http://schemas.microsoft.com/office/powerpoint/2010/main" val="192213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A8AF44-5DE9-44D8-A113-20EC29409097}"/>
              </a:ext>
            </a:extLst>
          </p:cNvPr>
          <p:cNvSpPr txBox="1"/>
          <p:nvPr/>
        </p:nvSpPr>
        <p:spPr>
          <a:xfrm>
            <a:off x="927652" y="755374"/>
            <a:ext cx="2862469" cy="461665"/>
          </a:xfrm>
          <a:prstGeom prst="rect">
            <a:avLst/>
          </a:prstGeom>
          <a:noFill/>
        </p:spPr>
        <p:txBody>
          <a:bodyPr wrap="square" rtlCol="0">
            <a:spAutoFit/>
          </a:bodyPr>
          <a:lstStyle/>
          <a:p>
            <a:r>
              <a:rPr lang="en-IN" sz="2400" dirty="0"/>
              <a:t>DATA</a:t>
            </a:r>
          </a:p>
        </p:txBody>
      </p:sp>
      <p:sp>
        <p:nvSpPr>
          <p:cNvPr id="4" name="TextBox 3">
            <a:extLst>
              <a:ext uri="{FF2B5EF4-FFF2-40B4-BE49-F238E27FC236}">
                <a16:creationId xmlns:a16="http://schemas.microsoft.com/office/drawing/2014/main" id="{FE6B0E1C-BCF6-4753-810C-41FDAEAE626B}"/>
              </a:ext>
            </a:extLst>
          </p:cNvPr>
          <p:cNvSpPr txBox="1"/>
          <p:nvPr/>
        </p:nvSpPr>
        <p:spPr>
          <a:xfrm>
            <a:off x="927652" y="1578311"/>
            <a:ext cx="7275444"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List of </a:t>
            </a:r>
            <a:r>
              <a:rPr lang="en-US" sz="2400" dirty="0" err="1"/>
              <a:t>neighbourhoods</a:t>
            </a:r>
            <a:r>
              <a:rPr lang="en-US" sz="2400" dirty="0"/>
              <a:t> in Delhi. This defines the scope of this project which is confined to the city of Delhi. </a:t>
            </a:r>
          </a:p>
          <a:p>
            <a:endParaRPr lang="en-US" sz="2400" dirty="0"/>
          </a:p>
          <a:p>
            <a:pPr marL="342900" indent="-342900">
              <a:buFont typeface="Arial" panose="020B0604020202020204" pitchFamily="34" charset="0"/>
              <a:buChar char="•"/>
            </a:pPr>
            <a:r>
              <a:rPr lang="en-US" sz="2400" dirty="0"/>
              <a:t>https://en.wikipedia.org/wiki/Neighbourhoods_of_Delhi </a:t>
            </a:r>
          </a:p>
          <a:p>
            <a:r>
              <a:rPr lang="en-US" sz="2400" dirty="0"/>
              <a:t> </a:t>
            </a:r>
          </a:p>
          <a:p>
            <a:pPr marL="342900" indent="-342900">
              <a:buFont typeface="Arial" panose="020B0604020202020204" pitchFamily="34" charset="0"/>
              <a:buChar char="•"/>
            </a:pPr>
            <a:r>
              <a:rPr lang="en-US" sz="2400" dirty="0"/>
              <a:t>For the sake of geographical coordinates of the </a:t>
            </a:r>
            <a:r>
              <a:rPr lang="en-US" sz="2400" dirty="0" err="1"/>
              <a:t>neighbourhoods</a:t>
            </a:r>
            <a:r>
              <a:rPr lang="en-US" sz="2400" dirty="0"/>
              <a:t> we will be using the </a:t>
            </a:r>
            <a:r>
              <a:rPr lang="en-US" sz="2400" dirty="0" err="1"/>
              <a:t>geopy</a:t>
            </a:r>
            <a:r>
              <a:rPr lang="en-US" sz="2400" dirty="0"/>
              <a:t> library. </a:t>
            </a:r>
          </a:p>
          <a:p>
            <a:endParaRPr lang="en-US" sz="2400" dirty="0"/>
          </a:p>
          <a:p>
            <a:pPr marL="342900" indent="-342900">
              <a:buFont typeface="Arial" panose="020B0604020202020204" pitchFamily="34" charset="0"/>
              <a:buChar char="•"/>
            </a:pPr>
            <a:r>
              <a:rPr lang="en-US" sz="2400" dirty="0"/>
              <a:t>For the </a:t>
            </a:r>
            <a:r>
              <a:rPr lang="en-US" sz="2400" dirty="0" err="1"/>
              <a:t>the</a:t>
            </a:r>
            <a:r>
              <a:rPr lang="en-US" sz="2400" dirty="0"/>
              <a:t> purpose of exploring the </a:t>
            </a:r>
            <a:r>
              <a:rPr lang="en-US" sz="2400" dirty="0" err="1"/>
              <a:t>neighbourhoods</a:t>
            </a:r>
            <a:r>
              <a:rPr lang="en-US" sz="2400" dirty="0"/>
              <a:t> we will be using the foursquare API. </a:t>
            </a:r>
            <a:endParaRPr lang="en-IN" sz="2400" dirty="0"/>
          </a:p>
        </p:txBody>
      </p:sp>
    </p:spTree>
    <p:extLst>
      <p:ext uri="{BB962C8B-B14F-4D97-AF65-F5344CB8AC3E}">
        <p14:creationId xmlns:p14="http://schemas.microsoft.com/office/powerpoint/2010/main" val="244634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9A3E77-A80C-45EA-9046-F715DAF0FC6B}"/>
              </a:ext>
            </a:extLst>
          </p:cNvPr>
          <p:cNvSpPr txBox="1"/>
          <p:nvPr/>
        </p:nvSpPr>
        <p:spPr>
          <a:xfrm>
            <a:off x="4731026" y="221118"/>
            <a:ext cx="5579165" cy="461665"/>
          </a:xfrm>
          <a:prstGeom prst="rect">
            <a:avLst/>
          </a:prstGeom>
          <a:noFill/>
        </p:spPr>
        <p:txBody>
          <a:bodyPr wrap="square" rtlCol="0">
            <a:spAutoFit/>
          </a:bodyPr>
          <a:lstStyle/>
          <a:p>
            <a:r>
              <a:rPr lang="en-IN" sz="2400" dirty="0"/>
              <a:t>METHODOLOGY</a:t>
            </a:r>
          </a:p>
        </p:txBody>
      </p:sp>
      <p:sp>
        <p:nvSpPr>
          <p:cNvPr id="3" name="TextBox 2">
            <a:extLst>
              <a:ext uri="{FF2B5EF4-FFF2-40B4-BE49-F238E27FC236}">
                <a16:creationId xmlns:a16="http://schemas.microsoft.com/office/drawing/2014/main" id="{E66386E3-C5B7-4F09-A10A-FFD85A0A5A61}"/>
              </a:ext>
            </a:extLst>
          </p:cNvPr>
          <p:cNvSpPr txBox="1"/>
          <p:nvPr/>
        </p:nvSpPr>
        <p:spPr>
          <a:xfrm>
            <a:off x="1113182" y="912238"/>
            <a:ext cx="9965636"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Scrap the data of neighborhood from Wikipedia</a:t>
            </a:r>
          </a:p>
          <a:p>
            <a:endParaRPr lang="en-US" sz="2400" dirty="0"/>
          </a:p>
          <a:p>
            <a:pPr marL="342900" indent="-342900">
              <a:buFont typeface="Arial" panose="020B0604020202020204" pitchFamily="34" charset="0"/>
              <a:buChar char="•"/>
            </a:pPr>
            <a:r>
              <a:rPr lang="en-US" sz="2400" dirty="0"/>
              <a:t> Gathered geographical coordinate from </a:t>
            </a:r>
            <a:r>
              <a:rPr lang="en-US" sz="2400" dirty="0" err="1"/>
              <a:t>Geopy</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Used folium to visualize the data on map.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Used foursquare API to explore the locality</a:t>
            </a:r>
          </a:p>
          <a:p>
            <a:r>
              <a:rPr lang="en-US" sz="2400" dirty="0"/>
              <a:t> </a:t>
            </a:r>
          </a:p>
          <a:p>
            <a:pPr marL="342900" indent="-342900">
              <a:buFont typeface="Arial" panose="020B0604020202020204" pitchFamily="34" charset="0"/>
              <a:buChar char="•"/>
            </a:pPr>
            <a:r>
              <a:rPr lang="en-US" sz="2400" dirty="0"/>
              <a:t>Analysis of the venue data and selected the mean of occurrence of venue type grouped by neighborhood as feature for clustering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Used K-Means for clustering data in three clusters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Presented the cluster on the map</a:t>
            </a:r>
            <a:endParaRPr lang="en-IN" sz="2400" dirty="0"/>
          </a:p>
        </p:txBody>
      </p:sp>
    </p:spTree>
    <p:extLst>
      <p:ext uri="{BB962C8B-B14F-4D97-AF65-F5344CB8AC3E}">
        <p14:creationId xmlns:p14="http://schemas.microsoft.com/office/powerpoint/2010/main" val="218817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41C362-CE67-4D58-AFA1-B881309014E3}"/>
              </a:ext>
            </a:extLst>
          </p:cNvPr>
          <p:cNvSpPr txBox="1"/>
          <p:nvPr/>
        </p:nvSpPr>
        <p:spPr>
          <a:xfrm>
            <a:off x="397566" y="530087"/>
            <a:ext cx="1234825" cy="461665"/>
          </a:xfrm>
          <a:prstGeom prst="rect">
            <a:avLst/>
          </a:prstGeom>
          <a:noFill/>
        </p:spPr>
        <p:txBody>
          <a:bodyPr wrap="none" rtlCol="0">
            <a:spAutoFit/>
          </a:bodyPr>
          <a:lstStyle/>
          <a:p>
            <a:r>
              <a:rPr lang="en-IN" sz="2400" dirty="0"/>
              <a:t>RESULTS</a:t>
            </a:r>
          </a:p>
        </p:txBody>
      </p:sp>
      <p:sp>
        <p:nvSpPr>
          <p:cNvPr id="3" name="TextBox 2">
            <a:extLst>
              <a:ext uri="{FF2B5EF4-FFF2-40B4-BE49-F238E27FC236}">
                <a16:creationId xmlns:a16="http://schemas.microsoft.com/office/drawing/2014/main" id="{BF6D42AB-2C89-44B0-ABB3-B3C54E77D488}"/>
              </a:ext>
            </a:extLst>
          </p:cNvPr>
          <p:cNvSpPr txBox="1"/>
          <p:nvPr/>
        </p:nvSpPr>
        <p:spPr>
          <a:xfrm>
            <a:off x="397566" y="1102092"/>
            <a:ext cx="6294782" cy="4439933"/>
          </a:xfrm>
          <a:prstGeom prst="rect">
            <a:avLst/>
          </a:prstGeom>
          <a:noFill/>
        </p:spPr>
        <p:txBody>
          <a:bodyPr wrap="square" rtlCol="0">
            <a:spAutoFit/>
          </a:bodyPr>
          <a:lstStyle/>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The results from the k-means clustering show that we can categorize the neighbourhoods into 3 clusters based on the frequency of occurrence for “Indian Sweet Shop”: </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 Cluster 0: Neighbourhoods with maximum number of sweet shops</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 Cluster 1: Neighbourhoods with low number of sweet shops</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 Cluster 2: Neighbourhoods with low to no concentration of sweet shops</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The results of the clustering are visualized in the map below with cluster 0 in red colour, cluster 1 in purple colour, and cluster 2 in mint green colour.</a:t>
            </a:r>
          </a:p>
        </p:txBody>
      </p:sp>
      <p:pic>
        <p:nvPicPr>
          <p:cNvPr id="4" name="Picture 3">
            <a:extLst>
              <a:ext uri="{FF2B5EF4-FFF2-40B4-BE49-F238E27FC236}">
                <a16:creationId xmlns:a16="http://schemas.microsoft.com/office/drawing/2014/main" id="{11AEC586-C153-4038-A208-23967BD00140}"/>
              </a:ext>
            </a:extLst>
          </p:cNvPr>
          <p:cNvPicPr>
            <a:picLocks noChangeAspect="1"/>
          </p:cNvPicPr>
          <p:nvPr/>
        </p:nvPicPr>
        <p:blipFill>
          <a:blip r:embed="rId2"/>
          <a:stretch>
            <a:fillRect/>
          </a:stretch>
        </p:blipFill>
        <p:spPr>
          <a:xfrm>
            <a:off x="6692348" y="1431234"/>
            <a:ext cx="5340626" cy="3392557"/>
          </a:xfrm>
          <a:prstGeom prst="rect">
            <a:avLst/>
          </a:prstGeom>
        </p:spPr>
      </p:pic>
    </p:spTree>
    <p:extLst>
      <p:ext uri="{BB962C8B-B14F-4D97-AF65-F5344CB8AC3E}">
        <p14:creationId xmlns:p14="http://schemas.microsoft.com/office/powerpoint/2010/main" val="270872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4567E-ACA8-494F-8943-94A54DC8BD9A}"/>
              </a:ext>
            </a:extLst>
          </p:cNvPr>
          <p:cNvSpPr txBox="1"/>
          <p:nvPr/>
        </p:nvSpPr>
        <p:spPr>
          <a:xfrm>
            <a:off x="1166192" y="383495"/>
            <a:ext cx="1713931" cy="461665"/>
          </a:xfrm>
          <a:prstGeom prst="rect">
            <a:avLst/>
          </a:prstGeom>
          <a:noFill/>
        </p:spPr>
        <p:txBody>
          <a:bodyPr wrap="none" rtlCol="0">
            <a:spAutoFit/>
          </a:bodyPr>
          <a:lstStyle/>
          <a:p>
            <a:r>
              <a:rPr lang="en-IN" sz="2400" dirty="0"/>
              <a:t>DISCUSSION</a:t>
            </a:r>
          </a:p>
        </p:txBody>
      </p:sp>
      <p:sp>
        <p:nvSpPr>
          <p:cNvPr id="3" name="TextBox 2">
            <a:extLst>
              <a:ext uri="{FF2B5EF4-FFF2-40B4-BE49-F238E27FC236}">
                <a16:creationId xmlns:a16="http://schemas.microsoft.com/office/drawing/2014/main" id="{949B8EBB-AAC1-42B5-B900-584B0C2E1F0F}"/>
              </a:ext>
            </a:extLst>
          </p:cNvPr>
          <p:cNvSpPr txBox="1"/>
          <p:nvPr/>
        </p:nvSpPr>
        <p:spPr>
          <a:xfrm>
            <a:off x="1166192" y="1115546"/>
            <a:ext cx="7050157" cy="4626908"/>
          </a:xfrm>
          <a:prstGeom prst="rect">
            <a:avLst/>
          </a:prstGeom>
          <a:noFill/>
        </p:spPr>
        <p:txBody>
          <a:bodyPr wrap="square" rtlCol="0">
            <a:spAutoFit/>
          </a:bodyPr>
          <a:lstStyle/>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From the above results we can see that the locality having high number of sweet shops are located at very faraway places. Also it can be seen that the locality in</a:t>
            </a:r>
          </a:p>
          <a:p>
            <a:pPr marL="342900" indent="-342900">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 cluster 0 have large number of sweet shops available so opening a sweet shop in such place would lead you to survive a very tough competition resulting in less profit.</a:t>
            </a:r>
          </a:p>
          <a:p>
            <a:pPr marL="342900" indent="-342900">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Cluster 1 and 2 have low to negligible sweet shops so opening sweet shop in such location would lead to fast growth and neither you have to go through high competition of market.</a:t>
            </a:r>
          </a:p>
        </p:txBody>
      </p:sp>
    </p:spTree>
    <p:extLst>
      <p:ext uri="{BB962C8B-B14F-4D97-AF65-F5344CB8AC3E}">
        <p14:creationId xmlns:p14="http://schemas.microsoft.com/office/powerpoint/2010/main" val="66296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E97726-9CAC-473B-B9F1-3EE2BCC90455}"/>
              </a:ext>
            </a:extLst>
          </p:cNvPr>
          <p:cNvSpPr txBox="1"/>
          <p:nvPr/>
        </p:nvSpPr>
        <p:spPr>
          <a:xfrm>
            <a:off x="505180" y="861391"/>
            <a:ext cx="1852110" cy="461665"/>
          </a:xfrm>
          <a:prstGeom prst="rect">
            <a:avLst/>
          </a:prstGeom>
          <a:noFill/>
        </p:spPr>
        <p:txBody>
          <a:bodyPr wrap="none" rtlCol="0">
            <a:spAutoFit/>
          </a:bodyPr>
          <a:lstStyle/>
          <a:p>
            <a:r>
              <a:rPr lang="en-IN" sz="2400" dirty="0"/>
              <a:t>CONCLUSION</a:t>
            </a:r>
          </a:p>
        </p:txBody>
      </p:sp>
      <p:sp>
        <p:nvSpPr>
          <p:cNvPr id="3" name="TextBox 2">
            <a:extLst>
              <a:ext uri="{FF2B5EF4-FFF2-40B4-BE49-F238E27FC236}">
                <a16:creationId xmlns:a16="http://schemas.microsoft.com/office/drawing/2014/main" id="{4018EA98-BCAE-4036-B5C4-07081B38663E}"/>
              </a:ext>
            </a:extLst>
          </p:cNvPr>
          <p:cNvSpPr txBox="1"/>
          <p:nvPr/>
        </p:nvSpPr>
        <p:spPr>
          <a:xfrm>
            <a:off x="505180" y="1651870"/>
            <a:ext cx="9382539" cy="3236207"/>
          </a:xfrm>
          <a:prstGeom prst="rect">
            <a:avLst/>
          </a:prstGeom>
          <a:noFill/>
        </p:spPr>
        <p:txBody>
          <a:bodyPr wrap="square" rtlCol="0">
            <a:spAutoFit/>
          </a:bodyPr>
          <a:lstStyle/>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For this project we have gone through the business problem and have solved it by going through the process of data collection, data cleaning, data analysis, data preparation, data visualization, choosing and training the model and finally giving the results by categorising each location in three different cluster based on the frequency of sweet shop in the locality. Now answering the question, it is best to open the sweet shop in locations which fall under cluster 1 and 2 as these locations have minimal or no sweet shops in their locality.</a:t>
            </a:r>
          </a:p>
        </p:txBody>
      </p:sp>
    </p:spTree>
    <p:extLst>
      <p:ext uri="{BB962C8B-B14F-4D97-AF65-F5344CB8AC3E}">
        <p14:creationId xmlns:p14="http://schemas.microsoft.com/office/powerpoint/2010/main" val="387613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972A8-5F0A-47AD-B858-C14A5ADCB229}"/>
              </a:ext>
            </a:extLst>
          </p:cNvPr>
          <p:cNvSpPr txBox="1"/>
          <p:nvPr/>
        </p:nvSpPr>
        <p:spPr>
          <a:xfrm>
            <a:off x="3988904" y="2921168"/>
            <a:ext cx="3909275" cy="1015663"/>
          </a:xfrm>
          <a:prstGeom prst="rect">
            <a:avLst/>
          </a:prstGeom>
          <a:noFill/>
        </p:spPr>
        <p:txBody>
          <a:bodyPr wrap="none" rtlCol="0">
            <a:spAutoFit/>
          </a:bodyPr>
          <a:lstStyle/>
          <a:p>
            <a:r>
              <a:rPr lang="en-IN" sz="6000" dirty="0"/>
              <a:t>THANK YOU</a:t>
            </a:r>
          </a:p>
        </p:txBody>
      </p:sp>
    </p:spTree>
    <p:extLst>
      <p:ext uri="{BB962C8B-B14F-4D97-AF65-F5344CB8AC3E}">
        <p14:creationId xmlns:p14="http://schemas.microsoft.com/office/powerpoint/2010/main" val="42393446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41</TotalTime>
  <Words>600</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COURSERA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Ashok Tyagi</dc:creator>
  <cp:lastModifiedBy>Ashok Tyagi</cp:lastModifiedBy>
  <cp:revision>6</cp:revision>
  <dcterms:created xsi:type="dcterms:W3CDTF">2020-01-28T01:10:25Z</dcterms:created>
  <dcterms:modified xsi:type="dcterms:W3CDTF">2020-01-28T01:51:53Z</dcterms:modified>
</cp:coreProperties>
</file>