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260" r:id="rId4"/>
    <p:sldId id="259" r:id="rId5"/>
    <p:sldId id="261" r:id="rId6"/>
    <p:sldId id="263" r:id="rId7"/>
    <p:sldId id="262" r:id="rId8"/>
    <p:sldId id="264" r:id="rId9"/>
    <p:sldId id="265" r:id="rId10"/>
    <p:sldId id="266" r:id="rId11"/>
    <p:sldId id="267" r:id="rId12"/>
    <p:sldId id="268" r:id="rId13"/>
    <p:sldId id="25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11/28/2020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1878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11/28/2020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0285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11/28/2020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6876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11/28/2020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2949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11/28/2020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3641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11/28/2020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7619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11/28/2020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2837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11/28/2020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7085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11/28/2020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7290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11/28/2020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0533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11/28/2020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7431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11/28/2020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8806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0CE88-93DD-4C7E-9FA6-114FEAE7BCFB}"/>
              </a:ext>
            </a:extLst>
          </p:cNvPr>
          <p:cNvSpPr>
            <a:spLocks noGrp="1"/>
          </p:cNvSpPr>
          <p:nvPr>
            <p:ph type="ctrTitle"/>
          </p:nvPr>
        </p:nvSpPr>
        <p:spPr>
          <a:xfrm>
            <a:off x="5664164" y="819151"/>
            <a:ext cx="5825448" cy="762000"/>
          </a:xfrm>
        </p:spPr>
        <p:txBody>
          <a:bodyPr>
            <a:normAutofit/>
          </a:bodyPr>
          <a:lstStyle/>
          <a:p>
            <a:r>
              <a:rPr lang="en-US" sz="4400" cap="none" dirty="0" err="1"/>
              <a:t>HackWIE</a:t>
            </a:r>
            <a:r>
              <a:rPr lang="en-US" sz="4400" cap="none" dirty="0"/>
              <a:t>-INNOVATORS</a:t>
            </a:r>
            <a:endParaRPr lang="en-IN" sz="4400" dirty="0"/>
          </a:p>
        </p:txBody>
      </p:sp>
      <p:sp>
        <p:nvSpPr>
          <p:cNvPr id="3" name="Subtitle 2">
            <a:extLst>
              <a:ext uri="{FF2B5EF4-FFF2-40B4-BE49-F238E27FC236}">
                <a16:creationId xmlns:a16="http://schemas.microsoft.com/office/drawing/2014/main" id="{FEB5EE86-99A0-4835-BCE4-C163D6B65ED4}"/>
              </a:ext>
            </a:extLst>
          </p:cNvPr>
          <p:cNvSpPr>
            <a:spLocks noGrp="1"/>
          </p:cNvSpPr>
          <p:nvPr>
            <p:ph type="subTitle" idx="1"/>
          </p:nvPr>
        </p:nvSpPr>
        <p:spPr>
          <a:xfrm>
            <a:off x="5619964" y="5276850"/>
            <a:ext cx="3400211" cy="514350"/>
          </a:xfrm>
        </p:spPr>
        <p:txBody>
          <a:bodyPr>
            <a:normAutofit/>
          </a:bodyPr>
          <a:lstStyle/>
          <a:p>
            <a:r>
              <a:rPr lang="en-US" dirty="0"/>
              <a:t>THEME: ENVIRONMENT</a:t>
            </a:r>
            <a:endParaRPr lang="en-IN" dirty="0"/>
          </a:p>
        </p:txBody>
      </p:sp>
      <p:pic>
        <p:nvPicPr>
          <p:cNvPr id="4" name="Picture 3">
            <a:extLst>
              <a:ext uri="{FF2B5EF4-FFF2-40B4-BE49-F238E27FC236}">
                <a16:creationId xmlns:a16="http://schemas.microsoft.com/office/drawing/2014/main" id="{972FFD60-57E8-4039-A0D9-E9800488B632}"/>
              </a:ext>
            </a:extLst>
          </p:cNvPr>
          <p:cNvPicPr>
            <a:picLocks noChangeAspect="1"/>
          </p:cNvPicPr>
          <p:nvPr/>
        </p:nvPicPr>
        <p:blipFill rotWithShape="1">
          <a:blip r:embed="rId2"/>
          <a:srcRect l="15092" r="37441" b="-1"/>
          <a:stretch/>
        </p:blipFill>
        <p:spPr>
          <a:xfrm>
            <a:off x="1" y="10"/>
            <a:ext cx="50291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83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61C2-A885-46A1-9CBC-584AEDF73EDA}"/>
              </a:ext>
            </a:extLst>
          </p:cNvPr>
          <p:cNvSpPr>
            <a:spLocks noGrp="1"/>
          </p:cNvSpPr>
          <p:nvPr>
            <p:ph type="title"/>
          </p:nvPr>
        </p:nvSpPr>
        <p:spPr/>
        <p:txBody>
          <a:bodyPr/>
          <a:lstStyle/>
          <a:p>
            <a:r>
              <a:rPr lang="en-US" dirty="0"/>
              <a:t>Valve regulated lead acid battery (</a:t>
            </a:r>
            <a:r>
              <a:rPr lang="en-US" dirty="0" err="1"/>
              <a:t>sla</a:t>
            </a:r>
            <a:r>
              <a:rPr lang="en-US" dirty="0"/>
              <a:t>)</a:t>
            </a:r>
            <a:endParaRPr lang="en-IN" dirty="0"/>
          </a:p>
        </p:txBody>
      </p:sp>
      <p:sp>
        <p:nvSpPr>
          <p:cNvPr id="3" name="Content Placeholder 2">
            <a:extLst>
              <a:ext uri="{FF2B5EF4-FFF2-40B4-BE49-F238E27FC236}">
                <a16:creationId xmlns:a16="http://schemas.microsoft.com/office/drawing/2014/main" id="{F245C23B-5882-466D-9D4C-2A68D302C6F2}"/>
              </a:ext>
            </a:extLst>
          </p:cNvPr>
          <p:cNvSpPr>
            <a:spLocks noGrp="1"/>
          </p:cNvSpPr>
          <p:nvPr>
            <p:ph idx="1"/>
          </p:nvPr>
        </p:nvSpPr>
        <p:spPr>
          <a:xfrm>
            <a:off x="700634" y="2872246"/>
            <a:ext cx="10691265" cy="3636088"/>
          </a:xfrm>
        </p:spPr>
        <p:txBody>
          <a:bodyPr>
            <a:normAutofit/>
          </a:bodyPr>
          <a:lstStyle/>
          <a:p>
            <a:pPr marL="0" indent="0">
              <a:buNone/>
            </a:pPr>
            <a:r>
              <a:rPr lang="en-IN" dirty="0">
                <a:solidFill>
                  <a:srgbClr val="000000"/>
                </a:solidFill>
                <a:effectLst/>
                <a:latin typeface="+mj-lt"/>
                <a:ea typeface="Calibri" panose="020F0502020204030204" pitchFamily="34" charset="0"/>
                <a:cs typeface="Calibri" panose="020F0502020204030204" pitchFamily="34" charset="0"/>
              </a:rPr>
              <a:t>A valve regulated lead–acid (VRLA) battery, commonly known as a sealed lead–acid (SLA) battery,  is a type of lead-acid battery</a:t>
            </a:r>
            <a:r>
              <a:rPr lang="en-IN" u="sng" dirty="0">
                <a:solidFill>
                  <a:srgbClr val="0000FF"/>
                </a:solidFill>
                <a:effectLst/>
                <a:latin typeface="+mj-lt"/>
                <a:ea typeface="Calibri" panose="020F0502020204030204" pitchFamily="34" charset="0"/>
                <a:cs typeface="Calibri" panose="020F0502020204030204" pitchFamily="34" charset="0"/>
              </a:rPr>
              <a:t> </a:t>
            </a:r>
            <a:r>
              <a:rPr lang="en-IN" dirty="0">
                <a:solidFill>
                  <a:srgbClr val="000000"/>
                </a:solidFill>
                <a:effectLst/>
                <a:latin typeface="+mj-lt"/>
                <a:ea typeface="Calibri" panose="020F0502020204030204" pitchFamily="34" charset="0"/>
                <a:cs typeface="Calibri" panose="020F0502020204030204" pitchFamily="34" charset="0"/>
              </a:rPr>
              <a:t>characterized by a limited amount of electrolyte ("starved" electrolyte) absorbed in a plate separator or formed into a gel; proportioning of the negative and positive plates so that oxygen recombination is facilitated within the cell; and the presence of a relief valve that retains the battery contents independent of the position of the cells.</a:t>
            </a:r>
            <a:endParaRPr lang="en-IN" dirty="0">
              <a:effectLst/>
              <a:latin typeface="+mj-lt"/>
              <a:ea typeface="Calibri" panose="020F0502020204030204" pitchFamily="34" charset="0"/>
              <a:cs typeface="Times New Roman" panose="02020603050405020304" pitchFamily="18" charset="0"/>
            </a:endParaRPr>
          </a:p>
          <a:p>
            <a:pPr marL="0" indent="0">
              <a:buNone/>
            </a:pPr>
            <a:endParaRPr lang="en-IN" sz="2400" dirty="0">
              <a:latin typeface="+mj-lt"/>
            </a:endParaRPr>
          </a:p>
        </p:txBody>
      </p:sp>
    </p:spTree>
    <p:extLst>
      <p:ext uri="{BB962C8B-B14F-4D97-AF65-F5344CB8AC3E}">
        <p14:creationId xmlns:p14="http://schemas.microsoft.com/office/powerpoint/2010/main" val="242845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CA60-0CD7-4CA7-93E9-695E547066A3}"/>
              </a:ext>
            </a:extLst>
          </p:cNvPr>
          <p:cNvSpPr>
            <a:spLocks noGrp="1"/>
          </p:cNvSpPr>
          <p:nvPr>
            <p:ph type="title"/>
          </p:nvPr>
        </p:nvSpPr>
        <p:spPr/>
        <p:txBody>
          <a:bodyPr/>
          <a:lstStyle/>
          <a:p>
            <a:r>
              <a:rPr lang="en-US" dirty="0"/>
              <a:t>Philips dusk to dawn a19 60w street light</a:t>
            </a:r>
            <a:endParaRPr lang="en-IN" dirty="0"/>
          </a:p>
        </p:txBody>
      </p:sp>
      <p:sp>
        <p:nvSpPr>
          <p:cNvPr id="3" name="Content Placeholder 2">
            <a:extLst>
              <a:ext uri="{FF2B5EF4-FFF2-40B4-BE49-F238E27FC236}">
                <a16:creationId xmlns:a16="http://schemas.microsoft.com/office/drawing/2014/main" id="{2EFEBD17-D3D0-450A-9295-41F4393A414C}"/>
              </a:ext>
            </a:extLst>
          </p:cNvPr>
          <p:cNvSpPr>
            <a:spLocks noGrp="1"/>
          </p:cNvSpPr>
          <p:nvPr>
            <p:ph idx="1"/>
          </p:nvPr>
        </p:nvSpPr>
        <p:spPr>
          <a:xfrm>
            <a:off x="700635" y="2293126"/>
            <a:ext cx="10691265" cy="2146794"/>
          </a:xfrm>
        </p:spPr>
        <p:txBody>
          <a:bodyPr>
            <a:normAutofit/>
          </a:bodyPr>
          <a:lstStyle/>
          <a:p>
            <a:pPr marL="0" indent="0">
              <a:lnSpc>
                <a:spcPct val="115000"/>
              </a:lnSpc>
              <a:spcAft>
                <a:spcPts val="800"/>
              </a:spcAft>
              <a:buNone/>
            </a:pPr>
            <a:r>
              <a:rPr lang="en-IN" b="1" dirty="0">
                <a:solidFill>
                  <a:srgbClr val="000000"/>
                </a:solidFill>
                <a:effectLst/>
                <a:latin typeface="+mj-lt"/>
                <a:ea typeface="Calibri" panose="020F0502020204030204" pitchFamily="34" charset="0"/>
                <a:cs typeface="Calibri" panose="020F0502020204030204" pitchFamily="34" charset="0"/>
              </a:rPr>
              <a:t>It is equipped with a built in light sensor that turns the lights on automatically when the sun goes down and turns the light off when the sun rises. Suitable for indoor or outdoor use. These Dusk to Dawn Sensor bulbs provide 800 Lumen’s of soft white light, equivalent to 60-watt incandescent with 75% less energy use. With 2700-Kelvin soft white light</a:t>
            </a:r>
            <a:r>
              <a:rPr lang="en-IN" b="1" dirty="0">
                <a:solidFill>
                  <a:srgbClr val="000000"/>
                </a:solidFill>
                <a:latin typeface="+mj-lt"/>
                <a:ea typeface="Calibri" panose="020F0502020204030204" pitchFamily="34" charset="0"/>
                <a:cs typeface="Times New Roman" panose="02020603050405020304" pitchFamily="18" charset="0"/>
              </a:rPr>
              <a:t>.</a:t>
            </a:r>
            <a:endParaRPr lang="en-IN" b="1" dirty="0">
              <a:effectLst/>
              <a:latin typeface="+mj-lt"/>
              <a:ea typeface="Calibri" panose="020F0502020204030204" pitchFamily="34" charset="0"/>
              <a:cs typeface="Times New Roman" panose="02020603050405020304" pitchFamily="18" charset="0"/>
            </a:endParaRPr>
          </a:p>
          <a:p>
            <a:pPr marL="0" indent="0">
              <a:buNone/>
            </a:pPr>
            <a:endParaRPr lang="en-IN" sz="2400" b="1" dirty="0">
              <a:latin typeface="+mj-lt"/>
            </a:endParaRPr>
          </a:p>
        </p:txBody>
      </p:sp>
    </p:spTree>
    <p:extLst>
      <p:ext uri="{BB962C8B-B14F-4D97-AF65-F5344CB8AC3E}">
        <p14:creationId xmlns:p14="http://schemas.microsoft.com/office/powerpoint/2010/main" val="202313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3E9C-0EE3-4C6A-8B6F-ECE9BB7E3BA5}"/>
              </a:ext>
            </a:extLst>
          </p:cNvPr>
          <p:cNvSpPr>
            <a:spLocks noGrp="1"/>
          </p:cNvSpPr>
          <p:nvPr>
            <p:ph type="title"/>
          </p:nvPr>
        </p:nvSpPr>
        <p:spPr/>
        <p:txBody>
          <a:bodyPr/>
          <a:lstStyle/>
          <a:p>
            <a:r>
              <a:rPr lang="en-US" dirty="0"/>
              <a:t>Solar panel</a:t>
            </a:r>
            <a:endParaRPr lang="en-IN" dirty="0"/>
          </a:p>
        </p:txBody>
      </p:sp>
      <p:sp>
        <p:nvSpPr>
          <p:cNvPr id="3" name="Content Placeholder 2">
            <a:extLst>
              <a:ext uri="{FF2B5EF4-FFF2-40B4-BE49-F238E27FC236}">
                <a16:creationId xmlns:a16="http://schemas.microsoft.com/office/drawing/2014/main" id="{1F8EE09D-961F-4DA6-BE8A-E348C04694C8}"/>
              </a:ext>
            </a:extLst>
          </p:cNvPr>
          <p:cNvSpPr>
            <a:spLocks noGrp="1"/>
          </p:cNvSpPr>
          <p:nvPr>
            <p:ph idx="1"/>
          </p:nvPr>
        </p:nvSpPr>
        <p:spPr>
          <a:xfrm>
            <a:off x="700635" y="1920240"/>
            <a:ext cx="10691265" cy="4175760"/>
          </a:xfrm>
        </p:spPr>
        <p:txBody>
          <a:bodyPr>
            <a:normAutofit fontScale="77500" lnSpcReduction="20000"/>
          </a:bodyPr>
          <a:lstStyle/>
          <a:p>
            <a:pPr fontAlgn="base">
              <a:lnSpc>
                <a:spcPct val="115000"/>
              </a:lnSpc>
              <a:spcAft>
                <a:spcPts val="800"/>
              </a:spcAft>
            </a:pPr>
            <a:r>
              <a:rPr lang="en-IN" sz="1800" b="1" dirty="0">
                <a:solidFill>
                  <a:srgbClr val="000000"/>
                </a:solidFill>
                <a:effectLst/>
                <a:latin typeface="+mj-lt"/>
                <a:ea typeface="Times New Roman" panose="02020603050405020304" pitchFamily="18" charset="0"/>
                <a:cs typeface="Calibri" panose="020F0502020204030204" pitchFamily="34" charset="0"/>
              </a:rPr>
              <a:t>A solar panel works by allowing photons, or particles of light, to knock electrons free from atoms, generating a flow of electricity. Solar panels actually comprise many, smaller units called photovoltaic cells. (Photovoltaic simply means they convert sunlight into electricity.) Many cells linked together make up a solar panel.</a:t>
            </a:r>
            <a:endParaRPr lang="en-IN" sz="1800" b="1" dirty="0">
              <a:effectLst/>
              <a:latin typeface="+mj-lt"/>
              <a:ea typeface="Calibri" panose="020F0502020204030204" pitchFamily="34" charset="0"/>
              <a:cs typeface="Times New Roman" panose="02020603050405020304" pitchFamily="18" charset="0"/>
            </a:endParaRPr>
          </a:p>
          <a:p>
            <a:pPr fontAlgn="base">
              <a:lnSpc>
                <a:spcPct val="115000"/>
              </a:lnSpc>
              <a:spcAft>
                <a:spcPts val="800"/>
              </a:spcAft>
            </a:pPr>
            <a:r>
              <a:rPr lang="en-IN" sz="1800" b="1" dirty="0">
                <a:solidFill>
                  <a:srgbClr val="000000"/>
                </a:solidFill>
                <a:effectLst/>
                <a:latin typeface="+mj-lt"/>
                <a:ea typeface="Times New Roman" panose="02020603050405020304" pitchFamily="18" charset="0"/>
                <a:cs typeface="Calibri" panose="020F0502020204030204" pitchFamily="34" charset="0"/>
              </a:rPr>
              <a:t>Each photovoltaic cell is basically a sandwich made up of two slices of semi-conducting material, usually silicon — the same stuff used in microelectronics.</a:t>
            </a:r>
            <a:endParaRPr lang="en-IN" sz="1800" b="1" dirty="0">
              <a:effectLst/>
              <a:latin typeface="+mj-lt"/>
              <a:ea typeface="Calibri" panose="020F0502020204030204" pitchFamily="34" charset="0"/>
              <a:cs typeface="Times New Roman" panose="02020603050405020304" pitchFamily="18" charset="0"/>
            </a:endParaRPr>
          </a:p>
          <a:p>
            <a:pPr fontAlgn="base">
              <a:lnSpc>
                <a:spcPct val="115000"/>
              </a:lnSpc>
              <a:spcAft>
                <a:spcPts val="1200"/>
              </a:spcAft>
            </a:pPr>
            <a:r>
              <a:rPr lang="en-IN" sz="1800" b="1" dirty="0">
                <a:solidFill>
                  <a:srgbClr val="000000"/>
                </a:solidFill>
                <a:effectLst/>
                <a:latin typeface="+mj-lt"/>
                <a:ea typeface="Times New Roman" panose="02020603050405020304" pitchFamily="18" charset="0"/>
                <a:cs typeface="Calibri" panose="020F0502020204030204" pitchFamily="34" charset="0"/>
              </a:rPr>
              <a:t>To work, photovoltaic cells need to establish an electric field. Much like a magnetic field, which occurs due to opposite poles, an electric field occurs when opposite charges are separated. To get this field, manufacturers "dope" silicon with other materials, giving each slice of the sandwich a positive or negative electrical charge.</a:t>
            </a:r>
            <a:endParaRPr lang="en-IN" sz="1800" b="1" dirty="0">
              <a:effectLst/>
              <a:latin typeface="+mj-lt"/>
              <a:ea typeface="Calibri" panose="020F0502020204030204" pitchFamily="34" charset="0"/>
              <a:cs typeface="Times New Roman" panose="02020603050405020304" pitchFamily="18" charset="0"/>
            </a:endParaRPr>
          </a:p>
          <a:p>
            <a:pPr fontAlgn="base">
              <a:lnSpc>
                <a:spcPct val="115000"/>
              </a:lnSpc>
              <a:spcAft>
                <a:spcPts val="800"/>
              </a:spcAft>
            </a:pPr>
            <a:r>
              <a:rPr lang="en-IN" sz="1800" b="1" dirty="0">
                <a:solidFill>
                  <a:srgbClr val="000000"/>
                </a:solidFill>
                <a:effectLst/>
                <a:latin typeface="+mj-lt"/>
                <a:ea typeface="Times New Roman" panose="02020603050405020304" pitchFamily="18" charset="0"/>
                <a:cs typeface="Calibri" panose="020F0502020204030204" pitchFamily="34" charset="0"/>
              </a:rPr>
              <a:t>Specifically, they seed phosphorous into the top layer of silicon, which adds extra electrons, with a negative charge, to that layer. Meanwhile, the bottom layer gets a dose of boron, which results in fewer electrons, or a positive charge. This all adds up to an electric field at the junction between the silicon layers. Then, when a photon of sunlight knocks an electron free, the electric field will push that electron out of the silicon junction.</a:t>
            </a:r>
            <a:endParaRPr lang="en-IN" sz="1800" b="1" dirty="0">
              <a:effectLst/>
              <a:latin typeface="+mj-lt"/>
              <a:ea typeface="Calibri" panose="020F0502020204030204" pitchFamily="34" charset="0"/>
              <a:cs typeface="Times New Roman" panose="02020603050405020304" pitchFamily="18" charset="0"/>
            </a:endParaRPr>
          </a:p>
          <a:p>
            <a:pPr fontAlgn="base">
              <a:lnSpc>
                <a:spcPct val="115000"/>
              </a:lnSpc>
              <a:spcAft>
                <a:spcPts val="1200"/>
              </a:spcAft>
            </a:pPr>
            <a:r>
              <a:rPr lang="en-IN" sz="1800" b="1" dirty="0">
                <a:solidFill>
                  <a:srgbClr val="000000"/>
                </a:solidFill>
                <a:effectLst/>
                <a:latin typeface="+mj-lt"/>
                <a:ea typeface="Times New Roman" panose="02020603050405020304" pitchFamily="18" charset="0"/>
                <a:cs typeface="Calibri" panose="020F0502020204030204" pitchFamily="34" charset="0"/>
              </a:rPr>
              <a:t>A couple of other components of the cell turn these electrons into usable power. Metal conductive plates on the sides of the cell collect the electrons and transfer them to wires. At that point, the electrons can flow like any other source of electricity.</a:t>
            </a:r>
            <a:endParaRPr lang="en-IN" sz="1800" b="1" dirty="0">
              <a:effectLst/>
              <a:latin typeface="+mj-lt"/>
              <a:ea typeface="Times New Roman" panose="02020603050405020304" pitchFamily="18" charset="0"/>
            </a:endParaRPr>
          </a:p>
        </p:txBody>
      </p:sp>
    </p:spTree>
    <p:extLst>
      <p:ext uri="{BB962C8B-B14F-4D97-AF65-F5344CB8AC3E}">
        <p14:creationId xmlns:p14="http://schemas.microsoft.com/office/powerpoint/2010/main" val="384664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0D8F-AFD9-42C3-9C22-7BBC0C275A3C}"/>
              </a:ext>
            </a:extLst>
          </p:cNvPr>
          <p:cNvSpPr>
            <a:spLocks noGrp="1"/>
          </p:cNvSpPr>
          <p:nvPr>
            <p:ph type="title"/>
          </p:nvPr>
        </p:nvSpPr>
        <p:spPr/>
        <p:txBody>
          <a:bodyPr/>
          <a:lstStyle/>
          <a:p>
            <a:r>
              <a:rPr lang="en-US" dirty="0"/>
              <a:t>Major outcomes through the project	</a:t>
            </a:r>
            <a:endParaRPr lang="en-IN" dirty="0"/>
          </a:p>
        </p:txBody>
      </p:sp>
      <p:sp>
        <p:nvSpPr>
          <p:cNvPr id="3" name="Content Placeholder 2">
            <a:extLst>
              <a:ext uri="{FF2B5EF4-FFF2-40B4-BE49-F238E27FC236}">
                <a16:creationId xmlns:a16="http://schemas.microsoft.com/office/drawing/2014/main" id="{C93E441E-D2CA-418B-A819-4E972BB0EB92}"/>
              </a:ext>
            </a:extLst>
          </p:cNvPr>
          <p:cNvSpPr>
            <a:spLocks noGrp="1"/>
          </p:cNvSpPr>
          <p:nvPr>
            <p:ph idx="1"/>
          </p:nvPr>
        </p:nvSpPr>
        <p:spPr/>
        <p:txBody>
          <a:bodyPr/>
          <a:lstStyle/>
          <a:p>
            <a:r>
              <a:rPr lang="en-US" dirty="0"/>
              <a:t>Energy generation</a:t>
            </a:r>
            <a:r>
              <a:rPr lang="en-IN" dirty="0"/>
              <a:t>.</a:t>
            </a:r>
          </a:p>
          <a:p>
            <a:r>
              <a:rPr lang="en-IN" dirty="0"/>
              <a:t>Energy utilization.</a:t>
            </a:r>
          </a:p>
          <a:p>
            <a:r>
              <a:rPr lang="en-IN" dirty="0"/>
              <a:t>Energy conservation.</a:t>
            </a:r>
          </a:p>
          <a:p>
            <a:r>
              <a:rPr lang="en-IN" dirty="0"/>
              <a:t>Air purification.</a:t>
            </a:r>
          </a:p>
          <a:p>
            <a:endParaRPr lang="en-US" dirty="0"/>
          </a:p>
        </p:txBody>
      </p:sp>
    </p:spTree>
    <p:extLst>
      <p:ext uri="{BB962C8B-B14F-4D97-AF65-F5344CB8AC3E}">
        <p14:creationId xmlns:p14="http://schemas.microsoft.com/office/powerpoint/2010/main" val="150881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475B-2ACF-4C5C-AB38-2C8A93FAAA6D}"/>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A83011BB-1753-4F84-B49E-D3E2C1D8F4B7}"/>
              </a:ext>
            </a:extLst>
          </p:cNvPr>
          <p:cNvSpPr>
            <a:spLocks noGrp="1"/>
          </p:cNvSpPr>
          <p:nvPr>
            <p:ph idx="1"/>
          </p:nvPr>
        </p:nvSpPr>
        <p:spPr/>
        <p:txBody>
          <a:bodyPr/>
          <a:lstStyle/>
          <a:p>
            <a:r>
              <a:rPr lang="en-US" dirty="0"/>
              <a:t>It’ll be great help for urban areas in Delhi, Mumbai, Chennai, Kolkata, Bengaluru, Lucknow, Jaipur to get rid of air pollution from vehicles on the road side.</a:t>
            </a:r>
          </a:p>
          <a:p>
            <a:r>
              <a:rPr lang="en-US" dirty="0"/>
              <a:t>The setup won’t consume additional energy.</a:t>
            </a:r>
          </a:p>
          <a:p>
            <a:r>
              <a:rPr lang="en-US" dirty="0"/>
              <a:t>No additional space required to install the setup.</a:t>
            </a:r>
          </a:p>
          <a:p>
            <a:r>
              <a:rPr lang="en-US" dirty="0"/>
              <a:t>No any harm with such setup.</a:t>
            </a:r>
            <a:endParaRPr lang="en-IN" dirty="0"/>
          </a:p>
        </p:txBody>
      </p:sp>
    </p:spTree>
    <p:extLst>
      <p:ext uri="{BB962C8B-B14F-4D97-AF65-F5344CB8AC3E}">
        <p14:creationId xmlns:p14="http://schemas.microsoft.com/office/powerpoint/2010/main" val="3139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7F7C-23C5-41A3-BA4C-B7AAF0175373}"/>
              </a:ext>
            </a:extLst>
          </p:cNvPr>
          <p:cNvSpPr>
            <a:spLocks noGrp="1"/>
          </p:cNvSpPr>
          <p:nvPr>
            <p:ph type="title"/>
          </p:nvPr>
        </p:nvSpPr>
        <p:spPr/>
        <p:txBody>
          <a:bodyPr/>
          <a:lstStyle/>
          <a:p>
            <a:r>
              <a:rPr lang="en-US" dirty="0"/>
              <a:t>disadvantage</a:t>
            </a:r>
            <a:endParaRPr lang="en-IN" dirty="0"/>
          </a:p>
        </p:txBody>
      </p:sp>
      <p:sp>
        <p:nvSpPr>
          <p:cNvPr id="3" name="Content Placeholder 2">
            <a:extLst>
              <a:ext uri="{FF2B5EF4-FFF2-40B4-BE49-F238E27FC236}">
                <a16:creationId xmlns:a16="http://schemas.microsoft.com/office/drawing/2014/main" id="{2C88A66F-0743-45EE-9C69-498649B62B06}"/>
              </a:ext>
            </a:extLst>
          </p:cNvPr>
          <p:cNvSpPr>
            <a:spLocks noGrp="1"/>
          </p:cNvSpPr>
          <p:nvPr>
            <p:ph idx="1"/>
          </p:nvPr>
        </p:nvSpPr>
        <p:spPr/>
        <p:txBody>
          <a:bodyPr/>
          <a:lstStyle/>
          <a:p>
            <a:r>
              <a:rPr lang="en-US" dirty="0"/>
              <a:t>Installation costs are high.</a:t>
            </a:r>
            <a:endParaRPr lang="en-IN" dirty="0"/>
          </a:p>
        </p:txBody>
      </p:sp>
    </p:spTree>
    <p:extLst>
      <p:ext uri="{BB962C8B-B14F-4D97-AF65-F5344CB8AC3E}">
        <p14:creationId xmlns:p14="http://schemas.microsoft.com/office/powerpoint/2010/main" val="158704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1D99-C3C7-446A-B5F6-7BB46464BC14}"/>
              </a:ext>
            </a:extLst>
          </p:cNvPr>
          <p:cNvSpPr>
            <a:spLocks noGrp="1"/>
          </p:cNvSpPr>
          <p:nvPr>
            <p:ph type="title"/>
          </p:nvPr>
        </p:nvSpPr>
        <p:spPr/>
        <p:txBody>
          <a:bodyPr/>
          <a:lstStyle/>
          <a:p>
            <a:r>
              <a:rPr lang="en-US" dirty="0"/>
              <a:t>Team-innovators</a:t>
            </a:r>
            <a:endParaRPr lang="en-IN" dirty="0"/>
          </a:p>
        </p:txBody>
      </p:sp>
      <p:sp>
        <p:nvSpPr>
          <p:cNvPr id="3" name="Content Placeholder 2">
            <a:extLst>
              <a:ext uri="{FF2B5EF4-FFF2-40B4-BE49-F238E27FC236}">
                <a16:creationId xmlns:a16="http://schemas.microsoft.com/office/drawing/2014/main" id="{AD2C67B3-5770-42DA-BD11-31B2F05671A5}"/>
              </a:ext>
            </a:extLst>
          </p:cNvPr>
          <p:cNvSpPr>
            <a:spLocks noGrp="1"/>
          </p:cNvSpPr>
          <p:nvPr>
            <p:ph idx="1"/>
          </p:nvPr>
        </p:nvSpPr>
        <p:spPr/>
        <p:txBody>
          <a:bodyPr/>
          <a:lstStyle/>
          <a:p>
            <a:r>
              <a:rPr lang="en-US" dirty="0"/>
              <a:t>Akshat Kumar Agrawal</a:t>
            </a:r>
          </a:p>
          <a:p>
            <a:r>
              <a:rPr lang="en-US" dirty="0" err="1"/>
              <a:t>Chandranil</a:t>
            </a:r>
            <a:r>
              <a:rPr lang="en-US" dirty="0"/>
              <a:t> </a:t>
            </a:r>
            <a:r>
              <a:rPr lang="en-US" dirty="0" err="1"/>
              <a:t>Bollam</a:t>
            </a:r>
            <a:endParaRPr lang="en-US" dirty="0"/>
          </a:p>
          <a:p>
            <a:r>
              <a:rPr lang="en-US" dirty="0" err="1"/>
              <a:t>Ramnika</a:t>
            </a:r>
            <a:r>
              <a:rPr lang="en-US" dirty="0"/>
              <a:t> Banerjee</a:t>
            </a:r>
          </a:p>
          <a:p>
            <a:r>
              <a:rPr lang="en-US" dirty="0"/>
              <a:t>Sourav </a:t>
            </a:r>
            <a:r>
              <a:rPr lang="en-US" dirty="0" err="1"/>
              <a:t>Rungta</a:t>
            </a:r>
            <a:endParaRPr lang="en-IN" dirty="0"/>
          </a:p>
        </p:txBody>
      </p:sp>
    </p:spTree>
    <p:extLst>
      <p:ext uri="{BB962C8B-B14F-4D97-AF65-F5344CB8AC3E}">
        <p14:creationId xmlns:p14="http://schemas.microsoft.com/office/powerpoint/2010/main" val="3223173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AB06-0302-43AF-B66C-D17AF1B2E303}"/>
              </a:ext>
            </a:extLst>
          </p:cNvPr>
          <p:cNvSpPr>
            <a:spLocks noGrp="1"/>
          </p:cNvSpPr>
          <p:nvPr>
            <p:ph type="title"/>
          </p:nvPr>
        </p:nvSpPr>
        <p:spPr/>
        <p:txBody>
          <a:bodyPr/>
          <a:lstStyle/>
          <a:p>
            <a:r>
              <a:rPr lang="en-US" dirty="0"/>
              <a:t>Thank you</a:t>
            </a:r>
            <a:br>
              <a:rPr lang="en-US" dirty="0"/>
            </a:br>
            <a:endParaRPr lang="en-IN" dirty="0"/>
          </a:p>
        </p:txBody>
      </p:sp>
      <p:sp>
        <p:nvSpPr>
          <p:cNvPr id="3" name="Content Placeholder 2">
            <a:extLst>
              <a:ext uri="{FF2B5EF4-FFF2-40B4-BE49-F238E27FC236}">
                <a16:creationId xmlns:a16="http://schemas.microsoft.com/office/drawing/2014/main" id="{329FCED8-C306-493B-8D06-BD0352E9BD2D}"/>
              </a:ext>
            </a:extLst>
          </p:cNvPr>
          <p:cNvSpPr>
            <a:spLocks noGrp="1"/>
          </p:cNvSpPr>
          <p:nvPr>
            <p:ph idx="1"/>
          </p:nvPr>
        </p:nvSpPr>
        <p:spPr>
          <a:xfrm>
            <a:off x="700635" y="3278646"/>
            <a:ext cx="10691265" cy="1151114"/>
          </a:xfrm>
        </p:spPr>
        <p:txBody>
          <a:bodyPr/>
          <a:lstStyle/>
          <a:p>
            <a:pPr marL="0" indent="0">
              <a:buNone/>
            </a:pPr>
            <a:r>
              <a:rPr lang="en-US" dirty="0"/>
              <a:t>End  of the slide</a:t>
            </a:r>
            <a:endParaRPr lang="en-IN" dirty="0"/>
          </a:p>
        </p:txBody>
      </p:sp>
    </p:spTree>
    <p:extLst>
      <p:ext uri="{BB962C8B-B14F-4D97-AF65-F5344CB8AC3E}">
        <p14:creationId xmlns:p14="http://schemas.microsoft.com/office/powerpoint/2010/main" val="167912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EB6D-4EBC-42F8-B755-1E22C7FC892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C26DF37-0751-4CFF-9DD1-5B57DB01FB8C}"/>
              </a:ext>
            </a:extLst>
          </p:cNvPr>
          <p:cNvSpPr>
            <a:spLocks noGrp="1"/>
          </p:cNvSpPr>
          <p:nvPr>
            <p:ph idx="1"/>
          </p:nvPr>
        </p:nvSpPr>
        <p:spPr/>
        <p:txBody>
          <a:bodyPr>
            <a:normAutofit fontScale="92500" lnSpcReduction="10000"/>
          </a:bodyPr>
          <a:lstStyle/>
          <a:p>
            <a:pPr marL="0" indent="0">
              <a:buNone/>
            </a:pPr>
            <a:r>
              <a:rPr lang="en-US" dirty="0"/>
              <a:t>We are experiencing a radical increase in Air Pollution in all over our surrounding. To stop radical increase in Air pollution we should plant more number of trees and stop deforestation but in urban &amp; industrial areas there are no lands left for plantation. So, For urban and industrial areas we came up with an idea to resolve such problems.</a:t>
            </a:r>
          </a:p>
          <a:p>
            <a:pPr marL="0" indent="0">
              <a:buNone/>
            </a:pPr>
            <a:r>
              <a:rPr lang="en-US" dirty="0"/>
              <a:t>In this project we are keeping an integrated machine between the two lane of an expressway to form energy and a machine for air purification.  </a:t>
            </a:r>
          </a:p>
          <a:p>
            <a:pPr marL="0" indent="0">
              <a:buNone/>
            </a:pPr>
            <a:r>
              <a:rPr lang="en-US" dirty="0"/>
              <a:t>The energy will be formed and get stored in the battery by the rotation of turbine mill which will rotate every time when vehicle passes by the setup and than the stored energy will be used by Air purifier which is integrated in the setup. Above the air purifier machine street light will be placed to lighten the road.</a:t>
            </a:r>
            <a:endParaRPr lang="en-IN" dirty="0"/>
          </a:p>
        </p:txBody>
      </p:sp>
    </p:spTree>
    <p:extLst>
      <p:ext uri="{BB962C8B-B14F-4D97-AF65-F5344CB8AC3E}">
        <p14:creationId xmlns:p14="http://schemas.microsoft.com/office/powerpoint/2010/main" val="111072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FDE6-5EE3-4F4F-A345-F51D6B9ECBF3}"/>
              </a:ext>
            </a:extLst>
          </p:cNvPr>
          <p:cNvSpPr>
            <a:spLocks noGrp="1"/>
          </p:cNvSpPr>
          <p:nvPr>
            <p:ph type="title"/>
          </p:nvPr>
        </p:nvSpPr>
        <p:spPr/>
        <p:txBody>
          <a:bodyPr/>
          <a:lstStyle/>
          <a:p>
            <a:r>
              <a:rPr lang="en-US" dirty="0"/>
              <a:t>Prototype </a:t>
            </a:r>
            <a:endParaRPr lang="en-IN" dirty="0"/>
          </a:p>
        </p:txBody>
      </p:sp>
      <p:pic>
        <p:nvPicPr>
          <p:cNvPr id="5" name="Content Placeholder 4">
            <a:extLst>
              <a:ext uri="{FF2B5EF4-FFF2-40B4-BE49-F238E27FC236}">
                <a16:creationId xmlns:a16="http://schemas.microsoft.com/office/drawing/2014/main" id="{01FDA2AC-41B7-4383-B627-85B7C9BDA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6960" y="777240"/>
            <a:ext cx="5984405" cy="5303520"/>
          </a:xfrm>
        </p:spPr>
      </p:pic>
      <p:sp>
        <p:nvSpPr>
          <p:cNvPr id="6" name="TextBox 5">
            <a:extLst>
              <a:ext uri="{FF2B5EF4-FFF2-40B4-BE49-F238E27FC236}">
                <a16:creationId xmlns:a16="http://schemas.microsoft.com/office/drawing/2014/main" id="{4654972B-A5A6-48A8-8899-B157C0CA53E6}"/>
              </a:ext>
            </a:extLst>
          </p:cNvPr>
          <p:cNvSpPr txBox="1"/>
          <p:nvPr/>
        </p:nvSpPr>
        <p:spPr>
          <a:xfrm>
            <a:off x="680315" y="3347720"/>
            <a:ext cx="2936240" cy="1477328"/>
          </a:xfrm>
          <a:prstGeom prst="rect">
            <a:avLst/>
          </a:prstGeom>
          <a:noFill/>
        </p:spPr>
        <p:txBody>
          <a:bodyPr wrap="square" rtlCol="0">
            <a:spAutoFit/>
          </a:bodyPr>
          <a:lstStyle/>
          <a:p>
            <a:pPr algn="ctr"/>
            <a:r>
              <a:rPr lang="en-US" dirty="0"/>
              <a:t>Solar plate</a:t>
            </a:r>
          </a:p>
          <a:p>
            <a:pPr algn="ctr"/>
            <a:r>
              <a:rPr lang="en-US" dirty="0"/>
              <a:t>Street light</a:t>
            </a:r>
          </a:p>
          <a:p>
            <a:pPr algn="ctr"/>
            <a:r>
              <a:rPr lang="en-US" dirty="0"/>
              <a:t>Air purifier</a:t>
            </a:r>
          </a:p>
          <a:p>
            <a:pPr algn="ctr"/>
            <a:r>
              <a:rPr lang="en-US" dirty="0"/>
              <a:t>Rotating Turbine</a:t>
            </a:r>
          </a:p>
          <a:p>
            <a:pPr algn="ctr"/>
            <a:r>
              <a:rPr lang="en-US" dirty="0"/>
              <a:t>Pole</a:t>
            </a:r>
            <a:endParaRPr lang="en-IN" dirty="0"/>
          </a:p>
        </p:txBody>
      </p:sp>
    </p:spTree>
    <p:extLst>
      <p:ext uri="{BB962C8B-B14F-4D97-AF65-F5344CB8AC3E}">
        <p14:creationId xmlns:p14="http://schemas.microsoft.com/office/powerpoint/2010/main" val="31171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EC00-BE26-4182-A404-A93DE1E14777}"/>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48401A05-FB5D-40A4-BFD3-954477EB8984}"/>
              </a:ext>
            </a:extLst>
          </p:cNvPr>
          <p:cNvSpPr>
            <a:spLocks noGrp="1"/>
          </p:cNvSpPr>
          <p:nvPr>
            <p:ph idx="1"/>
          </p:nvPr>
        </p:nvSpPr>
        <p:spPr/>
        <p:txBody>
          <a:bodyPr/>
          <a:lstStyle/>
          <a:p>
            <a:r>
              <a:rPr lang="en-US" dirty="0"/>
              <a:t>Vertical-Axis wind turbine (VAWT)</a:t>
            </a:r>
          </a:p>
          <a:p>
            <a:r>
              <a:rPr lang="en-US" dirty="0"/>
              <a:t>3 Stage HEPA Air filter.</a:t>
            </a:r>
          </a:p>
          <a:p>
            <a:r>
              <a:rPr lang="en-US" dirty="0"/>
              <a:t>DC to AC converting invertor.</a:t>
            </a:r>
          </a:p>
          <a:p>
            <a:r>
              <a:rPr lang="en-US" dirty="0"/>
              <a:t>Valve regulated lead acid battery (SLA) -12V, 12Ah</a:t>
            </a:r>
          </a:p>
          <a:p>
            <a:r>
              <a:rPr lang="en-US" dirty="0"/>
              <a:t>Philips dusk to dawn A19 60W street light.</a:t>
            </a:r>
          </a:p>
          <a:p>
            <a:r>
              <a:rPr lang="en-US" dirty="0"/>
              <a:t>Solar Panel.</a:t>
            </a:r>
            <a:endParaRPr lang="en-IN" dirty="0"/>
          </a:p>
        </p:txBody>
      </p:sp>
    </p:spTree>
    <p:extLst>
      <p:ext uri="{BB962C8B-B14F-4D97-AF65-F5344CB8AC3E}">
        <p14:creationId xmlns:p14="http://schemas.microsoft.com/office/powerpoint/2010/main" val="132748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9DC2-B46D-427E-875F-B082EF64B56F}"/>
              </a:ext>
            </a:extLst>
          </p:cNvPr>
          <p:cNvSpPr>
            <a:spLocks noGrp="1"/>
          </p:cNvSpPr>
          <p:nvPr>
            <p:ph type="title"/>
          </p:nvPr>
        </p:nvSpPr>
        <p:spPr/>
        <p:txBody>
          <a:bodyPr>
            <a:noAutofit/>
          </a:bodyPr>
          <a:lstStyle/>
          <a:p>
            <a:r>
              <a:rPr lang="en-US" dirty="0"/>
              <a:t>Vertical-axis wind turbine (VAWT) </a:t>
            </a:r>
            <a:endParaRPr lang="en-IN" dirty="0"/>
          </a:p>
        </p:txBody>
      </p:sp>
      <p:sp>
        <p:nvSpPr>
          <p:cNvPr id="3" name="Content Placeholder 2">
            <a:extLst>
              <a:ext uri="{FF2B5EF4-FFF2-40B4-BE49-F238E27FC236}">
                <a16:creationId xmlns:a16="http://schemas.microsoft.com/office/drawing/2014/main" id="{454524C1-8A87-4822-8380-E7FC1696E0B2}"/>
              </a:ext>
            </a:extLst>
          </p:cNvPr>
          <p:cNvSpPr>
            <a:spLocks noGrp="1"/>
          </p:cNvSpPr>
          <p:nvPr>
            <p:ph idx="1"/>
          </p:nvPr>
        </p:nvSpPr>
        <p:spPr/>
        <p:txBody>
          <a:bodyPr>
            <a:normAutofit fontScale="92500" lnSpcReduction="20000"/>
          </a:bodyPr>
          <a:lstStyle/>
          <a:p>
            <a:pPr marL="0" indent="0">
              <a:buNone/>
            </a:pPr>
            <a:r>
              <a:rPr lang="en-US" sz="1600" b="1" dirty="0">
                <a:latin typeface="+mj-lt"/>
              </a:rPr>
              <a:t>The Vertical-Axis Wind Turbine (VAWT) is a wind turbine that has its main rotational axis oriented in the vertical direction.</a:t>
            </a:r>
          </a:p>
          <a:p>
            <a:pPr marL="0" indent="0">
              <a:buNone/>
            </a:pPr>
            <a:r>
              <a:rPr lang="en-US" sz="1600" b="1" dirty="0">
                <a:latin typeface="+mj-lt"/>
              </a:rPr>
              <a:t>VAWTs were innovative designs that have not proven as effective in general as HAWTs, but they have a few good features, including quiet operation.</a:t>
            </a:r>
          </a:p>
          <a:p>
            <a:pPr marL="0" indent="0">
              <a:buNone/>
            </a:pPr>
            <a:r>
              <a:rPr lang="en-US" sz="1600" b="1" dirty="0">
                <a:latin typeface="+mj-lt"/>
              </a:rPr>
              <a:t>Because they are not as efficient as HAWTs, they are rarely used in large units. Most VAWTs are smaller units that can be located in residential and commercial locations because they are much quieter than the horizontal-axis turbines.</a:t>
            </a:r>
          </a:p>
          <a:p>
            <a:pPr marL="0" indent="0">
              <a:buNone/>
            </a:pPr>
            <a:r>
              <a:rPr lang="en-US" sz="1600" b="1" dirty="0">
                <a:latin typeface="+mj-lt"/>
              </a:rPr>
              <a:t>Vertical-axis wind turbines can produce electrical power at lower speeds and at a variety of changing speeds. Because they vary widely in speed, the AC generators they use do not produce a constant output. Usually, the output goes to an inverter that converts it to standard AC (either single-phase or three-phase). Another option is to use DC as the output.</a:t>
            </a:r>
          </a:p>
          <a:p>
            <a:pPr marL="0" indent="0">
              <a:buNone/>
            </a:pPr>
            <a:r>
              <a:rPr lang="en-US" sz="1600" b="1" dirty="0">
                <a:latin typeface="+mj-lt"/>
              </a:rPr>
              <a:t>Vertical-axis wind turbines can generate the voltage at low wind speeds, and they do not have to change direction to catch the usable wind.</a:t>
            </a:r>
          </a:p>
        </p:txBody>
      </p:sp>
    </p:spTree>
    <p:extLst>
      <p:ext uri="{BB962C8B-B14F-4D97-AF65-F5344CB8AC3E}">
        <p14:creationId xmlns:p14="http://schemas.microsoft.com/office/powerpoint/2010/main" val="106975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0757-BCFD-4FCE-BF50-2CC0D73C2C3C}"/>
              </a:ext>
            </a:extLst>
          </p:cNvPr>
          <p:cNvSpPr>
            <a:spLocks noGrp="1"/>
          </p:cNvSpPr>
          <p:nvPr>
            <p:ph type="title"/>
          </p:nvPr>
        </p:nvSpPr>
        <p:spPr/>
        <p:txBody>
          <a:bodyPr/>
          <a:lstStyle/>
          <a:p>
            <a:r>
              <a:rPr lang="en-US" dirty="0" err="1"/>
              <a:t>Vetical</a:t>
            </a:r>
            <a:r>
              <a:rPr lang="en-US" dirty="0"/>
              <a:t>-axis wind turbine (</a:t>
            </a:r>
            <a:r>
              <a:rPr lang="en-US" dirty="0" err="1"/>
              <a:t>vawt</a:t>
            </a:r>
            <a:r>
              <a:rPr lang="en-US" dirty="0"/>
              <a:t>) </a:t>
            </a:r>
            <a:endParaRPr lang="en-IN" dirty="0"/>
          </a:p>
        </p:txBody>
      </p:sp>
      <p:pic>
        <p:nvPicPr>
          <p:cNvPr id="5" name="Content Placeholder 4">
            <a:extLst>
              <a:ext uri="{FF2B5EF4-FFF2-40B4-BE49-F238E27FC236}">
                <a16:creationId xmlns:a16="http://schemas.microsoft.com/office/drawing/2014/main" id="{41E4D1E8-3004-44A5-8F4E-A6B2F8F459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8696" y="2293126"/>
            <a:ext cx="2110325" cy="3246655"/>
          </a:xfrm>
        </p:spPr>
      </p:pic>
    </p:spTree>
    <p:extLst>
      <p:ext uri="{BB962C8B-B14F-4D97-AF65-F5344CB8AC3E}">
        <p14:creationId xmlns:p14="http://schemas.microsoft.com/office/powerpoint/2010/main" val="229560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050F-DDFF-418E-A137-A2D8EDAA3AFB}"/>
              </a:ext>
            </a:extLst>
          </p:cNvPr>
          <p:cNvSpPr>
            <a:spLocks noGrp="1"/>
          </p:cNvSpPr>
          <p:nvPr>
            <p:ph type="title"/>
          </p:nvPr>
        </p:nvSpPr>
        <p:spPr>
          <a:xfrm>
            <a:off x="700635" y="922096"/>
            <a:ext cx="10691265" cy="998144"/>
          </a:xfrm>
        </p:spPr>
        <p:txBody>
          <a:bodyPr/>
          <a:lstStyle/>
          <a:p>
            <a:r>
              <a:rPr lang="en-US" dirty="0"/>
              <a:t>3 Stage HEPA Air filter</a:t>
            </a:r>
            <a:endParaRPr lang="en-IN" dirty="0"/>
          </a:p>
        </p:txBody>
      </p:sp>
      <p:sp>
        <p:nvSpPr>
          <p:cNvPr id="3" name="Content Placeholder 2">
            <a:extLst>
              <a:ext uri="{FF2B5EF4-FFF2-40B4-BE49-F238E27FC236}">
                <a16:creationId xmlns:a16="http://schemas.microsoft.com/office/drawing/2014/main" id="{6D2FFF78-803F-45DA-B9B6-6CD415C43F95}"/>
              </a:ext>
            </a:extLst>
          </p:cNvPr>
          <p:cNvSpPr>
            <a:spLocks noGrp="1"/>
          </p:cNvSpPr>
          <p:nvPr>
            <p:ph idx="1"/>
          </p:nvPr>
        </p:nvSpPr>
        <p:spPr>
          <a:xfrm>
            <a:off x="700635" y="2293126"/>
            <a:ext cx="10691265" cy="3741914"/>
          </a:xfrm>
        </p:spPr>
        <p:txBody>
          <a:bodyPr>
            <a:normAutofit fontScale="92500" lnSpcReduction="20000"/>
          </a:bodyPr>
          <a:lstStyle/>
          <a:p>
            <a:pPr algn="l" fontAlgn="base"/>
            <a:r>
              <a:rPr lang="en-US" sz="1600" b="1" i="0" dirty="0">
                <a:solidFill>
                  <a:srgbClr val="333333"/>
                </a:solidFill>
                <a:effectLst/>
                <a:latin typeface="inherit"/>
              </a:rPr>
              <a:t>Stages 1: Particulate Pre-filters</a:t>
            </a:r>
            <a:br>
              <a:rPr lang="en-US" sz="1600" b="1" i="0" dirty="0">
                <a:solidFill>
                  <a:srgbClr val="333333"/>
                </a:solidFill>
                <a:effectLst/>
                <a:latin typeface="Roboto"/>
              </a:rPr>
            </a:br>
            <a:r>
              <a:rPr lang="en-US" sz="1600" b="1" i="0" dirty="0">
                <a:solidFill>
                  <a:srgbClr val="333333"/>
                </a:solidFill>
                <a:effectLst/>
                <a:latin typeface="Roboto"/>
              </a:rPr>
              <a:t>Two particulate pre-filters remove visible particles therefore protecting the carbon and HEPA filters are extended changing the pre-filters on a regular basis. The first stage is an inexpensive 1/2 inch deep pad filter used for capturing larger particles. The second stage filter is a pleated filter, which captures most remaining visible particles. The first and second stage filters come in 30 and 12 per case respectively.</a:t>
            </a:r>
          </a:p>
          <a:p>
            <a:pPr algn="l" fontAlgn="base"/>
            <a:r>
              <a:rPr lang="en-US" sz="1600" b="1" i="0" dirty="0">
                <a:solidFill>
                  <a:srgbClr val="333333"/>
                </a:solidFill>
                <a:effectLst/>
                <a:latin typeface="inherit"/>
              </a:rPr>
              <a:t>Stage 2: Carbon Filtration </a:t>
            </a:r>
            <a:br>
              <a:rPr lang="en-US" sz="1600" b="1" i="0" dirty="0">
                <a:solidFill>
                  <a:srgbClr val="333333"/>
                </a:solidFill>
                <a:effectLst/>
                <a:latin typeface="Roboto"/>
              </a:rPr>
            </a:br>
            <a:r>
              <a:rPr lang="en-US" sz="1600" b="1" i="0" dirty="0">
                <a:solidFill>
                  <a:srgbClr val="333333"/>
                </a:solidFill>
                <a:effectLst/>
                <a:latin typeface="Roboto"/>
              </a:rPr>
              <a:t>The third stage is an optional filter available for all Aerospace Air Scrubbers. The carbon filter removes odors and captures gases and organic compounds from smoke, molds coatings and paints through an adsorption process. This 2" filter is 100% filled with carbon. If you are concerned about odors put this 100% filled carbon filter in your unit and feel secure and eliminate the odor.</a:t>
            </a:r>
          </a:p>
          <a:p>
            <a:pPr algn="l" fontAlgn="base"/>
            <a:r>
              <a:rPr lang="en-US" sz="1600" b="1" i="0" dirty="0">
                <a:solidFill>
                  <a:srgbClr val="333333"/>
                </a:solidFill>
                <a:effectLst/>
                <a:latin typeface="inherit"/>
              </a:rPr>
              <a:t>Stage 3: HEPA Filtration 99.97%</a:t>
            </a:r>
            <a:br>
              <a:rPr lang="en-US" sz="1600" b="1" i="0" dirty="0">
                <a:solidFill>
                  <a:srgbClr val="333333"/>
                </a:solidFill>
                <a:effectLst/>
                <a:latin typeface="Roboto"/>
              </a:rPr>
            </a:br>
            <a:r>
              <a:rPr lang="en-US" sz="1600" b="1" i="0" dirty="0">
                <a:solidFill>
                  <a:srgbClr val="333333"/>
                </a:solidFill>
                <a:effectLst/>
                <a:latin typeface="Roboto"/>
              </a:rPr>
              <a:t>Aerospace Air Scrubbers all feature a 99.97% final stage of filtration. The HEPA filter captures microscopic particulates at .03 microns. This level of filtration often eliminates the need for final cleanup and dust removal after construction and remodeling jobs. 99.99% efficient filters are also available.</a:t>
            </a:r>
          </a:p>
        </p:txBody>
      </p:sp>
    </p:spTree>
    <p:extLst>
      <p:ext uri="{BB962C8B-B14F-4D97-AF65-F5344CB8AC3E}">
        <p14:creationId xmlns:p14="http://schemas.microsoft.com/office/powerpoint/2010/main" val="176860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6C44-E549-49AE-9E02-38B7A2F7B50C}"/>
              </a:ext>
            </a:extLst>
          </p:cNvPr>
          <p:cNvSpPr>
            <a:spLocks noGrp="1"/>
          </p:cNvSpPr>
          <p:nvPr>
            <p:ph type="title"/>
          </p:nvPr>
        </p:nvSpPr>
        <p:spPr/>
        <p:txBody>
          <a:bodyPr/>
          <a:lstStyle/>
          <a:p>
            <a:r>
              <a:rPr lang="en-US" dirty="0"/>
              <a:t>Dc to ac converting invertor </a:t>
            </a:r>
            <a:endParaRPr lang="en-IN" dirty="0"/>
          </a:p>
        </p:txBody>
      </p:sp>
      <p:sp>
        <p:nvSpPr>
          <p:cNvPr id="3" name="Content Placeholder 2">
            <a:extLst>
              <a:ext uri="{FF2B5EF4-FFF2-40B4-BE49-F238E27FC236}">
                <a16:creationId xmlns:a16="http://schemas.microsoft.com/office/drawing/2014/main" id="{0626E428-4DA5-49BA-B0AD-43CBDF510F92}"/>
              </a:ext>
            </a:extLst>
          </p:cNvPr>
          <p:cNvSpPr>
            <a:spLocks noGrp="1"/>
          </p:cNvSpPr>
          <p:nvPr>
            <p:ph idx="1"/>
          </p:nvPr>
        </p:nvSpPr>
        <p:spPr/>
        <p:txBody>
          <a:bodyPr>
            <a:normAutofit fontScale="77500" lnSpcReduction="20000"/>
          </a:bodyPr>
          <a:lstStyle/>
          <a:p>
            <a:pPr algn="just" fontAlgn="base">
              <a:lnSpc>
                <a:spcPct val="115000"/>
              </a:lnSpc>
              <a:spcAft>
                <a:spcPts val="1800"/>
              </a:spcAft>
            </a:pPr>
            <a:r>
              <a:rPr lang="en-IN" sz="1800" b="1" dirty="0">
                <a:solidFill>
                  <a:srgbClr val="000000"/>
                </a:solidFill>
                <a:effectLst/>
                <a:latin typeface="+mj-lt"/>
                <a:ea typeface="Times New Roman" panose="02020603050405020304" pitchFamily="18" charset="0"/>
              </a:rPr>
              <a:t>Generator is a machine that converts mechanical energy into electrical energy. It works based on principle of faraday law of electromagnetic induction. The faradays law states that whenever a conductor is placed in a varying magnetic field, EMF is induced and this induced EMF is equal to the rate of change of flux linkages. This EMF can be generated when there is either relative space or relative time variation between the conductor and magnetic field. So the important elements of a generator are:</a:t>
            </a:r>
            <a:endParaRPr lang="en-IN" sz="1800" b="1" dirty="0">
              <a:effectLst/>
              <a:latin typeface="+mj-lt"/>
              <a:ea typeface="Times New Roman" panose="02020603050405020304" pitchFamily="18" charset="0"/>
            </a:endParaRPr>
          </a:p>
          <a:p>
            <a:pPr marL="342900" lvl="0" indent="-342900" algn="just" fontAlgn="base">
              <a:lnSpc>
                <a:spcPct val="115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mj-lt"/>
                <a:ea typeface="Calibri" panose="020F0502020204030204" pitchFamily="34" charset="0"/>
                <a:cs typeface="Calibri" panose="020F0502020204030204" pitchFamily="34" charset="0"/>
              </a:rPr>
              <a:t>Magnetic field</a:t>
            </a:r>
            <a:endParaRPr lang="en-IN" sz="1800" b="1" dirty="0">
              <a:effectLst/>
              <a:latin typeface="+mj-lt"/>
              <a:ea typeface="Calibri" panose="020F0502020204030204" pitchFamily="34" charset="0"/>
              <a:cs typeface="Times New Roman" panose="02020603050405020304" pitchFamily="18" charset="0"/>
            </a:endParaRPr>
          </a:p>
          <a:p>
            <a:pPr marL="342900" lvl="0" indent="-342900" algn="just" fontAlgn="base">
              <a:lnSpc>
                <a:spcPct val="115000"/>
              </a:lnSpc>
              <a:spcAft>
                <a:spcPts val="800"/>
              </a:spcAft>
              <a:buSzPts val="1000"/>
              <a:buFont typeface="Symbol" panose="05050102010706020507" pitchFamily="18" charset="2"/>
              <a:buChar char=""/>
              <a:tabLst>
                <a:tab pos="457200" algn="l"/>
              </a:tabLst>
            </a:pPr>
            <a:r>
              <a:rPr lang="en-IN" sz="1800" b="1" dirty="0">
                <a:solidFill>
                  <a:srgbClr val="000000"/>
                </a:solidFill>
                <a:effectLst/>
                <a:latin typeface="+mj-lt"/>
                <a:ea typeface="Calibri" panose="020F0502020204030204" pitchFamily="34" charset="0"/>
                <a:cs typeface="Calibri" panose="020F0502020204030204" pitchFamily="34" charset="0"/>
              </a:rPr>
              <a:t>Motion of conductor in magnetic field</a:t>
            </a:r>
            <a:endParaRPr lang="en-IN" sz="1800" b="1" dirty="0">
              <a:effectLst/>
              <a:latin typeface="+mj-lt"/>
              <a:ea typeface="Calibri" panose="020F0502020204030204" pitchFamily="34" charset="0"/>
              <a:cs typeface="Times New Roman" panose="02020603050405020304" pitchFamily="18" charset="0"/>
            </a:endParaRPr>
          </a:p>
          <a:p>
            <a:pPr>
              <a:lnSpc>
                <a:spcPct val="115000"/>
              </a:lnSpc>
            </a:pPr>
            <a:r>
              <a:rPr lang="en-IN" sz="1800" b="1" dirty="0">
                <a:effectLst/>
                <a:latin typeface="+mj-lt"/>
                <a:ea typeface="Times New Roman" panose="02020603050405020304" pitchFamily="18" charset="0"/>
              </a:rPr>
              <a:t>Working of Generators:</a:t>
            </a:r>
          </a:p>
          <a:p>
            <a:pPr algn="just" fontAlgn="base">
              <a:lnSpc>
                <a:spcPct val="115000"/>
              </a:lnSpc>
              <a:spcAft>
                <a:spcPts val="1800"/>
              </a:spcAft>
            </a:pPr>
            <a:r>
              <a:rPr lang="en-IN" sz="1800" b="1" dirty="0">
                <a:solidFill>
                  <a:srgbClr val="000000"/>
                </a:solidFill>
                <a:effectLst/>
                <a:latin typeface="+mj-lt"/>
                <a:ea typeface="Times New Roman" panose="02020603050405020304" pitchFamily="18" charset="0"/>
              </a:rPr>
              <a:t>Generators are basically coils of electric conductors, normally copper wire, that are tightly wound onto a metal core and are mounted to turn around inside an exhibit of large magnets. An electric conductor moves through a magnetic field, the magnetism will interface with the electrons in the conductor to induce a flow of electrical current inside it.</a:t>
            </a:r>
            <a:endParaRPr lang="en-IN" sz="1800" b="1" dirty="0">
              <a:effectLst/>
              <a:latin typeface="+mj-lt"/>
              <a:ea typeface="Times New Roman" panose="02020603050405020304" pitchFamily="18" charset="0"/>
            </a:endParaRPr>
          </a:p>
          <a:p>
            <a:pPr marL="0" indent="0">
              <a:buNone/>
            </a:pPr>
            <a:endParaRPr lang="en-IN" b="1" dirty="0">
              <a:latin typeface="+mj-lt"/>
            </a:endParaRPr>
          </a:p>
        </p:txBody>
      </p:sp>
    </p:spTree>
    <p:extLst>
      <p:ext uri="{BB962C8B-B14F-4D97-AF65-F5344CB8AC3E}">
        <p14:creationId xmlns:p14="http://schemas.microsoft.com/office/powerpoint/2010/main" val="144501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000">
              <a:schemeClr val="accent2">
                <a:lumMod val="0"/>
                <a:lumOff val="100000"/>
              </a:schemeClr>
            </a:gs>
            <a:gs pos="26000">
              <a:schemeClr val="accent2">
                <a:lumMod val="0"/>
                <a:lumOff val="100000"/>
              </a:schemeClr>
            </a:gs>
            <a:gs pos="91000">
              <a:schemeClr val="accent2">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2437-9B73-4723-94A9-9C69B4175023}"/>
              </a:ext>
            </a:extLst>
          </p:cNvPr>
          <p:cNvSpPr>
            <a:spLocks noGrp="1"/>
          </p:cNvSpPr>
          <p:nvPr>
            <p:ph type="title"/>
          </p:nvPr>
        </p:nvSpPr>
        <p:spPr/>
        <p:txBody>
          <a:bodyPr/>
          <a:lstStyle/>
          <a:p>
            <a:r>
              <a:rPr lang="en-US" dirty="0"/>
              <a:t>Dc to ac converting invertor</a:t>
            </a:r>
            <a:endParaRPr lang="en-IN" dirty="0"/>
          </a:p>
        </p:txBody>
      </p:sp>
      <p:pic>
        <p:nvPicPr>
          <p:cNvPr id="5" name="Content Placeholder 4">
            <a:extLst>
              <a:ext uri="{FF2B5EF4-FFF2-40B4-BE49-F238E27FC236}">
                <a16:creationId xmlns:a16="http://schemas.microsoft.com/office/drawing/2014/main" id="{BB781CA8-779E-4F4C-B103-95CDCCE94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465" y="2662829"/>
            <a:ext cx="4001058" cy="2896004"/>
          </a:xfrm>
        </p:spPr>
      </p:pic>
    </p:spTree>
    <p:extLst>
      <p:ext uri="{BB962C8B-B14F-4D97-AF65-F5344CB8AC3E}">
        <p14:creationId xmlns:p14="http://schemas.microsoft.com/office/powerpoint/2010/main" val="2668915832"/>
      </p:ext>
    </p:extLst>
  </p:cSld>
  <p:clrMapOvr>
    <a:masterClrMapping/>
  </p:clrMapOvr>
</p:sld>
</file>

<file path=ppt/theme/theme1.xml><?xml version="1.0" encoding="utf-8"?>
<a:theme xmlns:a="http://schemas.openxmlformats.org/drawingml/2006/main" name="ChronicleVTI">
  <a:themeElements>
    <a:clrScheme name="AnalogousFromLightSeedLeftStep">
      <a:dk1>
        <a:srgbClr val="000000"/>
      </a:dk1>
      <a:lt1>
        <a:srgbClr val="FFFFFF"/>
      </a:lt1>
      <a:dk2>
        <a:srgbClr val="243041"/>
      </a:dk2>
      <a:lt2>
        <a:srgbClr val="E8E8E2"/>
      </a:lt2>
      <a:accent1>
        <a:srgbClr val="9696C6"/>
      </a:accent1>
      <a:accent2>
        <a:srgbClr val="7F97BA"/>
      </a:accent2>
      <a:accent3>
        <a:srgbClr val="7EACB5"/>
      </a:accent3>
      <a:accent4>
        <a:srgbClr val="78B0A2"/>
      </a:accent4>
      <a:accent5>
        <a:srgbClr val="83AE92"/>
      </a:accent5>
      <a:accent6>
        <a:srgbClr val="7EB279"/>
      </a:accent6>
      <a:hlink>
        <a:srgbClr val="85855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130</TotalTime>
  <Words>1356</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Calisto MT</vt:lpstr>
      <vt:lpstr>inherit</vt:lpstr>
      <vt:lpstr>Roboto</vt:lpstr>
      <vt:lpstr>Symbol</vt:lpstr>
      <vt:lpstr>Univers Condensed</vt:lpstr>
      <vt:lpstr>ChronicleVTI</vt:lpstr>
      <vt:lpstr>HackWIE-INNOVATORS</vt:lpstr>
      <vt:lpstr>introduction</vt:lpstr>
      <vt:lpstr>Prototype </vt:lpstr>
      <vt:lpstr>components</vt:lpstr>
      <vt:lpstr>Vertical-axis wind turbine (VAWT) </vt:lpstr>
      <vt:lpstr>Vetical-axis wind turbine (vawt) </vt:lpstr>
      <vt:lpstr>3 Stage HEPA Air filter</vt:lpstr>
      <vt:lpstr>Dc to ac converting invertor </vt:lpstr>
      <vt:lpstr>Dc to ac converting invertor</vt:lpstr>
      <vt:lpstr>Valve regulated lead acid battery (sla)</vt:lpstr>
      <vt:lpstr>Philips dusk to dawn a19 60w street light</vt:lpstr>
      <vt:lpstr>Solar panel</vt:lpstr>
      <vt:lpstr>Major outcomes through the project </vt:lpstr>
      <vt:lpstr>advantages</vt:lpstr>
      <vt:lpstr>disadvantage</vt:lpstr>
      <vt:lpstr>Team-innovators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HackWIE-INNOVATORS</dc:title>
  <dc:creator>raksha agrawal</dc:creator>
  <cp:lastModifiedBy>raksha agrawal</cp:lastModifiedBy>
  <cp:revision>18</cp:revision>
  <dcterms:created xsi:type="dcterms:W3CDTF">2020-11-27T19:58:44Z</dcterms:created>
  <dcterms:modified xsi:type="dcterms:W3CDTF">2020-11-27T22:09:25Z</dcterms:modified>
</cp:coreProperties>
</file>