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444" r:id="rId5"/>
    <p:sldId id="2440" r:id="rId6"/>
    <p:sldId id="258" r:id="rId7"/>
    <p:sldId id="2439" r:id="rId8"/>
    <p:sldId id="2442" r:id="rId9"/>
    <p:sldId id="2443" r:id="rId10"/>
    <p:sldId id="2441" r:id="rId11"/>
    <p:sldId id="24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3/31/2024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Click to 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arge Image of person at laptop in internet cafe">
            <a:extLst>
              <a:ext uri="{FF2B5EF4-FFF2-40B4-BE49-F238E27FC236}">
                <a16:creationId xmlns:a16="http://schemas.microsoft.com/office/drawing/2014/main" id="{BFA823F4-1B6F-4E9F-8515-0F87A0C174C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13">
            <a:extLst>
              <a:ext uri="{FF2B5EF4-FFF2-40B4-BE49-F238E27FC236}">
                <a16:creationId xmlns:a16="http://schemas.microsoft.com/office/drawing/2014/main" id="{84970DCE-964B-4562-9633-71BA6A4DCB65}"/>
              </a:ext>
              <a:ext uri="{C183D7F6-B498-43B3-948B-1728B52AA6E4}">
                <adec:decorative xmlns:adec="http://schemas.microsoft.com/office/drawing/2017/decorative" val="1"/>
              </a:ext>
            </a:extLst>
          </p:cNvPr>
          <p:cNvSpPr/>
          <p:nvPr/>
        </p:nvSpPr>
        <p:spPr>
          <a:xfrm>
            <a:off x="0" y="0"/>
            <a:ext cx="12191999" cy="6882714"/>
          </a:xfrm>
          <a:prstGeom prst="rect">
            <a:avLst/>
          </a:prstGeom>
          <a:gradFill flip="none" rotWithShape="1">
            <a:gsLst>
              <a:gs pos="0">
                <a:srgbClr val="01023B">
                  <a:alpha val="20000"/>
                </a:srgbClr>
              </a:gs>
              <a:gs pos="100000">
                <a:srgbClr val="E99757">
                  <a:alpha val="20000"/>
                </a:srgbClr>
              </a:gs>
              <a:gs pos="50000">
                <a:srgbClr val="A53F52">
                  <a:alpha val="2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0" y="3469046"/>
            <a:ext cx="4199467" cy="204893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70920C0-10F4-4ECD-BDF3-CE993B7C8C82}"/>
              </a:ext>
            </a:extLst>
          </p:cNvPr>
          <p:cNvSpPr>
            <a:spLocks noGrp="1"/>
          </p:cNvSpPr>
          <p:nvPr>
            <p:ph type="title"/>
          </p:nvPr>
        </p:nvSpPr>
        <p:spPr>
          <a:xfrm>
            <a:off x="154635" y="3634749"/>
            <a:ext cx="3785222" cy="1738307"/>
          </a:xfrm>
        </p:spPr>
        <p:txBody>
          <a:bodyPr>
            <a:normAutofit/>
          </a:bodyPr>
          <a:lstStyle/>
          <a:p>
            <a:pPr algn="l">
              <a:lnSpc>
                <a:spcPct val="80000"/>
              </a:lnSpc>
              <a:defRPr sz="10000">
                <a:solidFill>
                  <a:srgbClr val="3A3B39"/>
                </a:solidFill>
                <a:latin typeface="Bebas"/>
                <a:ea typeface="Bebas"/>
                <a:cs typeface="Bebas"/>
                <a:sym typeface="Bebas"/>
              </a:defRPr>
            </a:pPr>
            <a:r>
              <a:rPr lang="en-US" sz="5400" dirty="0" err="1">
                <a:solidFill>
                  <a:schemeClr val="bg1"/>
                </a:solidFill>
                <a:latin typeface="+mn-lt"/>
              </a:rPr>
              <a:t>cYBERNOTS</a:t>
            </a:r>
            <a:r>
              <a:rPr lang="en-US" sz="1800" dirty="0">
                <a:solidFill>
                  <a:schemeClr val="bg1"/>
                </a:solidFill>
                <a:latin typeface="+mn-lt"/>
              </a:rPr>
              <a:t> </a:t>
            </a:r>
            <a:br>
              <a:rPr lang="en-US" sz="1800" dirty="0">
                <a:solidFill>
                  <a:schemeClr val="bg1"/>
                </a:solidFill>
                <a:latin typeface="+mn-lt"/>
              </a:rPr>
            </a:br>
            <a:r>
              <a:rPr lang="en-US" sz="1800" dirty="0">
                <a:solidFill>
                  <a:schemeClr val="bg1"/>
                </a:solidFill>
                <a:latin typeface="+mn-lt"/>
              </a:rPr>
              <a:t>project on sign recognition system</a:t>
            </a:r>
          </a:p>
        </p:txBody>
      </p:sp>
    </p:spTree>
    <p:extLst>
      <p:ext uri="{BB962C8B-B14F-4D97-AF65-F5344CB8AC3E}">
        <p14:creationId xmlns:p14="http://schemas.microsoft.com/office/powerpoint/2010/main" val="187248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99339"/>
            <a:ext cx="12192000" cy="830649"/>
          </a:xfrm>
        </p:spPr>
        <p:txBody>
          <a:bodyPr>
            <a:noAutofit/>
          </a:bodyPr>
          <a:lstStyle/>
          <a:p>
            <a:r>
              <a:rPr lang="en-US" sz="3600" b="1" u="sng" dirty="0">
                <a:solidFill>
                  <a:schemeClr val="tx1"/>
                </a:solidFill>
              </a:rPr>
              <a:t>BASIC DETAILS OF THE TEAM AND PROBLEM STATEMENT</a:t>
            </a:r>
            <a:endParaRPr lang="en-IN" sz="3600" b="1" u="sng" dirty="0">
              <a:solidFill>
                <a:schemeClr val="tx1"/>
              </a:solidFill>
            </a:endParaRPr>
          </a:p>
        </p:txBody>
      </p:sp>
      <p:sp>
        <p:nvSpPr>
          <p:cNvPr id="5" name="TextBox 4"/>
          <p:cNvSpPr txBox="1"/>
          <p:nvPr/>
        </p:nvSpPr>
        <p:spPr>
          <a:xfrm>
            <a:off x="135467" y="2133600"/>
            <a:ext cx="11667066" cy="4524315"/>
          </a:xfrm>
          <a:prstGeom prst="rect">
            <a:avLst/>
          </a:prstGeom>
          <a:noFill/>
        </p:spPr>
        <p:txBody>
          <a:bodyPr wrap="square" rtlCol="0">
            <a:spAutoFit/>
          </a:bodyPr>
          <a:lstStyle/>
          <a:p>
            <a:r>
              <a:rPr lang="en-US" dirty="0">
                <a:solidFill>
                  <a:schemeClr val="accent1">
                    <a:lumMod val="75000"/>
                  </a:schemeClr>
                </a:solidFill>
              </a:rPr>
              <a:t>HACKATHON  NAME </a:t>
            </a:r>
            <a:r>
              <a:rPr lang="en-US" dirty="0"/>
              <a:t> :  HACK IT SAPIENS 2.0</a:t>
            </a:r>
          </a:p>
          <a:p>
            <a:endParaRPr lang="en-US" dirty="0"/>
          </a:p>
          <a:p>
            <a:r>
              <a:rPr lang="en-US" dirty="0">
                <a:solidFill>
                  <a:schemeClr val="accent1">
                    <a:lumMod val="75000"/>
                  </a:schemeClr>
                </a:solidFill>
              </a:rPr>
              <a:t>ORGANISING INSTITUTION </a:t>
            </a:r>
            <a:r>
              <a:rPr lang="en-US" dirty="0"/>
              <a:t>:  POORNIMA COLLEGE OF ENGINEERING (PCE)</a:t>
            </a:r>
          </a:p>
          <a:p>
            <a:endParaRPr lang="en-US" dirty="0"/>
          </a:p>
          <a:p>
            <a:r>
              <a:rPr lang="en-US" dirty="0">
                <a:solidFill>
                  <a:schemeClr val="accent1">
                    <a:lumMod val="75000"/>
                  </a:schemeClr>
                </a:solidFill>
              </a:rPr>
              <a:t>PROBLEM STATEMENT TITLE </a:t>
            </a:r>
            <a:r>
              <a:rPr lang="en-US" dirty="0"/>
              <a:t>:  TO DESIGN INVESTIGATE AND IMPLEMENT A ROBUST SIGN LANGUAGE RECOGNITION SYSTEM  TO ASSIST INDIVIDUALS WITH HEARING IMPAIRMENTS IN ELIMINATION OF COMMUNICATION BARRIERS.</a:t>
            </a:r>
          </a:p>
          <a:p>
            <a:endParaRPr lang="en-US" dirty="0"/>
          </a:p>
          <a:p>
            <a:r>
              <a:rPr lang="en-US" dirty="0">
                <a:solidFill>
                  <a:schemeClr val="accent1">
                    <a:lumMod val="75000"/>
                  </a:schemeClr>
                </a:solidFill>
              </a:rPr>
              <a:t>TEAM NAME</a:t>
            </a:r>
            <a:r>
              <a:rPr lang="en-US" dirty="0"/>
              <a:t>:    CYBERNOTS </a:t>
            </a:r>
          </a:p>
          <a:p>
            <a:endParaRPr lang="en-US" dirty="0"/>
          </a:p>
          <a:p>
            <a:r>
              <a:rPr lang="en-US" dirty="0">
                <a:solidFill>
                  <a:schemeClr val="accent1">
                    <a:lumMod val="75000"/>
                  </a:schemeClr>
                </a:solidFill>
              </a:rPr>
              <a:t>TEAM MEMBERS </a:t>
            </a:r>
            <a:r>
              <a:rPr lang="en-US" dirty="0"/>
              <a:t>:   AKSHAT PARASHAR (LEAD)</a:t>
            </a:r>
          </a:p>
          <a:p>
            <a:r>
              <a:rPr lang="en-US" dirty="0"/>
              <a:t>		ABHEET GARG</a:t>
            </a:r>
          </a:p>
          <a:p>
            <a:r>
              <a:rPr lang="en-US" dirty="0"/>
              <a:t>		AMAN SHIVDASANI </a:t>
            </a:r>
          </a:p>
          <a:p>
            <a:r>
              <a:rPr lang="en-US" dirty="0"/>
              <a:t>		AMAN KUMAR ASWANI</a:t>
            </a:r>
          </a:p>
          <a:p>
            <a:endParaRPr lang="en-US" dirty="0"/>
          </a:p>
          <a:p>
            <a:r>
              <a:rPr lang="en-US" dirty="0">
                <a:solidFill>
                  <a:schemeClr val="accent1">
                    <a:lumMod val="75000"/>
                  </a:schemeClr>
                </a:solidFill>
              </a:rPr>
              <a:t>THEME NAME </a:t>
            </a:r>
            <a:r>
              <a:rPr lang="en-US" dirty="0"/>
              <a:t>: HEALTH</a:t>
            </a:r>
          </a:p>
          <a:p>
            <a:endParaRPr lang="en-IN" dirty="0"/>
          </a:p>
        </p:txBody>
      </p:sp>
      <p:sp>
        <p:nvSpPr>
          <p:cNvPr id="7" name="TextBox 6"/>
          <p:cNvSpPr txBox="1"/>
          <p:nvPr/>
        </p:nvSpPr>
        <p:spPr>
          <a:xfrm>
            <a:off x="10109200" y="6473249"/>
            <a:ext cx="1557867"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217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685432" y="0"/>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728133" y="-75069"/>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588000" y="237067"/>
            <a:ext cx="6841067" cy="643009"/>
          </a:xfrm>
        </p:spPr>
        <p:txBody>
          <a:bodyPr>
            <a:noAutofit/>
          </a:bodyPr>
          <a:lstStyle/>
          <a:p>
            <a:r>
              <a:rPr lang="en-US" sz="4000" dirty="0">
                <a:latin typeface="Arial Rounded MT Bold" panose="020F0704030504030204" pitchFamily="34" charset="0"/>
              </a:rPr>
              <a:t>background</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2" name="TextBox 1"/>
          <p:cNvSpPr txBox="1"/>
          <p:nvPr/>
        </p:nvSpPr>
        <p:spPr>
          <a:xfrm>
            <a:off x="5181600" y="1616010"/>
            <a:ext cx="636766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According to WHO in 2019, 466 million people were found to suffer from hearing disability which is an enormous number.</a:t>
            </a:r>
          </a:p>
          <a:p>
            <a:pPr marL="285750" indent="-285750">
              <a:buFont typeface="Arial" panose="020B0604020202020204" pitchFamily="34" charset="0"/>
              <a:buChar char="•"/>
            </a:pPr>
            <a:r>
              <a:rPr lang="en-US" sz="2000" dirty="0"/>
              <a:t>Till date, many researches have been done but they were not so successful due to expensive cost.</a:t>
            </a:r>
          </a:p>
          <a:p>
            <a:pPr marL="285750" indent="-285750">
              <a:buFont typeface="Arial" panose="020B0604020202020204" pitchFamily="34" charset="0"/>
              <a:buChar char="•"/>
            </a:pPr>
            <a:r>
              <a:rPr lang="en-US" sz="2000" dirty="0"/>
              <a:t>Sign language is mainly used by deaf and hard of hearing people.</a:t>
            </a:r>
          </a:p>
          <a:p>
            <a:pPr marL="285750" indent="-285750">
              <a:buFont typeface="Arial" panose="020B0604020202020204" pitchFamily="34" charset="0"/>
              <a:buChar char="•"/>
            </a:pPr>
            <a:r>
              <a:rPr lang="en-US" sz="2000" dirty="0"/>
              <a:t>Thus we really require an efficient system that can accurately recognize and translate a wide range of gestures from different sign languages.</a:t>
            </a:r>
          </a:p>
          <a:p>
            <a:pPr marL="285750" indent="-285750">
              <a:buFont typeface="Arial" panose="020B0604020202020204" pitchFamily="34" charset="0"/>
              <a:buChar char="•"/>
            </a:pPr>
            <a:endParaRPr lang="en-IN" sz="2000" dirty="0"/>
          </a:p>
        </p:txBody>
      </p:sp>
      <p:sp>
        <p:nvSpPr>
          <p:cNvPr id="5" name="TextBox 4"/>
          <p:cNvSpPr txBox="1"/>
          <p:nvPr/>
        </p:nvSpPr>
        <p:spPr>
          <a:xfrm>
            <a:off x="10143066" y="6417273"/>
            <a:ext cx="1406203"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57850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Iphone Floating taking image">
            <a:extLst>
              <a:ext uri="{FF2B5EF4-FFF2-40B4-BE49-F238E27FC236}">
                <a16:creationId xmlns:a16="http://schemas.microsoft.com/office/drawing/2014/main" id="{7BE52127-9518-4872-A0A9-09A7D087142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574437" y="0"/>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574437" y="-24714"/>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0"/>
            <a:ext cx="6076758" cy="2394840"/>
          </a:xfrm>
        </p:spPr>
        <p:txBody>
          <a:bodyPr>
            <a:normAutofit fontScale="90000"/>
          </a:bodyPr>
          <a:lstStyle/>
          <a:p>
            <a:r>
              <a:rPr lang="en-US" dirty="0">
                <a:latin typeface="Arial Rounded MT Bold" panose="020F0704030504030204" pitchFamily="34" charset="0"/>
              </a:rPr>
              <a:t>Use cases of the project</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6" name="TextBox 5"/>
          <p:cNvSpPr txBox="1"/>
          <p:nvPr/>
        </p:nvSpPr>
        <p:spPr>
          <a:xfrm>
            <a:off x="4562669" y="2394840"/>
            <a:ext cx="7629332" cy="203132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solidFill>
                  <a:schemeClr val="accent1">
                    <a:lumMod val="75000"/>
                  </a:schemeClr>
                </a:solidFill>
              </a:rPr>
              <a:t>ACCESSIBILITY: </a:t>
            </a:r>
            <a:r>
              <a:rPr lang="en-US" dirty="0"/>
              <a:t>Investigate novel approaches for reducing communication barriers and assist hearing impaired people in communicating with people who do not understand sign language.</a:t>
            </a:r>
          </a:p>
          <a:p>
            <a:pPr marL="342900" indent="-342900">
              <a:buFont typeface="+mj-lt"/>
              <a:buAutoNum type="arabicPeriod"/>
            </a:pPr>
            <a:r>
              <a:rPr lang="en-US" dirty="0"/>
              <a:t> </a:t>
            </a:r>
            <a:r>
              <a:rPr lang="en-US" dirty="0">
                <a:solidFill>
                  <a:schemeClr val="accent1">
                    <a:lumMod val="75000"/>
                  </a:schemeClr>
                </a:solidFill>
              </a:rPr>
              <a:t>MEDICAL APPLICATION :</a:t>
            </a:r>
            <a:r>
              <a:rPr lang="en-US" dirty="0"/>
              <a:t>Develop a specialized system tailored for healthcare professionals to facilitate seamless communication with patients who are deaf and or hard of hearing.  </a:t>
            </a:r>
          </a:p>
        </p:txBody>
      </p:sp>
      <p:sp>
        <p:nvSpPr>
          <p:cNvPr id="8" name="TextBox 7"/>
          <p:cNvSpPr txBox="1"/>
          <p:nvPr/>
        </p:nvSpPr>
        <p:spPr>
          <a:xfrm>
            <a:off x="10094843" y="6327783"/>
            <a:ext cx="1676400" cy="400110"/>
          </a:xfrm>
          <a:prstGeom prst="rect">
            <a:avLst/>
          </a:prstGeom>
          <a:solidFill>
            <a:schemeClr val="bg1"/>
          </a:solidFill>
        </p:spPr>
        <p:txBody>
          <a:bodyPr wrap="square" rtlCol="0">
            <a:spAutoFit/>
          </a:bodyPr>
          <a:lstStyle/>
          <a:p>
            <a:endParaRPr lang="en-IN" sz="2000" dirty="0"/>
          </a:p>
        </p:txBody>
      </p:sp>
    </p:spTree>
    <p:extLst>
      <p:ext uri="{BB962C8B-B14F-4D97-AF65-F5344CB8AC3E}">
        <p14:creationId xmlns:p14="http://schemas.microsoft.com/office/powerpoint/2010/main" val="383421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Iphone Floating taking image">
            <a:extLst>
              <a:ext uri="{FF2B5EF4-FFF2-40B4-BE49-F238E27FC236}">
                <a16:creationId xmlns:a16="http://schemas.microsoft.com/office/drawing/2014/main" id="{7BE52127-9518-4872-A0A9-09A7D087142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965199" y="0"/>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965199" y="0"/>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917233" y="1653545"/>
            <a:ext cx="6960637" cy="3477875"/>
          </a:xfrm>
          <a:prstGeom prst="rect">
            <a:avLst/>
          </a:prstGeom>
          <a:noFill/>
        </p:spPr>
        <p:txBody>
          <a:bodyPr wrap="square" rtlCol="0">
            <a:spAutoFit/>
          </a:bodyPr>
          <a:lstStyle/>
          <a:p>
            <a:r>
              <a:rPr lang="en-US" sz="2000" dirty="0">
                <a:solidFill>
                  <a:schemeClr val="accent1">
                    <a:lumMod val="75000"/>
                  </a:schemeClr>
                </a:solidFill>
              </a:rPr>
              <a:t>3. EDUCATION: </a:t>
            </a:r>
            <a:r>
              <a:rPr lang="en-US" sz="2000" dirty="0"/>
              <a:t>Develop educational tools and applications to assist students, teachers, and parents in learning and teaching sign language. </a:t>
            </a:r>
          </a:p>
          <a:p>
            <a:endParaRPr lang="en-US" sz="2000" dirty="0">
              <a:solidFill>
                <a:schemeClr val="accent1">
                  <a:lumMod val="75000"/>
                </a:schemeClr>
              </a:solidFill>
            </a:endParaRPr>
          </a:p>
          <a:p>
            <a:r>
              <a:rPr lang="en-US" sz="2000" dirty="0">
                <a:solidFill>
                  <a:schemeClr val="accent1">
                    <a:lumMod val="75000"/>
                  </a:schemeClr>
                </a:solidFill>
              </a:rPr>
              <a:t>4. EMERGENCY SERVICES: </a:t>
            </a:r>
            <a:r>
              <a:rPr lang="en-US" sz="2000" dirty="0"/>
              <a:t>Implement sign language recognition       systems in emergency response centers to enable deaf or hard of hearing individuals to communicate </a:t>
            </a:r>
          </a:p>
          <a:p>
            <a:pPr marL="457200" indent="-457200">
              <a:buAutoNum type="arabicPeriod" startAt="4"/>
            </a:pPr>
            <a:endParaRPr lang="en-US" sz="2000" dirty="0">
              <a:solidFill>
                <a:schemeClr val="accent1">
                  <a:lumMod val="75000"/>
                </a:schemeClr>
              </a:solidFill>
            </a:endParaRPr>
          </a:p>
          <a:p>
            <a:r>
              <a:rPr lang="en-US" sz="2000" dirty="0">
                <a:solidFill>
                  <a:schemeClr val="accent1">
                    <a:lumMod val="75000"/>
                  </a:schemeClr>
                </a:solidFill>
              </a:rPr>
              <a:t>5. EMPLOYMENT: </a:t>
            </a:r>
            <a:r>
              <a:rPr lang="en-US" sz="2000" dirty="0"/>
              <a:t>Develop tools and applications to support workplace inclusion and accessibility for individuals with hearing impairments</a:t>
            </a:r>
          </a:p>
        </p:txBody>
      </p:sp>
      <p:sp>
        <p:nvSpPr>
          <p:cNvPr id="2" name="TextBox 1"/>
          <p:cNvSpPr txBox="1"/>
          <p:nvPr/>
        </p:nvSpPr>
        <p:spPr>
          <a:xfrm>
            <a:off x="10109200" y="6488668"/>
            <a:ext cx="1692039"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4863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367A3-45CE-0C4A-E8B0-A8D29D8F2C63}"/>
              </a:ext>
            </a:extLst>
          </p:cNvPr>
          <p:cNvPicPr>
            <a:picLocks noChangeAspect="1"/>
          </p:cNvPicPr>
          <p:nvPr/>
        </p:nvPicPr>
        <p:blipFill>
          <a:blip r:embed="rId2"/>
          <a:stretch>
            <a:fillRect/>
          </a:stretch>
        </p:blipFill>
        <p:spPr>
          <a:xfrm>
            <a:off x="3966311" y="419084"/>
            <a:ext cx="7582958" cy="6049219"/>
          </a:xfrm>
          <a:prstGeom prst="rect">
            <a:avLst/>
          </a:prstGeom>
        </p:spPr>
      </p:pic>
      <p:pic>
        <p:nvPicPr>
          <p:cNvPr id="7" name="Picture Placeholder 6" descr="Iphone Floating taking image">
            <a:extLst>
              <a:ext uri="{FF2B5EF4-FFF2-40B4-BE49-F238E27FC236}">
                <a16:creationId xmlns:a16="http://schemas.microsoft.com/office/drawing/2014/main" id="{7BE52127-9518-4872-A0A9-09A7D087142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119673" y="0"/>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1119673" y="0"/>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08342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Put TITLE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925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4"/>
          </p:nvPr>
        </p:nvSpPr>
        <p:spPr/>
        <p:txBody>
          <a:bodyPr/>
          <a:lstStyle/>
          <a:p>
            <a:fld id="{8C2E478F-E849-4A8C-AF1F-CBCC78A7CBFA}" type="slidenum">
              <a:rPr lang="en-US" smtClean="0"/>
              <a:t>7</a:t>
            </a:fld>
            <a:endParaRPr lang="en-US" dirty="0"/>
          </a:p>
        </p:txBody>
      </p:sp>
      <p:pic>
        <p:nvPicPr>
          <p:cNvPr id="7" name="Content Placeholder 6"/>
          <p:cNvPicPr>
            <a:picLocks noGrp="1" noChangeAspect="1"/>
          </p:cNvPicPr>
          <p:nvPr>
            <p:ph sz="quarter" idx="14"/>
          </p:nvPr>
        </p:nvPicPr>
        <p:blipFill>
          <a:blip r:embed="rId2"/>
          <a:stretch>
            <a:fillRect/>
          </a:stretch>
        </p:blipFill>
        <p:spPr>
          <a:xfrm>
            <a:off x="0" y="0"/>
            <a:ext cx="12310533" cy="6833428"/>
          </a:xfrm>
          <a:prstGeom prst="rect">
            <a:avLst/>
          </a:prstGeom>
        </p:spPr>
      </p:pic>
    </p:spTree>
    <p:extLst>
      <p:ext uri="{BB962C8B-B14F-4D97-AF65-F5344CB8AC3E}">
        <p14:creationId xmlns:p14="http://schemas.microsoft.com/office/powerpoint/2010/main" val="57005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Picture placeholder">
            <a:extLst>
              <a:ext uri="{FF2B5EF4-FFF2-40B4-BE49-F238E27FC236}">
                <a16:creationId xmlns:a16="http://schemas.microsoft.com/office/drawing/2014/main" id="{4D593114-653B-4F83-A72F-17932C08057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6507"/>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702365" y="901880"/>
            <a:ext cx="10787270" cy="830649"/>
          </a:xfrm>
        </p:spPr>
        <p:txBody>
          <a:bodyPr>
            <a:normAutofit fontScale="90000"/>
          </a:bodyPr>
          <a:lstStyle/>
          <a:p>
            <a:r>
              <a:rPr lang="en-US" dirty="0">
                <a:solidFill>
                  <a:schemeClr val="bg1"/>
                </a:solidFill>
              </a:rPr>
              <a:t>THANK YOU</a:t>
            </a:r>
          </a:p>
        </p:txBody>
      </p:sp>
      <p:sp>
        <p:nvSpPr>
          <p:cNvPr id="18" name="Rectangle 17">
            <a:extLst>
              <a:ext uri="{FF2B5EF4-FFF2-40B4-BE49-F238E27FC236}">
                <a16:creationId xmlns:a16="http://schemas.microsoft.com/office/drawing/2014/main" id="{5B7DC9FB-F6DF-4841-83A9-A37336FEB076}"/>
              </a:ext>
            </a:extLst>
          </p:cNvPr>
          <p:cNvSpPr/>
          <p:nvPr/>
        </p:nvSpPr>
        <p:spPr>
          <a:xfrm>
            <a:off x="4308371" y="1802072"/>
            <a:ext cx="3534367" cy="369332"/>
          </a:xfrm>
          <a:prstGeom prst="rect">
            <a:avLst/>
          </a:prstGeom>
        </p:spPr>
        <p:txBody>
          <a:bodyPr wrap="square">
            <a:spAutoFit/>
          </a:bodyPr>
          <a:lstStyle/>
          <a:p>
            <a:pPr algn="ctr"/>
            <a:r>
              <a:rPr lang="en-US" spc="600" dirty="0">
                <a:solidFill>
                  <a:schemeClr val="bg1"/>
                </a:solidFill>
                <a:latin typeface="+mj-lt"/>
              </a:rPr>
              <a:t>WWW.FABRIKAM.COM</a:t>
            </a:r>
          </a:p>
        </p:txBody>
      </p:sp>
      <p:pic>
        <p:nvPicPr>
          <p:cNvPr id="11" name="Graphic 10" descr="User" title="Icon - Presenter Name">
            <a:extLst>
              <a:ext uri="{FF2B5EF4-FFF2-40B4-BE49-F238E27FC236}">
                <a16:creationId xmlns:a16="http://schemas.microsoft.com/office/drawing/2014/main" id="{CB7DE048-B12A-41D3-B89F-B56544FA94F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308371" y="3061212"/>
            <a:ext cx="558449" cy="558449"/>
          </a:xfrm>
          <a:prstGeom prst="rect">
            <a:avLst/>
          </a:prstGeom>
        </p:spPr>
      </p:pic>
      <p:sp>
        <p:nvSpPr>
          <p:cNvPr id="14" name="Subtitle 2">
            <a:extLst>
              <a:ext uri="{FF2B5EF4-FFF2-40B4-BE49-F238E27FC236}">
                <a16:creationId xmlns:a16="http://schemas.microsoft.com/office/drawing/2014/main" id="{A62C97B6-F2B5-4806-AB83-0CC32DF096AE}"/>
              </a:ext>
            </a:extLst>
          </p:cNvPr>
          <p:cNvSpPr txBox="1">
            <a:spLocks/>
          </p:cNvSpPr>
          <p:nvPr/>
        </p:nvSpPr>
        <p:spPr>
          <a:xfrm>
            <a:off x="5103215" y="3061213"/>
            <a:ext cx="3345046" cy="558449"/>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kumimoji="0" lang="en-US" sz="1800" u="none" strike="noStrike" kern="1200" cap="none" spc="300" normalizeH="0" baseline="0" noProof="0" dirty="0">
                <a:ln>
                  <a:noFill/>
                </a:ln>
                <a:effectLst/>
                <a:uLnTx/>
                <a:uFillTx/>
                <a:latin typeface="+mj-lt"/>
                <a:cs typeface="Gill Sans" panose="020B0502020104020203" pitchFamily="34" charset="-79"/>
              </a:rPr>
              <a:t>CYBERNOTS</a:t>
            </a:r>
          </a:p>
        </p:txBody>
      </p:sp>
      <p:pic>
        <p:nvPicPr>
          <p:cNvPr id="13" name="Graphic 12" descr="Smart Phone" title="Icon - Presenter Phone Number">
            <a:extLst>
              <a:ext uri="{FF2B5EF4-FFF2-40B4-BE49-F238E27FC236}">
                <a16:creationId xmlns:a16="http://schemas.microsoft.com/office/drawing/2014/main" id="{D46F90A0-A362-4144-AB92-33B00391B40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308371" y="3965527"/>
            <a:ext cx="558449" cy="558449"/>
          </a:xfrm>
          <a:prstGeom prst="rect">
            <a:avLst/>
          </a:prstGeom>
        </p:spPr>
      </p:pic>
      <p:sp>
        <p:nvSpPr>
          <p:cNvPr id="15" name="Text Placeholder 17">
            <a:extLst>
              <a:ext uri="{FF2B5EF4-FFF2-40B4-BE49-F238E27FC236}">
                <a16:creationId xmlns:a16="http://schemas.microsoft.com/office/drawing/2014/main" id="{D6C1F9A6-DF05-40A3-A22A-A5F42139BD96}"/>
              </a:ext>
            </a:extLst>
          </p:cNvPr>
          <p:cNvSpPr txBox="1">
            <a:spLocks/>
          </p:cNvSpPr>
          <p:nvPr/>
        </p:nvSpPr>
        <p:spPr>
          <a:xfrm>
            <a:off x="5103221" y="4006497"/>
            <a:ext cx="3144655" cy="5174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300" normalizeH="0" baseline="0" noProof="0" dirty="0">
                <a:ln>
                  <a:noFill/>
                </a:ln>
                <a:effectLst/>
                <a:uLnTx/>
                <a:uFillTx/>
                <a:latin typeface="+mj-lt"/>
                <a:cs typeface="Gill Sans Light" panose="020B0302020104020203" pitchFamily="34" charset="-79"/>
              </a:rPr>
              <a:t>+</a:t>
            </a:r>
            <a:r>
              <a:rPr lang="en-US" sz="1800" spc="300" dirty="0">
                <a:latin typeface="+mj-lt"/>
                <a:cs typeface="Gill Sans Light" panose="020B0302020104020203" pitchFamily="34" charset="-79"/>
              </a:rPr>
              <a:t>917240716881</a:t>
            </a:r>
            <a:endParaRPr kumimoji="0" lang="en-US" sz="1800" u="none" strike="noStrike" kern="1200" cap="none" spc="300" normalizeH="0" baseline="0" noProof="0" dirty="0">
              <a:ln>
                <a:noFill/>
              </a:ln>
              <a:effectLst/>
              <a:uLnTx/>
              <a:uFillTx/>
              <a:latin typeface="+mj-lt"/>
              <a:cs typeface="Gill Sans Light" panose="020B0302020104020203" pitchFamily="34" charset="-79"/>
            </a:endParaRPr>
          </a:p>
        </p:txBody>
      </p:sp>
      <p:pic>
        <p:nvPicPr>
          <p:cNvPr id="12" name="Graphic 11" descr="Envelope" title="Icon Presenter Email">
            <a:extLst>
              <a:ext uri="{FF2B5EF4-FFF2-40B4-BE49-F238E27FC236}">
                <a16:creationId xmlns:a16="http://schemas.microsoft.com/office/drawing/2014/main" id="{DA1E1FC6-9F80-4CAF-ACF2-AB062937A45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308371" y="4964360"/>
            <a:ext cx="558449" cy="558449"/>
          </a:xfrm>
          <a:prstGeom prst="rect">
            <a:avLst/>
          </a:prstGeom>
        </p:spPr>
      </p:pic>
      <p:sp>
        <p:nvSpPr>
          <p:cNvPr id="16" name="Text Placeholder 18">
            <a:extLst>
              <a:ext uri="{FF2B5EF4-FFF2-40B4-BE49-F238E27FC236}">
                <a16:creationId xmlns:a16="http://schemas.microsoft.com/office/drawing/2014/main" id="{E0127FD3-DBF1-49D0-8E40-2DB72E1AEC7C}"/>
              </a:ext>
            </a:extLst>
          </p:cNvPr>
          <p:cNvSpPr txBox="1">
            <a:spLocks/>
          </p:cNvSpPr>
          <p:nvPr/>
        </p:nvSpPr>
        <p:spPr>
          <a:xfrm>
            <a:off x="5103220" y="5032398"/>
            <a:ext cx="4320697" cy="355185"/>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300" normalizeH="0" baseline="0" noProof="0" dirty="0">
                <a:ln>
                  <a:noFill/>
                </a:ln>
                <a:effectLst/>
                <a:uLnTx/>
                <a:uFillTx/>
                <a:latin typeface="+mj-lt"/>
                <a:cs typeface="Gill Sans Light" panose="020B0302020104020203" pitchFamily="34" charset="-79"/>
              </a:rPr>
              <a:t>akshatparashar4704@gmail.com</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3.xml><?xml version="1.0" encoding="utf-8"?>
<ds:datastoreItem xmlns:ds="http://schemas.openxmlformats.org/officeDocument/2006/customXml" ds:itemID="{22E71848-B78E-4D58-BFA5-D2D5918911C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434</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Gill Sans</vt:lpstr>
      <vt:lpstr>Office Theme</vt:lpstr>
      <vt:lpstr>cYBERNOTS  project on sign recognition system</vt:lpstr>
      <vt:lpstr>BASIC DETAILS OF THE TEAM AND PROBLEM STATEMENT</vt:lpstr>
      <vt:lpstr>background</vt:lpstr>
      <vt:lpstr>Use cases of the project</vt:lpstr>
      <vt:lpstr>PowerPoint Presentation</vt:lpstr>
      <vt:lpstr>PowerPoint Presentation</vt:lpstr>
      <vt:lpstr>Put TITLE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2024-03-30T03:46:07Z</dcterms:created>
  <dcterms:modified xsi:type="dcterms:W3CDTF">2024-03-30T21:49:41Z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