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76" r:id="rId10"/>
    <p:sldId id="272" r:id="rId11"/>
    <p:sldId id="274" r:id="rId12"/>
    <p:sldId id="273" r:id="rId13"/>
    <p:sldId id="265" r:id="rId14"/>
    <p:sldId id="266" r:id="rId15"/>
  </p:sldIdLst>
  <p:sldSz cx="18288000" cy="10287000"/>
  <p:notesSz cx="6858000" cy="9144000"/>
  <p:embeddedFontLst>
    <p:embeddedFont>
      <p:font typeface="Clear Sans Regular Bold" panose="020B0604020202020204" charset="0"/>
      <p:regular r:id="rId17"/>
    </p:embeddedFont>
    <p:embeddedFont>
      <p:font typeface="DM Sans" pitchFamily="2"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7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298314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2282636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709693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19798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304800" y="406153"/>
            <a:ext cx="10554994" cy="9309347"/>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010798" y="3238500"/>
            <a:ext cx="7788735"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Big Data &amp; IPO Preparation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A72378B1-B827-3D72-3CE3-25B4766C0D30}"/>
              </a:ext>
            </a:extLst>
          </p:cNvPr>
          <p:cNvSpPr txBox="1"/>
          <p:nvPr/>
        </p:nvSpPr>
        <p:spPr>
          <a:xfrm>
            <a:off x="3069359" y="2933700"/>
            <a:ext cx="11484841" cy="769441"/>
          </a:xfrm>
          <a:prstGeom prst="rect">
            <a:avLst/>
          </a:prstGeom>
          <a:noFill/>
        </p:spPr>
        <p:txBody>
          <a:bodyPr wrap="square" rtlCol="0">
            <a:spAutoFit/>
          </a:bodyPr>
          <a:lstStyle/>
          <a:p>
            <a:pPr algn="l"/>
            <a:r>
              <a:rPr lang="en-US" sz="4400" b="1" i="0" dirty="0">
                <a:solidFill>
                  <a:srgbClr val="000000"/>
                </a:solidFill>
                <a:effectLst/>
                <a:highlight>
                  <a:srgbClr val="FFFFFF"/>
                </a:highlight>
                <a:latin typeface="DM Sans" panose="020F0502020204030204" pitchFamily="2" charset="0"/>
              </a:rPr>
              <a:t>How many unique categories are there?</a:t>
            </a:r>
          </a:p>
        </p:txBody>
      </p:sp>
      <p:sp>
        <p:nvSpPr>
          <p:cNvPr id="28" name="TextBox 27">
            <a:extLst>
              <a:ext uri="{FF2B5EF4-FFF2-40B4-BE49-F238E27FC236}">
                <a16:creationId xmlns:a16="http://schemas.microsoft.com/office/drawing/2014/main" id="{95A1345C-0495-71A1-E17C-316592E7FBC5}"/>
              </a:ext>
            </a:extLst>
          </p:cNvPr>
          <p:cNvSpPr txBox="1"/>
          <p:nvPr/>
        </p:nvSpPr>
        <p:spPr>
          <a:xfrm>
            <a:off x="3352800" y="4381500"/>
            <a:ext cx="10896600" cy="3539430"/>
          </a:xfrm>
          <a:prstGeom prst="rect">
            <a:avLst/>
          </a:prstGeom>
          <a:noFill/>
        </p:spPr>
        <p:txBody>
          <a:bodyPr wrap="square" rtlCol="0">
            <a:spAutoFit/>
          </a:bodyPr>
          <a:lstStyle/>
          <a:p>
            <a:r>
              <a:rPr lang="en-US" sz="3200" dirty="0"/>
              <a:t>Studying, healthy eating, technology, food, cooking, dogs, soccer, public speaking, science, tennis, travel, fitness, education , veganism, animals, culture</a:t>
            </a:r>
          </a:p>
          <a:p>
            <a:endParaRPr lang="en-US" sz="3200" dirty="0"/>
          </a:p>
          <a:p>
            <a:endParaRPr lang="en-US" sz="3200" dirty="0"/>
          </a:p>
          <a:p>
            <a:r>
              <a:rPr lang="en-US" sz="3200" dirty="0"/>
              <a:t>There are 17 content categories</a:t>
            </a:r>
          </a:p>
          <a:p>
            <a:endParaRPr lang="en-IN" sz="3200" dirty="0"/>
          </a:p>
        </p:txBody>
      </p:sp>
    </p:spTree>
    <p:extLst>
      <p:ext uri="{BB962C8B-B14F-4D97-AF65-F5344CB8AC3E}">
        <p14:creationId xmlns:p14="http://schemas.microsoft.com/office/powerpoint/2010/main" val="367494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A72378B1-B827-3D72-3CE3-25B4766C0D30}"/>
              </a:ext>
            </a:extLst>
          </p:cNvPr>
          <p:cNvSpPr txBox="1"/>
          <p:nvPr/>
        </p:nvSpPr>
        <p:spPr>
          <a:xfrm>
            <a:off x="3069359" y="2933700"/>
            <a:ext cx="12570726" cy="1446550"/>
          </a:xfrm>
          <a:prstGeom prst="rect">
            <a:avLst/>
          </a:prstGeom>
          <a:noFill/>
        </p:spPr>
        <p:txBody>
          <a:bodyPr wrap="square" rtlCol="0">
            <a:spAutoFit/>
          </a:bodyPr>
          <a:lstStyle/>
          <a:p>
            <a:pPr algn="l"/>
            <a:r>
              <a:rPr lang="en-US" sz="4400" b="1" i="0" dirty="0">
                <a:solidFill>
                  <a:srgbClr val="000000"/>
                </a:solidFill>
                <a:effectLst/>
                <a:highlight>
                  <a:srgbClr val="FFFFFF"/>
                </a:highlight>
                <a:latin typeface="DM Sans" pitchFamily="2" charset="0"/>
              </a:rPr>
              <a:t>How many reactions are there to the most popular category?</a:t>
            </a:r>
          </a:p>
        </p:txBody>
      </p:sp>
      <p:pic>
        <p:nvPicPr>
          <p:cNvPr id="35" name="Picture 34">
            <a:extLst>
              <a:ext uri="{FF2B5EF4-FFF2-40B4-BE49-F238E27FC236}">
                <a16:creationId xmlns:a16="http://schemas.microsoft.com/office/drawing/2014/main" id="{47903B88-3907-FDB0-906A-CD517DB9EE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3591" y="4357390"/>
            <a:ext cx="8686800" cy="4697626"/>
          </a:xfrm>
          <a:prstGeom prst="rect">
            <a:avLst/>
          </a:prstGeom>
        </p:spPr>
      </p:pic>
    </p:spTree>
    <p:extLst>
      <p:ext uri="{BB962C8B-B14F-4D97-AF65-F5344CB8AC3E}">
        <p14:creationId xmlns:p14="http://schemas.microsoft.com/office/powerpoint/2010/main" val="352204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4555731B-9794-C01D-9DAA-B4B4D7E5C3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1711" y="3495663"/>
            <a:ext cx="9811877" cy="4555841"/>
          </a:xfrm>
          <a:prstGeom prst="rect">
            <a:avLst/>
          </a:prstGeom>
        </p:spPr>
      </p:pic>
      <p:sp>
        <p:nvSpPr>
          <p:cNvPr id="31" name="TextBox 30">
            <a:extLst>
              <a:ext uri="{FF2B5EF4-FFF2-40B4-BE49-F238E27FC236}">
                <a16:creationId xmlns:a16="http://schemas.microsoft.com/office/drawing/2014/main" id="{0CCDBDD8-A4E1-E627-C276-789B30A8DB3E}"/>
              </a:ext>
            </a:extLst>
          </p:cNvPr>
          <p:cNvSpPr txBox="1"/>
          <p:nvPr/>
        </p:nvSpPr>
        <p:spPr>
          <a:xfrm>
            <a:off x="3069359" y="1852096"/>
            <a:ext cx="9811877" cy="1446550"/>
          </a:xfrm>
          <a:prstGeom prst="rect">
            <a:avLst/>
          </a:prstGeom>
          <a:noFill/>
        </p:spPr>
        <p:txBody>
          <a:bodyPr wrap="square" rtlCol="0">
            <a:spAutoFit/>
          </a:bodyPr>
          <a:lstStyle/>
          <a:p>
            <a:pPr algn="l"/>
            <a:r>
              <a:rPr lang="en-US" sz="4400" b="1" i="0" dirty="0">
                <a:solidFill>
                  <a:srgbClr val="000000"/>
                </a:solidFill>
                <a:effectLst/>
                <a:highlight>
                  <a:srgbClr val="FFFFFF"/>
                </a:highlight>
                <a:latin typeface="DM Sans" pitchFamily="2" charset="0"/>
              </a:rPr>
              <a:t>What was the month with the most posts</a:t>
            </a:r>
          </a:p>
        </p:txBody>
      </p:sp>
      <p:sp>
        <p:nvSpPr>
          <p:cNvPr id="32" name="TextBox 31">
            <a:extLst>
              <a:ext uri="{FF2B5EF4-FFF2-40B4-BE49-F238E27FC236}">
                <a16:creationId xmlns:a16="http://schemas.microsoft.com/office/drawing/2014/main" id="{2CA2437A-E5FE-FE01-5E16-9FAB8A52B1AD}"/>
              </a:ext>
            </a:extLst>
          </p:cNvPr>
          <p:cNvSpPr txBox="1"/>
          <p:nvPr/>
        </p:nvSpPr>
        <p:spPr>
          <a:xfrm>
            <a:off x="13563600" y="3695700"/>
            <a:ext cx="3810000" cy="1446550"/>
          </a:xfrm>
          <a:prstGeom prst="rect">
            <a:avLst/>
          </a:prstGeom>
          <a:noFill/>
        </p:spPr>
        <p:txBody>
          <a:bodyPr wrap="square" rtlCol="0">
            <a:spAutoFit/>
          </a:bodyPr>
          <a:lstStyle/>
          <a:p>
            <a:r>
              <a:rPr lang="en-IN" sz="4400" dirty="0">
                <a:effectLst>
                  <a:outerShdw blurRad="38100" dist="38100" dir="2700000" algn="tl">
                    <a:srgbClr val="000000">
                      <a:alpha val="43137"/>
                    </a:srgbClr>
                  </a:outerShdw>
                </a:effectLst>
              </a:rPr>
              <a:t>May with most post</a:t>
            </a:r>
          </a:p>
        </p:txBody>
      </p:sp>
    </p:spTree>
    <p:extLst>
      <p:ext uri="{BB962C8B-B14F-4D97-AF65-F5344CB8AC3E}">
        <p14:creationId xmlns:p14="http://schemas.microsoft.com/office/powerpoint/2010/main" val="53252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9BFEF6D2-1DBF-6645-54F3-458A63AD632C}"/>
              </a:ext>
            </a:extLst>
          </p:cNvPr>
          <p:cNvSpPr txBox="1"/>
          <p:nvPr/>
        </p:nvSpPr>
        <p:spPr>
          <a:xfrm>
            <a:off x="11049000" y="1580430"/>
            <a:ext cx="7086600" cy="7294305"/>
          </a:xfrm>
          <a:prstGeom prst="rect">
            <a:avLst/>
          </a:prstGeom>
          <a:noFill/>
        </p:spPr>
        <p:txBody>
          <a:bodyPr wrap="square" rtlCol="0">
            <a:spAutoFit/>
          </a:bodyPr>
          <a:lstStyle/>
          <a:p>
            <a:r>
              <a:rPr lang="en-US" sz="3600"/>
              <a:t>In </a:t>
            </a:r>
            <a:r>
              <a:rPr lang="en-US" sz="3600" dirty="0"/>
              <a:t>the initial phase of our engagement with Social Buzz, we gathered, selected, cleaned, and merged sample datasets to understand their data landscape better. Using SQL, we extracted representative datasets covering various content types. After thorough cleaning to ensure accuracy and consistency, we merged the datasets to provide a unified view of user interactions and content categories.</a:t>
            </a:r>
            <a:endParaRPr lang="en-IN"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7026F06C-0B59-18E6-597E-120E8FCCEF52}"/>
              </a:ext>
            </a:extLst>
          </p:cNvPr>
          <p:cNvSpPr txBox="1"/>
          <p:nvPr/>
        </p:nvSpPr>
        <p:spPr>
          <a:xfrm>
            <a:off x="8436952" y="2247901"/>
            <a:ext cx="7868000" cy="2062103"/>
          </a:xfrm>
          <a:prstGeom prst="rect">
            <a:avLst/>
          </a:prstGeom>
          <a:noFill/>
        </p:spPr>
        <p:txBody>
          <a:bodyPr wrap="square" rtlCol="0">
            <a:spAutoFit/>
          </a:bodyPr>
          <a:lstStyle/>
          <a:p>
            <a:r>
              <a:rPr lang="en-IN" sz="3200" dirty="0"/>
              <a:t>Social Buzz is a fast growing technology unicorn that need to adapt quickly to it’s global scale. Accenture has begun a 3 month POC  focussing on these tasks:</a:t>
            </a:r>
          </a:p>
        </p:txBody>
      </p:sp>
      <p:sp>
        <p:nvSpPr>
          <p:cNvPr id="35" name="TextBox 34">
            <a:extLst>
              <a:ext uri="{FF2B5EF4-FFF2-40B4-BE49-F238E27FC236}">
                <a16:creationId xmlns:a16="http://schemas.microsoft.com/office/drawing/2014/main" id="{0F6EC6AE-939C-1907-27C4-AAE56421D3ED}"/>
              </a:ext>
            </a:extLst>
          </p:cNvPr>
          <p:cNvSpPr txBox="1"/>
          <p:nvPr/>
        </p:nvSpPr>
        <p:spPr>
          <a:xfrm>
            <a:off x="8686800" y="4762500"/>
            <a:ext cx="6899412" cy="267765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400" b="1" dirty="0"/>
              <a:t>An Audit of their big data practice</a:t>
            </a:r>
          </a:p>
          <a:p>
            <a:pPr marL="457200" indent="-457200">
              <a:lnSpc>
                <a:spcPct val="150000"/>
              </a:lnSpc>
              <a:buFont typeface="Arial" panose="020B0604020202020204" pitchFamily="34" charset="0"/>
              <a:buChar char="•"/>
            </a:pPr>
            <a:r>
              <a:rPr lang="en-IN" sz="2400" b="1" dirty="0"/>
              <a:t>Recommendations for a successful IPO</a:t>
            </a:r>
          </a:p>
          <a:p>
            <a:pPr marL="457200" indent="-457200">
              <a:lnSpc>
                <a:spcPct val="150000"/>
              </a:lnSpc>
              <a:buFont typeface="Arial" panose="020B0604020202020204" pitchFamily="34" charset="0"/>
              <a:buChar char="•"/>
            </a:pPr>
            <a:r>
              <a:rPr lang="en-IN" sz="2400" b="1" dirty="0"/>
              <a:t>Analysis to find Social Buzz’s  top 5 most popular categories of content.</a:t>
            </a:r>
          </a:p>
          <a:p>
            <a:endParaRPr lang="en-I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1694545" y="1840859"/>
            <a:ext cx="7932509" cy="1231105"/>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3" name="TextBox 22">
            <a:extLst>
              <a:ext uri="{FF2B5EF4-FFF2-40B4-BE49-F238E27FC236}">
                <a16:creationId xmlns:a16="http://schemas.microsoft.com/office/drawing/2014/main" id="{DF9FBECC-11DA-718D-0B6F-2A38630311B3}"/>
              </a:ext>
            </a:extLst>
          </p:cNvPr>
          <p:cNvSpPr txBox="1"/>
          <p:nvPr/>
        </p:nvSpPr>
        <p:spPr>
          <a:xfrm>
            <a:off x="2107520" y="4961740"/>
            <a:ext cx="7646080" cy="149335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3200" dirty="0">
                <a:solidFill>
                  <a:schemeClr val="bg2"/>
                </a:solidFill>
              </a:rPr>
              <a:t>Over 100000 posts per day</a:t>
            </a:r>
          </a:p>
          <a:p>
            <a:pPr marL="457200" indent="-457200">
              <a:lnSpc>
                <a:spcPct val="150000"/>
              </a:lnSpc>
              <a:buFont typeface="Arial" panose="020B0604020202020204" pitchFamily="34" charset="0"/>
              <a:buChar char="•"/>
            </a:pPr>
            <a:r>
              <a:rPr lang="en-IN" sz="3200" dirty="0">
                <a:solidFill>
                  <a:schemeClr val="bg2"/>
                </a:solidFill>
              </a:rPr>
              <a:t>36, 500, 000 piece of content per year </a:t>
            </a:r>
          </a:p>
        </p:txBody>
      </p:sp>
      <p:sp>
        <p:nvSpPr>
          <p:cNvPr id="22" name="TextBox 21">
            <a:extLst>
              <a:ext uri="{FF2B5EF4-FFF2-40B4-BE49-F238E27FC236}">
                <a16:creationId xmlns:a16="http://schemas.microsoft.com/office/drawing/2014/main" id="{167D1A4B-100C-A0CB-EAF5-B0A0DC51F4B7}"/>
              </a:ext>
            </a:extLst>
          </p:cNvPr>
          <p:cNvSpPr txBox="1"/>
          <p:nvPr/>
        </p:nvSpPr>
        <p:spPr>
          <a:xfrm>
            <a:off x="2590574" y="7421293"/>
            <a:ext cx="6858226" cy="2246769"/>
          </a:xfrm>
          <a:prstGeom prst="rect">
            <a:avLst/>
          </a:prstGeom>
          <a:noFill/>
        </p:spPr>
        <p:txBody>
          <a:bodyPr wrap="square" rtlCol="0">
            <a:spAutoFit/>
          </a:bodyPr>
          <a:lstStyle/>
          <a:p>
            <a:r>
              <a:rPr lang="en-IN" sz="2800" dirty="0">
                <a:solidFill>
                  <a:schemeClr val="bg1"/>
                </a:solidFill>
              </a:rPr>
              <a:t>But how capitalize on it when there is so much?</a:t>
            </a:r>
          </a:p>
          <a:p>
            <a:endParaRPr lang="en-IN" sz="2800" dirty="0">
              <a:solidFill>
                <a:schemeClr val="bg1"/>
              </a:solidFill>
            </a:endParaRPr>
          </a:p>
          <a:p>
            <a:r>
              <a:rPr lang="en-IN" sz="2800" dirty="0">
                <a:solidFill>
                  <a:schemeClr val="bg1"/>
                </a:solidFill>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362200" y="1638300"/>
            <a:ext cx="7620001" cy="6773521"/>
          </a:xfrm>
          <a:prstGeom prst="rect">
            <a:avLst/>
          </a:prstGeom>
        </p:spPr>
        <p:txBody>
          <a:bodyPr wrap="square" lIns="0" tIns="0" rIns="0" bIns="0" rtlCol="0" anchor="t">
            <a:spAutoFit/>
          </a:bodyPr>
          <a:lstStyle/>
          <a:p>
            <a:pPr>
              <a:lnSpc>
                <a:spcPct val="200000"/>
              </a:lnSpc>
            </a:pPr>
            <a:r>
              <a:rPr lang="en-US" sz="4800" spc="-80" dirty="0">
                <a:solidFill>
                  <a:srgbClr val="000000"/>
                </a:solidFill>
                <a:latin typeface="Graphik Regular" panose="020B0503030202060203" pitchFamily="34" charset="0"/>
              </a:rPr>
              <a:t>   1.   Andrew Fleming</a:t>
            </a:r>
          </a:p>
          <a:p>
            <a:pPr marL="914400" lvl="1" indent="-457200">
              <a:lnSpc>
                <a:spcPct val="200000"/>
              </a:lnSpc>
              <a:buFont typeface="Arial" panose="020B0604020202020204" pitchFamily="34" charset="0"/>
              <a:buChar char="•"/>
            </a:pPr>
            <a:r>
              <a:rPr lang="en-US" sz="2800" spc="-80" dirty="0">
                <a:solidFill>
                  <a:srgbClr val="000000"/>
                </a:solidFill>
                <a:latin typeface="Graphik Regular" panose="020B0503030202060203" pitchFamily="34" charset="0"/>
              </a:rPr>
              <a:t>Role: Chief Technical Analyst</a:t>
            </a:r>
          </a:p>
          <a:p>
            <a:pPr>
              <a:lnSpc>
                <a:spcPct val="200000"/>
              </a:lnSpc>
            </a:pPr>
            <a:r>
              <a:rPr lang="en-US" sz="4800" spc="-80" dirty="0">
                <a:solidFill>
                  <a:srgbClr val="000000"/>
                </a:solidFill>
                <a:latin typeface="Graphik Regular" panose="020B0503030202060203" pitchFamily="34" charset="0"/>
              </a:rPr>
              <a:t>   2.   Marcus Rompton</a:t>
            </a:r>
          </a:p>
          <a:p>
            <a:pPr marL="971550" lvl="1" indent="-514350">
              <a:lnSpc>
                <a:spcPct val="200000"/>
              </a:lnSpc>
              <a:buFont typeface="Arial" panose="020B0604020202020204" pitchFamily="34" charset="0"/>
              <a:buChar char="•"/>
            </a:pPr>
            <a:r>
              <a:rPr lang="en-US" sz="2800" spc="-80" dirty="0">
                <a:solidFill>
                  <a:srgbClr val="000000"/>
                </a:solidFill>
                <a:latin typeface="Graphik Regular" panose="020B0503030202060203" pitchFamily="34" charset="0"/>
              </a:rPr>
              <a:t>Role: Senior Principle</a:t>
            </a:r>
          </a:p>
          <a:p>
            <a:pPr>
              <a:lnSpc>
                <a:spcPct val="200000"/>
              </a:lnSpc>
            </a:pPr>
            <a:r>
              <a:rPr lang="en-US" sz="4400" spc="-80" dirty="0">
                <a:solidFill>
                  <a:srgbClr val="000000"/>
                </a:solidFill>
                <a:latin typeface="Graphik Regular" panose="020B0503030202060203" pitchFamily="34" charset="0"/>
              </a:rPr>
              <a:t>   3.    Akshat Raj</a:t>
            </a:r>
          </a:p>
          <a:p>
            <a:pPr marL="914400" lvl="1" indent="-457200">
              <a:lnSpc>
                <a:spcPct val="200000"/>
              </a:lnSpc>
              <a:buFont typeface="Arial" panose="020B0604020202020204" pitchFamily="34" charset="0"/>
              <a:buChar char="•"/>
            </a:pPr>
            <a:r>
              <a:rPr lang="en-US" sz="2800" spc="-80" dirty="0">
                <a:solidFill>
                  <a:srgbClr val="000000"/>
                </a:solidFill>
                <a:latin typeface="Graphik Regular" panose="020B0503030202060203" pitchFamily="34" charset="0"/>
              </a:rPr>
              <a:t>Role: Data Analyst</a:t>
            </a:r>
          </a:p>
        </p:txBody>
      </p:sp>
      <p:pic>
        <p:nvPicPr>
          <p:cNvPr id="39" name="Picture 38">
            <a:extLst>
              <a:ext uri="{FF2B5EF4-FFF2-40B4-BE49-F238E27FC236}">
                <a16:creationId xmlns:a16="http://schemas.microsoft.com/office/drawing/2014/main" id="{2DB6EB41-F1CF-F7C8-4272-7E60ED66721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80949" y="6988644"/>
            <a:ext cx="2203223" cy="20877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B8DE0606-F7C3-63F6-6DE8-BD0CA2C4F0C6}"/>
              </a:ext>
            </a:extLst>
          </p:cNvPr>
          <p:cNvSpPr txBox="1"/>
          <p:nvPr/>
        </p:nvSpPr>
        <p:spPr>
          <a:xfrm>
            <a:off x="4191070" y="1498301"/>
            <a:ext cx="10110046" cy="646331"/>
          </a:xfrm>
          <a:prstGeom prst="rect">
            <a:avLst/>
          </a:prstGeom>
          <a:noFill/>
        </p:spPr>
        <p:txBody>
          <a:bodyPr wrap="square" rtlCol="0">
            <a:spAutoFit/>
          </a:bodyPr>
          <a:lstStyle/>
          <a:p>
            <a:r>
              <a:rPr lang="en-IN" sz="3600" dirty="0">
                <a:solidFill>
                  <a:schemeClr val="bg1"/>
                </a:solidFill>
              </a:rPr>
              <a:t>Data Understanding</a:t>
            </a:r>
          </a:p>
        </p:txBody>
      </p:sp>
      <p:sp>
        <p:nvSpPr>
          <p:cNvPr id="40" name="TextBox 39">
            <a:extLst>
              <a:ext uri="{FF2B5EF4-FFF2-40B4-BE49-F238E27FC236}">
                <a16:creationId xmlns:a16="http://schemas.microsoft.com/office/drawing/2014/main" id="{DD7C8513-E74C-257B-6FA9-92ACB2D072E3}"/>
              </a:ext>
            </a:extLst>
          </p:cNvPr>
          <p:cNvSpPr txBox="1"/>
          <p:nvPr/>
        </p:nvSpPr>
        <p:spPr>
          <a:xfrm>
            <a:off x="6197412" y="3008120"/>
            <a:ext cx="8559483" cy="646331"/>
          </a:xfrm>
          <a:prstGeom prst="rect">
            <a:avLst/>
          </a:prstGeom>
          <a:noFill/>
        </p:spPr>
        <p:txBody>
          <a:bodyPr wrap="square" rtlCol="0">
            <a:spAutoFit/>
          </a:bodyPr>
          <a:lstStyle/>
          <a:p>
            <a:r>
              <a:rPr lang="en-IN" sz="3600" dirty="0">
                <a:solidFill>
                  <a:schemeClr val="bg1"/>
                </a:solidFill>
              </a:rPr>
              <a:t>Data Cleaning </a:t>
            </a:r>
          </a:p>
        </p:txBody>
      </p:sp>
      <p:sp>
        <p:nvSpPr>
          <p:cNvPr id="41" name="TextBox 40">
            <a:extLst>
              <a:ext uri="{FF2B5EF4-FFF2-40B4-BE49-F238E27FC236}">
                <a16:creationId xmlns:a16="http://schemas.microsoft.com/office/drawing/2014/main" id="{C8C71A9C-BE5E-4583-E39A-F504FDD28FE5}"/>
              </a:ext>
            </a:extLst>
          </p:cNvPr>
          <p:cNvSpPr txBox="1"/>
          <p:nvPr/>
        </p:nvSpPr>
        <p:spPr>
          <a:xfrm>
            <a:off x="7469080" y="4605252"/>
            <a:ext cx="5865920" cy="646331"/>
          </a:xfrm>
          <a:prstGeom prst="rect">
            <a:avLst/>
          </a:prstGeom>
          <a:noFill/>
        </p:spPr>
        <p:txBody>
          <a:bodyPr wrap="square" rtlCol="0">
            <a:spAutoFit/>
          </a:bodyPr>
          <a:lstStyle/>
          <a:p>
            <a:r>
              <a:rPr lang="en-IN" sz="3600" dirty="0">
                <a:solidFill>
                  <a:schemeClr val="bg1"/>
                </a:solidFill>
              </a:rPr>
              <a:t>Data Modelling</a:t>
            </a:r>
          </a:p>
        </p:txBody>
      </p:sp>
      <p:sp>
        <p:nvSpPr>
          <p:cNvPr id="42" name="TextBox 41">
            <a:extLst>
              <a:ext uri="{FF2B5EF4-FFF2-40B4-BE49-F238E27FC236}">
                <a16:creationId xmlns:a16="http://schemas.microsoft.com/office/drawing/2014/main" id="{646F0886-0C82-DC76-E976-E7BFE83E0D98}"/>
              </a:ext>
            </a:extLst>
          </p:cNvPr>
          <p:cNvSpPr txBox="1"/>
          <p:nvPr/>
        </p:nvSpPr>
        <p:spPr>
          <a:xfrm>
            <a:off x="9324443" y="6204766"/>
            <a:ext cx="5922016" cy="646331"/>
          </a:xfrm>
          <a:prstGeom prst="rect">
            <a:avLst/>
          </a:prstGeom>
          <a:noFill/>
        </p:spPr>
        <p:txBody>
          <a:bodyPr wrap="square" rtlCol="0">
            <a:spAutoFit/>
          </a:bodyPr>
          <a:lstStyle/>
          <a:p>
            <a:r>
              <a:rPr lang="en-IN" sz="3600" dirty="0">
                <a:solidFill>
                  <a:schemeClr val="bg1"/>
                </a:solidFill>
              </a:rPr>
              <a:t>Data Analysis</a:t>
            </a:r>
          </a:p>
        </p:txBody>
      </p:sp>
      <p:sp>
        <p:nvSpPr>
          <p:cNvPr id="43" name="TextBox 42">
            <a:extLst>
              <a:ext uri="{FF2B5EF4-FFF2-40B4-BE49-F238E27FC236}">
                <a16:creationId xmlns:a16="http://schemas.microsoft.com/office/drawing/2014/main" id="{04E76D0E-E106-0FA9-320E-DD53F8478F57}"/>
              </a:ext>
            </a:extLst>
          </p:cNvPr>
          <p:cNvSpPr txBox="1"/>
          <p:nvPr/>
        </p:nvSpPr>
        <p:spPr>
          <a:xfrm>
            <a:off x="11191562" y="7876426"/>
            <a:ext cx="5922016" cy="646331"/>
          </a:xfrm>
          <a:prstGeom prst="rect">
            <a:avLst/>
          </a:prstGeom>
          <a:noFill/>
        </p:spPr>
        <p:txBody>
          <a:bodyPr wrap="square" rtlCol="0">
            <a:spAutoFit/>
          </a:bodyPr>
          <a:lstStyle/>
          <a:p>
            <a:r>
              <a:rPr lang="en-IN" sz="3600" dirty="0">
                <a:solidFill>
                  <a:schemeClr val="bg1"/>
                </a:solidFill>
              </a:rPr>
              <a:t>Data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8" name="TextBox 17">
            <a:extLst>
              <a:ext uri="{FF2B5EF4-FFF2-40B4-BE49-F238E27FC236}">
                <a16:creationId xmlns:a16="http://schemas.microsoft.com/office/drawing/2014/main" id="{CEFAC7C1-FF68-2EE4-B0AA-D46C82FA4673}"/>
              </a:ext>
            </a:extLst>
          </p:cNvPr>
          <p:cNvSpPr txBox="1"/>
          <p:nvPr/>
        </p:nvSpPr>
        <p:spPr>
          <a:xfrm>
            <a:off x="1975164" y="2322272"/>
            <a:ext cx="2743200" cy="1323439"/>
          </a:xfrm>
          <a:prstGeom prst="rect">
            <a:avLst/>
          </a:prstGeom>
          <a:noFill/>
        </p:spPr>
        <p:txBody>
          <a:bodyPr wrap="square" rtlCol="0">
            <a:spAutoFit/>
          </a:bodyPr>
          <a:lstStyle/>
          <a:p>
            <a:r>
              <a:rPr lang="en-IN" sz="8000" dirty="0">
                <a:solidFill>
                  <a:srgbClr val="A100FF"/>
                </a:solidFill>
              </a:rPr>
              <a:t>    16</a:t>
            </a:r>
          </a:p>
        </p:txBody>
      </p:sp>
      <p:sp>
        <p:nvSpPr>
          <p:cNvPr id="20" name="TextBox 19">
            <a:extLst>
              <a:ext uri="{FF2B5EF4-FFF2-40B4-BE49-F238E27FC236}">
                <a16:creationId xmlns:a16="http://schemas.microsoft.com/office/drawing/2014/main" id="{08849AD8-79C9-C728-1C7F-A40CF2E2E3DE}"/>
              </a:ext>
            </a:extLst>
          </p:cNvPr>
          <p:cNvSpPr txBox="1"/>
          <p:nvPr/>
        </p:nvSpPr>
        <p:spPr>
          <a:xfrm>
            <a:off x="7162800" y="2322272"/>
            <a:ext cx="2286000" cy="1323439"/>
          </a:xfrm>
          <a:prstGeom prst="rect">
            <a:avLst/>
          </a:prstGeom>
          <a:noFill/>
        </p:spPr>
        <p:txBody>
          <a:bodyPr wrap="square" rtlCol="0">
            <a:spAutoFit/>
          </a:bodyPr>
          <a:lstStyle/>
          <a:p>
            <a:r>
              <a:rPr lang="en-IN" sz="8000" dirty="0">
                <a:solidFill>
                  <a:srgbClr val="A100FF"/>
                </a:solidFill>
              </a:rPr>
              <a:t>1897</a:t>
            </a:r>
          </a:p>
        </p:txBody>
      </p:sp>
      <p:sp>
        <p:nvSpPr>
          <p:cNvPr id="22" name="TextBox 21">
            <a:extLst>
              <a:ext uri="{FF2B5EF4-FFF2-40B4-BE49-F238E27FC236}">
                <a16:creationId xmlns:a16="http://schemas.microsoft.com/office/drawing/2014/main" id="{67E8EAD7-7F6C-0D19-7A1D-065139F643F7}"/>
              </a:ext>
            </a:extLst>
          </p:cNvPr>
          <p:cNvSpPr txBox="1"/>
          <p:nvPr/>
        </p:nvSpPr>
        <p:spPr>
          <a:xfrm>
            <a:off x="6629854" y="4519254"/>
            <a:ext cx="5028746" cy="1200329"/>
          </a:xfrm>
          <a:prstGeom prst="rect">
            <a:avLst/>
          </a:prstGeom>
          <a:noFill/>
        </p:spPr>
        <p:txBody>
          <a:bodyPr wrap="square" rtlCol="0">
            <a:spAutoFit/>
          </a:bodyPr>
          <a:lstStyle/>
          <a:p>
            <a:r>
              <a:rPr lang="en-IN" sz="3600" dirty="0"/>
              <a:t>REACTIONS  TO “ANIMAL” 	     POST</a:t>
            </a:r>
          </a:p>
        </p:txBody>
      </p:sp>
      <p:sp>
        <p:nvSpPr>
          <p:cNvPr id="23" name="TextBox 22">
            <a:extLst>
              <a:ext uri="{FF2B5EF4-FFF2-40B4-BE49-F238E27FC236}">
                <a16:creationId xmlns:a16="http://schemas.microsoft.com/office/drawing/2014/main" id="{F275B8DB-E223-10DF-C70A-6C0B231D68EA}"/>
              </a:ext>
            </a:extLst>
          </p:cNvPr>
          <p:cNvSpPr txBox="1"/>
          <p:nvPr/>
        </p:nvSpPr>
        <p:spPr>
          <a:xfrm>
            <a:off x="1975164" y="4457700"/>
            <a:ext cx="3570239" cy="1323439"/>
          </a:xfrm>
          <a:prstGeom prst="rect">
            <a:avLst/>
          </a:prstGeom>
          <a:noFill/>
        </p:spPr>
        <p:txBody>
          <a:bodyPr wrap="square" rtlCol="0">
            <a:spAutoFit/>
          </a:bodyPr>
          <a:lstStyle/>
          <a:p>
            <a:r>
              <a:rPr lang="en-IN" sz="4000" dirty="0"/>
              <a:t>   UNIQUE CATEGORIES</a:t>
            </a:r>
          </a:p>
        </p:txBody>
      </p:sp>
      <p:sp>
        <p:nvSpPr>
          <p:cNvPr id="24" name="TextBox 23">
            <a:extLst>
              <a:ext uri="{FF2B5EF4-FFF2-40B4-BE49-F238E27FC236}">
                <a16:creationId xmlns:a16="http://schemas.microsoft.com/office/drawing/2014/main" id="{A8A78483-0106-B3D1-E475-CAC8982A32A5}"/>
              </a:ext>
            </a:extLst>
          </p:cNvPr>
          <p:cNvSpPr txBox="1"/>
          <p:nvPr/>
        </p:nvSpPr>
        <p:spPr>
          <a:xfrm>
            <a:off x="12187624" y="2322272"/>
            <a:ext cx="4125212" cy="1323439"/>
          </a:xfrm>
          <a:prstGeom prst="rect">
            <a:avLst/>
          </a:prstGeom>
          <a:noFill/>
        </p:spPr>
        <p:txBody>
          <a:bodyPr wrap="square" rtlCol="0">
            <a:spAutoFit/>
          </a:bodyPr>
          <a:lstStyle/>
          <a:p>
            <a:pPr algn="ctr"/>
            <a:r>
              <a:rPr lang="en-IN" sz="8000" dirty="0">
                <a:solidFill>
                  <a:srgbClr val="A100FF"/>
                </a:solidFill>
              </a:rPr>
              <a:t>MAY</a:t>
            </a:r>
          </a:p>
        </p:txBody>
      </p:sp>
      <p:sp>
        <p:nvSpPr>
          <p:cNvPr id="25" name="TextBox 24">
            <a:extLst>
              <a:ext uri="{FF2B5EF4-FFF2-40B4-BE49-F238E27FC236}">
                <a16:creationId xmlns:a16="http://schemas.microsoft.com/office/drawing/2014/main" id="{BDC30198-FF37-02DE-A47F-CE9D0036654E}"/>
              </a:ext>
            </a:extLst>
          </p:cNvPr>
          <p:cNvSpPr txBox="1"/>
          <p:nvPr/>
        </p:nvSpPr>
        <p:spPr>
          <a:xfrm>
            <a:off x="11963400" y="4536299"/>
            <a:ext cx="4125212" cy="1200329"/>
          </a:xfrm>
          <a:prstGeom prst="rect">
            <a:avLst/>
          </a:prstGeom>
          <a:noFill/>
        </p:spPr>
        <p:txBody>
          <a:bodyPr wrap="square" rtlCol="0">
            <a:spAutoFit/>
          </a:bodyPr>
          <a:lstStyle/>
          <a:p>
            <a:r>
              <a:rPr lang="en-IN" sz="3600" dirty="0"/>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1" name="Picture 30">
            <a:extLst>
              <a:ext uri="{FF2B5EF4-FFF2-40B4-BE49-F238E27FC236}">
                <a16:creationId xmlns:a16="http://schemas.microsoft.com/office/drawing/2014/main" id="{43A5B5F5-E88F-72E8-26AD-4CFEE71F28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3882" y="2113235"/>
            <a:ext cx="13471380" cy="52400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841D4516-DA6A-6B58-906D-09CDAC62C0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54348" y="1649402"/>
            <a:ext cx="10202033" cy="6132074"/>
          </a:xfrm>
          <a:prstGeom prst="rect">
            <a:avLst/>
          </a:prstGeom>
        </p:spPr>
      </p:pic>
    </p:spTree>
    <p:extLst>
      <p:ext uri="{BB962C8B-B14F-4D97-AF65-F5344CB8AC3E}">
        <p14:creationId xmlns:p14="http://schemas.microsoft.com/office/powerpoint/2010/main" val="3869619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347</Words>
  <Application>Microsoft Office PowerPoint</Application>
  <PresentationFormat>Custom</PresentationFormat>
  <Paragraphs>83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Clear Sans Regular Bold</vt:lpstr>
      <vt:lpstr>DM Sans</vt:lpstr>
      <vt:lpstr>Graphik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Akshat Raj</cp:lastModifiedBy>
  <cp:revision>15</cp:revision>
  <dcterms:created xsi:type="dcterms:W3CDTF">2006-08-16T00:00:00Z</dcterms:created>
  <dcterms:modified xsi:type="dcterms:W3CDTF">2024-05-11T10:37:58Z</dcterms:modified>
  <dc:identifier>DAEhDyfaYKE</dc:identifier>
</cp:coreProperties>
</file>