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2" d="100"/>
          <a:sy n="42" d="100"/>
        </p:scale>
        <p:origin x="754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7983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304800" y="406153"/>
            <a:ext cx="10554994" cy="9309347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010798" y="3238500"/>
            <a:ext cx="7788735" cy="2847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Big Data &amp; IPO Preparation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19A1BE45-8301-44C6-A0D0-F8FDA800622F}"/>
              </a:ext>
            </a:extLst>
          </p:cNvPr>
          <p:cNvSpPr txBox="1"/>
          <p:nvPr/>
        </p:nvSpPr>
        <p:spPr>
          <a:xfrm>
            <a:off x="11581833" y="2135141"/>
            <a:ext cx="5677467" cy="312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endParaRPr lang="en-US" sz="19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6C18643-8C04-FBBC-2C1D-7DFCDF5D42EF}"/>
              </a:ext>
            </a:extLst>
          </p:cNvPr>
          <p:cNvSpPr txBox="1"/>
          <p:nvPr/>
        </p:nvSpPr>
        <p:spPr>
          <a:xfrm>
            <a:off x="11201400" y="1161805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Analysis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10FE0-4F28-8609-AD30-6CDAF6BA136B}"/>
              </a:ext>
            </a:extLst>
          </p:cNvPr>
          <p:cNvSpPr txBox="1"/>
          <p:nvPr/>
        </p:nvSpPr>
        <p:spPr>
          <a:xfrm>
            <a:off x="11201400" y="2094104"/>
            <a:ext cx="6629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Analysis and Science are the two most popular categories of content , showing  that people enjoy “real-life” and “factual” content the most.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9C3B99-CE5B-BFAA-7734-AFF706B54D43}"/>
              </a:ext>
            </a:extLst>
          </p:cNvPr>
          <p:cNvSpPr txBox="1"/>
          <p:nvPr/>
        </p:nvSpPr>
        <p:spPr>
          <a:xfrm>
            <a:off x="10964474" y="4567489"/>
            <a:ext cx="6629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Food is a common theme with the top 5 categories with “Healthy Eating” ranking the highest. This may give an indication to the audience within your user base. You could use this insight to create a campaign and work with healthy eating brands to boost user engagement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10FE6A-87BB-B961-95C2-76AF94C4736E}"/>
              </a:ext>
            </a:extLst>
          </p:cNvPr>
          <p:cNvSpPr txBox="1"/>
          <p:nvPr/>
        </p:nvSpPr>
        <p:spPr>
          <a:xfrm>
            <a:off x="11201400" y="4025936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INSIGHT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CE45BF-738A-3DD9-8B68-AF20B11107A8}"/>
              </a:ext>
            </a:extLst>
          </p:cNvPr>
          <p:cNvSpPr txBox="1"/>
          <p:nvPr/>
        </p:nvSpPr>
        <p:spPr>
          <a:xfrm>
            <a:off x="10964474" y="7780366"/>
            <a:ext cx="68663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This ad-hoc analysis is very insightful, but it’s time to take this analysis into large scale production for real-time  understanding of your business.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26F06C-0B59-18E6-597E-120E8FCCEF52}"/>
              </a:ext>
            </a:extLst>
          </p:cNvPr>
          <p:cNvSpPr txBox="1"/>
          <p:nvPr/>
        </p:nvSpPr>
        <p:spPr>
          <a:xfrm>
            <a:off x="8436952" y="2247901"/>
            <a:ext cx="7868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Social Buzz is a fast growing technology unicorn that need to adapt quickly to it’s global scale. Accenture has begun a 3 month POC  focussing on these tasks: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6EC6AE-939C-1907-27C4-AAE56421D3ED}"/>
              </a:ext>
            </a:extLst>
          </p:cNvPr>
          <p:cNvSpPr txBox="1"/>
          <p:nvPr/>
        </p:nvSpPr>
        <p:spPr>
          <a:xfrm>
            <a:off x="8686800" y="4762500"/>
            <a:ext cx="68994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An Audit of their big data practice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Recommendations for a successful IPO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Analysis to find Social Buzz’s  top 5 most popular categories of content.</a:t>
            </a:r>
          </a:p>
          <a:p>
            <a:endParaRPr lang="en-IN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694545" y="1840859"/>
            <a:ext cx="7932509" cy="1231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9FBECC-11DA-718D-0B6F-2A38630311B3}"/>
              </a:ext>
            </a:extLst>
          </p:cNvPr>
          <p:cNvSpPr txBox="1"/>
          <p:nvPr/>
        </p:nvSpPr>
        <p:spPr>
          <a:xfrm>
            <a:off x="2107520" y="4961740"/>
            <a:ext cx="7646080" cy="149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2"/>
                </a:solidFill>
              </a:rPr>
              <a:t>Over 100000 posts per day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2"/>
                </a:solidFill>
              </a:rPr>
              <a:t>36, 500, 000 piece of content per year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7D1A4B-100C-A0CB-EAF5-B0A0DC51F4B7}"/>
              </a:ext>
            </a:extLst>
          </p:cNvPr>
          <p:cNvSpPr txBox="1"/>
          <p:nvPr/>
        </p:nvSpPr>
        <p:spPr>
          <a:xfrm>
            <a:off x="2590574" y="7421293"/>
            <a:ext cx="68582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But how capitalize on it when there is so much?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0" name="Freeform 30"/>
          <p:cNvSpPr/>
          <p:nvPr/>
        </p:nvSpPr>
        <p:spPr>
          <a:xfrm>
            <a:off x="11443639" y="6953289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sp>
        <p:nvSpPr>
          <p:cNvPr id="31" name="TextBox 31"/>
          <p:cNvSpPr txBox="1"/>
          <p:nvPr/>
        </p:nvSpPr>
        <p:spPr>
          <a:xfrm>
            <a:off x="2362200" y="1638300"/>
            <a:ext cx="7620001" cy="67735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8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   1.   Andrew Fleming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Role: Chief Technical Analyst</a:t>
            </a:r>
          </a:p>
          <a:p>
            <a:pPr>
              <a:lnSpc>
                <a:spcPct val="200000"/>
              </a:lnSpc>
            </a:pPr>
            <a:r>
              <a:rPr lang="en-US" sz="48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   2.   Marcus Rompton</a:t>
            </a:r>
          </a:p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Role: Senior Principle</a:t>
            </a:r>
          </a:p>
          <a:p>
            <a:pPr>
              <a:lnSpc>
                <a:spcPct val="200000"/>
              </a:lnSpc>
            </a:pPr>
            <a:r>
              <a:rPr lang="en-US" sz="44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   3.    Akshat Raj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Role: Data Analyst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B6EB41-F1CF-F7C8-4272-7E60ED66721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949" y="6988644"/>
            <a:ext cx="2203223" cy="20877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DE0606-F7C3-63F6-6DE8-BD0CA2C4F0C6}"/>
              </a:ext>
            </a:extLst>
          </p:cNvPr>
          <p:cNvSpPr txBox="1"/>
          <p:nvPr/>
        </p:nvSpPr>
        <p:spPr>
          <a:xfrm>
            <a:off x="4191070" y="1498301"/>
            <a:ext cx="10110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7C8513-E74C-257B-6FA9-92ACB2D072E3}"/>
              </a:ext>
            </a:extLst>
          </p:cNvPr>
          <p:cNvSpPr txBox="1"/>
          <p:nvPr/>
        </p:nvSpPr>
        <p:spPr>
          <a:xfrm>
            <a:off x="6197412" y="3008120"/>
            <a:ext cx="855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Data Cleaning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C71A9C-BE5E-4583-E39A-F504FDD28FE5}"/>
              </a:ext>
            </a:extLst>
          </p:cNvPr>
          <p:cNvSpPr txBox="1"/>
          <p:nvPr/>
        </p:nvSpPr>
        <p:spPr>
          <a:xfrm>
            <a:off x="7469080" y="4605252"/>
            <a:ext cx="586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6F0886-0C82-DC76-E976-E7BFE83E0D98}"/>
              </a:ext>
            </a:extLst>
          </p:cNvPr>
          <p:cNvSpPr txBox="1"/>
          <p:nvPr/>
        </p:nvSpPr>
        <p:spPr>
          <a:xfrm>
            <a:off x="9324443" y="6204766"/>
            <a:ext cx="5922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E76D0E-E106-0FA9-320E-DD53F8478F57}"/>
              </a:ext>
            </a:extLst>
          </p:cNvPr>
          <p:cNvSpPr txBox="1"/>
          <p:nvPr/>
        </p:nvSpPr>
        <p:spPr>
          <a:xfrm>
            <a:off x="11191562" y="7876426"/>
            <a:ext cx="5922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Data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FAC7C1-FF68-2EE4-B0AA-D46C82FA4673}"/>
              </a:ext>
            </a:extLst>
          </p:cNvPr>
          <p:cNvSpPr txBox="1"/>
          <p:nvPr/>
        </p:nvSpPr>
        <p:spPr>
          <a:xfrm>
            <a:off x="1975164" y="2322272"/>
            <a:ext cx="274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rgbClr val="A100FF"/>
                </a:solidFill>
              </a:rPr>
              <a:t>    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849AD8-79C9-C728-1C7F-A40CF2E2E3DE}"/>
              </a:ext>
            </a:extLst>
          </p:cNvPr>
          <p:cNvSpPr txBox="1"/>
          <p:nvPr/>
        </p:nvSpPr>
        <p:spPr>
          <a:xfrm>
            <a:off x="7162800" y="2322272"/>
            <a:ext cx="228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rgbClr val="A100FF"/>
                </a:solidFill>
              </a:rPr>
              <a:t>1897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E8EAD7-7F6C-0D19-7A1D-065139F643F7}"/>
              </a:ext>
            </a:extLst>
          </p:cNvPr>
          <p:cNvSpPr txBox="1"/>
          <p:nvPr/>
        </p:nvSpPr>
        <p:spPr>
          <a:xfrm>
            <a:off x="6629854" y="4519254"/>
            <a:ext cx="5028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REACTIONS  TO “ANIMAL” 	     POST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75B8DB-E223-10DF-C70A-6C0B231D68EA}"/>
              </a:ext>
            </a:extLst>
          </p:cNvPr>
          <p:cNvSpPr txBox="1"/>
          <p:nvPr/>
        </p:nvSpPr>
        <p:spPr>
          <a:xfrm>
            <a:off x="1975164" y="4457700"/>
            <a:ext cx="35702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   UNIQUE CATEGORIES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A78483-0106-B3D1-E475-CAC8982A32A5}"/>
              </a:ext>
            </a:extLst>
          </p:cNvPr>
          <p:cNvSpPr txBox="1"/>
          <p:nvPr/>
        </p:nvSpPr>
        <p:spPr>
          <a:xfrm>
            <a:off x="12187624" y="2322272"/>
            <a:ext cx="41252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>
                <a:solidFill>
                  <a:srgbClr val="A100FF"/>
                </a:solidFill>
              </a:rPr>
              <a:t>MAY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C30198-FF37-02DE-A47F-CE9D0036654E}"/>
              </a:ext>
            </a:extLst>
          </p:cNvPr>
          <p:cNvSpPr txBox="1"/>
          <p:nvPr/>
        </p:nvSpPr>
        <p:spPr>
          <a:xfrm>
            <a:off x="11963400" y="4536299"/>
            <a:ext cx="4125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MONTH WITH MOST 	 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43A5B5F5-E88F-72E8-26AD-4CFEE71F28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82" y="2113235"/>
            <a:ext cx="13471380" cy="52400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841D4516-DA6A-6B58-906D-09CDAC62C0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348" y="1649402"/>
            <a:ext cx="10202033" cy="613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1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312</Words>
  <Application>Microsoft Office PowerPoint</Application>
  <PresentationFormat>Custom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Graphik Regular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Akshat Raj</cp:lastModifiedBy>
  <cp:revision>16</cp:revision>
  <dcterms:created xsi:type="dcterms:W3CDTF">2006-08-16T00:00:00Z</dcterms:created>
  <dcterms:modified xsi:type="dcterms:W3CDTF">2024-05-12T12:17:51Z</dcterms:modified>
  <dc:identifier>DAEhDyfaYKE</dc:identifier>
</cp:coreProperties>
</file>