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6" r:id="rId3"/>
    <p:sldId id="272" r:id="rId4"/>
    <p:sldId id="264" r:id="rId5"/>
    <p:sldId id="258" r:id="rId6"/>
    <p:sldId id="259" r:id="rId7"/>
    <p:sldId id="260" r:id="rId8"/>
    <p:sldId id="267" r:id="rId9"/>
    <p:sldId id="268" r:id="rId10"/>
    <p:sldId id="273" r:id="rId11"/>
    <p:sldId id="265" r:id="rId12"/>
    <p:sldId id="261" r:id="rId13"/>
    <p:sldId id="262" r:id="rId14"/>
    <p:sldId id="266"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Helvetica" panose="020B0604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0nTBbKtyNHp0P2KiEScroY33e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353" autoAdjust="0"/>
  </p:normalViewPr>
  <p:slideViewPr>
    <p:cSldViewPr snapToGrid="0">
      <p:cViewPr varScale="1">
        <p:scale>
          <a:sx n="86" d="100"/>
          <a:sy n="86" d="100"/>
        </p:scale>
        <p:origin x="730" y="72"/>
      </p:cViewPr>
      <p:guideLst>
        <p:guide orient="horz" pos="2160"/>
        <p:guide pos="384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d45eff5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p:txBody>
      </p:sp>
      <p:sp>
        <p:nvSpPr>
          <p:cNvPr id="92" name="Google Shape;92;gcd45eff5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45eff5a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cd45eff5a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652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45eff5a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cd45eff5a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14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d45eff5a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cd45eff5a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d45eff5a9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cd45eff5a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d45eff5a9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cd45eff5a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786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50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d45eff5a9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4400" dirty="0"/>
              <a:t>Account Details</a:t>
            </a:r>
          </a:p>
        </p:txBody>
      </p:sp>
      <p:sp>
        <p:nvSpPr>
          <p:cNvPr id="102" name="Google Shape;102;gcd45eff5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697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d45eff5a9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2" name="Google Shape;102;gcd45eff5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45eff5a9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cd45eff5a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45eff5a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cd45eff5a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45eff5a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cd45eff5a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798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45eff5a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cd45eff5a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2793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hyperlink" Target="https://www.udemy.com/course/complete-python-bootcamp/" TargetMode="External"/><Relationship Id="rId13" Type="http://schemas.openxmlformats.org/officeDocument/2006/relationships/image" Target="../media/image4.jpg"/><Relationship Id="rId3" Type="http://schemas.openxmlformats.org/officeDocument/2006/relationships/hyperlink" Target="https://medium.com/techtofreedom/5-ways-to-break-out-of-nested-loops-in-python-4c505d34ace7" TargetMode="External"/><Relationship Id="rId7" Type="http://schemas.openxmlformats.org/officeDocument/2006/relationships/hyperlink" Target="https://www.programiz.com/" TargetMode="External"/><Relationship Id="rId12"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geeksforgeeks.org/" TargetMode="External"/><Relationship Id="rId11" Type="http://schemas.openxmlformats.org/officeDocument/2006/relationships/image" Target="../media/image2.png"/><Relationship Id="rId5" Type="http://schemas.openxmlformats.org/officeDocument/2006/relationships/hyperlink" Target="https://www.w3schools.com/" TargetMode="External"/><Relationship Id="rId10" Type="http://schemas.openxmlformats.org/officeDocument/2006/relationships/image" Target="../media/image1.png"/><Relationship Id="rId4" Type="http://schemas.openxmlformats.org/officeDocument/2006/relationships/hyperlink" Target="https://stackoverflow.com/" TargetMode="External"/><Relationship Id="rId9" Type="http://schemas.openxmlformats.org/officeDocument/2006/relationships/hyperlink" Target="https://github.com/akshatrshah/Python-Mini-Projec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Google Shape;96;gcd45eff5a9_0_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97" name="Google Shape;97;gcd45eff5a9_0_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98" name="Google Shape;98;gcd45eff5a9_0_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9" name="Google Shape;99;gcd45eff5a9_0_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9" name="TextBox 8">
            <a:extLst>
              <a:ext uri="{FF2B5EF4-FFF2-40B4-BE49-F238E27FC236}">
                <a16:creationId xmlns:a16="http://schemas.microsoft.com/office/drawing/2014/main" id="{A9293C0E-7E7F-4DF5-8EA7-8E088495AC46}"/>
              </a:ext>
            </a:extLst>
          </p:cNvPr>
          <p:cNvSpPr txBox="1"/>
          <p:nvPr/>
        </p:nvSpPr>
        <p:spPr>
          <a:xfrm>
            <a:off x="1344198" y="1797009"/>
            <a:ext cx="10158675" cy="923330"/>
          </a:xfrm>
          <a:prstGeom prst="rect">
            <a:avLst/>
          </a:prstGeom>
          <a:noFill/>
        </p:spPr>
        <p:txBody>
          <a:bodyPr wrap="square">
            <a:spAutoFit/>
          </a:bodyPr>
          <a:lstStyle/>
          <a:p>
            <a:pPr marL="0" lvl="0" indent="0" algn="ctr" rtl="0">
              <a:lnSpc>
                <a:spcPct val="100000"/>
              </a:lnSpc>
              <a:spcBef>
                <a:spcPts val="0"/>
              </a:spcBef>
              <a:spcAft>
                <a:spcPts val="0"/>
              </a:spcAft>
              <a:buSzPts val="1100"/>
              <a:buNone/>
            </a:pPr>
            <a:r>
              <a:rPr lang="en-US" sz="5400" dirty="0">
                <a:latin typeface="Helvetica" panose="020B0604020202020204" pitchFamily="34" charset="0"/>
                <a:cs typeface="Helvetica" panose="020B0604020202020204" pitchFamily="34" charset="0"/>
              </a:rPr>
              <a:t>Python Mini Project</a:t>
            </a:r>
          </a:p>
        </p:txBody>
      </p:sp>
      <p:sp>
        <p:nvSpPr>
          <p:cNvPr id="11" name="TextBox 10">
            <a:extLst>
              <a:ext uri="{FF2B5EF4-FFF2-40B4-BE49-F238E27FC236}">
                <a16:creationId xmlns:a16="http://schemas.microsoft.com/office/drawing/2014/main" id="{F91B05DE-473A-494A-A24F-6407D3CA9CAF}"/>
              </a:ext>
            </a:extLst>
          </p:cNvPr>
          <p:cNvSpPr txBox="1"/>
          <p:nvPr/>
        </p:nvSpPr>
        <p:spPr>
          <a:xfrm>
            <a:off x="3048000" y="3287914"/>
            <a:ext cx="6096000" cy="584775"/>
          </a:xfrm>
          <a:prstGeom prst="rect">
            <a:avLst/>
          </a:prstGeom>
          <a:noFill/>
        </p:spPr>
        <p:txBody>
          <a:bodyPr wrap="square">
            <a:spAutoFit/>
          </a:bodyPr>
          <a:lstStyle/>
          <a:p>
            <a:pPr marL="0" lvl="0" indent="0" algn="ctr" rtl="0">
              <a:lnSpc>
                <a:spcPct val="100000"/>
              </a:lnSpc>
              <a:spcBef>
                <a:spcPts val="0"/>
              </a:spcBef>
              <a:spcAft>
                <a:spcPts val="0"/>
              </a:spcAft>
              <a:buSzPts val="1100"/>
              <a:buNone/>
            </a:pPr>
            <a:r>
              <a:rPr lang="en-US" sz="3200" dirty="0">
                <a:latin typeface="Helvetica" panose="020B0604020202020204" pitchFamily="34" charset="0"/>
                <a:cs typeface="Helvetica" panose="020B0604020202020204" pitchFamily="34" charset="0"/>
              </a:rPr>
              <a:t>Banking System</a:t>
            </a:r>
          </a:p>
        </p:txBody>
      </p:sp>
      <p:sp>
        <p:nvSpPr>
          <p:cNvPr id="13" name="TextBox 12">
            <a:extLst>
              <a:ext uri="{FF2B5EF4-FFF2-40B4-BE49-F238E27FC236}">
                <a16:creationId xmlns:a16="http://schemas.microsoft.com/office/drawing/2014/main" id="{8B1E63A8-FD4D-4CF5-93C3-C5840E2D5240}"/>
              </a:ext>
            </a:extLst>
          </p:cNvPr>
          <p:cNvSpPr txBox="1"/>
          <p:nvPr/>
        </p:nvSpPr>
        <p:spPr>
          <a:xfrm>
            <a:off x="3984118" y="5567373"/>
            <a:ext cx="1331495" cy="523220"/>
          </a:xfrm>
          <a:prstGeom prst="rect">
            <a:avLst/>
          </a:prstGeom>
          <a:noFill/>
        </p:spPr>
        <p:txBody>
          <a:bodyPr wrap="square">
            <a:spAutoFit/>
          </a:bodyPr>
          <a:lstStyle/>
          <a:p>
            <a:pPr marL="0" lvl="0" indent="0" algn="ctr" rtl="0">
              <a:lnSpc>
                <a:spcPct val="100000"/>
              </a:lnSpc>
              <a:spcBef>
                <a:spcPts val="0"/>
              </a:spcBef>
              <a:spcAft>
                <a:spcPts val="0"/>
              </a:spcAft>
              <a:buSzPts val="1100"/>
              <a:buNone/>
            </a:pPr>
            <a:r>
              <a:rPr lang="en-US" dirty="0">
                <a:latin typeface="Helvetica" panose="020B0604020202020204" pitchFamily="34" charset="0"/>
                <a:cs typeface="Helvetica" panose="020B0604020202020204" pitchFamily="34" charset="0"/>
              </a:rPr>
              <a:t>Harshit Sapra</a:t>
            </a:r>
          </a:p>
          <a:p>
            <a:pPr marL="0" lvl="0" indent="0" algn="ctr" rtl="0">
              <a:lnSpc>
                <a:spcPct val="100000"/>
              </a:lnSpc>
              <a:spcBef>
                <a:spcPts val="0"/>
              </a:spcBef>
              <a:spcAft>
                <a:spcPts val="0"/>
              </a:spcAft>
              <a:buSzPts val="1100"/>
              <a:buNone/>
            </a:pPr>
            <a:r>
              <a:rPr lang="en-US" dirty="0">
                <a:latin typeface="Helvetica" panose="020B0604020202020204" pitchFamily="34" charset="0"/>
                <a:cs typeface="Helvetica" panose="020B0604020202020204" pitchFamily="34" charset="0"/>
              </a:rPr>
              <a:t>16010120100</a:t>
            </a:r>
          </a:p>
        </p:txBody>
      </p:sp>
      <p:sp>
        <p:nvSpPr>
          <p:cNvPr id="15" name="TextBox 14">
            <a:extLst>
              <a:ext uri="{FF2B5EF4-FFF2-40B4-BE49-F238E27FC236}">
                <a16:creationId xmlns:a16="http://schemas.microsoft.com/office/drawing/2014/main" id="{7B21BBF0-0315-417E-98FF-F99B3A0C9517}"/>
              </a:ext>
            </a:extLst>
          </p:cNvPr>
          <p:cNvSpPr txBox="1"/>
          <p:nvPr/>
        </p:nvSpPr>
        <p:spPr>
          <a:xfrm>
            <a:off x="5525616" y="5567373"/>
            <a:ext cx="1544012" cy="523220"/>
          </a:xfrm>
          <a:prstGeom prst="rect">
            <a:avLst/>
          </a:prstGeom>
          <a:noFill/>
        </p:spPr>
        <p:txBody>
          <a:bodyPr wrap="square">
            <a:spAutoFit/>
          </a:bodyPr>
          <a:lstStyle/>
          <a:p>
            <a:pPr marL="0" lvl="0" indent="0" algn="ctr" rtl="0">
              <a:lnSpc>
                <a:spcPct val="100000"/>
              </a:lnSpc>
              <a:spcBef>
                <a:spcPts val="0"/>
              </a:spcBef>
              <a:spcAft>
                <a:spcPts val="0"/>
              </a:spcAft>
              <a:buSzPts val="1100"/>
              <a:buNone/>
            </a:pPr>
            <a:r>
              <a:rPr lang="en-US" dirty="0">
                <a:latin typeface="Helvetica" panose="020B0604020202020204" pitchFamily="34" charset="0"/>
                <a:cs typeface="Helvetica" panose="020B0604020202020204" pitchFamily="34" charset="0"/>
              </a:rPr>
              <a:t>Tattvam Shah</a:t>
            </a:r>
          </a:p>
          <a:p>
            <a:pPr marL="0" lvl="0" indent="0" algn="ctr" rtl="0">
              <a:lnSpc>
                <a:spcPct val="100000"/>
              </a:lnSpc>
              <a:spcBef>
                <a:spcPts val="0"/>
              </a:spcBef>
              <a:spcAft>
                <a:spcPts val="0"/>
              </a:spcAft>
              <a:buSzPts val="1100"/>
              <a:buNone/>
            </a:pPr>
            <a:r>
              <a:rPr lang="en-US" dirty="0">
                <a:latin typeface="Helvetica" panose="020B0604020202020204" pitchFamily="34" charset="0"/>
                <a:cs typeface="Helvetica" panose="020B0604020202020204" pitchFamily="34" charset="0"/>
              </a:rPr>
              <a:t>16010120101</a:t>
            </a:r>
          </a:p>
        </p:txBody>
      </p:sp>
      <p:sp>
        <p:nvSpPr>
          <p:cNvPr id="17" name="TextBox 16">
            <a:extLst>
              <a:ext uri="{FF2B5EF4-FFF2-40B4-BE49-F238E27FC236}">
                <a16:creationId xmlns:a16="http://schemas.microsoft.com/office/drawing/2014/main" id="{CC0416D7-21FC-4CD0-8697-9583301F10A2}"/>
              </a:ext>
            </a:extLst>
          </p:cNvPr>
          <p:cNvSpPr txBox="1"/>
          <p:nvPr/>
        </p:nvSpPr>
        <p:spPr>
          <a:xfrm>
            <a:off x="7279631" y="5565614"/>
            <a:ext cx="1570663" cy="523220"/>
          </a:xfrm>
          <a:prstGeom prst="rect">
            <a:avLst/>
          </a:prstGeom>
          <a:noFill/>
        </p:spPr>
        <p:txBody>
          <a:bodyPr wrap="square">
            <a:spAutoFit/>
          </a:bodyPr>
          <a:lstStyle/>
          <a:p>
            <a:pPr marL="0" lvl="0" indent="0" algn="ctr" rtl="0">
              <a:lnSpc>
                <a:spcPct val="100000"/>
              </a:lnSpc>
              <a:spcBef>
                <a:spcPts val="0"/>
              </a:spcBef>
              <a:spcAft>
                <a:spcPts val="0"/>
              </a:spcAft>
              <a:buSzPts val="1100"/>
              <a:buNone/>
            </a:pPr>
            <a:r>
              <a:rPr lang="en-US" dirty="0">
                <a:latin typeface="Helvetica" panose="020B0604020202020204" pitchFamily="34" charset="0"/>
                <a:cs typeface="Helvetica" panose="020B0604020202020204" pitchFamily="34" charset="0"/>
              </a:rPr>
              <a:t>Akshat Shah</a:t>
            </a:r>
          </a:p>
          <a:p>
            <a:pPr marL="0" lvl="0" indent="0" algn="ctr" rtl="0">
              <a:lnSpc>
                <a:spcPct val="100000"/>
              </a:lnSpc>
              <a:spcBef>
                <a:spcPts val="0"/>
              </a:spcBef>
              <a:spcAft>
                <a:spcPts val="0"/>
              </a:spcAft>
              <a:buSzPts val="1100"/>
              <a:buNone/>
            </a:pPr>
            <a:r>
              <a:rPr lang="en-US" dirty="0">
                <a:latin typeface="Helvetica" panose="020B0604020202020204" pitchFamily="34" charset="0"/>
                <a:cs typeface="Helvetica" panose="020B0604020202020204" pitchFamily="34" charset="0"/>
              </a:rPr>
              <a:t>16010120102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cd45eff5a9_0_72"/>
          <p:cNvSpPr txBox="1">
            <a:spLocks noGrp="1"/>
          </p:cNvSpPr>
          <p:nvPr>
            <p:ph type="title"/>
          </p:nvPr>
        </p:nvSpPr>
        <p:spPr>
          <a:xfrm>
            <a:off x="838200" y="0"/>
            <a:ext cx="10515600" cy="1325563"/>
          </a:xfrm>
          <a:noFill/>
          <a:ln>
            <a:noFill/>
          </a:ln>
        </p:spPr>
        <p:txBody>
          <a:bodyPr spcFirstLastPara="1" wrap="square" lIns="91425" tIns="45700" rIns="91425" bIns="45700" anchor="ctr" anchorCtr="0">
            <a:normAutofit/>
          </a:bodyPr>
          <a:lstStyle/>
          <a:p>
            <a:pPr lvl="0" algn="ctr"/>
            <a:r>
              <a:rPr lang="en-US" sz="3600" dirty="0">
                <a:latin typeface="Helvetica" panose="020B0604020202020204" pitchFamily="34" charset="0"/>
                <a:cs typeface="Helvetica" panose="020B0604020202020204" pitchFamily="34" charset="0"/>
              </a:rPr>
              <a:t>Result</a:t>
            </a:r>
          </a:p>
        </p:txBody>
      </p:sp>
      <p:pic>
        <p:nvPicPr>
          <p:cNvPr id="126" name="Google Shape;126;gcd45eff5a9_0_7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27" name="Google Shape;127;gcd45eff5a9_0_7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28" name="Google Shape;128;gcd45eff5a9_0_7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9" name="Google Shape;129;gcd45eff5a9_0_7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3" name="Picture 2">
            <a:extLst>
              <a:ext uri="{FF2B5EF4-FFF2-40B4-BE49-F238E27FC236}">
                <a16:creationId xmlns:a16="http://schemas.microsoft.com/office/drawing/2014/main" id="{4807FF09-4CE0-442F-AB01-A21E23C10895}"/>
              </a:ext>
            </a:extLst>
          </p:cNvPr>
          <p:cNvPicPr>
            <a:picLocks noChangeAspect="1"/>
          </p:cNvPicPr>
          <p:nvPr/>
        </p:nvPicPr>
        <p:blipFill rotWithShape="1">
          <a:blip r:embed="rId7"/>
          <a:srcRect l="21065" t="20666" r="47562" b="25778"/>
          <a:stretch/>
        </p:blipFill>
        <p:spPr>
          <a:xfrm>
            <a:off x="7102918" y="1321966"/>
            <a:ext cx="4693762" cy="4507017"/>
          </a:xfrm>
          <a:prstGeom prst="rect">
            <a:avLst/>
          </a:prstGeom>
        </p:spPr>
      </p:pic>
      <p:pic>
        <p:nvPicPr>
          <p:cNvPr id="5" name="Picture 4">
            <a:extLst>
              <a:ext uri="{FF2B5EF4-FFF2-40B4-BE49-F238E27FC236}">
                <a16:creationId xmlns:a16="http://schemas.microsoft.com/office/drawing/2014/main" id="{86B774E0-AE04-4248-BDC3-EC7BDF2032FB}"/>
              </a:ext>
            </a:extLst>
          </p:cNvPr>
          <p:cNvPicPr>
            <a:picLocks noChangeAspect="1"/>
          </p:cNvPicPr>
          <p:nvPr/>
        </p:nvPicPr>
        <p:blipFill rotWithShape="1">
          <a:blip r:embed="rId8"/>
          <a:srcRect l="22791" t="13073" r="41675" b="5325"/>
          <a:stretch/>
        </p:blipFill>
        <p:spPr>
          <a:xfrm>
            <a:off x="1220120" y="1325563"/>
            <a:ext cx="4547295" cy="4503420"/>
          </a:xfrm>
          <a:prstGeom prst="rect">
            <a:avLst/>
          </a:prstGeom>
        </p:spPr>
      </p:pic>
    </p:spTree>
    <p:extLst>
      <p:ext uri="{BB962C8B-B14F-4D97-AF65-F5344CB8AC3E}">
        <p14:creationId xmlns:p14="http://schemas.microsoft.com/office/powerpoint/2010/main" val="359910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cd45eff5a9_0_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IN" sz="3600" dirty="0">
                <a:latin typeface="Helvetica" panose="020B0604020202020204" pitchFamily="34" charset="0"/>
                <a:cs typeface="Helvetica" panose="020B0604020202020204" pitchFamily="34" charset="0"/>
              </a:rPr>
              <a:t>Result</a:t>
            </a:r>
            <a:endParaRPr sz="3600" dirty="0">
              <a:latin typeface="Helvetica" panose="020B0604020202020204" pitchFamily="34" charset="0"/>
              <a:cs typeface="Helvetica" panose="020B0604020202020204" pitchFamily="34" charset="0"/>
            </a:endParaRPr>
          </a:p>
        </p:txBody>
      </p:sp>
      <p:sp>
        <p:nvSpPr>
          <p:cNvPr id="125" name="Google Shape;125;gcd45eff5a9_0_72"/>
          <p:cNvSpPr txBox="1">
            <a:spLocks noGrp="1"/>
          </p:cNvSpPr>
          <p:nvPr>
            <p:ph type="body" idx="1"/>
          </p:nvPr>
        </p:nvSpPr>
        <p:spPr>
          <a:xfrm>
            <a:off x="838200" y="1825625"/>
            <a:ext cx="10515600" cy="4005300"/>
          </a:xfrm>
          <a:prstGeom prst="rect">
            <a:avLst/>
          </a:prstGeom>
          <a:noFill/>
          <a:ln>
            <a:noFill/>
          </a:ln>
        </p:spPr>
        <p:txBody>
          <a:bodyPr spcFirstLastPara="1" wrap="square" lIns="91425" tIns="45700" rIns="91425" bIns="45700" anchor="t" anchorCtr="0">
            <a:normAutofit/>
          </a:bodyPr>
          <a:lstStyle/>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We have successfully implemented and executed various python modules like datetime, speech recognition, colorama, termcolor, OS, random etc.</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We have designed a voice assistant who can hear the commands and execute them.</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The voice assistant will greet users with real time greetings such as good morning, good afternoon etc.</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We have made an option to print receipts of any/all transactions which includes date and time.</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We have designed and implemented 10 features in our banking application.</a:t>
            </a:r>
          </a:p>
          <a:p>
            <a:pPr marL="742950" indent="-285750"/>
            <a:endParaRPr sz="1800" dirty="0">
              <a:solidFill>
                <a:srgbClr val="262626"/>
              </a:solidFill>
              <a:latin typeface="Helvetica" panose="020B0604020202020204" pitchFamily="34" charset="0"/>
              <a:ea typeface="Fira Sans"/>
              <a:cs typeface="Helvetica" panose="020B0604020202020204" pitchFamily="34" charset="0"/>
              <a:sym typeface="Fira Sans"/>
            </a:endParaRPr>
          </a:p>
        </p:txBody>
      </p:sp>
      <p:pic>
        <p:nvPicPr>
          <p:cNvPr id="126" name="Google Shape;126;gcd45eff5a9_0_7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27" name="Google Shape;127;gcd45eff5a9_0_7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28" name="Google Shape;128;gcd45eff5a9_0_7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9" name="Google Shape;129;gcd45eff5a9_0_7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225275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cd45eff5a9_0_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Conclusion</a:t>
            </a:r>
            <a:endParaRPr sz="3600" dirty="0">
              <a:latin typeface="Helvetica" panose="020B0604020202020204" pitchFamily="34" charset="0"/>
              <a:cs typeface="Helvetica" panose="020B0604020202020204" pitchFamily="34" charset="0"/>
            </a:endParaRPr>
          </a:p>
        </p:txBody>
      </p:sp>
      <p:sp>
        <p:nvSpPr>
          <p:cNvPr id="135" name="Google Shape;135;gcd45eff5a9_0_81"/>
          <p:cNvSpPr txBox="1">
            <a:spLocks noGrp="1"/>
          </p:cNvSpPr>
          <p:nvPr>
            <p:ph type="body" idx="1"/>
          </p:nvPr>
        </p:nvSpPr>
        <p:spPr>
          <a:xfrm>
            <a:off x="838200" y="1825625"/>
            <a:ext cx="10515600" cy="4005300"/>
          </a:xfrm>
          <a:prstGeom prst="rect">
            <a:avLst/>
          </a:prstGeom>
          <a:noFill/>
          <a:ln>
            <a:noFill/>
          </a:ln>
        </p:spPr>
        <p:txBody>
          <a:bodyPr spcFirstLastPara="1" wrap="square" lIns="91425" tIns="45700" rIns="91425" bIns="45700" anchor="t" anchorCtr="0">
            <a:normAutofit lnSpcReduction="10000"/>
          </a:bodyPr>
          <a:lstStyle/>
          <a:p>
            <a:pPr marL="914400" indent="-457200"/>
            <a:r>
              <a:rPr lang="en-US" sz="1800" dirty="0">
                <a:solidFill>
                  <a:srgbClr val="262626"/>
                </a:solidFill>
                <a:latin typeface="Helvetica" panose="020B0604020202020204" pitchFamily="34" charset="0"/>
                <a:ea typeface="Fira Sans"/>
                <a:cs typeface="Helvetica" panose="020B0604020202020204" pitchFamily="34" charset="0"/>
                <a:sym typeface="Fira Sans"/>
              </a:rPr>
              <a:t>Use of variety of  libraries available in python in A banking management system was made. These libraries helped us make the program more user-friendly, hence, they play an important role in python coding. We have successfully implemented and executed various python modules like datetime, speech recognition, colorama, termcolor, random etc.</a:t>
            </a:r>
          </a:p>
          <a:p>
            <a:pPr marL="914400" indent="-457200"/>
            <a:r>
              <a:rPr lang="en-US" sz="1800" dirty="0">
                <a:solidFill>
                  <a:srgbClr val="262626"/>
                </a:solidFill>
                <a:latin typeface="Helvetica" panose="020B0604020202020204" pitchFamily="34" charset="0"/>
                <a:ea typeface="Fira Sans"/>
                <a:cs typeface="Helvetica" panose="020B0604020202020204" pitchFamily="34" charset="0"/>
                <a:sym typeface="Fira Sans"/>
              </a:rPr>
              <a:t>Classes and functions were used in the programming to organize the code and making it readable for others. It also helped us to organize the code and trim unnecessary repetition of lines of code.</a:t>
            </a:r>
          </a:p>
          <a:p>
            <a:pPr marL="914400" indent="-457200"/>
            <a:r>
              <a:rPr lang="en-US" sz="1800" dirty="0">
                <a:solidFill>
                  <a:srgbClr val="262626"/>
                </a:solidFill>
                <a:latin typeface="Helvetica" panose="020B0604020202020204" pitchFamily="34" charset="0"/>
                <a:ea typeface="Fira Sans"/>
                <a:cs typeface="Helvetica" panose="020B0604020202020204" pitchFamily="34" charset="0"/>
                <a:sym typeface="Fira Sans"/>
              </a:rPr>
              <a:t>Text to speech added to the code helps blind people to use the program as they are guided through by text to speech and give their inputs using a braille keyboard.</a:t>
            </a:r>
          </a:p>
          <a:p>
            <a:pPr marL="914400" indent="-457200"/>
            <a:r>
              <a:rPr lang="en-US" sz="1800" dirty="0">
                <a:solidFill>
                  <a:srgbClr val="262626"/>
                </a:solidFill>
                <a:latin typeface="Helvetica" panose="020B0604020202020204" pitchFamily="34" charset="0"/>
                <a:ea typeface="Fira Sans"/>
                <a:cs typeface="Helvetica" panose="020B0604020202020204" pitchFamily="34" charset="0"/>
                <a:sym typeface="Fira Sans"/>
              </a:rPr>
              <a:t>Using file handling the data of all accounts maintained properly and saved in an organized format.</a:t>
            </a:r>
          </a:p>
          <a:p>
            <a:pPr marL="914400" indent="-457200"/>
            <a:r>
              <a:rPr lang="en-US" sz="1800" dirty="0">
                <a:solidFill>
                  <a:srgbClr val="262626"/>
                </a:solidFill>
                <a:latin typeface="Helvetica" panose="020B0604020202020204" pitchFamily="34" charset="0"/>
                <a:ea typeface="Fira Sans"/>
                <a:cs typeface="Helvetica" panose="020B0604020202020204" pitchFamily="34" charset="0"/>
                <a:sym typeface="Fira Sans"/>
              </a:rPr>
              <a:t>Using the above mentioned points, the code works accurately and caters to all inputs from the users. Using the methods mentioned above, 10 banking features were successfully made. </a:t>
            </a:r>
          </a:p>
          <a:p>
            <a:pPr marL="914400" indent="-457200"/>
            <a:endParaRPr sz="1800" dirty="0">
              <a:solidFill>
                <a:srgbClr val="262626"/>
              </a:solidFill>
              <a:latin typeface="Helvetica" panose="020B0604020202020204" pitchFamily="34" charset="0"/>
              <a:ea typeface="Fira Sans"/>
              <a:cs typeface="Helvetica" panose="020B0604020202020204" pitchFamily="34" charset="0"/>
              <a:sym typeface="Fira Sans"/>
            </a:endParaRPr>
          </a:p>
        </p:txBody>
      </p:sp>
      <p:pic>
        <p:nvPicPr>
          <p:cNvPr id="136" name="Google Shape;136;gcd45eff5a9_0_81"/>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37" name="Google Shape;137;gcd45eff5a9_0_81"/>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38" name="Google Shape;138;gcd45eff5a9_0_8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39" name="Google Shape;139;gcd45eff5a9_0_8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cd45eff5a9_0_9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Reference</a:t>
            </a:r>
            <a:endParaRPr sz="3600" dirty="0">
              <a:latin typeface="Helvetica" panose="020B0604020202020204" pitchFamily="34" charset="0"/>
              <a:cs typeface="Helvetica" panose="020B0604020202020204" pitchFamily="34" charset="0"/>
            </a:endParaRPr>
          </a:p>
        </p:txBody>
      </p:sp>
      <p:sp>
        <p:nvSpPr>
          <p:cNvPr id="145" name="Google Shape;145;gcd45eff5a9_0_90"/>
          <p:cNvSpPr txBox="1">
            <a:spLocks noGrp="1"/>
          </p:cNvSpPr>
          <p:nvPr>
            <p:ph type="body" idx="1"/>
          </p:nvPr>
        </p:nvSpPr>
        <p:spPr>
          <a:xfrm>
            <a:off x="838200" y="1825625"/>
            <a:ext cx="10515600" cy="4005300"/>
          </a:xfrm>
          <a:prstGeom prst="rect">
            <a:avLst/>
          </a:prstGeom>
          <a:noFill/>
          <a:ln>
            <a:noFill/>
          </a:ln>
        </p:spPr>
        <p:txBody>
          <a:bodyPr spcFirstLastPara="1" wrap="square" lIns="91425" tIns="45700" rIns="91425" bIns="45700" anchor="t" anchorCtr="0">
            <a:normAutofit/>
          </a:bodyPr>
          <a:lstStyle/>
          <a:p>
            <a:pPr marL="914400" indent="-457200"/>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3"/>
              </a:rPr>
              <a:t>https://medium.com/techtofreedom/5-ways-to-break-out-of-nested-loops-in-python-4c505d34ace7</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marL="914400" indent="-457200"/>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4"/>
              </a:rPr>
              <a:t>https://stackoverflow.com/</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marL="914400" indent="-457200"/>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5"/>
              </a:rPr>
              <a:t>https://www.w3schools.com/</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marL="914400" indent="-457200"/>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6"/>
              </a:rPr>
              <a:t>https://www.geeksforgeeks.org/</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marL="914400" indent="-457200"/>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7"/>
              </a:rPr>
              <a:t>https://www.programiz.com/</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marL="914400" indent="-457200"/>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8"/>
              </a:rPr>
              <a:t>https://www.udemy.com/course/complete-python-bootcamp/</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indent="0">
              <a:buNone/>
            </a:pP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indent="0">
              <a:buNone/>
            </a:pPr>
            <a:r>
              <a:rPr lang="en-IN" sz="1600" dirty="0">
                <a:solidFill>
                  <a:srgbClr val="262626"/>
                </a:solidFill>
                <a:latin typeface="Helvetica" panose="020B0604020202020204" pitchFamily="34" charset="0"/>
                <a:ea typeface="Fira Sans"/>
                <a:cs typeface="Helvetica" panose="020B0604020202020204" pitchFamily="34" charset="0"/>
                <a:sym typeface="Fira Sans"/>
              </a:rPr>
              <a:t>	Project link:</a:t>
            </a:r>
          </a:p>
          <a:p>
            <a:pPr indent="0">
              <a:buNone/>
            </a:pPr>
            <a:r>
              <a:rPr lang="en-IN" sz="1600" dirty="0">
                <a:solidFill>
                  <a:srgbClr val="262626"/>
                </a:solidFill>
                <a:latin typeface="Helvetica" panose="020B0604020202020204" pitchFamily="34" charset="0"/>
                <a:ea typeface="Fira Sans"/>
                <a:cs typeface="Helvetica" panose="020B0604020202020204" pitchFamily="34" charset="0"/>
                <a:sym typeface="Fira Sans"/>
              </a:rPr>
              <a:t>	</a:t>
            </a:r>
            <a:r>
              <a:rPr lang="en-IN" sz="1600" dirty="0">
                <a:solidFill>
                  <a:srgbClr val="262626"/>
                </a:solidFill>
                <a:latin typeface="Helvetica" panose="020B0604020202020204" pitchFamily="34" charset="0"/>
                <a:ea typeface="Fira Sans"/>
                <a:cs typeface="Helvetica" panose="020B0604020202020204" pitchFamily="34" charset="0"/>
                <a:sym typeface="Fira Sans"/>
                <a:hlinkClick r:id="rId9"/>
              </a:rPr>
              <a:t>https://github.com/akshatrshah/Python-Mini-Project</a:t>
            </a:r>
            <a:endParaRPr lang="en-IN" sz="1600" dirty="0">
              <a:solidFill>
                <a:srgbClr val="262626"/>
              </a:solidFill>
              <a:latin typeface="Helvetica" panose="020B0604020202020204" pitchFamily="34" charset="0"/>
              <a:ea typeface="Fira Sans"/>
              <a:cs typeface="Helvetica" panose="020B0604020202020204" pitchFamily="34" charset="0"/>
              <a:sym typeface="Fira Sans"/>
            </a:endParaRPr>
          </a:p>
          <a:p>
            <a:pPr marL="457200" lvl="0" indent="0" algn="l" rtl="0">
              <a:lnSpc>
                <a:spcPct val="90000"/>
              </a:lnSpc>
              <a:spcBef>
                <a:spcPts val="1000"/>
              </a:spcBef>
              <a:spcAft>
                <a:spcPts val="0"/>
              </a:spcAft>
              <a:buNone/>
            </a:pPr>
            <a:endParaRPr sz="1600" dirty="0">
              <a:solidFill>
                <a:srgbClr val="262626"/>
              </a:solidFill>
              <a:latin typeface="Helvetica" panose="020B0604020202020204" pitchFamily="34" charset="0"/>
              <a:ea typeface="Fira Sans"/>
              <a:cs typeface="Helvetica" panose="020B0604020202020204" pitchFamily="34" charset="0"/>
              <a:sym typeface="Fira Sans"/>
            </a:endParaRPr>
          </a:p>
        </p:txBody>
      </p:sp>
      <p:pic>
        <p:nvPicPr>
          <p:cNvPr id="146" name="Google Shape;146;gcd45eff5a9_0_90"/>
          <p:cNvPicPr preferRelativeResize="0"/>
          <p:nvPr/>
        </p:nvPicPr>
        <p:blipFill rotWithShape="1">
          <a:blip r:embed="rId10">
            <a:alphaModFix/>
          </a:blip>
          <a:srcRect/>
          <a:stretch/>
        </p:blipFill>
        <p:spPr>
          <a:xfrm>
            <a:off x="605" y="2219"/>
            <a:ext cx="566958" cy="6855782"/>
          </a:xfrm>
          <a:prstGeom prst="rect">
            <a:avLst/>
          </a:prstGeom>
          <a:noFill/>
          <a:ln>
            <a:noFill/>
          </a:ln>
        </p:spPr>
      </p:pic>
      <p:pic>
        <p:nvPicPr>
          <p:cNvPr id="147" name="Google Shape;147;gcd45eff5a9_0_90"/>
          <p:cNvPicPr preferRelativeResize="0"/>
          <p:nvPr/>
        </p:nvPicPr>
        <p:blipFill rotWithShape="1">
          <a:blip r:embed="rId11">
            <a:alphaModFix/>
          </a:blip>
          <a:srcRect/>
          <a:stretch/>
        </p:blipFill>
        <p:spPr>
          <a:xfrm>
            <a:off x="567563" y="0"/>
            <a:ext cx="209677" cy="5440679"/>
          </a:xfrm>
          <a:prstGeom prst="rect">
            <a:avLst/>
          </a:prstGeom>
          <a:noFill/>
          <a:ln>
            <a:noFill/>
          </a:ln>
        </p:spPr>
      </p:pic>
      <p:pic>
        <p:nvPicPr>
          <p:cNvPr id="148" name="Google Shape;148;gcd45eff5a9_0_90" descr="A close up of a sign&#10;&#10;Description automatically generated"/>
          <p:cNvPicPr preferRelativeResize="0"/>
          <p:nvPr/>
        </p:nvPicPr>
        <p:blipFill rotWithShape="1">
          <a:blip r:embed="rId12">
            <a:alphaModFix/>
          </a:blip>
          <a:srcRect/>
          <a:stretch/>
        </p:blipFill>
        <p:spPr>
          <a:xfrm>
            <a:off x="10835239" y="5830821"/>
            <a:ext cx="868683" cy="647487"/>
          </a:xfrm>
          <a:prstGeom prst="rect">
            <a:avLst/>
          </a:prstGeom>
          <a:noFill/>
          <a:ln>
            <a:noFill/>
          </a:ln>
        </p:spPr>
      </p:pic>
      <p:pic>
        <p:nvPicPr>
          <p:cNvPr id="149" name="Google Shape;149;gcd45eff5a9_0_90" descr="A picture containing drawing&#10;&#10;Description automatically generated"/>
          <p:cNvPicPr preferRelativeResize="0"/>
          <p:nvPr/>
        </p:nvPicPr>
        <p:blipFill rotWithShape="1">
          <a:blip r:embed="rId13">
            <a:alphaModFix/>
          </a:blip>
          <a:srcRect/>
          <a:stretch/>
        </p:blipFill>
        <p:spPr>
          <a:xfrm>
            <a:off x="777240" y="5828983"/>
            <a:ext cx="2655568" cy="6638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cd45eff5a9_0_90"/>
          <p:cNvSpPr txBox="1">
            <a:spLocks noGrp="1"/>
          </p:cNvSpPr>
          <p:nvPr>
            <p:ph type="title"/>
          </p:nvPr>
        </p:nvSpPr>
        <p:spPr>
          <a:xfrm>
            <a:off x="1108837" y="27661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Thank You</a:t>
            </a:r>
            <a:endParaRPr sz="3600" dirty="0">
              <a:latin typeface="Helvetica" panose="020B0604020202020204" pitchFamily="34" charset="0"/>
              <a:cs typeface="Helvetica" panose="020B0604020202020204" pitchFamily="34" charset="0"/>
            </a:endParaRPr>
          </a:p>
        </p:txBody>
      </p:sp>
      <p:pic>
        <p:nvPicPr>
          <p:cNvPr id="146" name="Google Shape;146;gcd45eff5a9_0_9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47" name="Google Shape;147;gcd45eff5a9_0_9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48" name="Google Shape;148;gcd45eff5a9_0_9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49" name="Google Shape;149;gcd45eff5a9_0_9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2829760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Problem Statement</a:t>
            </a:r>
            <a:endParaRPr sz="3600" dirty="0">
              <a:latin typeface="Helvetica" panose="020B0604020202020204" pitchFamily="34" charset="0"/>
              <a:cs typeface="Helvetica" panose="020B0604020202020204" pitchFamily="34" charset="0"/>
            </a:endParaRPr>
          </a:p>
        </p:txBody>
      </p:sp>
      <p:sp>
        <p:nvSpPr>
          <p:cNvPr id="85" name="Google Shape;85;p1"/>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a:bodyPr>
          <a:lstStyle/>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Using python, create a mini project on A Banking Management System, which has all the basic features of a banking system. </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Add some unique features to it for example, loan, overseas transfer, etc. </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Using a text to speech guide a person or a blind person through the program and asking them for various inputs. For the start of the program take accept voice inputs from user to make working easier.</a:t>
            </a:r>
          </a:p>
          <a:p>
            <a:pPr marL="742950" indent="-285750"/>
            <a:r>
              <a:rPr lang="en-US" sz="1800" dirty="0">
                <a:solidFill>
                  <a:srgbClr val="262626"/>
                </a:solidFill>
                <a:latin typeface="Helvetica" panose="020B0604020202020204" pitchFamily="34" charset="0"/>
                <a:ea typeface="Fira Sans"/>
                <a:cs typeface="Helvetica" panose="020B0604020202020204" pitchFamily="34" charset="0"/>
                <a:sym typeface="Fira Sans"/>
              </a:rPr>
              <a:t>Use file handling so that the account data is not lost on reuse of the program</a:t>
            </a:r>
          </a:p>
        </p:txBody>
      </p:sp>
      <p:pic>
        <p:nvPicPr>
          <p:cNvPr id="86" name="Google Shape;86;p1"/>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87" name="Google Shape;87;p1"/>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88" name="Google Shape;88;p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Requirements</a:t>
            </a:r>
            <a:endParaRPr sz="3600" dirty="0">
              <a:latin typeface="Helvetica" panose="020B0604020202020204" pitchFamily="34" charset="0"/>
              <a:cs typeface="Helvetica" panose="020B0604020202020204" pitchFamily="34" charset="0"/>
            </a:endParaRPr>
          </a:p>
        </p:txBody>
      </p:sp>
      <p:sp>
        <p:nvSpPr>
          <p:cNvPr id="85" name="Google Shape;85;p1"/>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a:bodyPr>
          <a:lstStyle/>
          <a:p>
            <a:pPr marL="114300" indent="0">
              <a:buNone/>
            </a:pPr>
            <a:r>
              <a:rPr lang="en-US" sz="1800" dirty="0">
                <a:latin typeface="Helvetica" panose="020B0604020202020204" pitchFamily="34" charset="0"/>
                <a:cs typeface="Helvetica" panose="020B0604020202020204" pitchFamily="34" charset="0"/>
              </a:rPr>
              <a:t>For running the program the system should have the following python libraries using pip:</a:t>
            </a:r>
          </a:p>
          <a:p>
            <a:r>
              <a:rPr lang="en-US" sz="1800" dirty="0">
                <a:latin typeface="Helvetica" panose="020B0604020202020204" pitchFamily="34" charset="0"/>
                <a:cs typeface="Helvetica" panose="020B0604020202020204" pitchFamily="34" charset="0"/>
              </a:rPr>
              <a:t>Speech Recognition </a:t>
            </a:r>
          </a:p>
          <a:p>
            <a:r>
              <a:rPr lang="en-US" sz="1800" dirty="0">
                <a:latin typeface="Helvetica" panose="020B0604020202020204" pitchFamily="34" charset="0"/>
                <a:cs typeface="Helvetica" panose="020B0604020202020204" pitchFamily="34" charset="0"/>
              </a:rPr>
              <a:t>Colorama</a:t>
            </a:r>
          </a:p>
          <a:p>
            <a:r>
              <a:rPr lang="en-US" sz="1800" dirty="0">
                <a:latin typeface="Helvetica" panose="020B0604020202020204" pitchFamily="34" charset="0"/>
                <a:cs typeface="Helvetica" panose="020B0604020202020204" pitchFamily="34" charset="0"/>
              </a:rPr>
              <a:t>Termcolor</a:t>
            </a:r>
          </a:p>
          <a:p>
            <a:r>
              <a:rPr lang="en-US" sz="1800" dirty="0">
                <a:latin typeface="Helvetica" panose="020B0604020202020204" pitchFamily="34" charset="0"/>
                <a:cs typeface="Helvetica" panose="020B0604020202020204" pitchFamily="34" charset="0"/>
              </a:rPr>
              <a:t>simple Color</a:t>
            </a:r>
          </a:p>
          <a:p>
            <a:r>
              <a:rPr lang="en-US" sz="1800" dirty="0">
                <a:latin typeface="Helvetica" panose="020B0604020202020204" pitchFamily="34" charset="0"/>
                <a:cs typeface="Helvetica" panose="020B0604020202020204" pitchFamily="34" charset="0"/>
              </a:rPr>
              <a:t>Pyttsx3</a:t>
            </a:r>
            <a:endParaRPr lang="en-IN" sz="1800" dirty="0">
              <a:latin typeface="Helvetica" panose="020B0604020202020204" pitchFamily="34" charset="0"/>
              <a:cs typeface="Helvetica" panose="020B0604020202020204" pitchFamily="34" charset="0"/>
            </a:endParaRPr>
          </a:p>
          <a:p>
            <a:r>
              <a:rPr lang="en-IN" sz="1800" dirty="0">
                <a:latin typeface="Helvetica" panose="020B0604020202020204" pitchFamily="34" charset="0"/>
                <a:cs typeface="Helvetica" panose="020B0604020202020204" pitchFamily="34" charset="0"/>
              </a:rPr>
              <a:t>Microphone in proper working condition. </a:t>
            </a:r>
          </a:p>
        </p:txBody>
      </p:sp>
      <p:pic>
        <p:nvPicPr>
          <p:cNvPr id="86" name="Google Shape;86;p1"/>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87" name="Google Shape;87;p1"/>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88" name="Google Shape;88;p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265519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6" name="Picture 5">
            <a:extLst>
              <a:ext uri="{FF2B5EF4-FFF2-40B4-BE49-F238E27FC236}">
                <a16:creationId xmlns:a16="http://schemas.microsoft.com/office/drawing/2014/main" id="{BE75BFB5-4FAB-46D3-B7DC-3375FA114F30}"/>
              </a:ext>
            </a:extLst>
          </p:cNvPr>
          <p:cNvPicPr>
            <a:picLocks noChangeAspect="1"/>
          </p:cNvPicPr>
          <p:nvPr/>
        </p:nvPicPr>
        <p:blipFill>
          <a:blip r:embed="rId3"/>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528AE712-E405-4832-9DA7-87529ED860E5}"/>
              </a:ext>
            </a:extLst>
          </p:cNvPr>
          <p:cNvSpPr txBox="1"/>
          <p:nvPr/>
        </p:nvSpPr>
        <p:spPr>
          <a:xfrm>
            <a:off x="2082696" y="3429000"/>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23" name="TextBox 22">
            <a:extLst>
              <a:ext uri="{FF2B5EF4-FFF2-40B4-BE49-F238E27FC236}">
                <a16:creationId xmlns:a16="http://schemas.microsoft.com/office/drawing/2014/main" id="{7DF78C84-BD21-4A81-860E-D3D03EDC0580}"/>
              </a:ext>
            </a:extLst>
          </p:cNvPr>
          <p:cNvSpPr txBox="1"/>
          <p:nvPr/>
        </p:nvSpPr>
        <p:spPr>
          <a:xfrm>
            <a:off x="4002936" y="3754120"/>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24" name="TextBox 23">
            <a:extLst>
              <a:ext uri="{FF2B5EF4-FFF2-40B4-BE49-F238E27FC236}">
                <a16:creationId xmlns:a16="http://schemas.microsoft.com/office/drawing/2014/main" id="{5184DEA3-0B15-44DB-A34F-7E01D95B841A}"/>
              </a:ext>
            </a:extLst>
          </p:cNvPr>
          <p:cNvSpPr txBox="1"/>
          <p:nvPr/>
        </p:nvSpPr>
        <p:spPr>
          <a:xfrm>
            <a:off x="4963056" y="2794000"/>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25" name="TextBox 24">
            <a:extLst>
              <a:ext uri="{FF2B5EF4-FFF2-40B4-BE49-F238E27FC236}">
                <a16:creationId xmlns:a16="http://schemas.microsoft.com/office/drawing/2014/main" id="{A3297F4B-F5DA-4C5E-B24F-8EEE40DD11C2}"/>
              </a:ext>
            </a:extLst>
          </p:cNvPr>
          <p:cNvSpPr txBox="1"/>
          <p:nvPr/>
        </p:nvSpPr>
        <p:spPr>
          <a:xfrm>
            <a:off x="5867322" y="3569454"/>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26" name="TextBox 25">
            <a:extLst>
              <a:ext uri="{FF2B5EF4-FFF2-40B4-BE49-F238E27FC236}">
                <a16:creationId xmlns:a16="http://schemas.microsoft.com/office/drawing/2014/main" id="{A699CE7A-2CB5-4A14-B584-0F55BE49AB4C}"/>
              </a:ext>
            </a:extLst>
          </p:cNvPr>
          <p:cNvSpPr txBox="1"/>
          <p:nvPr/>
        </p:nvSpPr>
        <p:spPr>
          <a:xfrm>
            <a:off x="7294776" y="4582160"/>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28" name="TextBox 27">
            <a:extLst>
              <a:ext uri="{FF2B5EF4-FFF2-40B4-BE49-F238E27FC236}">
                <a16:creationId xmlns:a16="http://schemas.microsoft.com/office/drawing/2014/main" id="{73E53ABE-A938-4809-8401-C7AC430832DA}"/>
              </a:ext>
            </a:extLst>
          </p:cNvPr>
          <p:cNvSpPr txBox="1"/>
          <p:nvPr/>
        </p:nvSpPr>
        <p:spPr>
          <a:xfrm>
            <a:off x="8643451" y="4104640"/>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29" name="TextBox 28">
            <a:extLst>
              <a:ext uri="{FF2B5EF4-FFF2-40B4-BE49-F238E27FC236}">
                <a16:creationId xmlns:a16="http://schemas.microsoft.com/office/drawing/2014/main" id="{898B2B27-2B5F-4C4D-A324-BE9B6B54600C}"/>
              </a:ext>
            </a:extLst>
          </p:cNvPr>
          <p:cNvSpPr txBox="1"/>
          <p:nvPr/>
        </p:nvSpPr>
        <p:spPr>
          <a:xfrm>
            <a:off x="10655131" y="4012307"/>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30" name="TextBox 29">
            <a:extLst>
              <a:ext uri="{FF2B5EF4-FFF2-40B4-BE49-F238E27FC236}">
                <a16:creationId xmlns:a16="http://schemas.microsoft.com/office/drawing/2014/main" id="{D8C1BF5E-7565-4556-B697-01F73170CDED}"/>
              </a:ext>
            </a:extLst>
          </p:cNvPr>
          <p:cNvSpPr txBox="1"/>
          <p:nvPr/>
        </p:nvSpPr>
        <p:spPr>
          <a:xfrm>
            <a:off x="10345225" y="4582160"/>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31" name="TextBox 30">
            <a:extLst>
              <a:ext uri="{FF2B5EF4-FFF2-40B4-BE49-F238E27FC236}">
                <a16:creationId xmlns:a16="http://schemas.microsoft.com/office/drawing/2014/main" id="{963C811E-DCE3-4E2D-917B-93EBFFE6CB92}"/>
              </a:ext>
            </a:extLst>
          </p:cNvPr>
          <p:cNvSpPr txBox="1"/>
          <p:nvPr/>
        </p:nvSpPr>
        <p:spPr>
          <a:xfrm>
            <a:off x="3383202" y="3521333"/>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32" name="TextBox 31">
            <a:extLst>
              <a:ext uri="{FF2B5EF4-FFF2-40B4-BE49-F238E27FC236}">
                <a16:creationId xmlns:a16="http://schemas.microsoft.com/office/drawing/2014/main" id="{0ADFDF6D-D1EB-48E1-9A61-E20CB3A26458}"/>
              </a:ext>
            </a:extLst>
          </p:cNvPr>
          <p:cNvSpPr txBox="1"/>
          <p:nvPr/>
        </p:nvSpPr>
        <p:spPr>
          <a:xfrm>
            <a:off x="4861482" y="3645654"/>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33" name="TextBox 32">
            <a:extLst>
              <a:ext uri="{FF2B5EF4-FFF2-40B4-BE49-F238E27FC236}">
                <a16:creationId xmlns:a16="http://schemas.microsoft.com/office/drawing/2014/main" id="{716E331C-6753-4A93-9F72-78533FA6B7C8}"/>
              </a:ext>
            </a:extLst>
          </p:cNvPr>
          <p:cNvSpPr txBox="1"/>
          <p:nvPr/>
        </p:nvSpPr>
        <p:spPr>
          <a:xfrm>
            <a:off x="7076310" y="3374628"/>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34" name="TextBox 33">
            <a:extLst>
              <a:ext uri="{FF2B5EF4-FFF2-40B4-BE49-F238E27FC236}">
                <a16:creationId xmlns:a16="http://schemas.microsoft.com/office/drawing/2014/main" id="{A9612BA2-73BA-461B-A4D9-C66D95723997}"/>
              </a:ext>
            </a:extLst>
          </p:cNvPr>
          <p:cNvSpPr txBox="1"/>
          <p:nvPr/>
        </p:nvSpPr>
        <p:spPr>
          <a:xfrm>
            <a:off x="8168510" y="4582160"/>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36" name="TextBox 35">
            <a:extLst>
              <a:ext uri="{FF2B5EF4-FFF2-40B4-BE49-F238E27FC236}">
                <a16:creationId xmlns:a16="http://schemas.microsoft.com/office/drawing/2014/main" id="{5DF3C750-529D-43CD-83BB-FFB20E21267B}"/>
              </a:ext>
            </a:extLst>
          </p:cNvPr>
          <p:cNvSpPr txBox="1"/>
          <p:nvPr/>
        </p:nvSpPr>
        <p:spPr>
          <a:xfrm>
            <a:off x="9428350" y="3663573"/>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38" name="TextBox 37">
            <a:extLst>
              <a:ext uri="{FF2B5EF4-FFF2-40B4-BE49-F238E27FC236}">
                <a16:creationId xmlns:a16="http://schemas.microsoft.com/office/drawing/2014/main" id="{52AE932E-6B44-48CD-B3F0-078C4CD9CB72}"/>
              </a:ext>
            </a:extLst>
          </p:cNvPr>
          <p:cNvSpPr txBox="1"/>
          <p:nvPr/>
        </p:nvSpPr>
        <p:spPr>
          <a:xfrm>
            <a:off x="11216510" y="3662680"/>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40" name="TextBox 39">
            <a:extLst>
              <a:ext uri="{FF2B5EF4-FFF2-40B4-BE49-F238E27FC236}">
                <a16:creationId xmlns:a16="http://schemas.microsoft.com/office/drawing/2014/main" id="{36466610-B27E-4FC8-8DA8-2496148BEB10}"/>
              </a:ext>
            </a:extLst>
          </p:cNvPr>
          <p:cNvSpPr txBox="1"/>
          <p:nvPr/>
        </p:nvSpPr>
        <p:spPr>
          <a:xfrm>
            <a:off x="11216510" y="4582160"/>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41" name="TextBox 40">
            <a:extLst>
              <a:ext uri="{FF2B5EF4-FFF2-40B4-BE49-F238E27FC236}">
                <a16:creationId xmlns:a16="http://schemas.microsoft.com/office/drawing/2014/main" id="{03F99F34-68AF-4EE8-9975-D99F45CE1316}"/>
              </a:ext>
            </a:extLst>
          </p:cNvPr>
          <p:cNvSpPr txBox="1"/>
          <p:nvPr/>
        </p:nvSpPr>
        <p:spPr>
          <a:xfrm>
            <a:off x="4386450" y="5409168"/>
            <a:ext cx="309906" cy="184666"/>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600" dirty="0">
                <a:solidFill>
                  <a:schemeClr val="tx1">
                    <a:lumMod val="50000"/>
                    <a:lumOff val="50000"/>
                  </a:schemeClr>
                </a:solidFill>
              </a:rPr>
              <a:t>No</a:t>
            </a:r>
          </a:p>
        </p:txBody>
      </p:sp>
      <p:sp>
        <p:nvSpPr>
          <p:cNvPr id="42" name="TextBox 41">
            <a:extLst>
              <a:ext uri="{FF2B5EF4-FFF2-40B4-BE49-F238E27FC236}">
                <a16:creationId xmlns:a16="http://schemas.microsoft.com/office/drawing/2014/main" id="{82F3D152-1621-4467-9C2C-2D8770428700}"/>
              </a:ext>
            </a:extLst>
          </p:cNvPr>
          <p:cNvSpPr txBox="1"/>
          <p:nvPr/>
        </p:nvSpPr>
        <p:spPr>
          <a:xfrm>
            <a:off x="3538155" y="5409168"/>
            <a:ext cx="619812" cy="184666"/>
          </a:xfrm>
          <a:prstGeom prst="rect">
            <a:avLst/>
          </a:prstGeom>
          <a:noFill/>
        </p:spPr>
        <p:txBody>
          <a:bodyPr wrap="square">
            <a:spAutoFit/>
          </a:bodyPr>
          <a:lstStyle/>
          <a:p>
            <a:r>
              <a:rPr lang="en-IN" sz="600" dirty="0">
                <a:solidFill>
                  <a:schemeClr val="tx1">
                    <a:lumMod val="50000"/>
                    <a:lumOff val="50000"/>
                  </a:schemeClr>
                </a:solidFill>
              </a:rPr>
              <a:t>Yes</a:t>
            </a:r>
          </a:p>
        </p:txBody>
      </p:sp>
      <p:sp>
        <p:nvSpPr>
          <p:cNvPr id="43" name="TextBox 42">
            <a:extLst>
              <a:ext uri="{FF2B5EF4-FFF2-40B4-BE49-F238E27FC236}">
                <a16:creationId xmlns:a16="http://schemas.microsoft.com/office/drawing/2014/main" id="{5FF022E3-4488-4BF0-9868-2DA431E79A4D}"/>
              </a:ext>
            </a:extLst>
          </p:cNvPr>
          <p:cNvSpPr txBox="1"/>
          <p:nvPr/>
        </p:nvSpPr>
        <p:spPr>
          <a:xfrm>
            <a:off x="5544703" y="2130882"/>
            <a:ext cx="901817" cy="215444"/>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800" dirty="0">
                <a:solidFill>
                  <a:schemeClr val="tx1">
                    <a:lumMod val="50000"/>
                    <a:lumOff val="50000"/>
                  </a:schemeClr>
                </a:solidFill>
              </a:rPr>
              <a:t>Account Details</a:t>
            </a:r>
          </a:p>
        </p:txBody>
      </p:sp>
      <p:sp>
        <p:nvSpPr>
          <p:cNvPr id="44" name="TextBox 43">
            <a:extLst>
              <a:ext uri="{FF2B5EF4-FFF2-40B4-BE49-F238E27FC236}">
                <a16:creationId xmlns:a16="http://schemas.microsoft.com/office/drawing/2014/main" id="{A0C5918C-522D-4C26-8E7B-029785FDBCC6}"/>
              </a:ext>
            </a:extLst>
          </p:cNvPr>
          <p:cNvSpPr txBox="1"/>
          <p:nvPr/>
        </p:nvSpPr>
        <p:spPr>
          <a:xfrm>
            <a:off x="6850224" y="2060248"/>
            <a:ext cx="535992" cy="230832"/>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900" dirty="0">
                <a:solidFill>
                  <a:schemeClr val="tx1">
                    <a:lumMod val="50000"/>
                    <a:lumOff val="50000"/>
                  </a:schemeClr>
                </a:solidFill>
              </a:rPr>
              <a:t>Loan</a:t>
            </a:r>
          </a:p>
        </p:txBody>
      </p:sp>
      <p:sp>
        <p:nvSpPr>
          <p:cNvPr id="45" name="TextBox 44">
            <a:extLst>
              <a:ext uri="{FF2B5EF4-FFF2-40B4-BE49-F238E27FC236}">
                <a16:creationId xmlns:a16="http://schemas.microsoft.com/office/drawing/2014/main" id="{42885818-9AF4-41B0-9A30-122850F13670}"/>
              </a:ext>
            </a:extLst>
          </p:cNvPr>
          <p:cNvSpPr txBox="1"/>
          <p:nvPr/>
        </p:nvSpPr>
        <p:spPr>
          <a:xfrm>
            <a:off x="7386216" y="1829416"/>
            <a:ext cx="1132957" cy="230832"/>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900" dirty="0">
                <a:solidFill>
                  <a:schemeClr val="tx1">
                    <a:lumMod val="50000"/>
                    <a:lumOff val="50000"/>
                  </a:schemeClr>
                </a:solidFill>
              </a:rPr>
              <a:t>Overseas Transfer</a:t>
            </a:r>
          </a:p>
        </p:txBody>
      </p:sp>
      <p:sp>
        <p:nvSpPr>
          <p:cNvPr id="46" name="TextBox 45">
            <a:extLst>
              <a:ext uri="{FF2B5EF4-FFF2-40B4-BE49-F238E27FC236}">
                <a16:creationId xmlns:a16="http://schemas.microsoft.com/office/drawing/2014/main" id="{6C23B079-B9DC-4933-B0B9-8A49E9768B2A}"/>
              </a:ext>
            </a:extLst>
          </p:cNvPr>
          <p:cNvSpPr txBox="1"/>
          <p:nvPr/>
        </p:nvSpPr>
        <p:spPr>
          <a:xfrm>
            <a:off x="8994127" y="2052545"/>
            <a:ext cx="853414" cy="338554"/>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800" dirty="0">
                <a:solidFill>
                  <a:schemeClr val="tx1">
                    <a:lumMod val="50000"/>
                    <a:lumOff val="50000"/>
                  </a:schemeClr>
                </a:solidFill>
              </a:rPr>
              <a:t>Transfer to other acc.</a:t>
            </a:r>
          </a:p>
        </p:txBody>
      </p:sp>
      <p:sp>
        <p:nvSpPr>
          <p:cNvPr id="48" name="TextBox 47">
            <a:extLst>
              <a:ext uri="{FF2B5EF4-FFF2-40B4-BE49-F238E27FC236}">
                <a16:creationId xmlns:a16="http://schemas.microsoft.com/office/drawing/2014/main" id="{C7791905-30D7-4BB8-A9AD-8B4C500BE592}"/>
              </a:ext>
            </a:extLst>
          </p:cNvPr>
          <p:cNvSpPr txBox="1"/>
          <p:nvPr/>
        </p:nvSpPr>
        <p:spPr>
          <a:xfrm>
            <a:off x="10314693" y="1963252"/>
            <a:ext cx="901817" cy="230832"/>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900" dirty="0">
                <a:solidFill>
                  <a:schemeClr val="tx1">
                    <a:lumMod val="50000"/>
                    <a:lumOff val="50000"/>
                  </a:schemeClr>
                </a:solidFill>
              </a:rPr>
              <a:t>Remove Acc.</a:t>
            </a:r>
          </a:p>
        </p:txBody>
      </p:sp>
    </p:spTree>
    <p:extLst>
      <p:ext uri="{BB962C8B-B14F-4D97-AF65-F5344CB8AC3E}">
        <p14:creationId xmlns:p14="http://schemas.microsoft.com/office/powerpoint/2010/main" val="144898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cd45eff5a9_0_9"/>
          <p:cNvSpPr txBox="1">
            <a:spLocks noGrp="1"/>
          </p:cNvSpPr>
          <p:nvPr>
            <p:ph type="title"/>
          </p:nvPr>
        </p:nvSpPr>
        <p:spPr>
          <a:xfrm>
            <a:off x="838200" y="13433"/>
            <a:ext cx="10515600" cy="6638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2800" dirty="0">
                <a:latin typeface="Helvetica" panose="020B0604020202020204" pitchFamily="34" charset="0"/>
                <a:cs typeface="Helvetica" panose="020B0604020202020204" pitchFamily="34" charset="0"/>
              </a:rPr>
              <a:t>System Architecture (contd.)</a:t>
            </a:r>
            <a:endParaRPr sz="2800" dirty="0">
              <a:latin typeface="Helvetica" panose="020B0604020202020204" pitchFamily="34" charset="0"/>
              <a:cs typeface="Helvetica" panose="020B0604020202020204" pitchFamily="34" charset="0"/>
            </a:endParaRPr>
          </a:p>
        </p:txBody>
      </p:sp>
      <p:pic>
        <p:nvPicPr>
          <p:cNvPr id="106" name="Google Shape;106;gcd45eff5a9_0_9"/>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07" name="Google Shape;107;gcd45eff5a9_0_9"/>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08" name="Google Shape;108;gcd45eff5a9_0_9"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09" name="Google Shape;109;gcd45eff5a9_0_9"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3" name="Picture 2">
            <a:extLst>
              <a:ext uri="{FF2B5EF4-FFF2-40B4-BE49-F238E27FC236}">
                <a16:creationId xmlns:a16="http://schemas.microsoft.com/office/drawing/2014/main" id="{4D96EE65-789C-4D8E-9A42-804F5EF6873F}"/>
              </a:ext>
            </a:extLst>
          </p:cNvPr>
          <p:cNvPicPr>
            <a:picLocks noChangeAspect="1"/>
          </p:cNvPicPr>
          <p:nvPr/>
        </p:nvPicPr>
        <p:blipFill>
          <a:blip r:embed="rId7"/>
          <a:stretch>
            <a:fillRect/>
          </a:stretch>
        </p:blipFill>
        <p:spPr>
          <a:xfrm>
            <a:off x="3194215" y="1084724"/>
            <a:ext cx="6171979" cy="5069840"/>
          </a:xfrm>
          <a:prstGeom prst="rect">
            <a:avLst/>
          </a:prstGeom>
        </p:spPr>
      </p:pic>
      <p:sp>
        <p:nvSpPr>
          <p:cNvPr id="10" name="TextBox 9">
            <a:extLst>
              <a:ext uri="{FF2B5EF4-FFF2-40B4-BE49-F238E27FC236}">
                <a16:creationId xmlns:a16="http://schemas.microsoft.com/office/drawing/2014/main" id="{2C2D4783-3C4B-441C-8EAA-43CA0E63A388}"/>
              </a:ext>
            </a:extLst>
          </p:cNvPr>
          <p:cNvSpPr txBox="1"/>
          <p:nvPr/>
        </p:nvSpPr>
        <p:spPr>
          <a:xfrm>
            <a:off x="5737860" y="1156753"/>
            <a:ext cx="1196340" cy="246221"/>
          </a:xfrm>
          <a:prstGeom prst="rect">
            <a:avLst/>
          </a:prstGeom>
          <a:noFill/>
        </p:spPr>
        <p:txBody>
          <a:bodyPr wrap="square">
            <a:spAutoFit/>
          </a:bodyPr>
          <a:lstStyle/>
          <a:p>
            <a:pPr marL="0" lvl="0" indent="0" algn="l" rtl="0">
              <a:lnSpc>
                <a:spcPct val="100000"/>
              </a:lnSpc>
              <a:spcBef>
                <a:spcPts val="0"/>
              </a:spcBef>
              <a:spcAft>
                <a:spcPts val="0"/>
              </a:spcAft>
              <a:buSzPts val="1100"/>
              <a:buNone/>
            </a:pPr>
            <a:r>
              <a:rPr lang="en-US" sz="1000" dirty="0">
                <a:solidFill>
                  <a:schemeClr val="tx1">
                    <a:lumMod val="50000"/>
                    <a:lumOff val="50000"/>
                  </a:schemeClr>
                </a:solidFill>
              </a:rPr>
              <a:t>Loan Repayment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cd45eff5a9_0_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IN" sz="3600" dirty="0">
                <a:latin typeface="Helvetica" panose="020B0604020202020204" pitchFamily="34" charset="0"/>
                <a:cs typeface="Helvetica" panose="020B0604020202020204" pitchFamily="34" charset="0"/>
              </a:rPr>
              <a:t>Features of Designed System</a:t>
            </a:r>
            <a:endParaRPr sz="3600" dirty="0">
              <a:latin typeface="Helvetica" panose="020B0604020202020204" pitchFamily="34" charset="0"/>
              <a:cs typeface="Helvetica" panose="020B0604020202020204" pitchFamily="34" charset="0"/>
            </a:endParaRPr>
          </a:p>
        </p:txBody>
      </p:sp>
      <p:sp>
        <p:nvSpPr>
          <p:cNvPr id="115" name="Google Shape;115;gcd45eff5a9_0_63"/>
          <p:cNvSpPr txBox="1">
            <a:spLocks noGrp="1"/>
          </p:cNvSpPr>
          <p:nvPr>
            <p:ph type="body" idx="1"/>
          </p:nvPr>
        </p:nvSpPr>
        <p:spPr>
          <a:xfrm>
            <a:off x="838200" y="1825625"/>
            <a:ext cx="10515600" cy="4005300"/>
          </a:xfrm>
          <a:prstGeom prst="rect">
            <a:avLst/>
          </a:prstGeom>
          <a:noFill/>
          <a:ln>
            <a:noFill/>
          </a:ln>
        </p:spPr>
        <p:txBody>
          <a:bodyPr spcFirstLastPara="1" wrap="square" lIns="91425" tIns="45700" rIns="91425" bIns="45700" anchor="t" anchorCtr="0">
            <a:normAutofit/>
          </a:bodyPr>
          <a:lstStyle/>
          <a:p>
            <a:pPr marL="742950"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We have designed “Banker” who will hear our commands and execute them. For example if the user says please open a bank account, the Banker will execute the command and show the information required to open a bank account.</a:t>
            </a:r>
          </a:p>
          <a:p>
            <a:pPr marL="742950"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Users can do the following using the code:</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Voice Command to select choices</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Create a bank account including a random assignment of account number</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Deposit money</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Withdraw money</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Check customer details</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Remove bank account </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Loan facilities like lending and repayment of loan</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Overseas transfer </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Inter account transfer</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Color-coded important texts</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Print receipt for any transaction</a:t>
            </a:r>
          </a:p>
          <a:p>
            <a:pPr marL="1200150" lvl="1" indent="-285750"/>
            <a:r>
              <a:rPr lang="en-US" sz="1400" dirty="0">
                <a:solidFill>
                  <a:srgbClr val="262626"/>
                </a:solidFill>
                <a:latin typeface="Helvetica" panose="020B0604020202020204" pitchFamily="34" charset="0"/>
                <a:ea typeface="Fira Sans"/>
                <a:cs typeface="Helvetica" panose="020B0604020202020204" pitchFamily="34" charset="0"/>
                <a:sym typeface="Fira Sans"/>
              </a:rPr>
              <a:t>Greet me function which greets according to real time</a:t>
            </a:r>
          </a:p>
          <a:p>
            <a:pPr lvl="1" indent="0">
              <a:buNone/>
            </a:pPr>
            <a:endParaRPr lang="en-US" sz="1400" dirty="0">
              <a:solidFill>
                <a:srgbClr val="262626"/>
              </a:solidFill>
              <a:latin typeface="Helvetica" panose="020B0604020202020204" pitchFamily="34" charset="0"/>
              <a:ea typeface="Fira Sans"/>
              <a:cs typeface="Helvetica" panose="020B0604020202020204" pitchFamily="34" charset="0"/>
              <a:sym typeface="Fira Sans"/>
            </a:endParaRPr>
          </a:p>
          <a:p>
            <a:pPr marL="1200150" lvl="1" indent="-285750"/>
            <a:endParaRPr sz="1400" dirty="0">
              <a:solidFill>
                <a:srgbClr val="262626"/>
              </a:solidFill>
              <a:latin typeface="Helvetica" panose="020B0604020202020204" pitchFamily="34" charset="0"/>
              <a:ea typeface="Fira Sans"/>
              <a:cs typeface="Helvetica" panose="020B0604020202020204" pitchFamily="34" charset="0"/>
              <a:sym typeface="Fira Sans"/>
            </a:endParaRPr>
          </a:p>
        </p:txBody>
      </p:sp>
      <p:pic>
        <p:nvPicPr>
          <p:cNvPr id="116" name="Google Shape;116;gcd45eff5a9_0_63"/>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17" name="Google Shape;117;gcd45eff5a9_0_63"/>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18" name="Google Shape;118;gcd45eff5a9_0_63"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19" name="Google Shape;119;gcd45eff5a9_0_63"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cd45eff5a9_0_72"/>
          <p:cNvSpPr txBox="1">
            <a:spLocks noGrp="1"/>
          </p:cNvSpPr>
          <p:nvPr>
            <p:ph type="title"/>
          </p:nvPr>
        </p:nvSpPr>
        <p:spPr>
          <a:xfrm>
            <a:off x="838200" y="29168"/>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Result</a:t>
            </a:r>
            <a:endParaRPr sz="3600" dirty="0">
              <a:latin typeface="Helvetica" panose="020B0604020202020204" pitchFamily="34" charset="0"/>
              <a:cs typeface="Helvetica" panose="020B0604020202020204" pitchFamily="34" charset="0"/>
            </a:endParaRPr>
          </a:p>
        </p:txBody>
      </p:sp>
      <p:pic>
        <p:nvPicPr>
          <p:cNvPr id="126" name="Google Shape;126;gcd45eff5a9_0_7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27" name="Google Shape;127;gcd45eff5a9_0_7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28" name="Google Shape;128;gcd45eff5a9_0_7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9" name="Google Shape;129;gcd45eff5a9_0_7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3" name="Picture 2">
            <a:extLst>
              <a:ext uri="{FF2B5EF4-FFF2-40B4-BE49-F238E27FC236}">
                <a16:creationId xmlns:a16="http://schemas.microsoft.com/office/drawing/2014/main" id="{85D249E9-7176-4767-A666-1987FC0B4FDA}"/>
              </a:ext>
            </a:extLst>
          </p:cNvPr>
          <p:cNvPicPr>
            <a:picLocks noChangeAspect="1"/>
          </p:cNvPicPr>
          <p:nvPr/>
        </p:nvPicPr>
        <p:blipFill rotWithShape="1">
          <a:blip r:embed="rId7"/>
          <a:srcRect r="51159"/>
          <a:stretch/>
        </p:blipFill>
        <p:spPr>
          <a:xfrm>
            <a:off x="983371" y="1281845"/>
            <a:ext cx="4795991" cy="4327332"/>
          </a:xfrm>
          <a:prstGeom prst="rect">
            <a:avLst/>
          </a:prstGeom>
        </p:spPr>
      </p:pic>
      <p:pic>
        <p:nvPicPr>
          <p:cNvPr id="5" name="Picture 4">
            <a:extLst>
              <a:ext uri="{FF2B5EF4-FFF2-40B4-BE49-F238E27FC236}">
                <a16:creationId xmlns:a16="http://schemas.microsoft.com/office/drawing/2014/main" id="{321C0A46-72BA-4343-A806-43922987E497}"/>
              </a:ext>
            </a:extLst>
          </p:cNvPr>
          <p:cNvPicPr>
            <a:picLocks noChangeAspect="1"/>
          </p:cNvPicPr>
          <p:nvPr/>
        </p:nvPicPr>
        <p:blipFill rotWithShape="1">
          <a:blip r:embed="rId8"/>
          <a:srcRect r="51603"/>
          <a:stretch/>
        </p:blipFill>
        <p:spPr>
          <a:xfrm>
            <a:off x="6622743" y="1290723"/>
            <a:ext cx="5081180" cy="43273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cd45eff5a9_0_7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latin typeface="Helvetica" panose="020B0604020202020204" pitchFamily="34" charset="0"/>
                <a:cs typeface="Helvetica" panose="020B0604020202020204" pitchFamily="34" charset="0"/>
              </a:rPr>
              <a:t>Result</a:t>
            </a:r>
            <a:endParaRPr sz="3600" dirty="0">
              <a:latin typeface="Helvetica" panose="020B0604020202020204" pitchFamily="34" charset="0"/>
              <a:cs typeface="Helvetica" panose="020B0604020202020204" pitchFamily="34" charset="0"/>
            </a:endParaRPr>
          </a:p>
        </p:txBody>
      </p:sp>
      <p:pic>
        <p:nvPicPr>
          <p:cNvPr id="126" name="Google Shape;126;gcd45eff5a9_0_7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27" name="Google Shape;127;gcd45eff5a9_0_7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28" name="Google Shape;128;gcd45eff5a9_0_7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9" name="Google Shape;129;gcd45eff5a9_0_7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4" name="Picture 3">
            <a:extLst>
              <a:ext uri="{FF2B5EF4-FFF2-40B4-BE49-F238E27FC236}">
                <a16:creationId xmlns:a16="http://schemas.microsoft.com/office/drawing/2014/main" id="{978745B1-E762-4447-B1F4-C8775C72AB7B}"/>
              </a:ext>
            </a:extLst>
          </p:cNvPr>
          <p:cNvPicPr>
            <a:picLocks noChangeAspect="1"/>
          </p:cNvPicPr>
          <p:nvPr/>
        </p:nvPicPr>
        <p:blipFill rotWithShape="1">
          <a:blip r:embed="rId7"/>
          <a:srcRect l="3099" t="22131" r="28515"/>
          <a:stretch/>
        </p:blipFill>
        <p:spPr>
          <a:xfrm>
            <a:off x="858041" y="1281846"/>
            <a:ext cx="5149533" cy="4293043"/>
          </a:xfrm>
          <a:prstGeom prst="rect">
            <a:avLst/>
          </a:prstGeom>
        </p:spPr>
      </p:pic>
      <p:pic>
        <p:nvPicPr>
          <p:cNvPr id="7" name="Picture 6">
            <a:extLst>
              <a:ext uri="{FF2B5EF4-FFF2-40B4-BE49-F238E27FC236}">
                <a16:creationId xmlns:a16="http://schemas.microsoft.com/office/drawing/2014/main" id="{8EE6550C-5D22-4657-8D61-1B83EDD0CCAF}"/>
              </a:ext>
            </a:extLst>
          </p:cNvPr>
          <p:cNvPicPr>
            <a:picLocks noChangeAspect="1"/>
          </p:cNvPicPr>
          <p:nvPr/>
        </p:nvPicPr>
        <p:blipFill rotWithShape="1">
          <a:blip r:embed="rId8"/>
          <a:srcRect l="3495" t="22359" r="30550"/>
          <a:stretch/>
        </p:blipFill>
        <p:spPr>
          <a:xfrm>
            <a:off x="6558116" y="1281846"/>
            <a:ext cx="5149533" cy="4293043"/>
          </a:xfrm>
          <a:prstGeom prst="rect">
            <a:avLst/>
          </a:prstGeom>
        </p:spPr>
      </p:pic>
    </p:spTree>
    <p:extLst>
      <p:ext uri="{BB962C8B-B14F-4D97-AF65-F5344CB8AC3E}">
        <p14:creationId xmlns:p14="http://schemas.microsoft.com/office/powerpoint/2010/main" val="308082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cd45eff5a9_0_72"/>
          <p:cNvSpPr txBox="1">
            <a:spLocks noGrp="1"/>
          </p:cNvSpPr>
          <p:nvPr>
            <p:ph type="title"/>
          </p:nvPr>
        </p:nvSpPr>
        <p:spPr>
          <a:xfrm>
            <a:off x="891865" y="0"/>
            <a:ext cx="10515600" cy="1325563"/>
          </a:xfrm>
          <a:noFill/>
          <a:ln>
            <a:noFill/>
          </a:ln>
        </p:spPr>
        <p:txBody>
          <a:bodyPr spcFirstLastPara="1" wrap="square" lIns="91425" tIns="45700" rIns="91425" bIns="45700" anchor="ctr" anchorCtr="0">
            <a:normAutofit/>
          </a:bodyPr>
          <a:lstStyle/>
          <a:p>
            <a:pPr lvl="0" algn="ctr"/>
            <a:r>
              <a:rPr lang="en-US" sz="3600" dirty="0">
                <a:latin typeface="Helvetica" panose="020B0604020202020204" pitchFamily="34" charset="0"/>
                <a:cs typeface="Helvetica" panose="020B0604020202020204" pitchFamily="34" charset="0"/>
              </a:rPr>
              <a:t>Result</a:t>
            </a:r>
          </a:p>
        </p:txBody>
      </p:sp>
      <p:pic>
        <p:nvPicPr>
          <p:cNvPr id="126" name="Google Shape;126;gcd45eff5a9_0_7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27" name="Google Shape;127;gcd45eff5a9_0_7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28" name="Google Shape;128;gcd45eff5a9_0_7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9" name="Google Shape;129;gcd45eff5a9_0_7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3" name="Picture 2">
            <a:extLst>
              <a:ext uri="{FF2B5EF4-FFF2-40B4-BE49-F238E27FC236}">
                <a16:creationId xmlns:a16="http://schemas.microsoft.com/office/drawing/2014/main" id="{EEB70825-7ED7-48BE-9308-4F9528745471}"/>
              </a:ext>
            </a:extLst>
          </p:cNvPr>
          <p:cNvPicPr>
            <a:picLocks noChangeAspect="1"/>
          </p:cNvPicPr>
          <p:nvPr/>
        </p:nvPicPr>
        <p:blipFill rotWithShape="1">
          <a:blip r:embed="rId7"/>
          <a:srcRect l="4003" t="22079" r="53469"/>
          <a:stretch/>
        </p:blipFill>
        <p:spPr>
          <a:xfrm>
            <a:off x="910866" y="1175080"/>
            <a:ext cx="5067148" cy="4439139"/>
          </a:xfrm>
          <a:prstGeom prst="rect">
            <a:avLst/>
          </a:prstGeom>
        </p:spPr>
      </p:pic>
      <p:pic>
        <p:nvPicPr>
          <p:cNvPr id="5" name="Picture 4">
            <a:extLst>
              <a:ext uri="{FF2B5EF4-FFF2-40B4-BE49-F238E27FC236}">
                <a16:creationId xmlns:a16="http://schemas.microsoft.com/office/drawing/2014/main" id="{E8D51EBC-0866-4A3D-9373-801F0A1014B6}"/>
              </a:ext>
            </a:extLst>
          </p:cNvPr>
          <p:cNvPicPr>
            <a:picLocks noChangeAspect="1"/>
          </p:cNvPicPr>
          <p:nvPr/>
        </p:nvPicPr>
        <p:blipFill rotWithShape="1">
          <a:blip r:embed="rId8"/>
          <a:srcRect l="4003" t="23656" r="73871" b="37421"/>
          <a:stretch/>
        </p:blipFill>
        <p:spPr>
          <a:xfrm>
            <a:off x="6321316" y="1175080"/>
            <a:ext cx="5382605" cy="4466666"/>
          </a:xfrm>
          <a:prstGeom prst="rect">
            <a:avLst/>
          </a:prstGeom>
        </p:spPr>
      </p:pic>
    </p:spTree>
    <p:extLst>
      <p:ext uri="{BB962C8B-B14F-4D97-AF65-F5344CB8AC3E}">
        <p14:creationId xmlns:p14="http://schemas.microsoft.com/office/powerpoint/2010/main" val="35971162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631</Words>
  <Application>Microsoft Office PowerPoint</Application>
  <PresentationFormat>Widescreen</PresentationFormat>
  <Paragraphs>88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Marcellus</vt:lpstr>
      <vt:lpstr>Helvetica</vt:lpstr>
      <vt:lpstr>Office Theme</vt:lpstr>
      <vt:lpstr>PowerPoint Presentation</vt:lpstr>
      <vt:lpstr>Problem Statement</vt:lpstr>
      <vt:lpstr>Requirements</vt:lpstr>
      <vt:lpstr>PowerPoint Presentation</vt:lpstr>
      <vt:lpstr>System Architecture (contd.)</vt:lpstr>
      <vt:lpstr>Features of Designed System</vt:lpstr>
      <vt:lpstr>Result</vt:lpstr>
      <vt:lpstr>Result</vt:lpstr>
      <vt:lpstr>Result</vt:lpstr>
      <vt:lpstr>Result</vt:lpstr>
      <vt:lpstr>Result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Harshit Sapra</cp:lastModifiedBy>
  <cp:revision>33</cp:revision>
  <dcterms:modified xsi:type="dcterms:W3CDTF">2021-05-31T07:49:31Z</dcterms:modified>
</cp:coreProperties>
</file>