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8" r:id="rId20"/>
    <p:sldId id="279" r:id="rId21"/>
    <p:sldId id="280" r:id="rId22"/>
    <p:sldId id="281" r:id="rId23"/>
    <p:sldId id="273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October 30,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October 30,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cr-cbls-2.ccr.buffalo.ed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ffalo.edu/ubit/service-guides/connecting/vpn.html" TargetMode="External"/><Relationship Id="rId3" Type="http://schemas.openxmlformats.org/officeDocument/2006/relationships/hyperlink" Target="https://ubccr.freshdesk.com/support/solutions/articles/13000008100-step-by-step-guide-to-lake-effec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uca-199-109-194-186.cloud.ccr-cbls-2.ccr.buffalo.edu:8088" TargetMode="External"/><Relationship Id="rId4" Type="http://schemas.openxmlformats.org/officeDocument/2006/relationships/hyperlink" Target="http://euca-199-109-194-186.cloud.ccr-cbls-2.ccr.buffalo.edu:1988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ca-199-109-194-186.cloud.ccr-cbls-2.ccr.buffalo.edu:5007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dfs://euca-199-109-194-186.cloud.ccr-cbls-2.ccr.buffalo.edu:9000/%3C/value%3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Haimonti Dutta</a:t>
            </a:r>
          </a:p>
          <a:p>
            <a:r>
              <a:rPr lang="en-US" dirty="0" err="1" smtClean="0"/>
              <a:t>haimonti@buffalo.edu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5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YARN-</a:t>
            </a:r>
            <a:r>
              <a:rPr lang="en-US" dirty="0" err="1" smtClean="0"/>
              <a:t>site.xml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875" y="2063750"/>
            <a:ext cx="7766050" cy="3333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&lt;configuration&gt;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    &lt;name&gt;</a:t>
            </a:r>
            <a:r>
              <a:rPr lang="en-US" dirty="0" err="1"/>
              <a:t>yarn.resourcemanager.hostname</a:t>
            </a:r>
            <a:r>
              <a:rPr lang="en-US" dirty="0"/>
              <a:t>&lt;/name&gt;</a:t>
            </a:r>
          </a:p>
          <a:p>
            <a:r>
              <a:rPr lang="en-US" dirty="0"/>
              <a:t>    &lt;value&gt;euca-199-109-194-186.cloud.</a:t>
            </a:r>
            <a:r>
              <a:rPr lang="en-US" u="sng" dirty="0">
                <a:hlinkClick r:id="rId2"/>
              </a:rPr>
              <a:t>ccr-cbls-2.ccr.buffalo.edu&lt;/value&gt;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    &lt;name&gt;</a:t>
            </a:r>
            <a:r>
              <a:rPr lang="en-US" dirty="0" err="1"/>
              <a:t>yarn.nodemanager.aux</a:t>
            </a:r>
            <a:r>
              <a:rPr lang="en-US" dirty="0"/>
              <a:t>-services&lt;/name&gt;</a:t>
            </a:r>
          </a:p>
          <a:p>
            <a:r>
              <a:rPr lang="en-US" dirty="0"/>
              <a:t>    &lt;value&gt;</a:t>
            </a:r>
            <a:r>
              <a:rPr lang="en-US" dirty="0" err="1"/>
              <a:t>mapreduce_shuffle</a:t>
            </a:r>
            <a:r>
              <a:rPr lang="en-US" dirty="0"/>
              <a:t>&lt;/value&gt;</a:t>
            </a:r>
          </a:p>
          <a:p>
            <a:r>
              <a:rPr lang="en-US" dirty="0"/>
              <a:t>&lt;/property&gt;</a:t>
            </a:r>
          </a:p>
          <a:p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87443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whether you can access the CCR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the word count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6623"/>
            <a:ext cx="8229599" cy="347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-p /input/</a:t>
            </a:r>
            <a:r>
              <a:rPr lang="en-US" dirty="0" err="1"/>
              <a:t>haimonti</a:t>
            </a:r>
            <a:endParaRPr lang="en-US" dirty="0"/>
          </a:p>
          <a:p>
            <a:r>
              <a:rPr lang="en-US" dirty="0"/>
              <a:t> 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copyFromLocal</a:t>
            </a:r>
            <a:r>
              <a:rPr lang="en-US" dirty="0"/>
              <a:t> </a:t>
            </a:r>
            <a:r>
              <a:rPr lang="en-US" dirty="0" err="1"/>
              <a:t>mytestfile.txt</a:t>
            </a:r>
            <a:r>
              <a:rPr lang="en-US" dirty="0"/>
              <a:t> /input/</a:t>
            </a:r>
            <a:r>
              <a:rPr lang="en-US" dirty="0" err="1"/>
              <a:t>haimonti</a:t>
            </a:r>
            <a:endParaRPr lang="en-US" dirty="0"/>
          </a:p>
          <a:p>
            <a:r>
              <a:rPr lang="en-US" dirty="0"/>
              <a:t> $ </a:t>
            </a:r>
            <a:r>
              <a:rPr lang="en-US" dirty="0" err="1"/>
              <a:t>hadoop</a:t>
            </a:r>
            <a:r>
              <a:rPr lang="en-US" dirty="0"/>
              <a:t> jar /PATH/TO/hadoop-mapreduce-examples-2.7.3.jar </a:t>
            </a:r>
            <a:r>
              <a:rPr lang="en-US" dirty="0" err="1"/>
              <a:t>wordcount</a:t>
            </a:r>
            <a:r>
              <a:rPr lang="en-US" dirty="0"/>
              <a:t> /input/</a:t>
            </a:r>
            <a:r>
              <a:rPr lang="en-US" dirty="0" err="1"/>
              <a:t>haimonti</a:t>
            </a:r>
            <a:r>
              <a:rPr lang="en-US" dirty="0"/>
              <a:t>/</a:t>
            </a:r>
            <a:r>
              <a:rPr lang="en-US" dirty="0" err="1"/>
              <a:t>mytestfile.txt</a:t>
            </a:r>
            <a:r>
              <a:rPr lang="en-US" dirty="0"/>
              <a:t> /input/</a:t>
            </a:r>
            <a:r>
              <a:rPr lang="en-US" dirty="0" err="1"/>
              <a:t>haimonti</a:t>
            </a:r>
            <a:r>
              <a:rPr lang="en-US" dirty="0"/>
              <a:t>/out</a:t>
            </a:r>
          </a:p>
          <a:p>
            <a:r>
              <a:rPr lang="en-US" dirty="0"/>
              <a:t> 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-cat /input/</a:t>
            </a:r>
            <a:r>
              <a:rPr lang="en-US" dirty="0" err="1"/>
              <a:t>haimonti</a:t>
            </a:r>
            <a:r>
              <a:rPr lang="en-US" dirty="0"/>
              <a:t>/out/part-r-00000</a:t>
            </a:r>
          </a:p>
        </p:txBody>
      </p:sp>
    </p:spTree>
    <p:extLst>
      <p:ext uri="{BB962C8B-B14F-4D97-AF65-F5344CB8AC3E}">
        <p14:creationId xmlns:p14="http://schemas.microsoft.com/office/powerpoint/2010/main" val="42015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check the </a:t>
            </a:r>
            <a:r>
              <a:rPr lang="en-US" dirty="0" err="1" smtClean="0"/>
              <a:t>WordCount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the folder where the </a:t>
            </a:r>
            <a:r>
              <a:rPr lang="en-US" dirty="0" err="1" smtClean="0"/>
              <a:t>WordCount</a:t>
            </a:r>
            <a:r>
              <a:rPr lang="en-US" dirty="0" smtClean="0"/>
              <a:t> program is stored in $</a:t>
            </a:r>
            <a:r>
              <a:rPr lang="en-US" dirty="0" err="1" smtClean="0"/>
              <a:t>Hadoop_Install_Directory</a:t>
            </a:r>
            <a:r>
              <a:rPr lang="en-US" dirty="0" smtClean="0"/>
              <a:t>/share/</a:t>
            </a:r>
            <a:r>
              <a:rPr lang="en-US" dirty="0" err="1" smtClean="0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/sources</a:t>
            </a:r>
            <a:endParaRPr lang="en-US" dirty="0" smtClean="0"/>
          </a:p>
          <a:p>
            <a:r>
              <a:rPr lang="en-US" dirty="0" smtClean="0"/>
              <a:t>Make sure you have the java file and can edit it.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WordCount.java</a:t>
            </a:r>
            <a:r>
              <a:rPr lang="en-US" dirty="0" smtClean="0"/>
              <a:t> program can be found in </a:t>
            </a:r>
            <a:r>
              <a:rPr lang="en-US" dirty="0"/>
              <a:t>$</a:t>
            </a:r>
            <a:r>
              <a:rPr lang="en-US" dirty="0" err="1" smtClean="0"/>
              <a:t>Hadoop_Install_Directory</a:t>
            </a:r>
            <a:r>
              <a:rPr lang="en-US" dirty="0" smtClean="0"/>
              <a:t>/share/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r>
              <a:rPr lang="en-US" dirty="0" smtClean="0"/>
              <a:t>/sources/</a:t>
            </a:r>
          </a:p>
          <a:p>
            <a:pPr lvl="1"/>
            <a:r>
              <a:rPr lang="en-US" dirty="0" smtClean="0"/>
              <a:t>You may need to extract the jar file Hadoop-mapreduce-examples-2.7.2-sources.jar</a:t>
            </a:r>
          </a:p>
          <a:p>
            <a:pPr lvl="1"/>
            <a:r>
              <a:rPr lang="en-US" dirty="0" smtClean="0"/>
              <a:t>To do so use jar </a:t>
            </a:r>
            <a:r>
              <a:rPr lang="en-US" dirty="0" err="1" smtClean="0"/>
              <a:t>xf</a:t>
            </a:r>
            <a:r>
              <a:rPr lang="en-US" dirty="0" smtClean="0"/>
              <a:t> &lt;jar-file-name&gt;</a:t>
            </a:r>
          </a:p>
          <a:p>
            <a:pPr lvl="1"/>
            <a:r>
              <a:rPr lang="en-US" dirty="0" smtClean="0"/>
              <a:t>After this step you should be able to see the word count program in org/apache/</a:t>
            </a:r>
            <a:r>
              <a:rPr lang="en-US" dirty="0" err="1" smtClean="0"/>
              <a:t>hadoop</a:t>
            </a:r>
            <a:r>
              <a:rPr lang="en-US" dirty="0" smtClean="0"/>
              <a:t>/examples/</a:t>
            </a:r>
            <a:r>
              <a:rPr lang="en-US" dirty="0" err="1" smtClean="0"/>
              <a:t>WordCount.java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check the </a:t>
            </a:r>
            <a:r>
              <a:rPr lang="en-US" dirty="0" err="1"/>
              <a:t>WordCount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the java file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375" y="2238375"/>
            <a:ext cx="8353425" cy="2254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MacBook-</a:t>
            </a:r>
            <a:r>
              <a:rPr lang="en-US" dirty="0" err="1" smtClean="0"/>
              <a:t>Pro:sources</a:t>
            </a:r>
            <a:r>
              <a:rPr lang="en-US" dirty="0" smtClean="0"/>
              <a:t> </a:t>
            </a:r>
            <a:r>
              <a:rPr lang="en-US" dirty="0" err="1"/>
              <a:t>Haimont</a:t>
            </a:r>
            <a:r>
              <a:rPr lang="en-US" dirty="0"/>
              <a:t>$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com.sun.tools.javac.Main</a:t>
            </a:r>
            <a:r>
              <a:rPr lang="en-US" dirty="0"/>
              <a:t> </a:t>
            </a:r>
            <a:r>
              <a:rPr lang="en-US" dirty="0" smtClean="0"/>
              <a:t>&lt;path-to the location of word count program&gt;</a:t>
            </a:r>
          </a:p>
          <a:p>
            <a:endParaRPr lang="en-US" dirty="0"/>
          </a:p>
          <a:p>
            <a:r>
              <a:rPr lang="en-US" dirty="0" err="1" smtClean="0"/>
              <a:t>MacBook</a:t>
            </a:r>
            <a:r>
              <a:rPr lang="en-US" dirty="0" err="1"/>
              <a:t>-</a:t>
            </a:r>
            <a:r>
              <a:rPr lang="en-US" dirty="0" err="1" smtClean="0"/>
              <a:t>Pro:sources</a:t>
            </a:r>
            <a:r>
              <a:rPr lang="en-US" dirty="0" smtClean="0"/>
              <a:t> </a:t>
            </a:r>
            <a:r>
              <a:rPr lang="en-US" dirty="0" err="1"/>
              <a:t>Haimont</a:t>
            </a:r>
            <a:r>
              <a:rPr lang="en-US" dirty="0"/>
              <a:t>$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com.sun.tools.javac.Main</a:t>
            </a:r>
            <a:r>
              <a:rPr lang="en-US" dirty="0"/>
              <a:t> /Users/Haimonti/Courses/MGS655/Fall2016/Labs/Lab1/hadoop-2.7.2/</a:t>
            </a:r>
            <a:r>
              <a:rPr lang="en-US" dirty="0" err="1"/>
              <a:t>WordCount</a:t>
            </a:r>
            <a:r>
              <a:rPr lang="en-US" dirty="0"/>
              <a:t>/</a:t>
            </a:r>
            <a:r>
              <a:rPr lang="en-US" dirty="0" err="1"/>
              <a:t>WordCount.java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936625" y="4937125"/>
            <a:ext cx="7397750" cy="178752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compilation, there should be no errors!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6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notice several class files</a:t>
            </a:r>
          </a:p>
          <a:p>
            <a:pPr lvl="1"/>
            <a:r>
              <a:rPr lang="en-US" dirty="0" err="1" smtClean="0"/>
              <a:t>WordCount.class</a:t>
            </a:r>
            <a:endParaRPr lang="en-US" dirty="0" smtClean="0"/>
          </a:p>
          <a:p>
            <a:pPr lvl="1"/>
            <a:r>
              <a:rPr lang="en-US" dirty="0" err="1" smtClean="0"/>
              <a:t>WordCount$IntSumReducer.class</a:t>
            </a:r>
            <a:endParaRPr lang="en-US" dirty="0" smtClean="0"/>
          </a:p>
          <a:p>
            <a:pPr lvl="1"/>
            <a:r>
              <a:rPr lang="en-US" dirty="0" err="1" smtClean="0"/>
              <a:t>WordCount$TokenizerMapper.class</a:t>
            </a:r>
            <a:endParaRPr lang="en-US" dirty="0" smtClean="0"/>
          </a:p>
          <a:p>
            <a:r>
              <a:rPr lang="en-US" dirty="0" smtClean="0"/>
              <a:t>Execute </a:t>
            </a:r>
          </a:p>
          <a:p>
            <a:pPr lvl="1"/>
            <a:r>
              <a:rPr lang="en-US" dirty="0"/>
              <a:t>jar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WordCount.jar</a:t>
            </a:r>
            <a:r>
              <a:rPr lang="en-US" dirty="0"/>
              <a:t> </a:t>
            </a:r>
            <a:r>
              <a:rPr lang="en-US" dirty="0" err="1"/>
              <a:t>WordCount</a:t>
            </a:r>
            <a:r>
              <a:rPr lang="en-US" dirty="0"/>
              <a:t>*.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This will generate </a:t>
            </a:r>
            <a:r>
              <a:rPr lang="en-US" dirty="0" err="1" smtClean="0"/>
              <a:t>WordCount.jar</a:t>
            </a:r>
            <a:r>
              <a:rPr lang="en-US" dirty="0" smtClean="0"/>
              <a:t> in the </a:t>
            </a:r>
            <a:r>
              <a:rPr lang="en-US" dirty="0" err="1" smtClean="0"/>
              <a:t>WordCount</a:t>
            </a:r>
            <a:r>
              <a:rPr lang="en-US" dirty="0" smtClean="0"/>
              <a:t> directory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2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sources directory execute the command shown in the textbox.</a:t>
            </a:r>
          </a:p>
          <a:p>
            <a:r>
              <a:rPr lang="en-US" dirty="0" smtClean="0"/>
              <a:t>Assume that the input file on which </a:t>
            </a:r>
            <a:r>
              <a:rPr lang="en-US" dirty="0" err="1" smtClean="0"/>
              <a:t>wordcount</a:t>
            </a:r>
            <a:r>
              <a:rPr lang="en-US" dirty="0" smtClean="0"/>
              <a:t> is executed resides at /input/</a:t>
            </a:r>
            <a:r>
              <a:rPr lang="en-US" dirty="0" err="1" smtClean="0"/>
              <a:t>haimonti</a:t>
            </a:r>
            <a:r>
              <a:rPr lang="en-US" dirty="0" smtClean="0"/>
              <a:t>/ and is called ‘73786.txt’</a:t>
            </a:r>
          </a:p>
          <a:p>
            <a:r>
              <a:rPr lang="en-US" dirty="0" smtClean="0"/>
              <a:t>Assume that the output directory is /input/</a:t>
            </a:r>
            <a:r>
              <a:rPr lang="en-US" dirty="0" err="1" smtClean="0"/>
              <a:t>haimonti</a:t>
            </a:r>
            <a:r>
              <a:rPr lang="en-US" dirty="0" smtClean="0"/>
              <a:t>/out1 on the DFS on the CCR cluster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250" y="4032252"/>
            <a:ext cx="7778750" cy="184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MacBook</a:t>
            </a:r>
            <a:r>
              <a:rPr lang="en-US" dirty="0" err="1"/>
              <a:t>-Pro:sources</a:t>
            </a:r>
            <a:r>
              <a:rPr lang="en-US" dirty="0"/>
              <a:t> Haimonti</a:t>
            </a:r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</a:t>
            </a:r>
            <a:r>
              <a:rPr lang="en-US" dirty="0" err="1"/>
              <a:t>wc.jar</a:t>
            </a:r>
            <a:r>
              <a:rPr lang="en-US" dirty="0"/>
              <a:t> </a:t>
            </a:r>
            <a:r>
              <a:rPr lang="en-US" dirty="0" err="1"/>
              <a:t>org.apache.hadoop.examples.WordCount</a:t>
            </a:r>
            <a:r>
              <a:rPr lang="en-US" dirty="0"/>
              <a:t> /input/</a:t>
            </a:r>
            <a:r>
              <a:rPr lang="en-US" dirty="0" err="1"/>
              <a:t>haimonti</a:t>
            </a:r>
            <a:r>
              <a:rPr lang="en-US" dirty="0"/>
              <a:t>/73786.txt /input/</a:t>
            </a:r>
            <a:r>
              <a:rPr lang="en-US" dirty="0" err="1"/>
              <a:t>haimonti</a:t>
            </a:r>
            <a:r>
              <a:rPr lang="en-US" dirty="0"/>
              <a:t>/out1</a:t>
            </a:r>
          </a:p>
        </p:txBody>
      </p:sp>
    </p:spTree>
    <p:extLst>
      <p:ext uri="{BB962C8B-B14F-4D97-AF65-F5344CB8AC3E}">
        <p14:creationId xmlns:p14="http://schemas.microsoft.com/office/powerpoint/2010/main" val="228937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executed you will see the following 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31999"/>
            <a:ext cx="7924800" cy="3984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16/10/27 14:46:24 INFO </a:t>
            </a:r>
            <a:r>
              <a:rPr lang="en-US" sz="1400" dirty="0" err="1"/>
              <a:t>client.RMProxy</a:t>
            </a:r>
            <a:r>
              <a:rPr lang="en-US" sz="1400" dirty="0"/>
              <a:t>: Connecting to </a:t>
            </a:r>
            <a:r>
              <a:rPr lang="en-US" sz="1400" dirty="0" err="1"/>
              <a:t>ResourceManager</a:t>
            </a:r>
            <a:r>
              <a:rPr lang="en-US" sz="1400" dirty="0"/>
              <a:t> at euca-199-109-194-186.cloud.ccr-cbls-2.ccr.buffalo.edu/199.109.194.186:8032</a:t>
            </a:r>
          </a:p>
          <a:p>
            <a:r>
              <a:rPr lang="en-US" sz="1400" dirty="0"/>
              <a:t>16/10/27 14:46:25 INFO </a:t>
            </a:r>
            <a:r>
              <a:rPr lang="en-US" sz="1400" dirty="0" err="1"/>
              <a:t>input.FileInputFormat</a:t>
            </a:r>
            <a:r>
              <a:rPr lang="en-US" sz="1400" dirty="0"/>
              <a:t>: Total input paths to process : 1</a:t>
            </a:r>
          </a:p>
          <a:p>
            <a:r>
              <a:rPr lang="en-US" sz="1400" dirty="0"/>
              <a:t>16/10/27 14:46:25 INFO </a:t>
            </a:r>
            <a:r>
              <a:rPr lang="en-US" sz="1400" dirty="0" err="1"/>
              <a:t>mapreduce.JobSubmitter</a:t>
            </a:r>
            <a:r>
              <a:rPr lang="en-US" sz="1400" dirty="0"/>
              <a:t>: number of splits:1</a:t>
            </a:r>
          </a:p>
          <a:p>
            <a:r>
              <a:rPr lang="en-US" sz="1400" dirty="0"/>
              <a:t>16/10/27 14:46:26 INFO </a:t>
            </a:r>
            <a:r>
              <a:rPr lang="en-US" sz="1400" dirty="0" err="1"/>
              <a:t>mapreduce.JobSubmitter</a:t>
            </a:r>
            <a:r>
              <a:rPr lang="en-US" sz="1400" dirty="0"/>
              <a:t>: Submitting tokens for job: job_1472673562402_0014</a:t>
            </a:r>
          </a:p>
          <a:p>
            <a:r>
              <a:rPr lang="en-US" sz="1400" dirty="0"/>
              <a:t>16/10/27 14:46:26 INFO </a:t>
            </a:r>
            <a:r>
              <a:rPr lang="en-US" sz="1400" dirty="0" err="1"/>
              <a:t>impl.YarnClientImpl</a:t>
            </a:r>
            <a:r>
              <a:rPr lang="en-US" sz="1400" dirty="0"/>
              <a:t>: Submitted application application_1472673562402_0014</a:t>
            </a:r>
          </a:p>
          <a:p>
            <a:r>
              <a:rPr lang="en-US" sz="1400" dirty="0"/>
              <a:t>16/10/27 14:46:26 INFO </a:t>
            </a:r>
            <a:r>
              <a:rPr lang="en-US" sz="1400" dirty="0" err="1"/>
              <a:t>mapreduce.Job</a:t>
            </a:r>
            <a:r>
              <a:rPr lang="en-US" sz="1400" dirty="0"/>
              <a:t>: The </a:t>
            </a:r>
            <a:r>
              <a:rPr lang="en-US" sz="1400" dirty="0" err="1"/>
              <a:t>url</a:t>
            </a:r>
            <a:r>
              <a:rPr lang="en-US" sz="1400" dirty="0"/>
              <a:t> to track the job: http://euca-199-109-194-186.cloud.ccr-cbls-2.ccr.buffalo.edu:8088/proxy/application_1472673562402_0014/</a:t>
            </a:r>
          </a:p>
          <a:p>
            <a:r>
              <a:rPr lang="fi-FI" sz="1400" dirty="0"/>
              <a:t>16/10/27 14:46:26 INFO </a:t>
            </a:r>
            <a:r>
              <a:rPr lang="fi-FI" sz="1400" dirty="0" err="1"/>
              <a:t>mapreduce.Job</a:t>
            </a:r>
            <a:r>
              <a:rPr lang="fi-FI" sz="1400" dirty="0"/>
              <a:t>: </a:t>
            </a:r>
            <a:r>
              <a:rPr lang="fi-FI" sz="1400" dirty="0" err="1"/>
              <a:t>Running</a:t>
            </a:r>
            <a:r>
              <a:rPr lang="fi-FI" sz="1400" dirty="0"/>
              <a:t> </a:t>
            </a:r>
            <a:r>
              <a:rPr lang="fi-FI" sz="1400" dirty="0" err="1"/>
              <a:t>job</a:t>
            </a:r>
            <a:r>
              <a:rPr lang="fi-FI" sz="1400" dirty="0"/>
              <a:t>: job_1472673562402_0014</a:t>
            </a:r>
          </a:p>
          <a:p>
            <a:r>
              <a:rPr lang="en-US" sz="1400" dirty="0"/>
              <a:t>16/10/27 14:46:32 INFO </a:t>
            </a:r>
            <a:r>
              <a:rPr lang="en-US" sz="1400" dirty="0" err="1"/>
              <a:t>mapreduce.Job</a:t>
            </a:r>
            <a:r>
              <a:rPr lang="en-US" sz="1400" dirty="0"/>
              <a:t>: Job job_1472673562402_0014 running in </a:t>
            </a:r>
            <a:r>
              <a:rPr lang="en-US" sz="1400" dirty="0" err="1"/>
              <a:t>uber</a:t>
            </a:r>
            <a:r>
              <a:rPr lang="en-US" sz="1400" dirty="0"/>
              <a:t> mode : false</a:t>
            </a:r>
          </a:p>
          <a:p>
            <a:r>
              <a:rPr lang="es-ES_tradnl" sz="1400" dirty="0"/>
              <a:t>16/10/27 14:46:32 INFO </a:t>
            </a:r>
            <a:r>
              <a:rPr lang="es-ES_tradnl" sz="1400" dirty="0" err="1"/>
              <a:t>mapreduce.Job</a:t>
            </a:r>
            <a:r>
              <a:rPr lang="es-ES_tradnl" sz="1400" dirty="0"/>
              <a:t>:  </a:t>
            </a:r>
            <a:r>
              <a:rPr lang="es-ES_tradnl" sz="1400" dirty="0" err="1"/>
              <a:t>map</a:t>
            </a:r>
            <a:r>
              <a:rPr lang="es-ES_tradnl" sz="1400" dirty="0"/>
              <a:t> 0% reduce 0%</a:t>
            </a:r>
          </a:p>
          <a:p>
            <a:r>
              <a:rPr lang="es-ES_tradnl" sz="1400" dirty="0"/>
              <a:t>16/10/27 14:46:36 INFO </a:t>
            </a:r>
            <a:r>
              <a:rPr lang="es-ES_tradnl" sz="1400" dirty="0" err="1"/>
              <a:t>mapreduce.Job</a:t>
            </a:r>
            <a:r>
              <a:rPr lang="es-ES_tradnl" sz="1400" dirty="0"/>
              <a:t>:  </a:t>
            </a:r>
            <a:r>
              <a:rPr lang="es-ES_tradnl" sz="1400" dirty="0" err="1"/>
              <a:t>map</a:t>
            </a:r>
            <a:r>
              <a:rPr lang="es-ES_tradnl" sz="1400" dirty="0"/>
              <a:t> 100% reduce 0%</a:t>
            </a:r>
          </a:p>
          <a:p>
            <a:r>
              <a:rPr lang="pt-BR" sz="1400" dirty="0"/>
              <a:t>16/10/27 14:46:42 INFO </a:t>
            </a:r>
            <a:r>
              <a:rPr lang="pt-BR" sz="1400" dirty="0" err="1"/>
              <a:t>mapreduce.Job</a:t>
            </a:r>
            <a:r>
              <a:rPr lang="pt-BR" sz="1400" dirty="0"/>
              <a:t>:  </a:t>
            </a:r>
            <a:r>
              <a:rPr lang="pt-BR" sz="1400" dirty="0" err="1"/>
              <a:t>map</a:t>
            </a:r>
            <a:r>
              <a:rPr lang="pt-BR" sz="1400" dirty="0"/>
              <a:t> 100% </a:t>
            </a:r>
            <a:r>
              <a:rPr lang="pt-BR" sz="1400" dirty="0" err="1"/>
              <a:t>reduce</a:t>
            </a:r>
            <a:r>
              <a:rPr lang="pt-BR" sz="1400" dirty="0"/>
              <a:t> 100%</a:t>
            </a:r>
          </a:p>
          <a:p>
            <a:r>
              <a:rPr lang="en-US" sz="1400" dirty="0"/>
              <a:t>16/10/27 14:46:42 INFO </a:t>
            </a:r>
            <a:r>
              <a:rPr lang="en-US" sz="1400" dirty="0" err="1"/>
              <a:t>mapreduce.Job</a:t>
            </a:r>
            <a:r>
              <a:rPr lang="en-US" sz="1400" dirty="0"/>
              <a:t>: Job job_1472673562402_0014 completed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98937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Spend time understanding the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85175" cy="4905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	Map-Reduce Framework</a:t>
            </a:r>
          </a:p>
          <a:p>
            <a:r>
              <a:rPr lang="en-US" sz="900" dirty="0"/>
              <a:t>		Map input records=13</a:t>
            </a:r>
          </a:p>
          <a:p>
            <a:r>
              <a:rPr lang="en-US" sz="900" dirty="0"/>
              <a:t>		Map output records=96</a:t>
            </a:r>
          </a:p>
          <a:p>
            <a:r>
              <a:rPr lang="en-US" sz="900" dirty="0"/>
              <a:t>		Map output bytes=911</a:t>
            </a:r>
          </a:p>
          <a:p>
            <a:r>
              <a:rPr lang="en-US" sz="900" dirty="0"/>
              <a:t>		Map output materialized bytes=881</a:t>
            </a:r>
          </a:p>
          <a:p>
            <a:r>
              <a:rPr lang="en-US" sz="900" dirty="0"/>
              <a:t>		Input split bytes=155</a:t>
            </a:r>
          </a:p>
          <a:p>
            <a:r>
              <a:rPr lang="en-US" sz="900" dirty="0"/>
              <a:t>		Combine input records=96</a:t>
            </a:r>
          </a:p>
          <a:p>
            <a:r>
              <a:rPr lang="en-US" sz="900" dirty="0"/>
              <a:t>		Combine output records=74</a:t>
            </a:r>
          </a:p>
          <a:p>
            <a:r>
              <a:rPr lang="en-US" sz="900" dirty="0"/>
              <a:t>		Reduce input groups=74</a:t>
            </a:r>
          </a:p>
          <a:p>
            <a:r>
              <a:rPr lang="en-US" sz="900" dirty="0"/>
              <a:t>		Reduce shuffle bytes=881</a:t>
            </a:r>
          </a:p>
          <a:p>
            <a:r>
              <a:rPr lang="en-US" sz="900" dirty="0"/>
              <a:t>		Reduce input records=74</a:t>
            </a:r>
          </a:p>
          <a:p>
            <a:r>
              <a:rPr lang="en-US" sz="900" dirty="0"/>
              <a:t>		Reduce output records=74</a:t>
            </a:r>
          </a:p>
          <a:p>
            <a:r>
              <a:rPr lang="en-US" sz="900" dirty="0"/>
              <a:t>		Spilled Records=148</a:t>
            </a:r>
          </a:p>
          <a:p>
            <a:r>
              <a:rPr lang="en-US" sz="900" dirty="0"/>
              <a:t>		Shuffled Maps =1</a:t>
            </a:r>
          </a:p>
          <a:p>
            <a:r>
              <a:rPr lang="en-US" sz="900" dirty="0"/>
              <a:t>		Failed Shuffles=0</a:t>
            </a:r>
          </a:p>
          <a:p>
            <a:r>
              <a:rPr lang="en-US" sz="900" dirty="0"/>
              <a:t>		Merged Map outputs=1</a:t>
            </a:r>
          </a:p>
          <a:p>
            <a:r>
              <a:rPr lang="en-US" sz="900" dirty="0"/>
              <a:t>		GC time elapsed (</a:t>
            </a:r>
            <a:r>
              <a:rPr lang="en-US" sz="900" dirty="0" err="1"/>
              <a:t>ms</a:t>
            </a:r>
            <a:r>
              <a:rPr lang="en-US" sz="900" dirty="0"/>
              <a:t>)=39</a:t>
            </a:r>
          </a:p>
          <a:p>
            <a:r>
              <a:rPr lang="en-US" sz="900" dirty="0"/>
              <a:t>		CPU time spent (</a:t>
            </a:r>
            <a:r>
              <a:rPr lang="en-US" sz="900" dirty="0" err="1"/>
              <a:t>ms</a:t>
            </a:r>
            <a:r>
              <a:rPr lang="en-US" sz="900" dirty="0"/>
              <a:t>)=840</a:t>
            </a:r>
          </a:p>
          <a:p>
            <a:r>
              <a:rPr lang="en-US" sz="900" dirty="0"/>
              <a:t>		Physical memory (bytes) snapshot=471990272</a:t>
            </a:r>
          </a:p>
          <a:p>
            <a:r>
              <a:rPr lang="en-US" sz="900" dirty="0"/>
              <a:t>		Virtual memory (bytes) snapshot=2082381824</a:t>
            </a:r>
          </a:p>
          <a:p>
            <a:r>
              <a:rPr lang="en-US" sz="900" dirty="0"/>
              <a:t>		Total committed heap usage (bytes)=311951360</a:t>
            </a:r>
          </a:p>
          <a:p>
            <a:r>
              <a:rPr lang="en-US" sz="900" dirty="0"/>
              <a:t>	Shuffle Errors</a:t>
            </a:r>
          </a:p>
          <a:p>
            <a:r>
              <a:rPr lang="en-US" sz="900" dirty="0"/>
              <a:t>		BAD_ID=0</a:t>
            </a:r>
          </a:p>
          <a:p>
            <a:r>
              <a:rPr lang="en-US" sz="900" dirty="0"/>
              <a:t>		CONNECTION=0</a:t>
            </a:r>
          </a:p>
          <a:p>
            <a:r>
              <a:rPr lang="en-US" sz="900" dirty="0"/>
              <a:t>		IO_ERROR=0</a:t>
            </a:r>
          </a:p>
          <a:p>
            <a:r>
              <a:rPr lang="en-US" sz="900" dirty="0"/>
              <a:t>		WRONG_LENGTH=0</a:t>
            </a:r>
          </a:p>
          <a:p>
            <a:r>
              <a:rPr lang="en-US" sz="900" dirty="0"/>
              <a:t>		WRONG_MAP=0</a:t>
            </a:r>
          </a:p>
          <a:p>
            <a:r>
              <a:rPr lang="en-US" sz="900" dirty="0"/>
              <a:t>		WRONG_REDUCE=0</a:t>
            </a:r>
          </a:p>
          <a:p>
            <a:r>
              <a:rPr lang="en-US" sz="900" dirty="0"/>
              <a:t>	File Input Format Counters </a:t>
            </a:r>
          </a:p>
          <a:p>
            <a:r>
              <a:rPr lang="en-US" sz="900" dirty="0"/>
              <a:t>		Bytes Read=526</a:t>
            </a:r>
          </a:p>
          <a:p>
            <a:r>
              <a:rPr lang="en-US" sz="900" dirty="0"/>
              <a:t>	File Output Format Counters </a:t>
            </a:r>
          </a:p>
          <a:p>
            <a:r>
              <a:rPr lang="en-US" sz="900" dirty="0"/>
              <a:t>		Bytes Written=579</a:t>
            </a:r>
          </a:p>
        </p:txBody>
      </p:sp>
    </p:spTree>
    <p:extLst>
      <p:ext uri="{BB962C8B-B14F-4D97-AF65-F5344CB8AC3E}">
        <p14:creationId xmlns:p14="http://schemas.microsoft.com/office/powerpoint/2010/main" val="8744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bigram?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are simply sequences of two consecutive words</a:t>
            </a:r>
          </a:p>
          <a:p>
            <a:r>
              <a:rPr lang="en-US" dirty="0" smtClean="0"/>
              <a:t>An example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They are used extensively in Natural Language Processing and Speech Recognition applications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0250" y="2555875"/>
            <a:ext cx="7556500" cy="857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Sentence: It is raining outside.</a:t>
            </a:r>
          </a:p>
          <a:p>
            <a:r>
              <a:rPr lang="en-US" dirty="0" smtClean="0"/>
              <a:t>Bigrams: &lt;It is&gt; &lt;is raining&gt; &lt;raining outside&gt;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1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Mapper and Reducer for identifying bigrams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125" y="1762125"/>
            <a:ext cx="7810500" cy="104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Map function (Key, Value)  used here:  Map (</a:t>
            </a:r>
            <a:r>
              <a:rPr lang="en-US" dirty="0" err="1" smtClean="0"/>
              <a:t>DocID</a:t>
            </a:r>
            <a:r>
              <a:rPr lang="en-US" dirty="0" smtClean="0"/>
              <a:t>, Contents)</a:t>
            </a:r>
          </a:p>
          <a:p>
            <a:r>
              <a:rPr lang="en-US" dirty="0" smtClean="0"/>
              <a:t>Output: (BIGRAM, 1)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,g</a:t>
            </a:r>
            <a:r>
              <a:rPr lang="en-US" dirty="0" smtClean="0"/>
              <a:t>. (It is, 1), (is raining, 1) (raining outside, 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125" y="3190875"/>
            <a:ext cx="7810500" cy="60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Reduce function: Takes intermediate keys For e.g. (It is, 1) and looks for more occurrences of the same and outputs a final 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CCR Cluster</a:t>
            </a:r>
          </a:p>
          <a:p>
            <a:r>
              <a:rPr lang="en-US" sz="2800" dirty="0" smtClean="0"/>
              <a:t>The Bigram Example</a:t>
            </a:r>
          </a:p>
          <a:p>
            <a:pPr lvl="1"/>
            <a:r>
              <a:rPr lang="en-US" sz="2800" dirty="0" smtClean="0"/>
              <a:t>What is a Bigram?</a:t>
            </a:r>
          </a:p>
          <a:p>
            <a:pPr lvl="1"/>
            <a:r>
              <a:rPr lang="en-US" sz="2800" dirty="0" smtClean="0"/>
              <a:t>How to code it using </a:t>
            </a:r>
            <a:r>
              <a:rPr lang="en-US" sz="2800" dirty="0" err="1" smtClean="0"/>
              <a:t>MapReduce</a:t>
            </a:r>
            <a:endParaRPr lang="en-US" sz="2800" dirty="0" smtClean="0"/>
          </a:p>
          <a:p>
            <a:pPr lvl="1"/>
            <a:r>
              <a:rPr lang="en-US" sz="2800" dirty="0" smtClean="0"/>
              <a:t>How to execute in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DFS and the output</a:t>
            </a:r>
          </a:p>
          <a:p>
            <a:r>
              <a:rPr lang="en-US" sz="2800" dirty="0" smtClean="0"/>
              <a:t>Your Task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34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actual mapper code ...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229600" cy="5000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public static class </a:t>
            </a:r>
            <a:r>
              <a:rPr lang="en-US" sz="1200" dirty="0" err="1"/>
              <a:t>TokenizerMapper</a:t>
            </a:r>
            <a:r>
              <a:rPr lang="en-US" sz="1200" dirty="0"/>
              <a:t> extends Mapper&lt;Object, Text, Text, </a:t>
            </a:r>
            <a:r>
              <a:rPr lang="en-US" sz="1200" dirty="0" err="1"/>
              <a:t>IntWritable</a:t>
            </a:r>
            <a:r>
              <a:rPr lang="en-US" sz="1200" dirty="0"/>
              <a:t>&gt;</a:t>
            </a:r>
          </a:p>
          <a:p>
            <a:r>
              <a:rPr lang="en-US" sz="1200" dirty="0"/>
              <a:t>  {  </a:t>
            </a:r>
          </a:p>
          <a:p>
            <a:r>
              <a:rPr lang="en-US" sz="1200" dirty="0"/>
              <a:t>    private static final </a:t>
            </a:r>
            <a:r>
              <a:rPr lang="en-US" sz="1200" dirty="0" err="1"/>
              <a:t>IntWritable</a:t>
            </a:r>
            <a:r>
              <a:rPr lang="en-US" sz="1200" dirty="0"/>
              <a:t> ONE = new </a:t>
            </a:r>
            <a:r>
              <a:rPr lang="en-US" sz="1200" dirty="0" err="1"/>
              <a:t>IntWritable</a:t>
            </a:r>
            <a:r>
              <a:rPr lang="en-US" sz="1200" dirty="0"/>
              <a:t>(1);</a:t>
            </a:r>
          </a:p>
          <a:p>
            <a:r>
              <a:rPr lang="en-US" sz="1200" dirty="0"/>
              <a:t>    private static final Text BIGRAM = new Text();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public void map(Object key, Text value, Context context) throws </a:t>
            </a:r>
            <a:r>
              <a:rPr lang="en-US" sz="1200" dirty="0" err="1"/>
              <a:t>IOException</a:t>
            </a:r>
            <a:r>
              <a:rPr lang="en-US" sz="1200" dirty="0"/>
              <a:t>, </a:t>
            </a:r>
            <a:r>
              <a:rPr lang="en-US" sz="1200" dirty="0" err="1"/>
              <a:t>InterruptedException</a:t>
            </a:r>
            <a:endParaRPr lang="en-US" sz="1200" dirty="0"/>
          </a:p>
          <a:p>
            <a:r>
              <a:rPr lang="en-US" sz="1200" dirty="0"/>
              <a:t>     {</a:t>
            </a:r>
          </a:p>
          <a:p>
            <a:r>
              <a:rPr lang="en-US" sz="1200" dirty="0"/>
              <a:t>       String line = </a:t>
            </a:r>
            <a:r>
              <a:rPr lang="en-US" sz="1200" dirty="0" err="1"/>
              <a:t>value.toString</a:t>
            </a:r>
            <a:r>
              <a:rPr lang="en-US" sz="1200" dirty="0"/>
              <a:t>();</a:t>
            </a:r>
          </a:p>
          <a:p>
            <a:r>
              <a:rPr lang="en-US" sz="1200" dirty="0"/>
              <a:t>	   String </a:t>
            </a:r>
            <a:r>
              <a:rPr lang="en-US" sz="1200" dirty="0" err="1"/>
              <a:t>prev</a:t>
            </a:r>
            <a:r>
              <a:rPr lang="en-US" sz="1200" dirty="0"/>
              <a:t> = null;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StringTokenizer</a:t>
            </a:r>
            <a:r>
              <a:rPr lang="en-US" sz="1200" dirty="0"/>
              <a:t> </a:t>
            </a:r>
            <a:r>
              <a:rPr lang="en-US" sz="1200" dirty="0" err="1"/>
              <a:t>itr</a:t>
            </a:r>
            <a:r>
              <a:rPr lang="en-US" sz="1200" dirty="0"/>
              <a:t> = new </a:t>
            </a:r>
            <a:r>
              <a:rPr lang="en-US" sz="1200" dirty="0" err="1"/>
              <a:t>StringTokenizer</a:t>
            </a:r>
            <a:r>
              <a:rPr lang="en-US" sz="1200" dirty="0"/>
              <a:t>(line);</a:t>
            </a:r>
          </a:p>
          <a:p>
            <a:r>
              <a:rPr lang="en-US" sz="1200" dirty="0"/>
              <a:t>      while (</a:t>
            </a:r>
            <a:r>
              <a:rPr lang="en-US" sz="1200" dirty="0" err="1"/>
              <a:t>itr.hasMoreTokens</a:t>
            </a:r>
            <a:r>
              <a:rPr lang="en-US" sz="1200" dirty="0"/>
              <a:t>()) 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String cur = </a:t>
            </a:r>
            <a:r>
              <a:rPr lang="en-US" sz="1200" dirty="0" err="1"/>
              <a:t>itr.nextToken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      // Emit only if we have an actual bigram.</a:t>
            </a:r>
          </a:p>
          <a:p>
            <a:r>
              <a:rPr lang="en-US" sz="1200" dirty="0"/>
              <a:t>        if (</a:t>
            </a:r>
            <a:r>
              <a:rPr lang="en-US" sz="1200" dirty="0" err="1"/>
              <a:t>prev</a:t>
            </a:r>
            <a:r>
              <a:rPr lang="en-US" sz="1200" dirty="0"/>
              <a:t> != null) 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BIGRAM.set</a:t>
            </a:r>
            <a:r>
              <a:rPr lang="en-US" sz="1200" dirty="0"/>
              <a:t>(</a:t>
            </a:r>
            <a:r>
              <a:rPr lang="en-US" sz="1200" dirty="0" err="1"/>
              <a:t>prev</a:t>
            </a:r>
            <a:r>
              <a:rPr lang="en-US" sz="1200" dirty="0"/>
              <a:t> + " " + cur);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context.write</a:t>
            </a:r>
            <a:r>
              <a:rPr lang="en-US" sz="1200" dirty="0"/>
              <a:t>(BIGRAM, ONE);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prev</a:t>
            </a:r>
            <a:r>
              <a:rPr lang="en-US" sz="1200" dirty="0"/>
              <a:t> = cur;</a:t>
            </a:r>
          </a:p>
          <a:p>
            <a:r>
              <a:rPr lang="en-US" sz="1200" dirty="0"/>
              <a:t>      } </a:t>
            </a:r>
          </a:p>
          <a:p>
            <a:r>
              <a:rPr lang="en-US" sz="1200" dirty="0"/>
              <a:t>     }</a:t>
            </a:r>
          </a:p>
          <a:p>
            <a:r>
              <a:rPr 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3008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559799" cy="471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public static class </a:t>
            </a:r>
            <a:r>
              <a:rPr lang="en-US" dirty="0" err="1"/>
              <a:t>IntSumReducer</a:t>
            </a:r>
            <a:r>
              <a:rPr lang="en-US" dirty="0"/>
              <a:t> </a:t>
            </a:r>
            <a:r>
              <a:rPr lang="en-US" dirty="0" smtClean="0"/>
              <a:t>extends </a:t>
            </a:r>
            <a:r>
              <a:rPr lang="en-US" dirty="0"/>
              <a:t>Reducer&lt;</a:t>
            </a:r>
            <a:r>
              <a:rPr lang="en-US" dirty="0" err="1"/>
              <a:t>Text,IntWritable,Text,IntWritable</a:t>
            </a:r>
            <a:r>
              <a:rPr lang="en-US" dirty="0"/>
              <a:t>&gt;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private </a:t>
            </a:r>
            <a:r>
              <a:rPr lang="en-US" dirty="0" err="1"/>
              <a:t>IntWritable</a:t>
            </a:r>
            <a:r>
              <a:rPr lang="en-US" dirty="0"/>
              <a:t> SUM = new </a:t>
            </a:r>
            <a:r>
              <a:rPr lang="en-US" dirty="0" err="1"/>
              <a:t>IntWritable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public void reduce(Text 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IntWritable</a:t>
            </a:r>
            <a:r>
              <a:rPr lang="en-US" dirty="0"/>
              <a:t>&gt; values, Context context) 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InterruptedException</a:t>
            </a:r>
            <a:endParaRPr lang="en-US" dirty="0"/>
          </a:p>
          <a:p>
            <a:r>
              <a:rPr lang="en-US" dirty="0"/>
              <a:t>   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r>
              <a:rPr lang="en-US" dirty="0"/>
              <a:t>      Iterator&lt;</a:t>
            </a:r>
            <a:r>
              <a:rPr lang="en-US" dirty="0" err="1"/>
              <a:t>IntWritable</a:t>
            </a:r>
            <a:r>
              <a:rPr lang="en-US" dirty="0"/>
              <a:t>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values.iterator</a:t>
            </a:r>
            <a:r>
              <a:rPr lang="en-US" dirty="0"/>
              <a:t>();</a:t>
            </a:r>
          </a:p>
          <a:p>
            <a:r>
              <a:rPr lang="en-US" dirty="0"/>
              <a:t>      while (</a:t>
            </a:r>
            <a:r>
              <a:rPr lang="en-US" dirty="0" err="1"/>
              <a:t>iter.hasNext</a:t>
            </a:r>
            <a:r>
              <a:rPr lang="en-US" dirty="0"/>
              <a:t>()) {</a:t>
            </a:r>
          </a:p>
          <a:p>
            <a:r>
              <a:rPr lang="en-US" dirty="0"/>
              <a:t>        sum += </a:t>
            </a:r>
            <a:r>
              <a:rPr lang="en-US" dirty="0" err="1"/>
              <a:t>iter.next</a:t>
            </a:r>
            <a:r>
              <a:rPr lang="en-US" dirty="0"/>
              <a:t>().get();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SUM.set</a:t>
            </a:r>
            <a:r>
              <a:rPr lang="en-US" dirty="0"/>
              <a:t>(sum);</a:t>
            </a:r>
          </a:p>
          <a:p>
            <a:r>
              <a:rPr lang="en-US" dirty="0"/>
              <a:t>      </a:t>
            </a:r>
            <a:r>
              <a:rPr lang="en-US" dirty="0" err="1"/>
              <a:t>context.write</a:t>
            </a:r>
            <a:r>
              <a:rPr lang="en-US" dirty="0"/>
              <a:t>(key, SUM);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3838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025"/>
            <a:ext cx="8229600" cy="736600"/>
          </a:xfrm>
        </p:spPr>
        <p:txBody>
          <a:bodyPr/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75" y="1270000"/>
            <a:ext cx="8004175" cy="550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throws Exception 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Configuration </a:t>
            </a:r>
            <a:r>
              <a:rPr lang="en-US" sz="1200" dirty="0" err="1"/>
              <a:t>conf</a:t>
            </a:r>
            <a:r>
              <a:rPr lang="en-US" sz="1200" dirty="0"/>
              <a:t> = new Configuration();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inputPath</a:t>
            </a:r>
            <a:r>
              <a:rPr lang="en-US" sz="1200" dirty="0"/>
              <a:t> = </a:t>
            </a:r>
            <a:r>
              <a:rPr lang="en-US" sz="1200" dirty="0" err="1"/>
              <a:t>args</a:t>
            </a:r>
            <a:r>
              <a:rPr lang="en-US" sz="1200" dirty="0"/>
              <a:t>[0];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outputPath</a:t>
            </a:r>
            <a:r>
              <a:rPr lang="en-US" sz="1200" dirty="0"/>
              <a:t> = </a:t>
            </a:r>
            <a:r>
              <a:rPr lang="en-US" sz="1200" dirty="0" err="1"/>
              <a:t>args</a:t>
            </a:r>
            <a:r>
              <a:rPr lang="en-US" sz="1200" dirty="0"/>
              <a:t>[1];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reduceTasks</a:t>
            </a:r>
            <a:r>
              <a:rPr lang="en-US" sz="1200" dirty="0"/>
              <a:t>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[2]);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args.length</a:t>
            </a:r>
            <a:r>
              <a:rPr lang="en-US" sz="1200" dirty="0"/>
              <a:t> &lt; 3)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System.err.println</a:t>
            </a:r>
            <a:r>
              <a:rPr lang="en-US" sz="1200" dirty="0"/>
              <a:t>("</a:t>
            </a:r>
            <a:r>
              <a:rPr lang="en-US" sz="1200" dirty="0" err="1"/>
              <a:t>BigramCount</a:t>
            </a:r>
            <a:r>
              <a:rPr lang="en-US" sz="1200" dirty="0"/>
              <a:t> usage: [input-path] [output-path] [</a:t>
            </a:r>
            <a:r>
              <a:rPr lang="en-US" sz="1200" dirty="0" err="1"/>
              <a:t>num</a:t>
            </a:r>
            <a:r>
              <a:rPr lang="en-US" sz="1200" dirty="0"/>
              <a:t>-reducers]");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System.exit</a:t>
            </a:r>
            <a:r>
              <a:rPr lang="en-US" sz="1200" dirty="0"/>
              <a:t>(0);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Job job = </a:t>
            </a:r>
            <a:r>
              <a:rPr lang="en-US" sz="1200" dirty="0" err="1"/>
              <a:t>Job.getInstance</a:t>
            </a:r>
            <a:r>
              <a:rPr lang="en-US" sz="1200" dirty="0"/>
              <a:t>(</a:t>
            </a:r>
            <a:r>
              <a:rPr lang="en-US" sz="1200" dirty="0" err="1"/>
              <a:t>conf</a:t>
            </a:r>
            <a:r>
              <a:rPr lang="en-US" sz="1200" dirty="0"/>
              <a:t>, "bigram count");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job.setJobName</a:t>
            </a:r>
            <a:r>
              <a:rPr lang="en-US" sz="1200" dirty="0"/>
              <a:t>(</a:t>
            </a:r>
            <a:r>
              <a:rPr lang="en-US" sz="1200" dirty="0" err="1"/>
              <a:t>MyBigramCount.class.getSimpleName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job.setJarByClass</a:t>
            </a:r>
            <a:r>
              <a:rPr lang="en-US" sz="1200" dirty="0"/>
              <a:t>(</a:t>
            </a:r>
            <a:r>
              <a:rPr lang="en-US" sz="1200" dirty="0" err="1"/>
              <a:t>MyBigramCount.class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job.setNumReduceTasks</a:t>
            </a:r>
            <a:r>
              <a:rPr lang="en-US" sz="1200" dirty="0"/>
              <a:t>(</a:t>
            </a:r>
            <a:r>
              <a:rPr lang="en-US" sz="1200" dirty="0" err="1"/>
              <a:t>reduceTasks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FileInputFormat.setInputPaths</a:t>
            </a:r>
            <a:r>
              <a:rPr lang="en-US" sz="1200" dirty="0"/>
              <a:t>(job, new Path(</a:t>
            </a:r>
            <a:r>
              <a:rPr lang="en-US" sz="1200" dirty="0" err="1"/>
              <a:t>inputPath</a:t>
            </a:r>
            <a:r>
              <a:rPr lang="en-US" sz="1200" dirty="0"/>
              <a:t>));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FileOutputFormat.setOutputPath</a:t>
            </a:r>
            <a:r>
              <a:rPr lang="en-US" sz="1200" dirty="0"/>
              <a:t>(job, new Path(</a:t>
            </a:r>
            <a:r>
              <a:rPr lang="en-US" sz="1200" dirty="0" err="1"/>
              <a:t>outputPath</a:t>
            </a:r>
            <a:r>
              <a:rPr lang="en-US" sz="1200" dirty="0"/>
              <a:t>));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job.setMapperClass</a:t>
            </a:r>
            <a:r>
              <a:rPr lang="en-US" sz="1200" dirty="0"/>
              <a:t>(</a:t>
            </a:r>
            <a:r>
              <a:rPr lang="en-US" sz="1200" dirty="0" err="1"/>
              <a:t>TokenizerMapper.class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job.setCombinerClass</a:t>
            </a:r>
            <a:r>
              <a:rPr lang="en-US" sz="1200" dirty="0"/>
              <a:t>(</a:t>
            </a:r>
            <a:r>
              <a:rPr lang="en-US" sz="1200" dirty="0" err="1"/>
              <a:t>IntSumReducer.class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job.setReducerClass</a:t>
            </a:r>
            <a:r>
              <a:rPr lang="en-US" sz="1200" dirty="0"/>
              <a:t>(</a:t>
            </a:r>
            <a:r>
              <a:rPr lang="en-US" sz="1200" dirty="0" err="1"/>
              <a:t>IntSumReducer.class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job.setOutputKeyClass</a:t>
            </a:r>
            <a:r>
              <a:rPr lang="en-US" sz="1200" dirty="0"/>
              <a:t>(</a:t>
            </a:r>
            <a:r>
              <a:rPr lang="en-US" sz="1200" dirty="0" err="1"/>
              <a:t>Text.class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job.setOutputValueClass</a:t>
            </a:r>
            <a:r>
              <a:rPr lang="en-US" sz="1200" dirty="0"/>
              <a:t>(</a:t>
            </a:r>
            <a:r>
              <a:rPr lang="en-US" sz="1200" dirty="0" err="1"/>
              <a:t>IntWritable.class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System.exit</a:t>
            </a:r>
            <a:r>
              <a:rPr lang="en-US" sz="1200" dirty="0"/>
              <a:t>(</a:t>
            </a:r>
            <a:r>
              <a:rPr lang="en-US" sz="1200" dirty="0" err="1"/>
              <a:t>job.waitForCompletion</a:t>
            </a:r>
            <a:r>
              <a:rPr lang="en-US" sz="1200" dirty="0"/>
              <a:t>(true) ? 0 : 1);</a:t>
            </a:r>
          </a:p>
          <a:p>
            <a:r>
              <a:rPr 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8280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bigram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called “Bigram” in $</a:t>
            </a:r>
            <a:r>
              <a:rPr lang="en-US" dirty="0" err="1" smtClean="0"/>
              <a:t>Hadoop_Install_Directory</a:t>
            </a:r>
            <a:endParaRPr lang="en-US" dirty="0" smtClean="0"/>
          </a:p>
          <a:p>
            <a:r>
              <a:rPr lang="en-US" dirty="0" smtClean="0"/>
              <a:t>Compile the bigram code using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a jar file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jar file resides in the Bigram directory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2984500"/>
            <a:ext cx="8353425" cy="1190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MacBook</a:t>
            </a:r>
            <a:r>
              <a:rPr lang="en-US" dirty="0" err="1"/>
              <a:t>-Pro:src</a:t>
            </a:r>
            <a:r>
              <a:rPr lang="en-US" dirty="0"/>
              <a:t> Haimonti$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com.sun.tools.javac.Main</a:t>
            </a:r>
            <a:r>
              <a:rPr lang="en-US" dirty="0"/>
              <a:t> /Users/Haimonti/Courses/MGS655/Fall2016/Labs/Lab1/hadoop-2.7.2/Bigram/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MyBigramCount.java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683126"/>
            <a:ext cx="8099425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jar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MyBigramCount.jar</a:t>
            </a:r>
            <a:r>
              <a:rPr lang="en-US" dirty="0"/>
              <a:t> </a:t>
            </a:r>
            <a:r>
              <a:rPr lang="en-US" dirty="0" err="1"/>
              <a:t>MyBigramCount</a:t>
            </a:r>
            <a:r>
              <a:rPr lang="en-US" dirty="0"/>
              <a:t>*.class</a:t>
            </a:r>
          </a:p>
        </p:txBody>
      </p:sp>
    </p:spTree>
    <p:extLst>
      <p:ext uri="{BB962C8B-B14F-4D97-AF65-F5344CB8AC3E}">
        <p14:creationId xmlns:p14="http://schemas.microsoft.com/office/powerpoint/2010/main" val="1946035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to execute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the command has three input parameters</a:t>
            </a:r>
          </a:p>
          <a:p>
            <a:pPr lvl="1"/>
            <a:r>
              <a:rPr lang="en-US" dirty="0" smtClean="0"/>
              <a:t>The directory where the txt files are stored</a:t>
            </a:r>
          </a:p>
          <a:p>
            <a:pPr lvl="1"/>
            <a:r>
              <a:rPr lang="en-US" dirty="0" smtClean="0"/>
              <a:t>The output directory</a:t>
            </a:r>
          </a:p>
          <a:p>
            <a:pPr lvl="1"/>
            <a:r>
              <a:rPr lang="en-US" dirty="0" smtClean="0"/>
              <a:t>The number of reducers to use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95500"/>
            <a:ext cx="7254875" cy="777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hadoop</a:t>
            </a:r>
            <a:r>
              <a:rPr lang="en-US" dirty="0"/>
              <a:t> jar </a:t>
            </a:r>
            <a:r>
              <a:rPr lang="en-US" dirty="0" err="1"/>
              <a:t>MyBigramCount.jar</a:t>
            </a:r>
            <a:r>
              <a:rPr lang="en-US" dirty="0"/>
              <a:t> </a:t>
            </a:r>
            <a:r>
              <a:rPr lang="en-US" dirty="0" err="1"/>
              <a:t>MyBigramCount</a:t>
            </a:r>
            <a:r>
              <a:rPr lang="en-US" dirty="0"/>
              <a:t> /input/</a:t>
            </a:r>
            <a:r>
              <a:rPr lang="en-US" dirty="0" err="1"/>
              <a:t>haimonti</a:t>
            </a:r>
            <a:r>
              <a:rPr lang="en-US" dirty="0"/>
              <a:t>/73786.txt /input/</a:t>
            </a:r>
            <a:r>
              <a:rPr lang="en-US" dirty="0" err="1"/>
              <a:t>haimonti</a:t>
            </a:r>
            <a:r>
              <a:rPr lang="en-US" dirty="0"/>
              <a:t>/out 1</a:t>
            </a:r>
          </a:p>
        </p:txBody>
      </p:sp>
    </p:spTree>
    <p:extLst>
      <p:ext uri="{BB962C8B-B14F-4D97-AF65-F5344CB8AC3E}">
        <p14:creationId xmlns:p14="http://schemas.microsoft.com/office/powerpoint/2010/main" val="147517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Reduce functions execute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524000"/>
            <a:ext cx="8667749" cy="4667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MacBook</a:t>
            </a:r>
            <a:r>
              <a:rPr lang="en-US" sz="1200" dirty="0" err="1"/>
              <a:t>-Pro:src</a:t>
            </a:r>
            <a:r>
              <a:rPr lang="en-US" sz="1200" dirty="0"/>
              <a:t> Haimonti$ </a:t>
            </a:r>
            <a:r>
              <a:rPr lang="en-US" sz="1200" dirty="0" err="1"/>
              <a:t>hadoop</a:t>
            </a:r>
            <a:r>
              <a:rPr lang="en-US" sz="1200" dirty="0"/>
              <a:t> jar </a:t>
            </a:r>
            <a:r>
              <a:rPr lang="en-US" sz="1200" dirty="0" err="1"/>
              <a:t>MyBigramCount.jar</a:t>
            </a:r>
            <a:r>
              <a:rPr lang="en-US" sz="1200" dirty="0"/>
              <a:t> </a:t>
            </a:r>
            <a:r>
              <a:rPr lang="en-US" sz="1200" dirty="0" err="1"/>
              <a:t>MyBigramCount</a:t>
            </a:r>
            <a:r>
              <a:rPr lang="en-US" sz="1200" dirty="0"/>
              <a:t> /input/</a:t>
            </a:r>
            <a:r>
              <a:rPr lang="en-US" sz="1200" dirty="0" err="1"/>
              <a:t>haimonti</a:t>
            </a:r>
            <a:r>
              <a:rPr lang="en-US" sz="1200" dirty="0"/>
              <a:t>/73786.txt /input/</a:t>
            </a:r>
            <a:r>
              <a:rPr lang="en-US" sz="1200" dirty="0" err="1"/>
              <a:t>haimonti</a:t>
            </a:r>
            <a:r>
              <a:rPr lang="en-US" sz="1200" dirty="0"/>
              <a:t>/out 1</a:t>
            </a:r>
          </a:p>
          <a:p>
            <a:r>
              <a:rPr lang="en-US" sz="1200" dirty="0"/>
              <a:t>16/10/27 12:22:59 WARN </a:t>
            </a:r>
            <a:r>
              <a:rPr lang="en-US" sz="1200" dirty="0" err="1"/>
              <a:t>util.NativeCodeLoader</a:t>
            </a:r>
            <a:r>
              <a:rPr lang="en-US" sz="1200" dirty="0"/>
              <a:t>: Unable to load native-</a:t>
            </a:r>
            <a:r>
              <a:rPr lang="en-US" sz="1200" dirty="0" err="1"/>
              <a:t>hadoop</a:t>
            </a:r>
            <a:r>
              <a:rPr lang="en-US" sz="1200" dirty="0"/>
              <a:t> library for your platform... using </a:t>
            </a:r>
            <a:r>
              <a:rPr lang="en-US" sz="1200" dirty="0" err="1"/>
              <a:t>builtin</a:t>
            </a:r>
            <a:r>
              <a:rPr lang="en-US" sz="1200" dirty="0"/>
              <a:t>-java classes where applicable</a:t>
            </a:r>
          </a:p>
          <a:p>
            <a:r>
              <a:rPr lang="en-US" sz="1200" dirty="0"/>
              <a:t>16/10/27 12:23:00 INFO </a:t>
            </a:r>
            <a:r>
              <a:rPr lang="en-US" sz="1200" dirty="0" err="1"/>
              <a:t>client.RMProxy</a:t>
            </a:r>
            <a:r>
              <a:rPr lang="en-US" sz="1200" dirty="0"/>
              <a:t>: Connecting to </a:t>
            </a:r>
            <a:r>
              <a:rPr lang="en-US" sz="1200" dirty="0" err="1"/>
              <a:t>ResourceManager</a:t>
            </a:r>
            <a:r>
              <a:rPr lang="en-US" sz="1200" dirty="0"/>
              <a:t> at euca-199-109-194-186.cloud.ccr-cbls-2.ccr.buffalo.edu/199.109.194.186:8032</a:t>
            </a:r>
          </a:p>
          <a:p>
            <a:r>
              <a:rPr lang="en-US" sz="1200" dirty="0"/>
              <a:t>16/10/27 12:23:01 WARN </a:t>
            </a:r>
            <a:r>
              <a:rPr lang="en-US" sz="1200" dirty="0" err="1"/>
              <a:t>mapreduce.JobResourceUploader</a:t>
            </a:r>
            <a:r>
              <a:rPr lang="en-US" sz="1200" dirty="0"/>
              <a:t>: </a:t>
            </a:r>
            <a:r>
              <a:rPr lang="en-US" sz="1200" dirty="0" err="1"/>
              <a:t>Hadoop</a:t>
            </a:r>
            <a:r>
              <a:rPr lang="en-US" sz="1200" dirty="0"/>
              <a:t> command-line option parsing not performed. Implement the Tool interface and execute your application with </a:t>
            </a:r>
            <a:r>
              <a:rPr lang="en-US" sz="1200" dirty="0" err="1"/>
              <a:t>ToolRunner</a:t>
            </a:r>
            <a:r>
              <a:rPr lang="en-US" sz="1200" dirty="0"/>
              <a:t> to remedy this.</a:t>
            </a:r>
          </a:p>
          <a:p>
            <a:r>
              <a:rPr lang="en-US" sz="1200" dirty="0"/>
              <a:t>16/10/27 12:23:01 INFO </a:t>
            </a:r>
            <a:r>
              <a:rPr lang="en-US" sz="1200" dirty="0" err="1"/>
              <a:t>input.FileInputFormat</a:t>
            </a:r>
            <a:r>
              <a:rPr lang="en-US" sz="1200" dirty="0"/>
              <a:t>: Total input paths to process : 1</a:t>
            </a:r>
          </a:p>
          <a:p>
            <a:r>
              <a:rPr lang="en-US" sz="1200" dirty="0"/>
              <a:t>16/10/27 12:23:02 INFO </a:t>
            </a:r>
            <a:r>
              <a:rPr lang="en-US" sz="1200" dirty="0" err="1"/>
              <a:t>mapreduce.JobSubmitter</a:t>
            </a:r>
            <a:r>
              <a:rPr lang="en-US" sz="1200" dirty="0"/>
              <a:t>: number of splits:1</a:t>
            </a:r>
          </a:p>
          <a:p>
            <a:r>
              <a:rPr lang="en-US" sz="1200" dirty="0"/>
              <a:t>16/10/27 12:23:02 INFO </a:t>
            </a:r>
            <a:r>
              <a:rPr lang="en-US" sz="1200" dirty="0" err="1"/>
              <a:t>mapreduce.JobSubmitter</a:t>
            </a:r>
            <a:r>
              <a:rPr lang="en-US" sz="1200" dirty="0"/>
              <a:t>: Submitting tokens for job: job_1472673562402_0013</a:t>
            </a:r>
          </a:p>
          <a:p>
            <a:r>
              <a:rPr lang="en-US" sz="1200" dirty="0"/>
              <a:t>16/10/27 12:23:02 INFO </a:t>
            </a:r>
            <a:r>
              <a:rPr lang="en-US" sz="1200" dirty="0" err="1"/>
              <a:t>impl.YarnClientImpl</a:t>
            </a:r>
            <a:r>
              <a:rPr lang="en-US" sz="1200" dirty="0"/>
              <a:t>: Submitted application application_1472673562402_0013</a:t>
            </a:r>
          </a:p>
          <a:p>
            <a:r>
              <a:rPr lang="en-US" sz="1200" dirty="0"/>
              <a:t>16/10/27 12:23:03 INFO </a:t>
            </a:r>
            <a:r>
              <a:rPr lang="en-US" sz="1200" dirty="0" err="1"/>
              <a:t>mapreduce.Job</a:t>
            </a:r>
            <a:r>
              <a:rPr lang="en-US" sz="1200" dirty="0"/>
              <a:t>: The </a:t>
            </a:r>
            <a:r>
              <a:rPr lang="en-US" sz="1200" dirty="0" err="1"/>
              <a:t>url</a:t>
            </a:r>
            <a:r>
              <a:rPr lang="en-US" sz="1200" dirty="0"/>
              <a:t> to track the job: http://euca-199-109-194-186.cloud.ccr-cbls-2.ccr.buffalo.edu:8088/proxy/application_1472673562402_0013/</a:t>
            </a:r>
          </a:p>
          <a:p>
            <a:r>
              <a:rPr lang="fi-FI" sz="1200" dirty="0"/>
              <a:t>16/10/27 12:23:03 INFO </a:t>
            </a:r>
            <a:r>
              <a:rPr lang="fi-FI" sz="1200" dirty="0" err="1"/>
              <a:t>mapreduce.Job</a:t>
            </a:r>
            <a:r>
              <a:rPr lang="fi-FI" sz="1200" dirty="0"/>
              <a:t>: </a:t>
            </a:r>
            <a:r>
              <a:rPr lang="fi-FI" sz="1200" dirty="0" err="1"/>
              <a:t>Running</a:t>
            </a:r>
            <a:r>
              <a:rPr lang="fi-FI" sz="1200" dirty="0"/>
              <a:t> </a:t>
            </a:r>
            <a:r>
              <a:rPr lang="fi-FI" sz="1200" dirty="0" err="1"/>
              <a:t>job</a:t>
            </a:r>
            <a:r>
              <a:rPr lang="fi-FI" sz="1200" dirty="0"/>
              <a:t>: job_1472673562402_0013</a:t>
            </a:r>
          </a:p>
          <a:p>
            <a:r>
              <a:rPr lang="en-US" sz="1200" dirty="0"/>
              <a:t>16/10/27 12:23:09 INFO </a:t>
            </a:r>
            <a:r>
              <a:rPr lang="en-US" sz="1200" dirty="0" err="1"/>
              <a:t>mapreduce.Job</a:t>
            </a:r>
            <a:r>
              <a:rPr lang="en-US" sz="1200" dirty="0"/>
              <a:t>: Job job_1472673562402_0013 running in </a:t>
            </a:r>
            <a:r>
              <a:rPr lang="en-US" sz="1200" dirty="0" err="1"/>
              <a:t>uber</a:t>
            </a:r>
            <a:r>
              <a:rPr lang="en-US" sz="1200" dirty="0"/>
              <a:t> mode : false</a:t>
            </a:r>
          </a:p>
          <a:p>
            <a:r>
              <a:rPr lang="es-ES_tradnl" sz="1200" dirty="0"/>
              <a:t>16/10/27 12:23:09 INFO </a:t>
            </a:r>
            <a:r>
              <a:rPr lang="es-ES_tradnl" sz="1200" dirty="0" err="1"/>
              <a:t>mapreduce.Job</a:t>
            </a:r>
            <a:r>
              <a:rPr lang="es-ES_tradnl" sz="1200" dirty="0"/>
              <a:t>:  </a:t>
            </a:r>
            <a:r>
              <a:rPr lang="es-ES_tradnl" sz="1200" dirty="0" err="1"/>
              <a:t>map</a:t>
            </a:r>
            <a:r>
              <a:rPr lang="es-ES_tradnl" sz="1200" dirty="0"/>
              <a:t> 0% reduce 0%</a:t>
            </a:r>
          </a:p>
          <a:p>
            <a:r>
              <a:rPr lang="es-ES_tradnl" sz="1200" dirty="0"/>
              <a:t>16/10/27 12:23:13 INFO </a:t>
            </a:r>
            <a:r>
              <a:rPr lang="es-ES_tradnl" sz="1200" dirty="0" err="1"/>
              <a:t>mapreduce.Job</a:t>
            </a:r>
            <a:r>
              <a:rPr lang="es-ES_tradnl" sz="1200" dirty="0"/>
              <a:t>:  </a:t>
            </a:r>
            <a:r>
              <a:rPr lang="es-ES_tradnl" sz="1200" dirty="0" err="1"/>
              <a:t>map</a:t>
            </a:r>
            <a:r>
              <a:rPr lang="es-ES_tradnl" sz="1200" dirty="0"/>
              <a:t> 100% reduce 0%</a:t>
            </a:r>
          </a:p>
          <a:p>
            <a:r>
              <a:rPr lang="pt-BR" sz="1200" dirty="0"/>
              <a:t>16/10/27 12:23:18 INFO </a:t>
            </a:r>
            <a:r>
              <a:rPr lang="pt-BR" sz="1200" dirty="0" err="1"/>
              <a:t>mapreduce.Job</a:t>
            </a:r>
            <a:r>
              <a:rPr lang="pt-BR" sz="1200" dirty="0"/>
              <a:t>:  </a:t>
            </a:r>
            <a:r>
              <a:rPr lang="pt-BR" sz="1200" dirty="0" err="1"/>
              <a:t>map</a:t>
            </a:r>
            <a:r>
              <a:rPr lang="pt-BR" sz="1200" dirty="0"/>
              <a:t> 100% </a:t>
            </a:r>
            <a:r>
              <a:rPr lang="pt-BR" sz="1200" dirty="0" err="1"/>
              <a:t>reduce</a:t>
            </a:r>
            <a:r>
              <a:rPr lang="pt-BR" sz="1200" dirty="0"/>
              <a:t> 100%</a:t>
            </a:r>
          </a:p>
          <a:p>
            <a:r>
              <a:rPr lang="en-US" sz="1200" dirty="0"/>
              <a:t>16/10/27 12:23:18 INFO </a:t>
            </a:r>
            <a:r>
              <a:rPr lang="en-US" sz="1200" dirty="0" err="1"/>
              <a:t>mapreduce.Job</a:t>
            </a:r>
            <a:r>
              <a:rPr lang="en-US" sz="1200" dirty="0"/>
              <a:t>: Job job_1472673562402_0013 completed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25231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Bigrams obtained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to execute (Move bigrams from the file on DFS to your local machine to examine them!)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actual output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476500"/>
            <a:ext cx="7988300" cy="60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-cat /input/</a:t>
            </a:r>
            <a:r>
              <a:rPr lang="en-US" dirty="0" err="1"/>
              <a:t>haimonti</a:t>
            </a:r>
            <a:r>
              <a:rPr lang="en-US" dirty="0"/>
              <a:t>/out/part-r-00000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762375"/>
            <a:ext cx="7988300" cy="295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03 00	1</a:t>
            </a:r>
          </a:p>
          <a:p>
            <a:r>
              <a:rPr lang="en-US" sz="800" dirty="0"/>
              <a:t>17Tho Railroad	1</a:t>
            </a:r>
          </a:p>
          <a:p>
            <a:r>
              <a:rPr lang="en-US" sz="800" dirty="0"/>
              <a:t>6 cent	1</a:t>
            </a:r>
          </a:p>
          <a:p>
            <a:r>
              <a:rPr lang="en-US" sz="800" dirty="0"/>
              <a:t>60 cent	1</a:t>
            </a:r>
          </a:p>
          <a:p>
            <a:r>
              <a:rPr lang="en-US" sz="800" dirty="0"/>
              <a:t>A Cairn	1</a:t>
            </a:r>
          </a:p>
          <a:p>
            <a:r>
              <a:rPr lang="en-US" sz="800" dirty="0"/>
              <a:t>Arbitration The	1</a:t>
            </a:r>
          </a:p>
          <a:p>
            <a:r>
              <a:rPr lang="en-US" sz="800" dirty="0"/>
              <a:t>C 17Tho	1</a:t>
            </a:r>
          </a:p>
          <a:p>
            <a:r>
              <a:rPr lang="en-US" sz="800" dirty="0"/>
              <a:t>Cairn of	1</a:t>
            </a:r>
          </a:p>
          <a:p>
            <a:r>
              <a:rPr lang="en-US" sz="800" dirty="0"/>
              <a:t>Col Operators	1</a:t>
            </a:r>
          </a:p>
          <a:p>
            <a:r>
              <a:rPr lang="en-US" sz="800" dirty="0"/>
              <a:t>Di C	1</a:t>
            </a:r>
          </a:p>
          <a:p>
            <a:r>
              <a:rPr lang="en-US" sz="800" dirty="0"/>
              <a:t>Ian Saturday	1</a:t>
            </a:r>
          </a:p>
          <a:p>
            <a:r>
              <a:rPr lang="en-US" sz="800" dirty="0" err="1"/>
              <a:t>InterState</a:t>
            </a:r>
            <a:r>
              <a:rPr lang="en-US" sz="800" dirty="0"/>
              <a:t> Board	1</a:t>
            </a:r>
          </a:p>
          <a:p>
            <a:r>
              <a:rPr lang="en-US" sz="800" dirty="0"/>
              <a:t>Its place	1</a:t>
            </a:r>
          </a:p>
          <a:p>
            <a:r>
              <a:rPr lang="en-US" sz="800" dirty="0"/>
              <a:t>John A	1</a:t>
            </a:r>
          </a:p>
          <a:p>
            <a:r>
              <a:rPr lang="en-US" sz="800" dirty="0"/>
              <a:t>Make a	1</a:t>
            </a:r>
          </a:p>
          <a:p>
            <a:r>
              <a:rPr lang="en-US" sz="800" dirty="0"/>
              <a:t>OS cents	1</a:t>
            </a:r>
          </a:p>
          <a:p>
            <a:r>
              <a:rPr lang="en-US" sz="800" dirty="0" err="1"/>
              <a:t>OperatorAstoclatlon</a:t>
            </a:r>
            <a:r>
              <a:rPr lang="en-US" sz="800" dirty="0"/>
              <a:t> mat	1</a:t>
            </a:r>
          </a:p>
          <a:p>
            <a:r>
              <a:rPr lang="en-US" sz="800" dirty="0"/>
              <a:t>Operators Make	1</a:t>
            </a:r>
          </a:p>
          <a:p>
            <a:r>
              <a:rPr lang="en-US" sz="800" dirty="0" err="1"/>
              <a:t>PlTTSBtBOii</a:t>
            </a:r>
            <a:r>
              <a:rPr lang="en-US" sz="800" dirty="0"/>
              <a:t> Di	1</a:t>
            </a:r>
          </a:p>
          <a:p>
            <a:r>
              <a:rPr lang="en-US" sz="800" dirty="0"/>
              <a:t>Railroad Coal	1</a:t>
            </a:r>
          </a:p>
          <a:p>
            <a:r>
              <a:rPr lang="en-US" sz="800" dirty="0"/>
              <a:t>Saturday ac	1</a:t>
            </a:r>
          </a:p>
          <a:p>
            <a:r>
              <a:rPr lang="en-US" sz="800" dirty="0"/>
              <a:t>The choice	1</a:t>
            </a:r>
          </a:p>
          <a:p>
            <a:r>
              <a:rPr lang="en-US" sz="800" dirty="0"/>
              <a:t>The miner	1</a:t>
            </a:r>
          </a:p>
        </p:txBody>
      </p:sp>
    </p:spTree>
    <p:extLst>
      <p:ext uri="{BB962C8B-B14F-4D97-AF65-F5344CB8AC3E}">
        <p14:creationId xmlns:p14="http://schemas.microsoft.com/office/powerpoint/2010/main" val="112076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CCR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CCR – Center for Computational Research </a:t>
            </a:r>
          </a:p>
          <a:p>
            <a:r>
              <a:rPr lang="en-US" dirty="0" smtClean="0"/>
              <a:t>UB’s Research Cloud </a:t>
            </a:r>
          </a:p>
          <a:p>
            <a:endParaRPr lang="en-US" dirty="0"/>
          </a:p>
        </p:txBody>
      </p:sp>
      <p:pic>
        <p:nvPicPr>
          <p:cNvPr id="4" name="Picture 3" descr="LakeEffect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" y="2990850"/>
            <a:ext cx="6375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Lake Effect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subscription-based Infrastructure as a Service (IAAS)</a:t>
            </a:r>
          </a:p>
          <a:p>
            <a:r>
              <a:rPr lang="en-US" dirty="0" smtClean="0"/>
              <a:t>Provides Root privileges to virtual servers and storage on demand</a:t>
            </a:r>
          </a:p>
          <a:p>
            <a:r>
              <a:rPr lang="en-US" dirty="0" smtClean="0"/>
              <a:t>Aims: Provide high performance computing and high-end visualization to UB’s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Lake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via SSH only</a:t>
            </a:r>
          </a:p>
          <a:p>
            <a:pPr lvl="1"/>
            <a:r>
              <a:rPr lang="en-US" dirty="0" smtClean="0"/>
              <a:t>Logins are allowed from UB and Roswell networks only</a:t>
            </a:r>
          </a:p>
          <a:p>
            <a:r>
              <a:rPr lang="en-US" dirty="0" smtClean="0"/>
              <a:t>Access to CCR servers from outside UB or Roswell networks requires the use of the UB VPN client</a:t>
            </a:r>
          </a:p>
          <a:p>
            <a:pPr lvl="1"/>
            <a:r>
              <a:rPr lang="en-US" dirty="0"/>
              <a:t>See here </a:t>
            </a:r>
            <a:r>
              <a:rPr lang="en-US" dirty="0">
                <a:hlinkClick r:id="rId2"/>
              </a:rPr>
              <a:t>http://www.buffalo.edu/ubit/service-guides/connecting/</a:t>
            </a:r>
            <a:r>
              <a:rPr lang="en-US" dirty="0" smtClean="0">
                <a:hlinkClick r:id="rId2"/>
              </a:rPr>
              <a:t>vpn.html</a:t>
            </a:r>
            <a:endParaRPr lang="en-US" dirty="0" smtClean="0"/>
          </a:p>
          <a:p>
            <a:r>
              <a:rPr lang="en-US" dirty="0" smtClean="0"/>
              <a:t>You can learn more from this link below: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https://ubccr.freshdesk.com/support/solutions/articles/13000008100-step-by-step-guide-to-lake-</a:t>
            </a:r>
            <a:r>
              <a:rPr lang="en-US" sz="1800" dirty="0" smtClean="0">
                <a:hlinkClick r:id="rId3"/>
              </a:rPr>
              <a:t>effect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46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on CCR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set of resources for running the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The cluster has 1 master and 2 data nodes.</a:t>
            </a:r>
          </a:p>
          <a:p>
            <a:r>
              <a:rPr lang="en-US" dirty="0"/>
              <a:t> </a:t>
            </a:r>
            <a:r>
              <a:rPr lang="en-US" dirty="0" smtClean="0"/>
              <a:t>You can submit jobs remotely to the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sz="2400" dirty="0" smtClean="0"/>
              <a:t>Use your laptop/desktop by editing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loud 3"/>
          <p:cNvSpPr/>
          <p:nvPr/>
        </p:nvSpPr>
        <p:spPr>
          <a:xfrm>
            <a:off x="822325" y="4016375"/>
            <a:ext cx="7496175" cy="2057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what you may expect to encounter in the real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9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</a:t>
            </a:r>
            <a:r>
              <a:rPr lang="en-US" dirty="0" err="1" smtClean="0"/>
              <a:t>WebUI</a:t>
            </a:r>
            <a:r>
              <a:rPr lang="en-US" dirty="0" smtClean="0"/>
              <a:t> components of the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cs-CZ" u="sng" dirty="0">
                <a:hlinkClick r:id="rId2"/>
              </a:rPr>
              <a:t>http://euca-199-109-194-186.</a:t>
            </a:r>
            <a:r>
              <a:rPr lang="cs-CZ" u="sng" dirty="0" smtClean="0">
                <a:hlinkClick r:id="rId2"/>
              </a:rPr>
              <a:t>cloud.ccr-cbls</a:t>
            </a:r>
            <a:r>
              <a:rPr lang="cs-CZ" u="sng" dirty="0">
                <a:hlinkClick r:id="rId2"/>
              </a:rPr>
              <a:t>-2.ccr.buffalo.edu:50070</a:t>
            </a:r>
            <a:r>
              <a:rPr lang="cs-CZ" u="sng" dirty="0" smtClean="0">
                <a:hlinkClick r:id="rId2"/>
              </a:rPr>
              <a:t>/</a:t>
            </a:r>
            <a:endParaRPr lang="cs-CZ" u="sng" dirty="0" smtClean="0"/>
          </a:p>
          <a:p>
            <a:r>
              <a:rPr lang="cs-CZ" u="sng" dirty="0" err="1" smtClean="0"/>
              <a:t>Resource</a:t>
            </a:r>
            <a:r>
              <a:rPr lang="cs-CZ" u="sng" dirty="0" smtClean="0"/>
              <a:t> </a:t>
            </a:r>
            <a:r>
              <a:rPr lang="cs-CZ" u="sng" dirty="0" err="1" smtClean="0"/>
              <a:t>Manager</a:t>
            </a:r>
            <a:endParaRPr lang="cs-CZ" u="sng" dirty="0" smtClean="0"/>
          </a:p>
          <a:p>
            <a:r>
              <a:rPr lang="cs-CZ" u="sng" dirty="0">
                <a:hlinkClick r:id="rId3"/>
              </a:rPr>
              <a:t>http://euca-199-109-194-186.cloud.ccr-cbls-2.ccr.buffalo.edu:</a:t>
            </a:r>
            <a:r>
              <a:rPr lang="cs-CZ" u="sng" dirty="0" smtClean="0">
                <a:hlinkClick r:id="rId3"/>
              </a:rPr>
              <a:t>8088</a:t>
            </a:r>
            <a:endParaRPr lang="cs-CZ" u="sng" dirty="0" smtClean="0"/>
          </a:p>
          <a:p>
            <a:r>
              <a:rPr lang="cs-CZ" u="sng" dirty="0" err="1" smtClean="0"/>
              <a:t>MapReduce</a:t>
            </a:r>
            <a:r>
              <a:rPr lang="cs-CZ" u="sng" dirty="0" smtClean="0"/>
              <a:t> </a:t>
            </a:r>
            <a:r>
              <a:rPr lang="cs-CZ" u="sng" dirty="0" err="1" smtClean="0"/>
              <a:t>JobHistory</a:t>
            </a:r>
            <a:endParaRPr lang="cs-CZ" u="sng" dirty="0" smtClean="0"/>
          </a:p>
          <a:p>
            <a:r>
              <a:rPr lang="cs-CZ" u="sng" dirty="0">
                <a:hlinkClick r:id="rId4"/>
              </a:rPr>
              <a:t>http://euca-199-109-194-186.cloud.ccr-cbls-2.ccr.buffalo.edu:</a:t>
            </a:r>
            <a:r>
              <a:rPr lang="cs-CZ" u="sng" dirty="0" smtClean="0">
                <a:hlinkClick r:id="rId4"/>
              </a:rPr>
              <a:t>19888</a:t>
            </a:r>
            <a:endParaRPr lang="cs-CZ" u="sng" dirty="0" smtClean="0"/>
          </a:p>
          <a:p>
            <a:endParaRPr lang="cs-CZ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5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edit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r>
              <a:rPr lang="en-US" dirty="0" smtClean="0"/>
              <a:t>/core-</a:t>
            </a:r>
            <a:r>
              <a:rPr lang="en-US" dirty="0" err="1" smtClean="0"/>
              <a:t>site.xml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0249" y="2413000"/>
            <a:ext cx="7956551" cy="2508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&lt;configuration&gt;</a:t>
            </a:r>
          </a:p>
          <a:p>
            <a:r>
              <a:rPr lang="en-US" dirty="0"/>
              <a:t>    &lt;property&gt;</a:t>
            </a:r>
          </a:p>
          <a:p>
            <a:r>
              <a:rPr lang="en-US" dirty="0"/>
              <a:t>    &lt;name&gt;</a:t>
            </a:r>
            <a:r>
              <a:rPr lang="en-US" dirty="0" err="1"/>
              <a:t>fs.defaultFS</a:t>
            </a:r>
            <a:r>
              <a:rPr lang="en-US" dirty="0"/>
              <a:t>&lt;/name&gt;</a:t>
            </a:r>
          </a:p>
          <a:p>
            <a:r>
              <a:rPr lang="fi-FI" dirty="0"/>
              <a:t>        &lt;</a:t>
            </a:r>
            <a:r>
              <a:rPr lang="fi-FI" dirty="0" err="1"/>
              <a:t>value</a:t>
            </a:r>
            <a:r>
              <a:rPr lang="fi-FI" dirty="0"/>
              <a:t>&gt;</a:t>
            </a:r>
            <a:r>
              <a:rPr lang="fi-FI" u="sng" dirty="0">
                <a:hlinkClick r:id="rId2"/>
              </a:rPr>
              <a:t>hdfs://euca-199-109-194-186.cloud.ccr-cbls-2.ccr.buffalo.edu:9000/&lt;/value&gt;</a:t>
            </a:r>
          </a:p>
          <a:p>
            <a:r>
              <a:rPr lang="fi-FI" dirty="0"/>
              <a:t>    &lt;/</a:t>
            </a:r>
            <a:r>
              <a:rPr lang="fi-FI" dirty="0" err="1"/>
              <a:t>property</a:t>
            </a:r>
            <a:r>
              <a:rPr lang="fi-FI" dirty="0"/>
              <a:t>&gt;</a:t>
            </a:r>
          </a:p>
          <a:p>
            <a:r>
              <a:rPr lang="fi-FI" dirty="0"/>
              <a:t>&lt;/</a:t>
            </a:r>
            <a:r>
              <a:rPr lang="fi-FI" dirty="0" err="1"/>
              <a:t>configuration</a:t>
            </a:r>
            <a:r>
              <a:rPr lang="fi-FI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HDFS-</a:t>
            </a:r>
            <a:r>
              <a:rPr lang="en-US" dirty="0" err="1" smtClean="0"/>
              <a:t>site.xml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0" y="1809750"/>
            <a:ext cx="6461125" cy="3603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&lt;configuration&gt;</a:t>
            </a:r>
          </a:p>
          <a:p>
            <a:r>
              <a:rPr lang="en-US" dirty="0"/>
              <a:t>    &lt;property&gt;</a:t>
            </a:r>
          </a:p>
          <a:p>
            <a:r>
              <a:rPr lang="en-US" dirty="0"/>
              <a:t>        &lt;name&gt;</a:t>
            </a:r>
            <a:r>
              <a:rPr lang="en-US" dirty="0" err="1"/>
              <a:t>dfs.client.use.datanode.hostname</a:t>
            </a:r>
            <a:r>
              <a:rPr lang="en-US" dirty="0"/>
              <a:t>&lt;/name&gt;</a:t>
            </a:r>
          </a:p>
          <a:p>
            <a:r>
              <a:rPr lang="fi-FI" dirty="0"/>
              <a:t>        &lt;</a:t>
            </a:r>
            <a:r>
              <a:rPr lang="fi-FI" dirty="0" err="1"/>
              <a:t>value</a:t>
            </a:r>
            <a:r>
              <a:rPr lang="fi-FI" dirty="0"/>
              <a:t>&gt;</a:t>
            </a:r>
            <a:r>
              <a:rPr lang="fi-FI" dirty="0" err="1"/>
              <a:t>true</a:t>
            </a:r>
            <a:r>
              <a:rPr lang="fi-FI" dirty="0"/>
              <a:t>&lt;/</a:t>
            </a:r>
            <a:r>
              <a:rPr lang="fi-FI" dirty="0" err="1"/>
              <a:t>value</a:t>
            </a:r>
            <a:r>
              <a:rPr lang="fi-FI" dirty="0"/>
              <a:t>&gt;</a:t>
            </a:r>
          </a:p>
          <a:p>
            <a:r>
              <a:rPr lang="fi-FI" dirty="0"/>
              <a:t>    &lt;/</a:t>
            </a:r>
            <a:r>
              <a:rPr lang="fi-FI" dirty="0" err="1"/>
              <a:t>property</a:t>
            </a:r>
            <a:r>
              <a:rPr lang="fi-FI" dirty="0"/>
              <a:t>&gt;</a:t>
            </a:r>
          </a:p>
          <a:p>
            <a:r>
              <a:rPr lang="fi-FI" dirty="0"/>
              <a:t>&lt;/</a:t>
            </a:r>
            <a:r>
              <a:rPr lang="fi-FI" dirty="0" err="1"/>
              <a:t>configuration</a:t>
            </a:r>
            <a:r>
              <a:rPr lang="fi-FI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53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284</TotalTime>
  <Words>2010</Words>
  <Application>Microsoft Macintosh PowerPoint</Application>
  <PresentationFormat>On-screen Show (4:3)</PresentationFormat>
  <Paragraphs>294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Project 2 </vt:lpstr>
      <vt:lpstr>Contents</vt:lpstr>
      <vt:lpstr>The CCR Cloud</vt:lpstr>
      <vt:lpstr>What is the Lake Effect Cloud?</vt:lpstr>
      <vt:lpstr>How to access Lake Effect</vt:lpstr>
      <vt:lpstr>Hadoop on CCR cloud</vt:lpstr>
      <vt:lpstr>Viewing WebUI components of the Hadoop cluster</vt:lpstr>
      <vt:lpstr>How to edit configuration files</vt:lpstr>
      <vt:lpstr>HDFS-site.xml</vt:lpstr>
      <vt:lpstr>YARN-site.xml</vt:lpstr>
      <vt:lpstr>Testing whether you can access the CCR cloud</vt:lpstr>
      <vt:lpstr>Steps to check the WordCount program</vt:lpstr>
      <vt:lpstr>Steps to check the WordCount program</vt:lpstr>
      <vt:lpstr>Make a jar file</vt:lpstr>
      <vt:lpstr>Run the application</vt:lpstr>
      <vt:lpstr>When executed you will see the following ...</vt:lpstr>
      <vt:lpstr>Spend time understanding the output</vt:lpstr>
      <vt:lpstr>What is a bigram?</vt:lpstr>
      <vt:lpstr>Mapper and Reducer for identifying bigrams</vt:lpstr>
      <vt:lpstr>The actual mapper code ...</vt:lpstr>
      <vt:lpstr>The reducer code</vt:lpstr>
      <vt:lpstr>Main class</vt:lpstr>
      <vt:lpstr>Executing the bigram code</vt:lpstr>
      <vt:lpstr>Run the application</vt:lpstr>
      <vt:lpstr>Map and Reduce functions execute</vt:lpstr>
      <vt:lpstr>The Bigrams obtained ..</vt:lpstr>
    </vt:vector>
  </TitlesOfParts>
  <Company>SUNY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</dc:title>
  <dc:creator>Haimonti Dutta</dc:creator>
  <cp:lastModifiedBy>Haimonti Dutta</cp:lastModifiedBy>
  <cp:revision>28</cp:revision>
  <dcterms:created xsi:type="dcterms:W3CDTF">2016-10-27T16:57:21Z</dcterms:created>
  <dcterms:modified xsi:type="dcterms:W3CDTF">2016-10-30T21:06:45Z</dcterms:modified>
</cp:coreProperties>
</file>