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B2B"/>
    <a:srgbClr val="E1D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tientprediction.shinyapps.io/actual_app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DD87-622C-46A0-B929-67A065DC5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7" y="465992"/>
            <a:ext cx="11843238" cy="3065212"/>
          </a:xfrm>
        </p:spPr>
        <p:txBody>
          <a:bodyPr>
            <a:normAutofit/>
          </a:bodyPr>
          <a:lstStyle/>
          <a:p>
            <a:r>
              <a:rPr lang="en-US" dirty="0"/>
              <a:t>Patient </a:t>
            </a:r>
            <a:r>
              <a:rPr lang="en-US" dirty="0">
                <a:solidFill>
                  <a:srgbClr val="A12B2B"/>
                </a:solidFill>
              </a:rPr>
              <a:t>No show/ Cancel </a:t>
            </a:r>
            <a:r>
              <a:rPr lang="en-US" dirty="0"/>
              <a:t>Predictive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24171-3D14-4C92-AD26-B28250ADA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Akshat Shah</a:t>
            </a:r>
          </a:p>
        </p:txBody>
      </p:sp>
    </p:spTree>
    <p:extLst>
      <p:ext uri="{BB962C8B-B14F-4D97-AF65-F5344CB8AC3E}">
        <p14:creationId xmlns:p14="http://schemas.microsoft.com/office/powerpoint/2010/main" val="31465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47CB-3723-49D0-80D5-4291B52C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3064-0C52-4785-9152-CDE92555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00369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Academic Medical Centers have outpatient clinic offerings for all patients in community</a:t>
            </a:r>
          </a:p>
          <a:p>
            <a:r>
              <a:rPr lang="en-US" dirty="0"/>
              <a:t>Plagued with high no-show rates and cancellations in short time that do not allow maximal usage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AF686E-F1E6-42EB-94DB-DB4595FAE8C5}"/>
              </a:ext>
            </a:extLst>
          </p:cNvPr>
          <p:cNvCxnSpPr>
            <a:cxnSpLocks/>
          </p:cNvCxnSpPr>
          <p:nvPr/>
        </p:nvCxnSpPr>
        <p:spPr>
          <a:xfrm>
            <a:off x="1545094" y="4400550"/>
            <a:ext cx="96298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F097A49-7085-4D86-B7C1-34DBB3177540}"/>
              </a:ext>
            </a:extLst>
          </p:cNvPr>
          <p:cNvSpPr txBox="1">
            <a:spLocks/>
          </p:cNvSpPr>
          <p:nvPr/>
        </p:nvSpPr>
        <p:spPr>
          <a:xfrm>
            <a:off x="1571625" y="3498683"/>
            <a:ext cx="9603275" cy="1035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3907759-2608-4A3D-9D1E-E1A7842D8E2F}"/>
              </a:ext>
            </a:extLst>
          </p:cNvPr>
          <p:cNvSpPr txBox="1">
            <a:spLocks/>
          </p:cNvSpPr>
          <p:nvPr/>
        </p:nvSpPr>
        <p:spPr>
          <a:xfrm>
            <a:off x="1598156" y="335131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AIM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C163D4-F6C4-4E30-BEB7-1074A8E07343}"/>
              </a:ext>
            </a:extLst>
          </p:cNvPr>
          <p:cNvSpPr txBox="1"/>
          <p:nvPr/>
        </p:nvSpPr>
        <p:spPr>
          <a:xfrm>
            <a:off x="1545094" y="4714875"/>
            <a:ext cx="9656337" cy="193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Understanding how to maximize the number of patients that can be seen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Understanding why patients no-show and cancel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1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6A8B-622B-45DE-9ACA-FC47FADE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9625"/>
            <a:ext cx="9603275" cy="1044129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33E2-EC41-47B8-B3C4-E6B3B3CC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091846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Medical Record Number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Scheduled Provider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Cancel 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0ADF59-A569-4FF8-B774-5236B1143095}"/>
              </a:ext>
            </a:extLst>
          </p:cNvPr>
          <p:cNvSpPr txBox="1">
            <a:spLocks/>
          </p:cNvSpPr>
          <p:nvPr/>
        </p:nvSpPr>
        <p:spPr>
          <a:xfrm>
            <a:off x="5480655" y="2015731"/>
            <a:ext cx="309184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Initials</a:t>
            </a:r>
          </a:p>
          <a:p>
            <a:r>
              <a:rPr lang="en-US" dirty="0"/>
              <a:t>Cancel Reason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Primary Care Doctor</a:t>
            </a:r>
          </a:p>
          <a:p>
            <a:r>
              <a:rPr lang="en-US" dirty="0"/>
              <a:t>Provider</a:t>
            </a:r>
          </a:p>
          <a:p>
            <a:r>
              <a:rPr lang="en-US" dirty="0"/>
              <a:t>Invoice</a:t>
            </a:r>
          </a:p>
          <a:p>
            <a:r>
              <a:rPr lang="en-US" dirty="0"/>
              <a:t>Original FSC</a:t>
            </a:r>
          </a:p>
          <a:p>
            <a:r>
              <a:rPr lang="en-US" dirty="0"/>
              <a:t>Distance Derived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attributes">
            <a:extLst>
              <a:ext uri="{FF2B5EF4-FFF2-40B4-BE49-F238E27FC236}">
                <a16:creationId xmlns:a16="http://schemas.microsoft.com/office/drawing/2014/main" id="{C60B0C50-EDA9-4BE4-BA45-7F0AC56A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2015731"/>
            <a:ext cx="2628900" cy="330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9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8D33-BE90-43F9-90A8-7328FBB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 </a:t>
            </a:r>
            <a:r>
              <a:rPr lang="en-US" b="1" dirty="0"/>
              <a:t>Measurement</a:t>
            </a:r>
            <a:r>
              <a:rPr lang="en-US" dirty="0"/>
              <a:t> and Reporting Technique(SMART)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BB044F-749A-4078-A0B9-0F0FCCBC9E41}"/>
              </a:ext>
            </a:extLst>
          </p:cNvPr>
          <p:cNvGrpSpPr/>
          <p:nvPr/>
        </p:nvGrpSpPr>
        <p:grpSpPr>
          <a:xfrm>
            <a:off x="1450975" y="2016124"/>
            <a:ext cx="9604374" cy="4670424"/>
            <a:chOff x="1450975" y="2016124"/>
            <a:chExt cx="9604374" cy="467042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E00E792-9F5D-49F0-AF15-63CE79AF9638}"/>
                </a:ext>
              </a:extLst>
            </p:cNvPr>
            <p:cNvSpPr/>
            <p:nvPr/>
          </p:nvSpPr>
          <p:spPr>
            <a:xfrm>
              <a:off x="1450975" y="2016124"/>
              <a:ext cx="8163718" cy="1401127"/>
            </a:xfrm>
            <a:custGeom>
              <a:avLst/>
              <a:gdLst>
                <a:gd name="connsiteX0" fmla="*/ 0 w 8163718"/>
                <a:gd name="connsiteY0" fmla="*/ 140113 h 1401127"/>
                <a:gd name="connsiteX1" fmla="*/ 140113 w 8163718"/>
                <a:gd name="connsiteY1" fmla="*/ 0 h 1401127"/>
                <a:gd name="connsiteX2" fmla="*/ 8023605 w 8163718"/>
                <a:gd name="connsiteY2" fmla="*/ 0 h 1401127"/>
                <a:gd name="connsiteX3" fmla="*/ 8163718 w 8163718"/>
                <a:gd name="connsiteY3" fmla="*/ 140113 h 1401127"/>
                <a:gd name="connsiteX4" fmla="*/ 8163718 w 8163718"/>
                <a:gd name="connsiteY4" fmla="*/ 1261014 h 1401127"/>
                <a:gd name="connsiteX5" fmla="*/ 8023605 w 8163718"/>
                <a:gd name="connsiteY5" fmla="*/ 1401127 h 1401127"/>
                <a:gd name="connsiteX6" fmla="*/ 140113 w 8163718"/>
                <a:gd name="connsiteY6" fmla="*/ 1401127 h 1401127"/>
                <a:gd name="connsiteX7" fmla="*/ 0 w 8163718"/>
                <a:gd name="connsiteY7" fmla="*/ 1261014 h 1401127"/>
                <a:gd name="connsiteX8" fmla="*/ 0 w 8163718"/>
                <a:gd name="connsiteY8" fmla="*/ 140113 h 14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718" h="1401127">
                  <a:moveTo>
                    <a:pt x="0" y="140113"/>
                  </a:moveTo>
                  <a:cubicBezTo>
                    <a:pt x="0" y="62731"/>
                    <a:pt x="62731" y="0"/>
                    <a:pt x="140113" y="0"/>
                  </a:cubicBezTo>
                  <a:lnTo>
                    <a:pt x="8023605" y="0"/>
                  </a:lnTo>
                  <a:cubicBezTo>
                    <a:pt x="8100987" y="0"/>
                    <a:pt x="8163718" y="62731"/>
                    <a:pt x="8163718" y="140113"/>
                  </a:cubicBezTo>
                  <a:lnTo>
                    <a:pt x="8163718" y="1261014"/>
                  </a:lnTo>
                  <a:cubicBezTo>
                    <a:pt x="8163718" y="1338396"/>
                    <a:pt x="8100987" y="1401127"/>
                    <a:pt x="8023605" y="1401127"/>
                  </a:cubicBezTo>
                  <a:lnTo>
                    <a:pt x="140113" y="1401127"/>
                  </a:lnTo>
                  <a:cubicBezTo>
                    <a:pt x="62731" y="1401127"/>
                    <a:pt x="0" y="1338396"/>
                    <a:pt x="0" y="1261014"/>
                  </a:cubicBezTo>
                  <a:lnTo>
                    <a:pt x="0" y="14011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198" tIns="178198" rIns="1608048" bIns="178198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Predict		</a:t>
              </a:r>
              <a:endParaRPr lang="en-US" sz="28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130B9B-F9BD-4755-819A-969D3BCA9A1F}"/>
                </a:ext>
              </a:extLst>
            </p:cNvPr>
            <p:cNvSpPr/>
            <p:nvPr/>
          </p:nvSpPr>
          <p:spPr>
            <a:xfrm>
              <a:off x="2171303" y="3650772"/>
              <a:ext cx="8163718" cy="1401127"/>
            </a:xfrm>
            <a:custGeom>
              <a:avLst/>
              <a:gdLst>
                <a:gd name="connsiteX0" fmla="*/ 0 w 8163718"/>
                <a:gd name="connsiteY0" fmla="*/ 140113 h 1401127"/>
                <a:gd name="connsiteX1" fmla="*/ 140113 w 8163718"/>
                <a:gd name="connsiteY1" fmla="*/ 0 h 1401127"/>
                <a:gd name="connsiteX2" fmla="*/ 8023605 w 8163718"/>
                <a:gd name="connsiteY2" fmla="*/ 0 h 1401127"/>
                <a:gd name="connsiteX3" fmla="*/ 8163718 w 8163718"/>
                <a:gd name="connsiteY3" fmla="*/ 140113 h 1401127"/>
                <a:gd name="connsiteX4" fmla="*/ 8163718 w 8163718"/>
                <a:gd name="connsiteY4" fmla="*/ 1261014 h 1401127"/>
                <a:gd name="connsiteX5" fmla="*/ 8023605 w 8163718"/>
                <a:gd name="connsiteY5" fmla="*/ 1401127 h 1401127"/>
                <a:gd name="connsiteX6" fmla="*/ 140113 w 8163718"/>
                <a:gd name="connsiteY6" fmla="*/ 1401127 h 1401127"/>
                <a:gd name="connsiteX7" fmla="*/ 0 w 8163718"/>
                <a:gd name="connsiteY7" fmla="*/ 1261014 h 1401127"/>
                <a:gd name="connsiteX8" fmla="*/ 0 w 8163718"/>
                <a:gd name="connsiteY8" fmla="*/ 140113 h 14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718" h="1401127">
                  <a:moveTo>
                    <a:pt x="0" y="140113"/>
                  </a:moveTo>
                  <a:cubicBezTo>
                    <a:pt x="0" y="62731"/>
                    <a:pt x="62731" y="0"/>
                    <a:pt x="140113" y="0"/>
                  </a:cubicBezTo>
                  <a:lnTo>
                    <a:pt x="8023605" y="0"/>
                  </a:lnTo>
                  <a:cubicBezTo>
                    <a:pt x="8100987" y="0"/>
                    <a:pt x="8163718" y="62731"/>
                    <a:pt x="8163718" y="140113"/>
                  </a:cubicBezTo>
                  <a:lnTo>
                    <a:pt x="8163718" y="1261014"/>
                  </a:lnTo>
                  <a:cubicBezTo>
                    <a:pt x="8163718" y="1338396"/>
                    <a:pt x="8100987" y="1401127"/>
                    <a:pt x="8023605" y="1401127"/>
                  </a:cubicBezTo>
                  <a:lnTo>
                    <a:pt x="140113" y="1401127"/>
                  </a:lnTo>
                  <a:cubicBezTo>
                    <a:pt x="62731" y="1401127"/>
                    <a:pt x="0" y="1338396"/>
                    <a:pt x="0" y="1261014"/>
                  </a:cubicBezTo>
                  <a:lnTo>
                    <a:pt x="0" y="14011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198" tIns="178198" rIns="1809259" bIns="178198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Dependents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205DF-80C8-4425-B9E9-67C3FE277652}"/>
                </a:ext>
              </a:extLst>
            </p:cNvPr>
            <p:cNvSpPr/>
            <p:nvPr/>
          </p:nvSpPr>
          <p:spPr>
            <a:xfrm>
              <a:off x="2891631" y="5285421"/>
              <a:ext cx="8163718" cy="1401127"/>
            </a:xfrm>
            <a:custGeom>
              <a:avLst/>
              <a:gdLst>
                <a:gd name="connsiteX0" fmla="*/ 0 w 8163718"/>
                <a:gd name="connsiteY0" fmla="*/ 140113 h 1401127"/>
                <a:gd name="connsiteX1" fmla="*/ 140113 w 8163718"/>
                <a:gd name="connsiteY1" fmla="*/ 0 h 1401127"/>
                <a:gd name="connsiteX2" fmla="*/ 8023605 w 8163718"/>
                <a:gd name="connsiteY2" fmla="*/ 0 h 1401127"/>
                <a:gd name="connsiteX3" fmla="*/ 8163718 w 8163718"/>
                <a:gd name="connsiteY3" fmla="*/ 140113 h 1401127"/>
                <a:gd name="connsiteX4" fmla="*/ 8163718 w 8163718"/>
                <a:gd name="connsiteY4" fmla="*/ 1261014 h 1401127"/>
                <a:gd name="connsiteX5" fmla="*/ 8023605 w 8163718"/>
                <a:gd name="connsiteY5" fmla="*/ 1401127 h 1401127"/>
                <a:gd name="connsiteX6" fmla="*/ 140113 w 8163718"/>
                <a:gd name="connsiteY6" fmla="*/ 1401127 h 1401127"/>
                <a:gd name="connsiteX7" fmla="*/ 0 w 8163718"/>
                <a:gd name="connsiteY7" fmla="*/ 1261014 h 1401127"/>
                <a:gd name="connsiteX8" fmla="*/ 0 w 8163718"/>
                <a:gd name="connsiteY8" fmla="*/ 140113 h 14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3718" h="1401127">
                  <a:moveTo>
                    <a:pt x="0" y="140113"/>
                  </a:moveTo>
                  <a:cubicBezTo>
                    <a:pt x="0" y="62731"/>
                    <a:pt x="62731" y="0"/>
                    <a:pt x="140113" y="0"/>
                  </a:cubicBezTo>
                  <a:lnTo>
                    <a:pt x="8023605" y="0"/>
                  </a:lnTo>
                  <a:cubicBezTo>
                    <a:pt x="8100987" y="0"/>
                    <a:pt x="8163718" y="62731"/>
                    <a:pt x="8163718" y="140113"/>
                  </a:cubicBezTo>
                  <a:lnTo>
                    <a:pt x="8163718" y="1261014"/>
                  </a:lnTo>
                  <a:cubicBezTo>
                    <a:pt x="8163718" y="1338396"/>
                    <a:pt x="8100987" y="1401127"/>
                    <a:pt x="8023605" y="1401127"/>
                  </a:cubicBezTo>
                  <a:lnTo>
                    <a:pt x="140113" y="1401127"/>
                  </a:lnTo>
                  <a:cubicBezTo>
                    <a:pt x="62731" y="1401127"/>
                    <a:pt x="0" y="1338396"/>
                    <a:pt x="0" y="1261014"/>
                  </a:cubicBezTo>
                  <a:lnTo>
                    <a:pt x="0" y="14011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198" tIns="178198" rIns="1809259" bIns="178198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Independents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30F731-20CC-4DC6-AD0C-F9A9A88FDDB1}"/>
                </a:ext>
              </a:extLst>
            </p:cNvPr>
            <p:cNvSpPr/>
            <p:nvPr/>
          </p:nvSpPr>
          <p:spPr>
            <a:xfrm>
              <a:off x="8703960" y="3078645"/>
              <a:ext cx="910732" cy="910732"/>
            </a:xfrm>
            <a:custGeom>
              <a:avLst/>
              <a:gdLst>
                <a:gd name="connsiteX0" fmla="*/ 0 w 910732"/>
                <a:gd name="connsiteY0" fmla="*/ 500903 h 910732"/>
                <a:gd name="connsiteX1" fmla="*/ 204915 w 910732"/>
                <a:gd name="connsiteY1" fmla="*/ 500903 h 910732"/>
                <a:gd name="connsiteX2" fmla="*/ 204915 w 910732"/>
                <a:gd name="connsiteY2" fmla="*/ 0 h 910732"/>
                <a:gd name="connsiteX3" fmla="*/ 705817 w 910732"/>
                <a:gd name="connsiteY3" fmla="*/ 0 h 910732"/>
                <a:gd name="connsiteX4" fmla="*/ 705817 w 910732"/>
                <a:gd name="connsiteY4" fmla="*/ 500903 h 910732"/>
                <a:gd name="connsiteX5" fmla="*/ 910732 w 910732"/>
                <a:gd name="connsiteY5" fmla="*/ 500903 h 910732"/>
                <a:gd name="connsiteX6" fmla="*/ 455366 w 910732"/>
                <a:gd name="connsiteY6" fmla="*/ 910732 h 910732"/>
                <a:gd name="connsiteX7" fmla="*/ 0 w 910732"/>
                <a:gd name="connsiteY7" fmla="*/ 500903 h 91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732" h="910732">
                  <a:moveTo>
                    <a:pt x="0" y="500903"/>
                  </a:moveTo>
                  <a:lnTo>
                    <a:pt x="204915" y="500903"/>
                  </a:lnTo>
                  <a:lnTo>
                    <a:pt x="204915" y="0"/>
                  </a:lnTo>
                  <a:lnTo>
                    <a:pt x="705817" y="0"/>
                  </a:lnTo>
                  <a:lnTo>
                    <a:pt x="705817" y="500903"/>
                  </a:lnTo>
                  <a:lnTo>
                    <a:pt x="910732" y="500903"/>
                  </a:lnTo>
                  <a:lnTo>
                    <a:pt x="455366" y="910732"/>
                  </a:lnTo>
                  <a:lnTo>
                    <a:pt x="0" y="500903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635" tIns="45720" rIns="250635" bIns="271126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FB6C7-5138-433B-9085-678EDACCCE75}"/>
                </a:ext>
              </a:extLst>
            </p:cNvPr>
            <p:cNvSpPr/>
            <p:nvPr/>
          </p:nvSpPr>
          <p:spPr>
            <a:xfrm>
              <a:off x="9424289" y="4703953"/>
              <a:ext cx="910732" cy="910732"/>
            </a:xfrm>
            <a:custGeom>
              <a:avLst/>
              <a:gdLst>
                <a:gd name="connsiteX0" fmla="*/ 0 w 910732"/>
                <a:gd name="connsiteY0" fmla="*/ 500903 h 910732"/>
                <a:gd name="connsiteX1" fmla="*/ 204915 w 910732"/>
                <a:gd name="connsiteY1" fmla="*/ 500903 h 910732"/>
                <a:gd name="connsiteX2" fmla="*/ 204915 w 910732"/>
                <a:gd name="connsiteY2" fmla="*/ 0 h 910732"/>
                <a:gd name="connsiteX3" fmla="*/ 705817 w 910732"/>
                <a:gd name="connsiteY3" fmla="*/ 0 h 910732"/>
                <a:gd name="connsiteX4" fmla="*/ 705817 w 910732"/>
                <a:gd name="connsiteY4" fmla="*/ 500903 h 910732"/>
                <a:gd name="connsiteX5" fmla="*/ 910732 w 910732"/>
                <a:gd name="connsiteY5" fmla="*/ 500903 h 910732"/>
                <a:gd name="connsiteX6" fmla="*/ 455366 w 910732"/>
                <a:gd name="connsiteY6" fmla="*/ 910732 h 910732"/>
                <a:gd name="connsiteX7" fmla="*/ 0 w 910732"/>
                <a:gd name="connsiteY7" fmla="*/ 500903 h 91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732" h="910732">
                  <a:moveTo>
                    <a:pt x="0" y="500903"/>
                  </a:moveTo>
                  <a:lnTo>
                    <a:pt x="204915" y="500903"/>
                  </a:lnTo>
                  <a:lnTo>
                    <a:pt x="204915" y="0"/>
                  </a:lnTo>
                  <a:lnTo>
                    <a:pt x="705817" y="0"/>
                  </a:lnTo>
                  <a:lnTo>
                    <a:pt x="705817" y="500903"/>
                  </a:lnTo>
                  <a:lnTo>
                    <a:pt x="910732" y="500903"/>
                  </a:lnTo>
                  <a:lnTo>
                    <a:pt x="455366" y="910732"/>
                  </a:lnTo>
                  <a:lnTo>
                    <a:pt x="0" y="500903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635" tIns="45720" rIns="250635" bIns="271126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CD59415-0FBE-4116-A820-90D0D7A2474F}"/>
              </a:ext>
            </a:extLst>
          </p:cNvPr>
          <p:cNvSpPr txBox="1"/>
          <p:nvPr/>
        </p:nvSpPr>
        <p:spPr>
          <a:xfrm>
            <a:off x="5343635" y="3889670"/>
            <a:ext cx="284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Repeated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1CA901-EC26-47B8-B705-F2B27C29E6C3}"/>
              </a:ext>
            </a:extLst>
          </p:cNvPr>
          <p:cNvSpPr txBox="1"/>
          <p:nvPr/>
        </p:nvSpPr>
        <p:spPr>
          <a:xfrm>
            <a:off x="4826643" y="2423618"/>
            <a:ext cx="247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4DF88-01F9-4BCC-A888-446D611CC923}"/>
              </a:ext>
            </a:extLst>
          </p:cNvPr>
          <p:cNvSpPr txBox="1"/>
          <p:nvPr/>
        </p:nvSpPr>
        <p:spPr>
          <a:xfrm>
            <a:off x="6528122" y="5394468"/>
            <a:ext cx="2896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Derived</a:t>
            </a:r>
          </a:p>
        </p:txBody>
      </p:sp>
    </p:spTree>
    <p:extLst>
      <p:ext uri="{BB962C8B-B14F-4D97-AF65-F5344CB8AC3E}">
        <p14:creationId xmlns:p14="http://schemas.microsoft.com/office/powerpoint/2010/main" val="243750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8E9-242F-4061-BBE1-90F75AC9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63F78-3348-4C29-AD74-2676299D59B1}"/>
              </a:ext>
            </a:extLst>
          </p:cNvPr>
          <p:cNvSpPr txBox="1"/>
          <p:nvPr/>
        </p:nvSpPr>
        <p:spPr>
          <a:xfrm>
            <a:off x="1912183" y="4239706"/>
            <a:ext cx="530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Shiny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6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6E6531A-0776-43BA-A852-5FB5C77534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C5273F-2B84-46BF-A94F-1A20E13B3A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0E375-31C0-449A-B501-87C69534F1DA}"/>
              </a:ext>
            </a:extLst>
          </p:cNvPr>
          <p:cNvSpPr txBox="1"/>
          <p:nvPr/>
        </p:nvSpPr>
        <p:spPr>
          <a:xfrm>
            <a:off x="2980592" y="1855177"/>
            <a:ext cx="6471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06494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253</TotalTime>
  <Words>103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Patient No show/ Cancel Predictive Model</vt:lpstr>
      <vt:lpstr>Brief Problem </vt:lpstr>
      <vt:lpstr>Features</vt:lpstr>
      <vt:lpstr>Strategic Measurement and Reporting Technique(SMART)</vt:lpstr>
      <vt:lpstr>Application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No show/ Cancel Predictive Model</dc:title>
  <dc:creator>Akshat Shah</dc:creator>
  <cp:lastModifiedBy>Akshat Shah</cp:lastModifiedBy>
  <cp:revision>11</cp:revision>
  <dcterms:created xsi:type="dcterms:W3CDTF">2018-01-21T18:14:24Z</dcterms:created>
  <dcterms:modified xsi:type="dcterms:W3CDTF">2018-02-09T03:11:47Z</dcterms:modified>
</cp:coreProperties>
</file>