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47B2-291F-4FA0-A970-B1A399D677D8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13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47B2-291F-4FA0-A970-B1A399D677D8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34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47B2-291F-4FA0-A970-B1A399D677D8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9433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47B2-291F-4FA0-A970-B1A399D677D8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049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47B2-291F-4FA0-A970-B1A399D677D8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7692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47B2-291F-4FA0-A970-B1A399D677D8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083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47B2-291F-4FA0-A970-B1A399D677D8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205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47B2-291F-4FA0-A970-B1A399D677D8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48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47B2-291F-4FA0-A970-B1A399D677D8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67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47B2-291F-4FA0-A970-B1A399D677D8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41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47B2-291F-4FA0-A970-B1A399D677D8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00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47B2-291F-4FA0-A970-B1A399D677D8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22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47B2-291F-4FA0-A970-B1A399D677D8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02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47B2-291F-4FA0-A970-B1A399D677D8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74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47B2-291F-4FA0-A970-B1A399D677D8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6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47B2-291F-4FA0-A970-B1A399D677D8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06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147B2-291F-4FA0-A970-B1A399D677D8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6C6B67-EAE0-4403-A07C-877B43598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62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098" y="1816769"/>
            <a:ext cx="9822873" cy="1801090"/>
          </a:xfrm>
        </p:spPr>
        <p:txBody>
          <a:bodyPr>
            <a:normAutofit fontScale="90000"/>
          </a:bodyPr>
          <a:lstStyle/>
          <a:p>
            <a:r>
              <a:rPr lang="en-IN" sz="7200" dirty="0" smtClean="0"/>
              <a:t>Battle of Neighbourhoods</a:t>
            </a:r>
            <a:endParaRPr lang="en-IN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31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200" dirty="0"/>
              <a:t>A chain of restaurant owners in Ontario, Canada want to expand their business in other cities. Currently they have their restaurants open in cities like Ottawa, Brampton and Hamilton</a:t>
            </a:r>
            <a:r>
              <a:rPr lang="en-IN" sz="2200" dirty="0" smtClean="0"/>
              <a:t>.</a:t>
            </a:r>
          </a:p>
          <a:p>
            <a:r>
              <a:rPr lang="en-IN" sz="2200" dirty="0"/>
              <a:t>They figured out that they would make much more profit by opening up a restaurant in </a:t>
            </a:r>
            <a:r>
              <a:rPr lang="en-IN" sz="2200" dirty="0" smtClean="0"/>
              <a:t>Toronto city.</a:t>
            </a:r>
          </a:p>
          <a:p>
            <a:r>
              <a:rPr lang="en-IN" sz="2200" dirty="0"/>
              <a:t>T</a:t>
            </a:r>
            <a:r>
              <a:rPr lang="en-IN" sz="2200" dirty="0" smtClean="0"/>
              <a:t>hey </a:t>
            </a:r>
            <a:r>
              <a:rPr lang="en-IN" sz="2200" dirty="0"/>
              <a:t>are having trouble figuring out which place to choose within Toronto for their new restaurant</a:t>
            </a:r>
            <a:r>
              <a:rPr lang="en-IN" sz="2200" dirty="0" smtClean="0"/>
              <a:t>.</a:t>
            </a:r>
          </a:p>
          <a:p>
            <a:r>
              <a:rPr lang="en-IN" sz="2200" dirty="0"/>
              <a:t>We have to help them figure out which place to choose where their business will be </a:t>
            </a:r>
            <a:r>
              <a:rPr lang="en-IN" sz="2200" dirty="0" smtClean="0"/>
              <a:t>good and they have a competitive advantage.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72036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acquisition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07864"/>
          </a:xfrm>
        </p:spPr>
        <p:txBody>
          <a:bodyPr>
            <a:normAutofit lnSpcReduction="10000"/>
          </a:bodyPr>
          <a:lstStyle/>
          <a:p>
            <a:r>
              <a:rPr lang="en-IN" sz="1900" dirty="0"/>
              <a:t>First Dataset: List of all the neighbourhoods in </a:t>
            </a:r>
            <a:r>
              <a:rPr lang="en-IN" sz="1900" dirty="0" smtClean="0"/>
              <a:t>Toronto: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900" dirty="0" smtClean="0"/>
              <a:t>Data source: </a:t>
            </a:r>
            <a:r>
              <a:rPr lang="en-IN" sz="1900" dirty="0">
                <a:hlinkClick r:id="rId2"/>
              </a:rPr>
              <a:t>https://en.wikipedia.org/wiki/List_of_postal_codes_of_Canada:_</a:t>
            </a:r>
            <a:r>
              <a:rPr lang="en-IN" sz="1900" dirty="0" smtClean="0">
                <a:hlinkClick r:id="rId2"/>
              </a:rPr>
              <a:t>M</a:t>
            </a:r>
            <a:endParaRPr lang="en-IN" sz="19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900" dirty="0" smtClean="0"/>
              <a:t>The dataset consists of 5 columns: </a:t>
            </a:r>
            <a:r>
              <a:rPr lang="en-IN" sz="1900" dirty="0"/>
              <a:t>: Postal Code, Borough, Neighbourhood, </a:t>
            </a:r>
            <a:r>
              <a:rPr lang="en-IN" sz="1900" dirty="0" smtClean="0"/>
              <a:t>Latitude</a:t>
            </a:r>
            <a:r>
              <a:rPr lang="en-IN" sz="1900" dirty="0"/>
              <a:t> </a:t>
            </a:r>
            <a:r>
              <a:rPr lang="en-IN" sz="1900" dirty="0" smtClean="0"/>
              <a:t>and Longitude and 103 rows having </a:t>
            </a:r>
            <a:r>
              <a:rPr lang="en-IN" sz="1900" dirty="0"/>
              <a:t>103 unique neighbourhoods of Toronto and 11 unique </a:t>
            </a:r>
            <a:r>
              <a:rPr lang="en-IN" sz="1900" dirty="0" smtClean="0"/>
              <a:t>Boroughs.</a:t>
            </a:r>
          </a:p>
          <a:p>
            <a:r>
              <a:rPr lang="en-IN" sz="1900" b="1" dirty="0"/>
              <a:t> </a:t>
            </a:r>
            <a:r>
              <a:rPr lang="en-IN" sz="1900" dirty="0"/>
              <a:t>Second Dataset: List of different venues in the neighbourhoods of </a:t>
            </a:r>
            <a:r>
              <a:rPr lang="en-IN" sz="1900" dirty="0" smtClean="0"/>
              <a:t>Toronto: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900" dirty="0"/>
              <a:t>U</a:t>
            </a:r>
            <a:r>
              <a:rPr lang="en-IN" sz="1900" dirty="0" smtClean="0"/>
              <a:t>sed </a:t>
            </a:r>
            <a:r>
              <a:rPr lang="en-IN" sz="1900" dirty="0"/>
              <a:t>the Foursquare location data to explore different venues in each neighbourhood of Toronto.</a:t>
            </a:r>
            <a:endParaRPr lang="en-IN" sz="19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900" dirty="0" smtClean="0"/>
              <a:t>Used </a:t>
            </a:r>
            <a:r>
              <a:rPr lang="en-IN" sz="1900" dirty="0"/>
              <a:t>the geographical coordinates from </a:t>
            </a:r>
            <a:r>
              <a:rPr lang="en-IN" sz="1900" dirty="0" smtClean="0"/>
              <a:t>the above </a:t>
            </a:r>
            <a:r>
              <a:rPr lang="en-IN" sz="1900" dirty="0"/>
              <a:t>dataset to generate this </a:t>
            </a:r>
            <a:r>
              <a:rPr lang="en-IN" sz="1900" dirty="0" smtClean="0"/>
              <a:t>location dataset</a:t>
            </a:r>
            <a:r>
              <a:rPr lang="en-IN" sz="1800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418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 and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200" dirty="0"/>
              <a:t>U</a:t>
            </a:r>
            <a:r>
              <a:rPr lang="en-IN" sz="2200" dirty="0" smtClean="0"/>
              <a:t>sed </a:t>
            </a:r>
            <a:r>
              <a:rPr lang="en-IN" sz="2200" dirty="0"/>
              <a:t>K-Means clustering algorithm to make clusters of </a:t>
            </a:r>
            <a:r>
              <a:rPr lang="en-IN" sz="2200" dirty="0" smtClean="0"/>
              <a:t>the Neighbourhood dataset </a:t>
            </a:r>
            <a:r>
              <a:rPr lang="en-IN" sz="2200" dirty="0"/>
              <a:t>so that </a:t>
            </a:r>
            <a:r>
              <a:rPr lang="en-IN" sz="2200" dirty="0" smtClean="0"/>
              <a:t>the </a:t>
            </a:r>
            <a:r>
              <a:rPr lang="en-IN" sz="2200" dirty="0"/>
              <a:t>analysis </a:t>
            </a:r>
            <a:r>
              <a:rPr lang="en-IN" sz="2200" dirty="0" smtClean="0"/>
              <a:t>of all </a:t>
            </a:r>
            <a:r>
              <a:rPr lang="en-IN" sz="2200" dirty="0"/>
              <a:t>the neighbourhoods is </a:t>
            </a:r>
            <a:r>
              <a:rPr lang="en-IN" sz="2200" dirty="0" smtClean="0"/>
              <a:t>easy.</a:t>
            </a:r>
          </a:p>
          <a:p>
            <a:r>
              <a:rPr lang="en-IN" sz="2200" dirty="0" smtClean="0"/>
              <a:t>Created 5 clusters out of which only one was to be selected for further analysis.</a:t>
            </a:r>
          </a:p>
          <a:p>
            <a:r>
              <a:rPr lang="en-IN" sz="2200" dirty="0" smtClean="0"/>
              <a:t>Cluster with label 4 was selected as it had lowest Restaurant/Neighbourhood ratio for that cluster.</a:t>
            </a:r>
          </a:p>
          <a:p>
            <a:r>
              <a:rPr lang="en-IN" sz="2200" dirty="0" smtClean="0"/>
              <a:t>Then after further analysis, only 4 neighbourhoods remained which were perfect for opening up a new restaurant.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8765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 of Toronto city with all its neighbourhoods marked on the map: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99" y="2461378"/>
            <a:ext cx="6931137" cy="3881437"/>
          </a:xfrm>
        </p:spPr>
      </p:pic>
    </p:spTree>
    <p:extLst>
      <p:ext uri="{BB962C8B-B14F-4D97-AF65-F5344CB8AC3E}">
        <p14:creationId xmlns:p14="http://schemas.microsoft.com/office/powerpoint/2010/main" val="2937823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5" y="427793"/>
            <a:ext cx="9095873" cy="1278466"/>
          </a:xfrm>
        </p:spPr>
        <p:txBody>
          <a:bodyPr/>
          <a:lstStyle/>
          <a:p>
            <a:r>
              <a:rPr lang="en-IN" sz="3600" dirty="0" smtClean="0"/>
              <a:t>Map after assigning clusters to each neighbourhood: 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726" y="1706259"/>
            <a:ext cx="7366641" cy="3780141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962526" y="5760901"/>
            <a:ext cx="7543800" cy="663963"/>
          </a:xfrm>
        </p:spPr>
        <p:txBody>
          <a:bodyPr>
            <a:noAutofit/>
          </a:bodyPr>
          <a:lstStyle/>
          <a:p>
            <a:r>
              <a:rPr lang="en-IN" sz="2400" dirty="0" smtClean="0">
                <a:solidFill>
                  <a:schemeClr val="accent1"/>
                </a:solidFill>
              </a:rPr>
              <a:t>Different colour of neighbourhoods represent belonging to a different cluster.</a:t>
            </a:r>
            <a:endParaRPr lang="en-IN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80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1555" y="776162"/>
            <a:ext cx="8596667" cy="884196"/>
          </a:xfrm>
        </p:spPr>
        <p:txBody>
          <a:bodyPr>
            <a:noAutofit/>
          </a:bodyPr>
          <a:lstStyle/>
          <a:p>
            <a:r>
              <a:rPr lang="en-IN" sz="3600" dirty="0" smtClean="0"/>
              <a:t>Map representing final 4 neighbourhoods suitable for restaurant opening:</a:t>
            </a:r>
            <a:endParaRPr lang="en-IN" sz="3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4" b="9894"/>
          <a:stretch>
            <a:fillRect/>
          </a:stretch>
        </p:blipFill>
        <p:spPr>
          <a:xfrm>
            <a:off x="520924" y="1764631"/>
            <a:ext cx="9032150" cy="4022558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65302" y="5920791"/>
            <a:ext cx="8596667" cy="674024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>
                <a:solidFill>
                  <a:schemeClr val="accent1"/>
                </a:solidFill>
              </a:rPr>
              <a:t>The 4 neighbourhoods are depicted by 4 blue dots in the above map.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22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Purpose of this project was to identify neighbourhoods in </a:t>
            </a:r>
            <a:r>
              <a:rPr lang="en-IN" sz="2000" b="1" dirty="0"/>
              <a:t>Toronto</a:t>
            </a:r>
            <a:r>
              <a:rPr lang="en-IN" sz="2000" dirty="0"/>
              <a:t> which have low number of restaurants in order to aid stakeholders in narrowing down the search for optimal location for a new restaurant. </a:t>
            </a:r>
            <a:endParaRPr lang="en-IN" sz="2000" dirty="0" smtClean="0"/>
          </a:p>
          <a:p>
            <a:r>
              <a:rPr lang="en-IN" sz="2000" dirty="0"/>
              <a:t>By calculating restaurant density distribution from Foursquare data we have first identified the most common nearby venues of each neighbourhood. </a:t>
            </a:r>
            <a:endParaRPr lang="en-IN" sz="2000" dirty="0" smtClean="0"/>
          </a:p>
          <a:p>
            <a:r>
              <a:rPr lang="en-IN" sz="2000" dirty="0"/>
              <a:t>Then with the help of clustering techniques and further analysis we were able to narrow down our analysis to 4 neighbourhoods which were good for opening up a new restaurant. </a:t>
            </a:r>
            <a:endParaRPr lang="en-IN" sz="2000" dirty="0" smtClean="0"/>
          </a:p>
          <a:p>
            <a:r>
              <a:rPr lang="en-IN" sz="2000" dirty="0"/>
              <a:t>This concludes this project of </a:t>
            </a:r>
            <a:r>
              <a:rPr lang="en-IN" sz="2000" b="1" dirty="0"/>
              <a:t>Battle of Neighbourhoods</a:t>
            </a:r>
            <a:r>
              <a:rPr lang="en-IN" sz="2000" b="1" dirty="0" smtClean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901090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421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</vt:lpstr>
      <vt:lpstr>Battle of Neighbourhoods</vt:lpstr>
      <vt:lpstr>Introduction</vt:lpstr>
      <vt:lpstr>Data acquisition</vt:lpstr>
      <vt:lpstr>Methodology and Analysis</vt:lpstr>
      <vt:lpstr>Map of Toronto city with all its neighbourhoods marked on the map:</vt:lpstr>
      <vt:lpstr>Map after assigning clusters to each neighbourhood: </vt:lpstr>
      <vt:lpstr>Map representing final 4 neighbourhoods suitable for restaurant opening:</vt:lpstr>
      <vt:lpstr>Conclusion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Neighbourhoods</dc:title>
  <dc:creator>Akshat Singhal</dc:creator>
  <cp:lastModifiedBy>Akshat Singhal</cp:lastModifiedBy>
  <cp:revision>6</cp:revision>
  <dcterms:created xsi:type="dcterms:W3CDTF">2019-06-27T09:22:17Z</dcterms:created>
  <dcterms:modified xsi:type="dcterms:W3CDTF">2019-06-27T10:08:55Z</dcterms:modified>
</cp:coreProperties>
</file>